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8"/>
  </p:notesMasterIdLst>
  <p:handoutMasterIdLst>
    <p:handoutMasterId r:id="rId19"/>
  </p:handoutMasterIdLst>
  <p:sldIdLst>
    <p:sldId id="256" r:id="rId2"/>
    <p:sldId id="444" r:id="rId3"/>
    <p:sldId id="445" r:id="rId4"/>
    <p:sldId id="446" r:id="rId5"/>
    <p:sldId id="448" r:id="rId6"/>
    <p:sldId id="449" r:id="rId7"/>
    <p:sldId id="450" r:id="rId8"/>
    <p:sldId id="451" r:id="rId9"/>
    <p:sldId id="452" r:id="rId10"/>
    <p:sldId id="453" r:id="rId11"/>
    <p:sldId id="454" r:id="rId12"/>
    <p:sldId id="455" r:id="rId13"/>
    <p:sldId id="456" r:id="rId14"/>
    <p:sldId id="458" r:id="rId15"/>
    <p:sldId id="355" r:id="rId16"/>
    <p:sldId id="442" r:id="rId17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21BF0F4D-8398-4A07-8780-15FCDADBE2FB}">
          <p14:sldIdLst>
            <p14:sldId id="256"/>
            <p14:sldId id="444"/>
            <p14:sldId id="445"/>
            <p14:sldId id="446"/>
            <p14:sldId id="448"/>
            <p14:sldId id="449"/>
            <p14:sldId id="450"/>
            <p14:sldId id="451"/>
            <p14:sldId id="452"/>
            <p14:sldId id="453"/>
            <p14:sldId id="454"/>
            <p14:sldId id="455"/>
            <p14:sldId id="456"/>
            <p14:sldId id="458"/>
            <p14:sldId id="355"/>
            <p14:sldId id="44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lee" initials="b" lastIdx="2" clrIdx="0"/>
  <p:cmAuthor id="1" name="Byoung-Dai Lee" initials="BL" lastIdx="2" clrIdx="1"/>
  <p:cmAuthor id="2" name="이찬수" initials="이" lastIdx="1" clrIdx="2">
    <p:extLst>
      <p:ext uri="{19B8F6BF-5375-455C-9EA6-DF929625EA0E}">
        <p15:presenceInfo xmlns:p15="http://schemas.microsoft.com/office/powerpoint/2012/main" userId="이찬수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54FC"/>
    <a:srgbClr val="FF2D2D"/>
    <a:srgbClr val="0000FF"/>
    <a:srgbClr val="FF4B4B"/>
    <a:srgbClr val="FF5757"/>
    <a:srgbClr val="003300"/>
    <a:srgbClr val="008000"/>
    <a:srgbClr val="FFFF66"/>
    <a:srgbClr val="9982B4"/>
    <a:srgbClr val="FFCD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2738" autoAdjust="0"/>
  </p:normalViewPr>
  <p:slideViewPr>
    <p:cSldViewPr>
      <p:cViewPr varScale="1">
        <p:scale>
          <a:sx n="83" d="100"/>
          <a:sy n="83" d="100"/>
        </p:scale>
        <p:origin x="246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792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118" d="100"/>
          <a:sy n="118" d="100"/>
        </p:scale>
        <p:origin x="-2034" y="-4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4"/>
            <a:ext cx="2946058" cy="4961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530" y="4"/>
            <a:ext cx="2946058" cy="4961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B3010E-A372-4AD6-9604-74B08FADCE6E}" type="datetimeFigureOut">
              <a:rPr lang="ko-KR" altLang="en-US" smtClean="0"/>
              <a:pPr/>
              <a:t>2019-03-21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222"/>
            <a:ext cx="2946058" cy="4961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530" y="9428222"/>
            <a:ext cx="2946058" cy="4961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A094A4-C129-4DB5-900F-548F262350A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33988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노트 개체 틀 10"/>
          <p:cNvSpPr>
            <a:spLocks noGrp="1"/>
          </p:cNvSpPr>
          <p:nvPr>
            <p:ph type="body" sz="quarter" idx="3"/>
          </p:nvPr>
        </p:nvSpPr>
        <p:spPr>
          <a:xfrm>
            <a:off x="679454" y="652037"/>
            <a:ext cx="5438775" cy="853006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56658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/index.php?title=%EC%A7%81%EA%B5%90_%EB%B3%80%ED%99%98&amp;action=edit&amp;redlink=1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laonple.blog.me/220542170499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768" y="4715155"/>
            <a:ext cx="5438140" cy="4466988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50448" y="9428583"/>
            <a:ext cx="2945659" cy="496333"/>
          </a:xfrm>
          <a:prstGeom prst="rect">
            <a:avLst/>
          </a:prstGeom>
        </p:spPr>
        <p:txBody>
          <a:bodyPr/>
          <a:lstStyle/>
          <a:p>
            <a:fld id="{55777F8F-31A4-479A-9744-0401FA27136A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68912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AlexNet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에서는 작은 연산만으로 학습 데이터를 늘리는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가지 방법을 적용하였습니다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특히 </a:t>
            </a:r>
            <a:r>
              <a:rPr lang="en-US" altLang="ko-KR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GPU</a:t>
            </a:r>
            <a:r>
              <a:rPr lang="ko-KR" altLang="en-US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 이전 이미지</a:t>
            </a:r>
            <a:r>
              <a:rPr lang="en-US" altLang="ko-KR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학습 데이터</a:t>
            </a:r>
            <a:r>
              <a:rPr lang="en-US" altLang="ko-KR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 이용하여 학습하고 있는 동안에</a:t>
            </a:r>
            <a:r>
              <a:rPr lang="en-US" altLang="ko-KR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endParaRPr lang="ko-KR" altLang="en-US" sz="1200" b="0" i="0" strike="sng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ko-KR" altLang="en-US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에서는 이미지를 늘리기 때문에 디스크에 저장할 필요가 없도록 하였다</a:t>
            </a:r>
            <a:r>
              <a:rPr lang="en-US" altLang="ko-KR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u="none" strike="sng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첫번째 방법은 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256x256 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크기의 원영상으로부터 무작위로 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224x224 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크기의 영상을 취하는 것입니다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ko-KR" alt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이렇게 되면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1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장의 학습 영상으로부터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2048(2**11)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 다른 영상을 얻을 수 있게 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 할 때는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224x224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영상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상하좌우 코너 및 중앙으로부터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 그것들을 수평으로 반전한 이미지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총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개로부터의 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softmax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출력을 평균하는 방법으로 택하였습니다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dirty="0"/>
          </a:p>
          <a:p>
            <a:r>
              <a:rPr lang="en-US" altLang="ko-KR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Overfitting </a:t>
            </a:r>
            <a:r>
              <a:rPr lang="ko-KR" altLang="en-US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문제에 대한 대표적인 해결책 중 하나가</a:t>
            </a:r>
            <a:r>
              <a:rPr lang="en-US" altLang="ko-KR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endParaRPr lang="ko-KR" altLang="en-US" sz="1200" b="0" i="0" strike="sng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학습에 사용할 데이터의 양을 늘리는 것이다</a:t>
            </a:r>
            <a:r>
              <a:rPr lang="en-US" altLang="ko-KR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strike="sng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그러나 학습 데이터를 늘리는 것이 쉽지 않으며</a:t>
            </a:r>
            <a:r>
              <a:rPr lang="en-US" altLang="ko-KR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endParaRPr lang="ko-KR" altLang="en-US" sz="1200" b="0" i="0" strike="sng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학습 데이터가 늘어나면 학습 시간이 </a:t>
            </a:r>
            <a:r>
              <a:rPr lang="ko-KR" altLang="en-US" sz="1200" b="0" i="0" strike="sng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길어지기</a:t>
            </a:r>
            <a:r>
              <a:rPr lang="ko-KR" altLang="en-US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때문에 효율성을 반드시 고려해야 한다</a:t>
            </a:r>
            <a:r>
              <a:rPr lang="en-US" altLang="ko-KR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strike="sng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30017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두번째 방법은 각 학습 영상으로부터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RGB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채널의 값을 변화시키는 방법을 택하였습니다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이를 위하여 학습 이미지의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RGB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픽셀 값에 대한 주성분 분석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(PCA)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 수행하였으며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거기에 평균은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0, 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표준편차는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0.1 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크기를 갖는 랜덤 변수를 곱하고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그것을 원래 픽셀 값에 더해주는 방식으로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컬러 채널의 값을 바꾸어 다양한 영상을 얻게 되었습니다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dirty="0"/>
              <a:t>주성분 분석 </a:t>
            </a:r>
            <a:r>
              <a:rPr lang="en-US" altLang="ko-KR" dirty="0"/>
              <a:t>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고차원의 데이터를 저차원의 데이터로 환원시키는 기법이다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서로 연관 가능성이 있는 고차원 공간의 표본들을 선형 연관성이 없는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저차원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공간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주성분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표본으로 변환하기 위해 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직교 변환 (없는 문서)"/>
              </a:rPr>
              <a:t>직교 변환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사용한다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26536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Dropout</a:t>
            </a:r>
            <a:r>
              <a:rPr lang="ko-KR" altLang="en-US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 대한 논문이 발표된 이래</a:t>
            </a:r>
            <a:r>
              <a:rPr lang="en-US" altLang="ko-KR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endParaRPr lang="ko-KR" altLang="en-US" sz="1200" b="0" i="0" strike="sng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요즘 대부분의 </a:t>
            </a:r>
            <a:r>
              <a:rPr lang="en-US" altLang="ko-KR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CNN </a:t>
            </a:r>
            <a:r>
              <a:rPr lang="ko-KR" altLang="en-US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구조에서는 </a:t>
            </a:r>
            <a:r>
              <a:rPr lang="en-US" altLang="ko-KR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Dropout</a:t>
            </a:r>
            <a:r>
              <a:rPr lang="ko-KR" altLang="en-US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 적용하여 학습시간을 단축시키고</a:t>
            </a:r>
          </a:p>
          <a:p>
            <a:r>
              <a:rPr lang="en-US" altLang="ko-KR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overfitting</a:t>
            </a:r>
            <a:r>
              <a:rPr lang="ko-KR" altLang="en-US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 문제도 해결한다</a:t>
            </a:r>
            <a:r>
              <a:rPr lang="en-US" altLang="ko-KR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strike="sng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Dropout</a:t>
            </a:r>
            <a:r>
              <a:rPr lang="ko-KR" altLang="en-US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 </a:t>
            </a:r>
            <a:r>
              <a:rPr lang="en-US" altLang="ko-KR" sz="1200" b="0" i="0" u="sng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[Part Ⅲ. Neural Networks </a:t>
            </a:r>
            <a:r>
              <a:rPr lang="ko-KR" altLang="en-US" sz="1200" b="0" i="0" u="sng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최적화</a:t>
            </a:r>
            <a:r>
              <a:rPr lang="en-US" altLang="ko-KR" sz="1200" b="0" i="0" u="sng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] 4. Dropout</a:t>
            </a:r>
            <a:r>
              <a:rPr lang="ko-KR" altLang="en-US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에서 살펴본 것처럼</a:t>
            </a:r>
            <a:r>
              <a:rPr lang="en-US" altLang="ko-KR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endParaRPr lang="ko-KR" altLang="en-US" sz="1200" b="0" i="0" strike="sng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AlexNet</a:t>
            </a:r>
            <a:r>
              <a:rPr lang="ko-KR" altLang="en-US" sz="1200" b="0" i="0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에서는 </a:t>
            </a:r>
            <a:r>
              <a:rPr lang="en-US" altLang="ko-KR" sz="1200" b="0" i="0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Dropout</a:t>
            </a:r>
            <a:r>
              <a:rPr lang="ko-KR" altLang="en-US" sz="1200" b="0" i="0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사용하여 </a:t>
            </a:r>
            <a:r>
              <a:rPr lang="en-US" altLang="ko-KR" sz="1200" b="0" i="0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voting </a:t>
            </a:r>
            <a:r>
              <a:rPr lang="ko-KR" altLang="en-US" sz="1200" b="0" i="0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효과 및 </a:t>
            </a:r>
            <a:r>
              <a:rPr lang="en-US" altLang="ko-KR" sz="1200" b="0" i="0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co-adaptation</a:t>
            </a:r>
            <a:r>
              <a:rPr lang="ko-KR" altLang="en-US" sz="1200" b="0" i="0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 피하는 효과를 얻을 수 있었습니다</a:t>
            </a:r>
            <a:r>
              <a:rPr lang="en-US" altLang="ko-KR" sz="1200" b="0" i="0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strike="sng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Krizhevsky</a:t>
            </a:r>
            <a:r>
              <a:rPr lang="ko-KR" altLang="en-US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 공동 저자인 </a:t>
            </a:r>
            <a:r>
              <a:rPr lang="en-US" altLang="ko-KR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Hinton</a:t>
            </a:r>
            <a:r>
              <a:rPr lang="ko-KR" altLang="en-US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 첫번째 저자로 발표한 </a:t>
            </a:r>
            <a:r>
              <a:rPr lang="en-US" altLang="ko-KR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2012</a:t>
            </a:r>
            <a:r>
              <a:rPr lang="ko-KR" altLang="en-US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년의 논문</a:t>
            </a:r>
          </a:p>
          <a:p>
            <a:r>
              <a:rPr lang="ko-KR" altLang="en-US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</a:t>
            </a:r>
            <a:r>
              <a:rPr lang="en-US" altLang="ko-KR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Improving neural networks by preventing co-adaptation of feature detectors” </a:t>
            </a:r>
            <a:endParaRPr lang="ko-KR" altLang="en-US" sz="1200" b="0" i="0" strike="sng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논문도 한번 살펴보면 좋을 것 같다</a:t>
            </a:r>
            <a:r>
              <a:rPr lang="en-US" altLang="ko-KR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strike="sng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 그림은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Hinton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 논문에서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dropout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hidden layer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 대해서만 적용할 때와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입력단과 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hidden layer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양쪽에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dropout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 적용했을 때를 비교한 것입니다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Dropout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 그 성격상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fully-connected layer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 대하여 행하기 때문에</a:t>
            </a:r>
          </a:p>
          <a:p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AlexNet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에서는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fully connected layer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 처음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layer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 대해서만 적용을 하였습니다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또한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dropout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 비율은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50%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 사용하였습니다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ko-KR" altLang="en-US" dirty="0"/>
            </a:b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38699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AlexNet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 실험 결과를 보면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아래 그림처럼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상당히 결과가 괜찮은 것을 알 수가 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그림에서 올바른 결과는 그림 바로 밑에 적혀 있고</a:t>
            </a:r>
            <a:r>
              <a:rPr lang="en-US" altLang="ko-KR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ko-KR" altLang="en-US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 밑에 있는 </a:t>
            </a:r>
            <a:r>
              <a:rPr lang="en-US" altLang="ko-KR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ko-KR" altLang="en-US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 후보는 </a:t>
            </a:r>
            <a:r>
              <a:rPr lang="en-US" altLang="ko-KR" sz="1200" b="0" i="0" strike="sng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AlexNet</a:t>
            </a:r>
            <a:r>
              <a:rPr lang="ko-KR" altLang="en-US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 추정한 것이다</a:t>
            </a:r>
            <a:r>
              <a:rPr lang="en-US" altLang="ko-KR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strike="sng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Mite(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진드기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 한쪽으로 치우쳐 있어도 잘 구별을 하는 것을 알 수가 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strike="sng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leopar</a:t>
            </a:r>
            <a:r>
              <a:rPr lang="ko-KR" altLang="en-US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 대한 추정 </a:t>
            </a:r>
            <a:r>
              <a:rPr lang="en-US" altLang="ko-KR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ko-KR" altLang="en-US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개도 거의 비슷하게 보이는 것들이기 때문에 엉터리는 아니다</a:t>
            </a:r>
            <a:r>
              <a:rPr lang="en-US" altLang="ko-KR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strike="sng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또한 추정이 틀린 경우에도 중앙에 있는 것들을 어떻게 볼 것인지에 따라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mushroom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주름버섯으로 볼 수 있기 때문에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충분히 추정이 가능한 답을 했음을 알 수 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35474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LeNet</a:t>
            </a:r>
            <a:r>
              <a:rPr lang="ko-KR" altLang="en-US" dirty="0"/>
              <a:t>과 유사한 구조</a:t>
            </a:r>
            <a:r>
              <a:rPr lang="en-US" altLang="ko-KR" dirty="0"/>
              <a:t> </a:t>
            </a:r>
            <a:r>
              <a:rPr lang="ko-KR" altLang="en-US" dirty="0"/>
              <a:t>이지만 깊은 신경망을 사용하여 특징을 더욱 잘 추출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성능개선을 위해 가능한 방법을 모두 동원하였다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학습시키는데 일주일정도 걸린다</a:t>
            </a:r>
            <a:r>
              <a:rPr lang="en-US" altLang="ko-KR" dirty="0"/>
              <a:t>. </a:t>
            </a:r>
            <a:r>
              <a:rPr lang="ko-KR" altLang="en-US" dirty="0"/>
              <a:t>뒤쪽의 </a:t>
            </a:r>
            <a:r>
              <a:rPr lang="en-US" altLang="ko-KR" dirty="0"/>
              <a:t>FC</a:t>
            </a:r>
            <a:r>
              <a:rPr lang="ko-KR" altLang="en-US" dirty="0"/>
              <a:t>의 수가 너무 크다</a:t>
            </a:r>
            <a:r>
              <a:rPr lang="en-US" altLang="ko-KR" dirty="0"/>
              <a:t>. </a:t>
            </a:r>
          </a:p>
          <a:p>
            <a:r>
              <a:rPr lang="ko-KR" altLang="en-US" dirty="0" err="1"/>
              <a:t>하이퍼</a:t>
            </a:r>
            <a:r>
              <a:rPr lang="ko-KR" altLang="en-US" dirty="0"/>
              <a:t> 파라미터를 어떻게 최적화 시키는지 궁금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학습시킬수는</a:t>
            </a:r>
            <a:r>
              <a:rPr lang="ko-KR" altLang="en-US" dirty="0"/>
              <a:t> 없나</a:t>
            </a:r>
            <a:r>
              <a:rPr lang="en-US" altLang="ko-KR" dirty="0"/>
              <a:t>?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Learning Hyper Parameter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1) SGD w/ batch size = 128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2) momentum = 0.9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3) weight decay = 0.0005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4)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Layer weight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초기화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표준편차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0.01 w/ zero-mean Gaussian distribution)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5) convolution 2,4,5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및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fc layer bias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초기화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나머지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layer 0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6) Learning rate = 0.01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0357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특히 많은 층을 가진 네트워크를 배우는 것이 매우 어려웠으며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이는 가장 인상적인 결과를 가져야했던 네트워크였습니다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많은 연구자들은 무작위 초기 가중치로부터 깊은 신경망을 배우는 것이 너무 어렵다고 잘못 결론지었습니다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20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 후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우리는 무엇이 잘못되었는지를 알고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깊은 신경망이 빛나기 위해서는 훨씬 더 많은 레이블이 붙은 데이터와 훨씬 더 많은 계산이 필요했습니다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59663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AlexNet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Convolution Layer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Fully-Connected layer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구성 돼있고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약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65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만개의 뉴런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6000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만개의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free parameter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및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억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3000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만개의 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Connection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으로 구성된 방대한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CNN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구조를 갖고 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이렇게 방대한 망에 대한 학습을 위해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GPU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 사용합니다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당시에 사용한 </a:t>
            </a:r>
            <a:r>
              <a:rPr lang="en-US" altLang="ko-KR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GPU</a:t>
            </a:r>
            <a:r>
              <a:rPr lang="ko-KR" altLang="en-US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 엔비디아 사에서 나온 </a:t>
            </a:r>
            <a:r>
              <a:rPr lang="en-US" altLang="ko-KR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GTX580</a:t>
            </a:r>
            <a:r>
              <a:rPr lang="ko-KR" altLang="en-US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 사용했다</a:t>
            </a:r>
            <a:r>
              <a:rPr lang="en-US" altLang="ko-KR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strike="sng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GTX580</a:t>
            </a:r>
            <a:r>
              <a:rPr lang="ko-KR" altLang="en-US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 </a:t>
            </a:r>
            <a:r>
              <a:rPr lang="en-US" altLang="ko-KR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3GB</a:t>
            </a:r>
            <a:r>
              <a:rPr lang="ko-KR" altLang="en-US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 메모리를 갖고 있기 때문에</a:t>
            </a:r>
            <a:r>
              <a:rPr lang="en-US" altLang="ko-KR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ko-KR" altLang="en-US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망의 구조를 결정하는데도 </a:t>
            </a:r>
            <a:r>
              <a:rPr lang="en-US" altLang="ko-KR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3GB</a:t>
            </a:r>
            <a:r>
              <a:rPr lang="ko-KR" altLang="en-US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 메모리 한계에 맞춰 하였다</a:t>
            </a:r>
            <a:r>
              <a:rPr lang="en-US" altLang="ko-KR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strike="sng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[227x227x3] INPUT</a:t>
            </a:r>
            <a:b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[55x55x96] CONV1 : 96@ 11x11, s = 4, p = 0</a:t>
            </a:r>
            <a:b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[27x27x96] MAX POOL1 : 3x3, s = 2</a:t>
            </a:r>
            <a:b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[27x27x96] NORM1 :</a:t>
            </a:r>
            <a:b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[27x27x256] CONV2 : 256@ 5x5, s = 1, p = 2</a:t>
            </a:r>
            <a:b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[13x13x256] MAX POOL2 : 3x3, s = 2</a:t>
            </a:r>
            <a:b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[13x13x256] NORM2 :</a:t>
            </a:r>
            <a:b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[13x13x384] CONV3 : 384@ 3x3, s = 1, p = 1</a:t>
            </a:r>
            <a:b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[13x13x384] CONV4 : 384@ 3x3, s = 1, p = 1</a:t>
            </a:r>
            <a:b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[13x13x256] CONV5 : 256@ 3x3, s = 1, p = 1</a:t>
            </a:r>
            <a:b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[6x6x256] MAX POOL3 : 3x3, s = 2</a:t>
            </a:r>
            <a:b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[4096] FC6 : 4096 neurons</a:t>
            </a:r>
            <a:b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[4096] FC7 : 4096 neurons</a:t>
            </a:r>
            <a:b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[1000] FC8 : 1000 neurons</a:t>
            </a:r>
            <a:b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참고로 예를 들어 설명하자면 만약 입력 이미지가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[227x227x3]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이라 가정하고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conv1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필터는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[11x11]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96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개이고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stride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라고 하자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때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conv1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거치고 나온 출력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volume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[55x55x96]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(227-11)/4/1 + 1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의해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55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나오게 되는 것이고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96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필터의 수와 동일하다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parameter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수는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11</a:t>
            </a:r>
            <a:r>
              <a:rPr lang="en-US" altLang="ko-KR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11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3*96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으로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35K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정도이다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conv1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나온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출력값을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[3x3], stride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pooling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레이어에 적용하면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출력값은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[27x27x96]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으로 나온다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(55-3)/2 + 1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의해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27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나오기 때문이며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parameter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수는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8933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LeNet</a:t>
            </a:r>
            <a:r>
              <a:rPr lang="ko-KR" altLang="en-US" dirty="0"/>
              <a:t>의 입력 영상의 크기가 </a:t>
            </a:r>
            <a:r>
              <a:rPr lang="en-US" altLang="ko-KR" dirty="0"/>
              <a:t>32 x 32</a:t>
            </a:r>
            <a:r>
              <a:rPr lang="ko-KR" altLang="en-US" dirty="0"/>
              <a:t> 이고</a:t>
            </a:r>
            <a:endParaRPr lang="en-US" altLang="ko-KR" dirty="0"/>
          </a:p>
          <a:p>
            <a:r>
              <a:rPr lang="ko-KR" altLang="en-US" dirty="0"/>
              <a:t>모든 </a:t>
            </a:r>
            <a:r>
              <a:rPr lang="en-US" altLang="ko-KR" dirty="0"/>
              <a:t>convolutional layer</a:t>
            </a:r>
            <a:r>
              <a:rPr lang="ko-KR" altLang="en-US" dirty="0"/>
              <a:t>는 동일하게 </a:t>
            </a:r>
            <a:r>
              <a:rPr lang="en-US" altLang="ko-KR" dirty="0"/>
              <a:t>5 x 5 </a:t>
            </a:r>
            <a:r>
              <a:rPr lang="ko-KR" altLang="en-US" dirty="0"/>
              <a:t>크기를 갖는 </a:t>
            </a:r>
            <a:r>
              <a:rPr lang="en-US" altLang="ko-KR" dirty="0"/>
              <a:t>kernel</a:t>
            </a:r>
            <a:r>
              <a:rPr lang="ko-KR" altLang="en-US" dirty="0"/>
              <a:t>을 사용합니다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dirty="0"/>
              <a:t>입력 영상도 흑백 영상이기 때문에 최초의 </a:t>
            </a:r>
            <a:r>
              <a:rPr lang="en-US" altLang="ko-KR" dirty="0"/>
              <a:t>depth</a:t>
            </a:r>
            <a:r>
              <a:rPr lang="ko-KR" altLang="en-US" dirty="0"/>
              <a:t>는 </a:t>
            </a:r>
            <a:r>
              <a:rPr lang="en-US" altLang="ko-KR" dirty="0"/>
              <a:t>1</a:t>
            </a:r>
            <a:r>
              <a:rPr lang="ko-KR" altLang="en-US" dirty="0"/>
              <a:t>이고</a:t>
            </a:r>
            <a:r>
              <a:rPr lang="en-US" altLang="ko-KR" dirty="0"/>
              <a:t>,</a:t>
            </a:r>
            <a:r>
              <a:rPr lang="ko-KR" altLang="en-US" dirty="0"/>
              <a:t> 이것이 </a:t>
            </a:r>
            <a:r>
              <a:rPr lang="en-US" altLang="ko-KR" dirty="0"/>
              <a:t>convolution</a:t>
            </a:r>
            <a:r>
              <a:rPr lang="ko-KR" altLang="en-US" dirty="0"/>
              <a:t>을 거치면서 </a:t>
            </a:r>
            <a:r>
              <a:rPr lang="en-US" altLang="ko-KR" dirty="0"/>
              <a:t>depth</a:t>
            </a:r>
            <a:r>
              <a:rPr lang="ko-KR" altLang="en-US" dirty="0"/>
              <a:t>가 증가하게 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  <a:p>
            <a:r>
              <a:rPr lang="ko-KR" altLang="en-US" dirty="0"/>
              <a:t>하지만 </a:t>
            </a:r>
            <a:r>
              <a:rPr lang="en-US" altLang="ko-KR" dirty="0" err="1"/>
              <a:t>AlexNet</a:t>
            </a:r>
            <a:r>
              <a:rPr lang="ko-KR" altLang="en-US" dirty="0"/>
              <a:t>의 경우는 입력 영상의 크기가 </a:t>
            </a:r>
            <a:r>
              <a:rPr lang="en-US" altLang="ko-KR" dirty="0"/>
              <a:t>224 x 224 x 3</a:t>
            </a:r>
            <a:r>
              <a:rPr lang="ko-KR" altLang="en-US" dirty="0"/>
              <a:t>으로 영상의 크기가 매우 크기 때문에</a:t>
            </a:r>
            <a:r>
              <a:rPr lang="en-US" altLang="ko-KR" dirty="0"/>
              <a:t>,</a:t>
            </a:r>
            <a:r>
              <a:rPr lang="ko-KR" altLang="en-US" dirty="0"/>
              <a:t> 첫번째 </a:t>
            </a:r>
            <a:r>
              <a:rPr lang="en-US" altLang="ko-KR" dirty="0"/>
              <a:t>convolutional layer</a:t>
            </a:r>
            <a:r>
              <a:rPr lang="ko-KR" altLang="en-US" dirty="0"/>
              <a:t>의 </a:t>
            </a:r>
            <a:r>
              <a:rPr lang="en-US" altLang="ko-KR" dirty="0"/>
              <a:t>kernel</a:t>
            </a:r>
            <a:r>
              <a:rPr lang="ko-KR" altLang="en-US" dirty="0"/>
              <a:t>의 크기가 </a:t>
            </a:r>
            <a:r>
              <a:rPr lang="en-US" altLang="ko-KR" dirty="0"/>
              <a:t>11 x 11 x 3 </a:t>
            </a:r>
            <a:r>
              <a:rPr lang="ko-KR" altLang="en-US" dirty="0"/>
              <a:t>크기로 비교적 큰 </a:t>
            </a:r>
            <a:r>
              <a:rPr lang="en-US" altLang="ko-KR" dirty="0"/>
              <a:t>receptive field</a:t>
            </a:r>
            <a:r>
              <a:rPr lang="ko-KR" altLang="en-US" dirty="0"/>
              <a:t>를 사용하고 있습니다</a:t>
            </a:r>
            <a:r>
              <a:rPr lang="en-US" altLang="ko-KR" dirty="0"/>
              <a:t>.</a:t>
            </a:r>
            <a:r>
              <a:rPr lang="ko-KR" altLang="en-US" dirty="0"/>
              <a:t> 첫번째 </a:t>
            </a:r>
            <a:r>
              <a:rPr lang="en-US" altLang="ko-KR" dirty="0"/>
              <a:t>convolutional layer</a:t>
            </a:r>
            <a:r>
              <a:rPr lang="ko-KR" altLang="en-US" dirty="0"/>
              <a:t>에서는 </a:t>
            </a:r>
            <a:r>
              <a:rPr lang="en-US" altLang="ko-KR" dirty="0"/>
              <a:t>stride</a:t>
            </a:r>
            <a:r>
              <a:rPr lang="ko-KR" altLang="en-US" dirty="0"/>
              <a:t>의 크기를 </a:t>
            </a:r>
            <a:r>
              <a:rPr lang="en-US" altLang="ko-KR" dirty="0"/>
              <a:t>4</a:t>
            </a:r>
            <a:r>
              <a:rPr lang="ko-KR" altLang="en-US" dirty="0"/>
              <a:t>를 적용하였으며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96</a:t>
            </a:r>
            <a:r>
              <a:rPr lang="ko-KR" altLang="en-US" dirty="0"/>
              <a:t>개의 </a:t>
            </a:r>
            <a:r>
              <a:rPr lang="en-US" altLang="ko-KR" dirty="0"/>
              <a:t>feature-map</a:t>
            </a:r>
            <a:r>
              <a:rPr lang="ko-KR" altLang="en-US" dirty="0"/>
              <a:t>을 생성합니다</a:t>
            </a:r>
            <a:r>
              <a:rPr lang="en-US" altLang="ko-KR" dirty="0"/>
              <a:t>.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GPU-1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에서는 주로 컬러와 상관없는 정보를 추출하기 위한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kernel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학습이 되고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GPU-2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에서는 주로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 관련된 정보를 추출하기 위한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kernel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학습이 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dirty="0"/>
          </a:p>
          <a:p>
            <a:r>
              <a:rPr lang="ko-KR" altLang="en-US" strike="sngStrike" dirty="0"/>
              <a:t>때문에 결과는 </a:t>
            </a:r>
            <a:r>
              <a:rPr lang="en-US" altLang="ko-KR" strike="sngStrike" dirty="0"/>
              <a:t>55 x 55 x 96</a:t>
            </a:r>
            <a:r>
              <a:rPr lang="ko-KR" altLang="en-US" strike="sngStrike" dirty="0"/>
              <a:t>이 된다</a:t>
            </a:r>
            <a:r>
              <a:rPr lang="en-US" altLang="ko-KR" strike="sngStrike" dirty="0"/>
              <a:t>.</a:t>
            </a:r>
            <a:r>
              <a:rPr lang="ko-KR" altLang="en-US" strike="sngStrike" dirty="0"/>
              <a:t> </a:t>
            </a:r>
            <a:r>
              <a:rPr lang="en-US" altLang="ko-KR" strike="sngStrike" dirty="0" err="1"/>
              <a:t>AlexNet</a:t>
            </a:r>
            <a:r>
              <a:rPr lang="ko-KR" altLang="en-US" strike="sngStrike" dirty="0"/>
              <a:t>의 첫번째 </a:t>
            </a:r>
            <a:r>
              <a:rPr lang="en-US" altLang="ko-KR" strike="sngStrike" dirty="0"/>
              <a:t>convolutional layer</a:t>
            </a:r>
            <a:r>
              <a:rPr lang="ko-KR" altLang="en-US" strike="sngStrike" dirty="0"/>
              <a:t>는 </a:t>
            </a:r>
            <a:r>
              <a:rPr lang="en-US" altLang="ko-KR" strike="sngStrike" dirty="0"/>
              <a:t>55 x 55 x 96 = 290,400</a:t>
            </a:r>
            <a:r>
              <a:rPr lang="ko-KR" altLang="en-US" strike="sngStrike" dirty="0"/>
              <a:t>개의 </a:t>
            </a:r>
            <a:r>
              <a:rPr lang="en-US" altLang="ko-KR" strike="sngStrike" dirty="0"/>
              <a:t>neuron,</a:t>
            </a:r>
            <a:endParaRPr lang="ko-KR" altLang="en-US" strike="sngStrike" dirty="0"/>
          </a:p>
          <a:p>
            <a:r>
              <a:rPr lang="ko-KR" altLang="en-US" strike="sngStrike" dirty="0"/>
              <a:t>각 </a:t>
            </a:r>
            <a:r>
              <a:rPr lang="en-US" altLang="ko-KR" strike="sngStrike" dirty="0"/>
              <a:t>kernel</a:t>
            </a:r>
            <a:r>
              <a:rPr lang="ko-KR" altLang="en-US" strike="sngStrike" dirty="0"/>
              <a:t>은 </a:t>
            </a:r>
            <a:r>
              <a:rPr lang="en-US" altLang="ko-KR" strike="sngStrike" dirty="0"/>
              <a:t>11 x 11 x 3 = 363</a:t>
            </a:r>
            <a:r>
              <a:rPr lang="ko-KR" altLang="en-US" strike="sngStrike" dirty="0"/>
              <a:t>개의 </a:t>
            </a:r>
            <a:r>
              <a:rPr lang="en-US" altLang="ko-KR" strike="sngStrike" dirty="0"/>
              <a:t>weight </a:t>
            </a:r>
            <a:r>
              <a:rPr lang="ko-KR" altLang="en-US" strike="sngStrike" dirty="0"/>
              <a:t>및 </a:t>
            </a:r>
            <a:r>
              <a:rPr lang="en-US" altLang="ko-KR" strike="sngStrike" dirty="0"/>
              <a:t>1</a:t>
            </a:r>
            <a:r>
              <a:rPr lang="ko-KR" altLang="en-US" strike="sngStrike" dirty="0"/>
              <a:t>개의 </a:t>
            </a:r>
            <a:r>
              <a:rPr lang="en-US" altLang="ko-KR" strike="sngStrike" dirty="0"/>
              <a:t>bias</a:t>
            </a:r>
            <a:r>
              <a:rPr lang="ko-KR" altLang="en-US" strike="sngStrike" dirty="0"/>
              <a:t>를 변수로 갖기 때문에  </a:t>
            </a:r>
            <a:r>
              <a:rPr lang="en-US" altLang="ko-KR" strike="sngStrike" dirty="0"/>
              <a:t>kernel </a:t>
            </a:r>
            <a:r>
              <a:rPr lang="ko-KR" altLang="en-US" strike="sngStrike" dirty="0"/>
              <a:t>당 </a:t>
            </a:r>
            <a:r>
              <a:rPr lang="en-US" altLang="ko-KR" strike="sngStrike" dirty="0"/>
              <a:t>364</a:t>
            </a:r>
            <a:r>
              <a:rPr lang="ko-KR" altLang="en-US" strike="sngStrike" dirty="0"/>
              <a:t>개의 </a:t>
            </a:r>
            <a:r>
              <a:rPr lang="en-US" altLang="ko-KR" strike="sngStrike" dirty="0"/>
              <a:t>parameter</a:t>
            </a:r>
            <a:r>
              <a:rPr lang="ko-KR" altLang="en-US" strike="sngStrike" dirty="0"/>
              <a:t>이고</a:t>
            </a:r>
            <a:r>
              <a:rPr lang="en-US" altLang="ko-KR" strike="sngStrike" dirty="0"/>
              <a:t>,</a:t>
            </a:r>
            <a:endParaRPr lang="ko-KR" altLang="en-US" strike="sngStrike" dirty="0"/>
          </a:p>
          <a:p>
            <a:r>
              <a:rPr lang="en-US" altLang="ko-KR" strike="sngStrike" dirty="0"/>
              <a:t>kernel</a:t>
            </a:r>
            <a:r>
              <a:rPr lang="ko-KR" altLang="en-US" strike="sngStrike" dirty="0"/>
              <a:t>이 </a:t>
            </a:r>
            <a:r>
              <a:rPr lang="en-US" altLang="ko-KR" strike="sngStrike" dirty="0"/>
              <a:t>96</a:t>
            </a:r>
            <a:r>
              <a:rPr lang="ko-KR" altLang="en-US" strike="sngStrike" dirty="0"/>
              <a:t>개이므로 </a:t>
            </a:r>
            <a:r>
              <a:rPr lang="en-US" altLang="ko-KR" strike="sngStrike" dirty="0"/>
              <a:t>364 x 96 = 34,944</a:t>
            </a:r>
            <a:r>
              <a:rPr lang="ko-KR" altLang="en-US" strike="sngStrike" dirty="0"/>
              <a:t>의 </a:t>
            </a:r>
            <a:r>
              <a:rPr lang="en-US" altLang="ko-KR" strike="sngStrike" dirty="0"/>
              <a:t>free parameter (</a:t>
            </a:r>
            <a:r>
              <a:rPr lang="en-US" altLang="ko-KR" strike="sngStrike" dirty="0" err="1"/>
              <a:t>LeNet</a:t>
            </a:r>
            <a:r>
              <a:rPr lang="en-US" altLang="ko-KR" strike="sngStrike" dirty="0"/>
              <a:t> </a:t>
            </a:r>
            <a:r>
              <a:rPr lang="ko-KR" altLang="en-US" strike="sngStrike" dirty="0"/>
              <a:t>전체의 절반이상</a:t>
            </a:r>
            <a:r>
              <a:rPr lang="en-US" altLang="ko-KR" strike="sngStrike" dirty="0"/>
              <a:t>),</a:t>
            </a:r>
            <a:endParaRPr lang="ko-KR" altLang="en-US" strike="sngStrike" dirty="0"/>
          </a:p>
          <a:p>
            <a:r>
              <a:rPr lang="en-US" altLang="ko-KR" strike="sngStrike" dirty="0"/>
              <a:t>connection</a:t>
            </a:r>
            <a:r>
              <a:rPr lang="ko-KR" altLang="en-US" strike="sngStrike" dirty="0"/>
              <a:t>의 숫자도 </a:t>
            </a:r>
            <a:r>
              <a:rPr lang="en-US" altLang="ko-KR" strike="sngStrike" dirty="0"/>
              <a:t>290,400 x 364 = 105,750,600</a:t>
            </a:r>
            <a:r>
              <a:rPr lang="ko-KR" altLang="en-US" strike="sngStrike" dirty="0"/>
              <a:t>으로</a:t>
            </a:r>
          </a:p>
          <a:p>
            <a:r>
              <a:rPr lang="ko-KR" altLang="en-US" strike="sngStrike" dirty="0"/>
              <a:t>첫번째 </a:t>
            </a:r>
            <a:r>
              <a:rPr lang="en-US" altLang="ko-KR" strike="sngStrike" dirty="0"/>
              <a:t>layer</a:t>
            </a:r>
            <a:r>
              <a:rPr lang="ko-KR" altLang="en-US" strike="sngStrike" dirty="0"/>
              <a:t>에서만 </a:t>
            </a:r>
            <a:r>
              <a:rPr lang="en-US" altLang="ko-KR" strike="sngStrike" dirty="0"/>
              <a:t>1</a:t>
            </a:r>
            <a:r>
              <a:rPr lang="ko-KR" altLang="en-US" strike="sngStrike" dirty="0" err="1"/>
              <a:t>억개</a:t>
            </a:r>
            <a:r>
              <a:rPr lang="ko-KR" altLang="en-US" strike="sngStrike" dirty="0"/>
              <a:t> 이상의 </a:t>
            </a:r>
            <a:r>
              <a:rPr lang="en-US" altLang="ko-KR" strike="sngStrike" dirty="0"/>
              <a:t>connection</a:t>
            </a:r>
            <a:r>
              <a:rPr lang="ko-KR" altLang="en-US" strike="sngStrike" dirty="0"/>
              <a:t>이 만들어진다</a:t>
            </a:r>
            <a:r>
              <a:rPr lang="en-US" altLang="ko-KR" strike="sngStrike" dirty="0"/>
              <a:t>.</a:t>
            </a:r>
            <a:endParaRPr lang="ko-KR" altLang="en-US" strike="sngStrike" dirty="0"/>
          </a:p>
          <a:p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28869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두번째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convolutional layer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 x 5 x 48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크기를 갖는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kernel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 사용하고 있으며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첫번째 </a:t>
            </a:r>
            <a:r>
              <a:rPr lang="en-US" altLang="ko-KR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convolutional layer </a:t>
            </a:r>
            <a:r>
              <a:rPr lang="ko-KR" altLang="en-US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뒤에 바로 두번째 </a:t>
            </a:r>
            <a:r>
              <a:rPr lang="en-US" altLang="ko-KR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convolutional layer</a:t>
            </a:r>
            <a:r>
              <a:rPr lang="ko-KR" altLang="en-US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 온다 </a:t>
            </a:r>
            <a:endParaRPr lang="en-US" altLang="ko-KR" sz="1200" b="0" i="0" strike="sng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이는 ​첫번째 </a:t>
            </a:r>
            <a:r>
              <a:rPr lang="en-US" altLang="ko-KR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convolutional layer</a:t>
            </a:r>
            <a:r>
              <a:rPr lang="ko-KR" altLang="en-US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 연산의 수를 줄이기 위해 </a:t>
            </a:r>
            <a:r>
              <a:rPr lang="en-US" altLang="ko-KR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stride</a:t>
            </a:r>
            <a:r>
              <a:rPr lang="ko-KR" altLang="en-US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 </a:t>
            </a:r>
            <a:r>
              <a:rPr lang="en-US" altLang="ko-KR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 하지 않고</a:t>
            </a:r>
            <a:r>
              <a:rPr lang="en-US" altLang="ko-KR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endParaRPr lang="ko-KR" altLang="en-US" sz="1200" b="0" i="0" strike="sng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ko-KR" altLang="en-US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 적용을 했기 때문에 자연스럽게 </a:t>
            </a:r>
            <a:r>
              <a:rPr lang="en-US" altLang="ko-KR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pooling</a:t>
            </a:r>
            <a:r>
              <a:rPr lang="ko-KR" altLang="en-US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 한 것처럼 영상의 크기가 줄어 들었기 때문이다</a:t>
            </a:r>
            <a:r>
              <a:rPr lang="en-US" altLang="ko-KR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strike="sng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세번째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convolutional layer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연산을 하기 전에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response normalization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pooling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과정을 거쳐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영상의 크기를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27 x 27 x 256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으로 줄어들게 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이후 다음계층부터는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 x 3 x 256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크기를 갖는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kernel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 사용하여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convolution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연산을 수행하고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384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feature-map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 얻습니다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 때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GPU-1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GPU-2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 결과를 모두 섞어 사용을 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 결과에 대해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response normalization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pooling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 거쳐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13 x 13 x 384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크기의 영상을 얻으며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 결과에 대해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/5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convolution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 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블락도와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같이 적용이 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최종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convolution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 거친 영상은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pooling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과정을 거쳐 총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4096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fully connected net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 연결이 되고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최종단은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1000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category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 결과를 낼 수 있도록 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softmax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함수가 적용이 된다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00471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sigmoid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함수는 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tanh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 비해서  학습 속도가 느린 문제가 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신경망의 크기가 작을 때는 그 차이가 심각하지 않지만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AlexNet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 같이 망의 크기가 엄청나게 큰 경우는 학습 속도에 치명적인 영향을 줍니다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장의 영상을 학습시키는데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1ms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정도씩만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더 걸리더라도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수천만장의 영상을 학습시킬 때 걸리는 시간은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엄청나게 벌어질 수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그러므로 활성 함수의 선택은 매우 중요합니다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40875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학습속도가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sigmoid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나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tanh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 사용했을 때에 비해 학습 속도가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배 정도 빨라집니다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ImageNet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에는 엄청난 수의 학습 이미지가 있기 때문에 고속으로 학습을 하기 위해서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논문에서는 활성함수로 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ReLU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(Rectified Linear Unit)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 사용했습니다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 미분이 안 되는 문제가 있기는 하지만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학습속도가 탁월하고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back-propagation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결과도 매우 단순하기 때문에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요즘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Deep Neural Network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에서는 거의 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ReLU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 선호하고 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실선 </a:t>
            </a:r>
            <a:r>
              <a:rPr lang="en-US" altLang="ko-KR" dirty="0" err="1"/>
              <a:t>ReLU</a:t>
            </a:r>
            <a:r>
              <a:rPr lang="en-US" altLang="ko-KR" dirty="0"/>
              <a:t> </a:t>
            </a:r>
            <a:r>
              <a:rPr lang="ko-KR" altLang="en-US" dirty="0"/>
              <a:t>점선 </a:t>
            </a:r>
            <a:r>
              <a:rPr lang="en-US" altLang="ko-KR" dirty="0"/>
              <a:t>tanh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34342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통상적으로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pooling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 할 때는 겹치는 부분이 없게 하는 것이 대부분이며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pooling window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 크기도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2x2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 주로 사용하고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Stride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도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 사용하기 때문에 출력 영상의 크기가 가로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세로 각각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1/2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 줄어들게 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하지만 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AlexNet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2x2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윈도우 대신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3x3 window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 선택하고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Stride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 하는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overlapped pooling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방식을 사용했습니다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겹치지 않게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pooling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하는 것보다 강한 자극이 주변의 약한 자극을 막는 효과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latenal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inhibition)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관점에서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overlapping pooling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오버피팅에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빠질 가능성을 더 줄여줍니다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dirty="0"/>
          </a:p>
          <a:p>
            <a:r>
              <a:rPr lang="en-US" altLang="ko-KR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CNN</a:t>
            </a:r>
            <a:r>
              <a:rPr lang="ko-KR" altLang="en-US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 구조에서 일반적으로 </a:t>
            </a:r>
            <a:r>
              <a:rPr lang="en-US" altLang="ko-KR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pooling</a:t>
            </a:r>
            <a:r>
              <a:rPr lang="ko-KR" altLang="en-US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 </a:t>
            </a:r>
            <a:r>
              <a:rPr lang="en-US" altLang="ko-KR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convolution</a:t>
            </a:r>
            <a:r>
              <a:rPr lang="ko-KR" altLang="en-US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 통해 얻은</a:t>
            </a:r>
          </a:p>
          <a:p>
            <a:r>
              <a:rPr lang="en-US" altLang="ko-KR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feature-map </a:t>
            </a:r>
            <a:r>
              <a:rPr lang="ko-KR" altLang="en-US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영상의 크기를 줄이기 위한 용도로 사용하며</a:t>
            </a:r>
            <a:r>
              <a:rPr lang="en-US" altLang="ko-KR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endParaRPr lang="ko-KR" altLang="en-US" sz="1200" b="0" i="0" strike="sng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average pooling </a:t>
            </a:r>
            <a:r>
              <a:rPr lang="ko-KR" altLang="en-US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또는 </a:t>
            </a:r>
            <a:r>
              <a:rPr lang="en-US" altLang="ko-KR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 pooling</a:t>
            </a:r>
            <a:r>
              <a:rPr lang="ko-KR" altLang="en-US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 사용한다</a:t>
            </a:r>
            <a:r>
              <a:rPr lang="en-US" altLang="ko-KR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strike="sng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strike="sng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 pooling</a:t>
            </a:r>
            <a:r>
              <a:rPr lang="ko-KR" altLang="en-US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 </a:t>
            </a:r>
            <a:r>
              <a:rPr lang="en-US" altLang="ko-KR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average pooling</a:t>
            </a:r>
            <a:r>
              <a:rPr lang="ko-KR" altLang="en-US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 비해 최대값을 구해야 하기 때문에 </a:t>
            </a:r>
            <a:r>
              <a:rPr lang="ko-KR" altLang="en-US" sz="1200" b="0" i="0" strike="sng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연산량이</a:t>
            </a:r>
            <a:r>
              <a:rPr lang="ko-KR" altLang="en-US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더 많지만</a:t>
            </a:r>
            <a:r>
              <a:rPr lang="en-US" altLang="ko-KR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endParaRPr lang="ko-KR" altLang="en-US" sz="1200" b="0" i="0" strike="sng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최대 크기를 갖는 자극만 전달한다는 관점에서 보면</a:t>
            </a:r>
            <a:r>
              <a:rPr lang="en-US" altLang="ko-KR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endParaRPr lang="ko-KR" altLang="en-US" sz="1200" b="0" i="0" strike="sng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생물학적인 특성과 좀 더 유사하다고 볼 수 있다</a:t>
            </a:r>
            <a:r>
              <a:rPr lang="en-US" altLang="ko-KR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ko-KR" altLang="en-US" sz="1200" b="0" i="0" strike="sng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LeNet-5</a:t>
            </a:r>
            <a:r>
              <a:rPr lang="ko-KR" altLang="en-US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에서는 </a:t>
            </a:r>
            <a:r>
              <a:rPr lang="en-US" altLang="ko-KR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average pooling </a:t>
            </a:r>
            <a:r>
              <a:rPr lang="ko-KR" altLang="en-US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방식을 사용했지만</a:t>
            </a:r>
            <a:r>
              <a:rPr lang="en-US" altLang="ko-KR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endParaRPr lang="ko-KR" altLang="en-US" sz="1200" b="0" i="0" strike="sng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strike="sng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AlexNet</a:t>
            </a:r>
            <a:r>
              <a:rPr lang="ko-KR" altLang="en-US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에서는 </a:t>
            </a:r>
            <a:r>
              <a:rPr lang="en-US" altLang="ko-KR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 pooling</a:t>
            </a:r>
            <a:r>
              <a:rPr lang="ko-KR" altLang="en-US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 사용하였으며</a:t>
            </a:r>
            <a:r>
              <a:rPr lang="en-US" altLang="ko-KR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endParaRPr lang="ko-KR" altLang="en-US" sz="1200" b="0" i="0" strike="sng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아래 그림의 화살표 영역이 </a:t>
            </a:r>
            <a:r>
              <a:rPr lang="en-US" altLang="ko-KR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pooling layer</a:t>
            </a:r>
            <a:r>
              <a:rPr lang="ko-KR" altLang="en-US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 해당된다</a:t>
            </a:r>
            <a:r>
              <a:rPr lang="en-US" altLang="ko-KR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49420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일반화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에러를 줄이기 위해 정규화를 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ko-KR" altLang="en-US" dirty="0"/>
            </a:b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맨뒤의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2D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이미지에서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(x, y)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위치에서 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번째 커널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필터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의미합니다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en-US" altLang="ko-KR" sz="1200" b="0" i="0" u="none" strike="sng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k,n</a:t>
            </a:r>
            <a:r>
              <a:rPr lang="en-US" altLang="ko-KR" sz="1200" b="0" i="0" u="none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,α,β</a:t>
            </a:r>
            <a:r>
              <a:rPr lang="ko-KR" altLang="en-US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는 </a:t>
            </a:r>
            <a:r>
              <a:rPr lang="en-US" altLang="ko-KR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hyper-parameter</a:t>
            </a:r>
            <a:r>
              <a:rPr lang="ko-KR" altLang="en-US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이 논문에서는 </a:t>
            </a:r>
            <a:r>
              <a:rPr lang="en-US" altLang="ko-KR" sz="1200" b="0" i="0" u="none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k=2,n=5,α=10−4,β=0.75</a:t>
            </a:r>
            <a:r>
              <a:rPr lang="ko-KR" altLang="en-US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로 설정했다</a:t>
            </a:r>
            <a:r>
              <a:rPr lang="en-US" altLang="ko-KR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ko-KR" altLang="en-US" strike="sngStrike" dirty="0"/>
            </a:br>
            <a:r>
              <a:rPr lang="ko-KR" altLang="en-US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정규화는 같은 공간에</a:t>
            </a:r>
            <a:r>
              <a:rPr lang="en-US" altLang="ko-KR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위치에 있는 </a:t>
            </a:r>
            <a:r>
              <a:rPr lang="en-US" altLang="ko-KR" sz="1200" b="0" i="0" u="none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ko-KR" altLang="en-US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만큼 인접한 필터들의 </a:t>
            </a:r>
            <a:r>
              <a:rPr lang="en-US" altLang="ko-KR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square-sum</a:t>
            </a:r>
            <a:r>
              <a:rPr lang="ko-KR" altLang="en-US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이용하여 정규화 하는 것이다</a:t>
            </a:r>
            <a:r>
              <a:rPr lang="en-US" altLang="ko-KR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strike="sng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예를들어</a:t>
            </a:r>
            <a:r>
              <a:rPr lang="ko-KR" altLang="en-US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ko-KR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en-US" altLang="ko-KR" sz="1200" b="0" i="0" u="none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=5</a:t>
            </a:r>
            <a:r>
              <a:rPr lang="ko-KR" altLang="en-US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라면</a:t>
            </a:r>
            <a:r>
              <a:rPr lang="en-US" altLang="ko-KR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(2, 3)</a:t>
            </a:r>
            <a:r>
              <a:rPr lang="ko-KR" altLang="en-US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번째 픽셀에 위치하는 </a:t>
            </a:r>
            <a:r>
              <a:rPr lang="en-US" altLang="ko-KR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ko-KR" altLang="en-US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번째 필터는 그 위치의 </a:t>
            </a:r>
            <a:r>
              <a:rPr lang="en-US" altLang="ko-KR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3~7</a:t>
            </a:r>
            <a:r>
              <a:rPr lang="ko-KR" altLang="en-US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번째 필터에 해당하는 결과값을 이용하여 정규화 한다</a:t>
            </a:r>
            <a:r>
              <a:rPr lang="en-US" altLang="ko-KR" sz="1200" b="0" i="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ko-KR" altLang="en-US" dirty="0"/>
            </a:b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참고로 실제로는 성능상 큰 이점이 없어서 잘 사용하지는 않는다고 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1948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DAF9C-3450-445D-8CA0-1446518059A7}" type="datetime1">
              <a:rPr lang="ko-KR" altLang="en-US" smtClean="0"/>
              <a:t>2019-03-21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  <a:lumMod val="80000"/>
                  <a:lumOff val="20000"/>
                </a:schemeClr>
              </a:gs>
              <a:gs pos="16000">
                <a:schemeClr val="dk1">
                  <a:tint val="37000"/>
                  <a:satMod val="300000"/>
                  <a:lumMod val="80000"/>
                  <a:lumOff val="20000"/>
                </a:schemeClr>
              </a:gs>
              <a:gs pos="100000">
                <a:schemeClr val="dk1">
                  <a:tint val="15000"/>
                  <a:satMod val="350000"/>
                  <a:lumMod val="80000"/>
                  <a:lumOff val="2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-180528" y="2276872"/>
            <a:ext cx="9505056" cy="1512168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70000"/>
                </a:schemeClr>
              </a:gs>
              <a:gs pos="100000">
                <a:schemeClr val="tx2">
                  <a:lumMod val="5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8748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7228A-E312-4D41-B016-8527BA16FA74}" type="datetime1">
              <a:rPr lang="ko-KR" altLang="en-US" smtClean="0"/>
              <a:t>2019-03-21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2331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595CD-18C5-4F9B-A4C3-328D11825D06}" type="datetime1">
              <a:rPr lang="ko-KR" altLang="en-US" smtClean="0"/>
              <a:t>2019-03-21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6592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CD933-7055-4C8D-850A-45DB605B5FF1}" type="datetime1">
              <a:rPr lang="ko-KR" altLang="en-US" smtClean="0"/>
              <a:t>2019-03-21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20272" y="6480177"/>
            <a:ext cx="2133600" cy="365125"/>
          </a:xfrm>
        </p:spPr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827584" y="44626"/>
            <a:ext cx="7859216" cy="850106"/>
          </a:xfrm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395536" y="-99392"/>
            <a:ext cx="288032" cy="1080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80000"/>
                </a:schemeClr>
              </a:gs>
              <a:gs pos="100000">
                <a:schemeClr val="tx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13"/>
          </p:nvPr>
        </p:nvSpPr>
        <p:spPr>
          <a:xfrm>
            <a:off x="683568" y="1196752"/>
            <a:ext cx="8003232" cy="4969098"/>
          </a:xfrm>
        </p:spPr>
        <p:txBody>
          <a:bodyPr/>
          <a:lstStyle>
            <a:lvl5pPr marL="2286000" indent="-457200">
              <a:buClr>
                <a:schemeClr val="accent5">
                  <a:lumMod val="75000"/>
                </a:schemeClr>
              </a:buClr>
              <a:buFont typeface="한컴 윤체 L" panose="02020603020101020101" pitchFamily="18" charset="-127"/>
              <a:buChar char="˚"/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5004129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442DF-5CD1-4427-8048-460833BF937D}" type="datetime1">
              <a:rPr lang="ko-KR" altLang="en-US" smtClean="0"/>
              <a:t>2019-03-21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827584" y="44626"/>
            <a:ext cx="7859216" cy="850106"/>
          </a:xfrm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395536" y="-99392"/>
            <a:ext cx="288032" cy="1080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80000"/>
                </a:schemeClr>
              </a:gs>
              <a:gs pos="100000">
                <a:schemeClr val="tx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87319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87000"/>
                  <a:lumOff val="13000"/>
                </a:schemeClr>
              </a:gs>
              <a:gs pos="80000">
                <a:schemeClr val="tx2">
                  <a:lumMod val="70000"/>
                </a:schemeClr>
              </a:gs>
              <a:gs pos="100000">
                <a:schemeClr val="tx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0"/>
          </p:nvPr>
        </p:nvSpPr>
        <p:spPr>
          <a:xfrm>
            <a:off x="468315" y="333377"/>
            <a:ext cx="1582737" cy="1008063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93102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25A58-EFFF-471F-B14C-1D67B8AD8102}" type="datetime1">
              <a:rPr lang="ko-KR" altLang="en-US" smtClean="0"/>
              <a:t>2019-03-21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395536" y="-99392"/>
            <a:ext cx="288032" cy="1080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80000"/>
                </a:schemeClr>
              </a:gs>
              <a:gs pos="100000">
                <a:schemeClr val="tx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0583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901C8-3984-406E-8A29-F15CDE47FFBC}" type="datetime1">
              <a:rPr lang="ko-KR" altLang="en-US" smtClean="0"/>
              <a:t>2019-03-21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-32456" y="3176972"/>
            <a:ext cx="7484776" cy="336387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80000"/>
                </a:schemeClr>
              </a:gs>
              <a:gs pos="100000">
                <a:schemeClr val="tx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2"/>
          <p:cNvSpPr txBox="1">
            <a:spLocks/>
          </p:cNvSpPr>
          <p:nvPr userDrawn="1"/>
        </p:nvSpPr>
        <p:spPr>
          <a:xfrm>
            <a:off x="107504" y="3140970"/>
            <a:ext cx="1224136" cy="360040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한컴 윤체 L" pitchFamily="18" charset="-127"/>
                <a:ea typeface="한컴 윤체 L" pitchFamily="18" charset="-127"/>
                <a:cs typeface="+mj-cs"/>
              </a:defRPr>
            </a:lvl1pPr>
          </a:lstStyle>
          <a:p>
            <a:pPr algn="l"/>
            <a:r>
              <a:rPr lang="en-US" altLang="ko-KR" sz="1800" dirty="0">
                <a:solidFill>
                  <a:schemeClr val="bg1"/>
                </a:solidFill>
              </a:rPr>
              <a:t>INDEX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082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ED6F7-3348-474D-9AC4-474444BB68C8}" type="datetime1">
              <a:rPr lang="ko-KR" altLang="en-US" smtClean="0"/>
              <a:t>2019-03-21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395536" y="-99392"/>
            <a:ext cx="288032" cy="1080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80000"/>
                </a:schemeClr>
              </a:gs>
              <a:gs pos="100000">
                <a:schemeClr val="tx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0805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703C8-F24F-49A4-BD9F-6B844BD94205}" type="datetime1">
              <a:rPr lang="ko-KR" altLang="en-US" smtClean="0"/>
              <a:t>2019-03-21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직사각형 9"/>
          <p:cNvSpPr/>
          <p:nvPr userDrawn="1"/>
        </p:nvSpPr>
        <p:spPr>
          <a:xfrm>
            <a:off x="395536" y="-99392"/>
            <a:ext cx="288032" cy="1080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80000"/>
                </a:schemeClr>
              </a:gs>
              <a:gs pos="100000">
                <a:schemeClr val="tx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2089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17793-01EA-4DDA-97EF-7FB7BA997E91}" type="datetime1">
              <a:rPr lang="ko-KR" altLang="en-US" smtClean="0"/>
              <a:t>2019-03-21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6" name="직사각형 5"/>
          <p:cNvSpPr/>
          <p:nvPr userDrawn="1"/>
        </p:nvSpPr>
        <p:spPr>
          <a:xfrm>
            <a:off x="395536" y="-99392"/>
            <a:ext cx="288032" cy="1080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80000"/>
                </a:schemeClr>
              </a:gs>
              <a:gs pos="100000">
                <a:schemeClr val="tx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0875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8633D-9903-4FCC-90A6-279D55C73988}" type="datetime1">
              <a:rPr lang="ko-KR" altLang="en-US" smtClean="0"/>
              <a:t>2019-03-21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직사각형 4"/>
          <p:cNvSpPr/>
          <p:nvPr userDrawn="1"/>
        </p:nvSpPr>
        <p:spPr>
          <a:xfrm>
            <a:off x="395536" y="-99392"/>
            <a:ext cx="288032" cy="1080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80000"/>
                </a:schemeClr>
              </a:gs>
              <a:gs pos="100000">
                <a:schemeClr val="tx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065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8D4CC-6006-4E4A-A0BA-010B9BD6D32B}" type="datetime1">
              <a:rPr lang="ko-KR" altLang="en-US" smtClean="0"/>
              <a:t>2019-03-21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395536" y="-99392"/>
            <a:ext cx="288032" cy="1080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80000"/>
                </a:schemeClr>
              </a:gs>
              <a:gs pos="100000">
                <a:schemeClr val="tx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6432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12069-8704-4028-AB19-4BF8D97D15F3}" type="datetime1">
              <a:rPr lang="ko-KR" altLang="en-US" smtClean="0"/>
              <a:t>2019-03-21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9103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95937-8DEC-418B-AA40-8440F31A71EF}" type="datetime1">
              <a:rPr lang="ko-KR" altLang="en-US" smtClean="0"/>
              <a:t>2019-03-21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100000">
                <a:schemeClr val="dk1">
                  <a:tint val="50000"/>
                  <a:satMod val="300000"/>
                  <a:lumMod val="80000"/>
                  <a:lumOff val="20000"/>
                </a:schemeClr>
              </a:gs>
              <a:gs pos="80000">
                <a:schemeClr val="dk1">
                  <a:tint val="37000"/>
                  <a:satMod val="300000"/>
                  <a:lumMod val="80000"/>
                  <a:lumOff val="20000"/>
                </a:schemeClr>
              </a:gs>
              <a:gs pos="27000">
                <a:schemeClr val="dk1">
                  <a:tint val="15000"/>
                  <a:satMod val="350000"/>
                  <a:lumMod val="80000"/>
                  <a:lumOff val="2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763690" y="6453338"/>
            <a:ext cx="70009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Department of Computer Science, Kyonggi University</a:t>
            </a:r>
            <a:endParaRPr lang="ko-KR" altLang="en-US" sz="1200" i="1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Picture 3" descr="C:\Users\ChoiDevil\Pictures\Maxim Kazmin\kgu.PNG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02" y="6234484"/>
            <a:ext cx="980817" cy="578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5870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50" r:id="rId12"/>
    <p:sldLayoutId id="2147483654" r:id="rId13"/>
    <p:sldLayoutId id="2147483657" r:id="rId14"/>
  </p:sldLayoutIdLst>
  <p:hf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11560" y="2132856"/>
            <a:ext cx="7772400" cy="1470025"/>
          </a:xfrm>
        </p:spPr>
        <p:txBody>
          <a:bodyPr>
            <a:noAutofit/>
          </a:bodyPr>
          <a:lstStyle/>
          <a:p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AlexNet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HyeongRae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Kim</a:t>
            </a:r>
          </a:p>
          <a:p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RTOS Lab.</a:t>
            </a:r>
          </a:p>
          <a:p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Dept. of Computer Science</a:t>
            </a:r>
          </a:p>
          <a:p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Kyonggi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University</a:t>
            </a:r>
          </a:p>
          <a:p>
            <a:endParaRPr lang="en-US" altLang="ko-KR" sz="1800" dirty="0">
              <a:solidFill>
                <a:schemeClr val="tx1">
                  <a:lumMod val="65000"/>
                  <a:lumOff val="35000"/>
                </a:schemeClr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2272208" y="1772816"/>
            <a:ext cx="6400800" cy="5284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한컴 윤체 L" pitchFamily="18" charset="-127"/>
                <a:ea typeface="한컴 윤체 L" pitchFamily="18" charset="-127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한컴 윤체 L" pitchFamily="18" charset="-127"/>
                <a:ea typeface="한컴 윤체 L" pitchFamily="18" charset="-127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한컴 윤체 L" pitchFamily="18" charset="-127"/>
                <a:ea typeface="한컴 윤체 L" pitchFamily="18" charset="-127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한컴 윤체 L" pitchFamily="18" charset="-127"/>
                <a:ea typeface="한컴 윤체 L" pitchFamily="18" charset="-127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한컴 윤체 L" pitchFamily="18" charset="-127"/>
                <a:ea typeface="한컴 윤체 L" pitchFamily="18" charset="-127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Tx/>
              <a:buChar char="-"/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3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월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4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주차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-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89998F8-8D52-47B4-938B-E120E1C4B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067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44624"/>
            <a:ext cx="7886700" cy="1109539"/>
          </a:xfrm>
        </p:spPr>
        <p:txBody>
          <a:bodyPr>
            <a:normAutofit/>
          </a:bodyPr>
          <a:lstStyle/>
          <a:p>
            <a:r>
              <a:rPr lang="en-US" altLang="ko-KR" b="1" dirty="0"/>
              <a:t>Local Response Normalization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66212" y="5328479"/>
            <a:ext cx="1008112" cy="868389"/>
          </a:xfrm>
        </p:spPr>
        <p:txBody>
          <a:bodyPr>
            <a:normAutofit/>
          </a:bodyPr>
          <a:lstStyle/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9CB00E-C2B1-4D07-A526-61768B4C0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pic>
        <p:nvPicPr>
          <p:cNvPr id="8194" name="Picture 2" descr="https://mblogthumb-phinf.pstatic.net/20160322_163/laonple_1458639840620JLgfA_JPEG/alexnet2_2.jpg?type=w2">
            <a:extLst>
              <a:ext uri="{FF2B5EF4-FFF2-40B4-BE49-F238E27FC236}">
                <a16:creationId xmlns:a16="http://schemas.microsoft.com/office/drawing/2014/main" id="{B2A67C06-9E36-4F18-B049-93053F6E56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233" y="1412776"/>
            <a:ext cx="7048500" cy="277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1F8C965-5717-41FC-BC3E-F7F2805A56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7320" y="4695066"/>
            <a:ext cx="5648325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237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44624"/>
            <a:ext cx="7886700" cy="1109539"/>
          </a:xfrm>
        </p:spPr>
        <p:txBody>
          <a:bodyPr>
            <a:normAutofit/>
          </a:bodyPr>
          <a:lstStyle/>
          <a:p>
            <a:r>
              <a:rPr lang="en-US" altLang="ko-KR" b="1" dirty="0"/>
              <a:t>Overfitting</a:t>
            </a:r>
            <a:r>
              <a:rPr lang="ko-KR" altLang="en-US" b="1" dirty="0"/>
              <a:t>에 대한 해결책 </a:t>
            </a:r>
            <a:r>
              <a:rPr lang="en-US" altLang="ko-KR" b="1" dirty="0"/>
              <a:t>– </a:t>
            </a:r>
            <a:br>
              <a:rPr lang="en-US" altLang="ko-KR" b="1" dirty="0"/>
            </a:br>
            <a:r>
              <a:rPr lang="en-US" altLang="ko-KR" b="1" dirty="0"/>
              <a:t>Data Augmentation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66212" y="5328479"/>
            <a:ext cx="1008112" cy="868389"/>
          </a:xfrm>
        </p:spPr>
        <p:txBody>
          <a:bodyPr>
            <a:normAutofit/>
          </a:bodyPr>
          <a:lstStyle/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9CB00E-C2B1-4D07-A526-61768B4C0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pic>
        <p:nvPicPr>
          <p:cNvPr id="9218" name="Picture 2" descr="https://mblogthumb-phinf.pstatic.net/20160322_85/laonple_1458640028005n6rz9_JPEG/alexnet2_3.jpg?type=w2">
            <a:extLst>
              <a:ext uri="{FF2B5EF4-FFF2-40B4-BE49-F238E27FC236}">
                <a16:creationId xmlns:a16="http://schemas.microsoft.com/office/drawing/2014/main" id="{8B25E197-FF50-4B32-ADD3-9FF4CA9BE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563" y="2009775"/>
            <a:ext cx="6238875" cy="28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6860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44624"/>
            <a:ext cx="7886700" cy="1109539"/>
          </a:xfrm>
        </p:spPr>
        <p:txBody>
          <a:bodyPr>
            <a:normAutofit/>
          </a:bodyPr>
          <a:lstStyle/>
          <a:p>
            <a:r>
              <a:rPr lang="en-US" altLang="ko-KR" b="1" dirty="0"/>
              <a:t>Overfitting</a:t>
            </a:r>
            <a:r>
              <a:rPr lang="ko-KR" altLang="en-US" b="1" dirty="0"/>
              <a:t>에 대한 해결책 </a:t>
            </a:r>
            <a:r>
              <a:rPr lang="en-US" altLang="ko-KR" b="1" dirty="0"/>
              <a:t>– </a:t>
            </a:r>
            <a:br>
              <a:rPr lang="en-US" altLang="ko-KR" b="1" dirty="0"/>
            </a:br>
            <a:r>
              <a:rPr lang="en-US" altLang="ko-KR" b="1" dirty="0"/>
              <a:t>Data Augmentation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66212" y="5328479"/>
            <a:ext cx="1008112" cy="868389"/>
          </a:xfrm>
        </p:spPr>
        <p:txBody>
          <a:bodyPr>
            <a:normAutofit/>
          </a:bodyPr>
          <a:lstStyle/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E1F19D-2AF0-4787-9915-2ABD80E18CB6}"/>
              </a:ext>
            </a:extLst>
          </p:cNvPr>
          <p:cNvSpPr txBox="1"/>
          <p:nvPr/>
        </p:nvSpPr>
        <p:spPr>
          <a:xfrm>
            <a:off x="415234" y="1313646"/>
            <a:ext cx="8633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.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9CB00E-C2B1-4D07-A526-61768B4C0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pic>
        <p:nvPicPr>
          <p:cNvPr id="10242" name="Picture 2" descr="https://mblogthumb-phinf.pstatic.net/20160322_224/laonple_1458640099236vqn9M_JPEG/alexnet2_4.jpg?type=w2">
            <a:extLst>
              <a:ext uri="{FF2B5EF4-FFF2-40B4-BE49-F238E27FC236}">
                <a16:creationId xmlns:a16="http://schemas.microsoft.com/office/drawing/2014/main" id="{842CF6D1-27CC-4019-91CB-93F83E78E6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0" y="2747963"/>
            <a:ext cx="7048500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2037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44624"/>
            <a:ext cx="7886700" cy="1109539"/>
          </a:xfrm>
        </p:spPr>
        <p:txBody>
          <a:bodyPr>
            <a:normAutofit/>
          </a:bodyPr>
          <a:lstStyle/>
          <a:p>
            <a:r>
              <a:rPr lang="en-US" altLang="ko-KR" b="1" dirty="0"/>
              <a:t>Overfitting</a:t>
            </a:r>
            <a:r>
              <a:rPr lang="ko-KR" altLang="en-US" b="1" dirty="0"/>
              <a:t>에 대한 해결책 </a:t>
            </a:r>
            <a:r>
              <a:rPr lang="en-US" altLang="ko-KR" b="1" dirty="0"/>
              <a:t>– Dropout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66212" y="5328479"/>
            <a:ext cx="1008112" cy="868389"/>
          </a:xfrm>
        </p:spPr>
        <p:txBody>
          <a:bodyPr>
            <a:normAutofit/>
          </a:bodyPr>
          <a:lstStyle/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E1F19D-2AF0-4787-9915-2ABD80E18CB6}"/>
              </a:ext>
            </a:extLst>
          </p:cNvPr>
          <p:cNvSpPr txBox="1"/>
          <p:nvPr/>
        </p:nvSpPr>
        <p:spPr>
          <a:xfrm>
            <a:off x="415234" y="1313646"/>
            <a:ext cx="8633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.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9CB00E-C2B1-4D07-A526-61768B4C0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pic>
        <p:nvPicPr>
          <p:cNvPr id="11266" name="Picture 2" descr="https://mblogthumb-phinf.pstatic.net/20160322_107/laonple_1458640333242OFnan_JPEG/alexnet2_5.jpg?type=w2">
            <a:extLst>
              <a:ext uri="{FF2B5EF4-FFF2-40B4-BE49-F238E27FC236}">
                <a16:creationId xmlns:a16="http://schemas.microsoft.com/office/drawing/2014/main" id="{B56770BA-9869-4F1E-884E-011845B7F0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075" y="1290638"/>
            <a:ext cx="6419850" cy="427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91764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44624"/>
            <a:ext cx="7886700" cy="1109539"/>
          </a:xfrm>
        </p:spPr>
        <p:txBody>
          <a:bodyPr>
            <a:normAutofit/>
          </a:bodyPr>
          <a:lstStyle/>
          <a:p>
            <a:r>
              <a:rPr lang="en-US" altLang="ko-KR" b="1" dirty="0" err="1"/>
              <a:t>AlexNet</a:t>
            </a:r>
            <a:r>
              <a:rPr lang="en-US" altLang="ko-KR" b="1" dirty="0"/>
              <a:t> - </a:t>
            </a:r>
            <a:r>
              <a:rPr lang="ko-KR" altLang="en-US" b="1" dirty="0"/>
              <a:t>결과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66212" y="5328479"/>
            <a:ext cx="1008112" cy="868389"/>
          </a:xfrm>
        </p:spPr>
        <p:txBody>
          <a:bodyPr>
            <a:normAutofit/>
          </a:bodyPr>
          <a:lstStyle/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E1F19D-2AF0-4787-9915-2ABD80E18CB6}"/>
              </a:ext>
            </a:extLst>
          </p:cNvPr>
          <p:cNvSpPr txBox="1"/>
          <p:nvPr/>
        </p:nvSpPr>
        <p:spPr>
          <a:xfrm>
            <a:off x="415234" y="1313646"/>
            <a:ext cx="8633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.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9CB00E-C2B1-4D07-A526-61768B4C0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pic>
        <p:nvPicPr>
          <p:cNvPr id="13314" name="Picture 2" descr="https://mblogthumb-phinf.pstatic.net/20160328_129/laonple_1459130284337gTDlN_PNG/%C0%CC%B9%CC%C1%F6_5.png?type=w2">
            <a:extLst>
              <a:ext uri="{FF2B5EF4-FFF2-40B4-BE49-F238E27FC236}">
                <a16:creationId xmlns:a16="http://schemas.microsoft.com/office/drawing/2014/main" id="{64AEB376-5344-45E8-8B44-A1AB61EC49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884976"/>
            <a:ext cx="6620594" cy="5439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79626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1143000" y="908720"/>
            <a:ext cx="6858000" cy="2387600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Thank You 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1134641" y="3296320"/>
            <a:ext cx="6858000" cy="1655762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For Listening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0CC0E75-55AA-44D5-A061-BDC67AD5B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2803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44624"/>
            <a:ext cx="7886700" cy="1109539"/>
          </a:xfrm>
        </p:spPr>
        <p:txBody>
          <a:bodyPr>
            <a:normAutofit/>
          </a:bodyPr>
          <a:lstStyle/>
          <a:p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66212" y="5328479"/>
            <a:ext cx="1008112" cy="868389"/>
          </a:xfrm>
        </p:spPr>
        <p:txBody>
          <a:bodyPr>
            <a:normAutofit/>
          </a:bodyPr>
          <a:lstStyle/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E1F19D-2AF0-4787-9915-2ABD80E18CB6}"/>
              </a:ext>
            </a:extLst>
          </p:cNvPr>
          <p:cNvSpPr txBox="1"/>
          <p:nvPr/>
        </p:nvSpPr>
        <p:spPr>
          <a:xfrm>
            <a:off x="415234" y="1313646"/>
            <a:ext cx="8633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.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9CB00E-C2B1-4D07-A526-61768B4C0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6073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44624"/>
            <a:ext cx="7886700" cy="1109539"/>
          </a:xfrm>
        </p:spPr>
        <p:txBody>
          <a:bodyPr>
            <a:normAutofit/>
          </a:bodyPr>
          <a:lstStyle/>
          <a:p>
            <a:r>
              <a:rPr lang="en-US" altLang="ko-KR" b="1" dirty="0" err="1"/>
              <a:t>AlexNet</a:t>
            </a:r>
            <a:r>
              <a:rPr lang="ko-KR" altLang="en-US" b="1" dirty="0"/>
              <a:t> 배경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66212" y="5328479"/>
            <a:ext cx="1008112" cy="868389"/>
          </a:xfrm>
        </p:spPr>
        <p:txBody>
          <a:bodyPr>
            <a:normAutofit/>
          </a:bodyPr>
          <a:lstStyle/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E1F19D-2AF0-4787-9915-2ABD80E18CB6}"/>
              </a:ext>
            </a:extLst>
          </p:cNvPr>
          <p:cNvSpPr txBox="1"/>
          <p:nvPr/>
        </p:nvSpPr>
        <p:spPr>
          <a:xfrm>
            <a:off x="415234" y="1313646"/>
            <a:ext cx="863313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r>
              <a:rPr lang="ko-KR" altLang="en-US" dirty="0"/>
              <a:t>년 전</a:t>
            </a:r>
            <a:r>
              <a:rPr lang="en-US" altLang="ko-KR" dirty="0"/>
              <a:t>, Yann </a:t>
            </a:r>
            <a:r>
              <a:rPr lang="en-US" altLang="ko-KR" dirty="0" err="1"/>
              <a:t>LeCun</a:t>
            </a:r>
            <a:r>
              <a:rPr lang="ko-KR" altLang="en-US" dirty="0"/>
              <a:t>과 그의 공동 작업자의 논문은 신경 네트워크를 사용하여 비전 시스템을 설계하는 방법에 대한 통찰력을 제공하지 않는다는 이유로 주요 컴퓨터 비전 컨퍼런스에서 거부되었습니다</a:t>
            </a:r>
            <a:r>
              <a:rPr lang="en-US" altLang="ko-KR" dirty="0"/>
              <a:t>.</a:t>
            </a:r>
          </a:p>
          <a:p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dirty="0"/>
              <a:t>당시 대부분의 컴퓨터 비전 연구자들은 비전 시스템이 과제의 본질에 대한 상세한 이해를 통하여 신중하게 손으로 설계되어야 한다고 믿었습니다</a:t>
            </a:r>
            <a:r>
              <a:rPr lang="en-US" altLang="ko-KR" dirty="0"/>
              <a:t>.</a:t>
            </a:r>
          </a:p>
          <a:p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dirty="0" err="1"/>
              <a:t>SuperVision</a:t>
            </a:r>
            <a:r>
              <a:rPr lang="en-US" altLang="ko-KR" dirty="0"/>
              <a:t>(</a:t>
            </a:r>
            <a:r>
              <a:rPr lang="en-US" altLang="ko-KR" dirty="0" err="1"/>
              <a:t>AlexNet</a:t>
            </a:r>
            <a:r>
              <a:rPr lang="en-US" altLang="ko-KR" dirty="0"/>
              <a:t>)</a:t>
            </a:r>
            <a:r>
              <a:rPr lang="ko-KR" altLang="en-US" dirty="0"/>
              <a:t>이라 불리는 깊은 신경망은 자연 영상에서 물체를 인식하기 위한 오류율을 거의 절반으로 줄였고</a:t>
            </a:r>
            <a:r>
              <a:rPr lang="en-US" altLang="ko-KR" dirty="0"/>
              <a:t>, </a:t>
            </a:r>
            <a:r>
              <a:rPr lang="ko-KR" altLang="en-US" dirty="0"/>
              <a:t>컴퓨터 비전에서 늦어진  패러다임 변화를 촉발시켰습니다</a:t>
            </a:r>
            <a:r>
              <a:rPr lang="en-US" altLang="ko-KR" dirty="0"/>
              <a:t>.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dirty="0"/>
              <a:t>ImageNet LSVRC-2010 </a:t>
            </a:r>
            <a:r>
              <a:rPr lang="ko-KR" altLang="en-US" dirty="0" err="1"/>
              <a:t>컨테스트에서</a:t>
            </a:r>
            <a:r>
              <a:rPr lang="ko-KR" altLang="en-US" dirty="0"/>
              <a:t> 제공하는 </a:t>
            </a:r>
            <a:r>
              <a:rPr lang="en-US" altLang="ko-KR" dirty="0"/>
              <a:t>120</a:t>
            </a:r>
            <a:r>
              <a:rPr lang="ko-KR" altLang="en-US" dirty="0"/>
              <a:t>만개의 데이터를 가지고 총 </a:t>
            </a:r>
            <a:r>
              <a:rPr lang="en-US" altLang="ko-KR" dirty="0"/>
              <a:t>1000</a:t>
            </a:r>
            <a:r>
              <a:rPr lang="ko-KR" altLang="en-US" dirty="0"/>
              <a:t>개의 클래스로 분류하는 </a:t>
            </a:r>
            <a:r>
              <a:rPr lang="en-US" altLang="ko-KR" dirty="0"/>
              <a:t>Deep CNN</a:t>
            </a:r>
            <a:r>
              <a:rPr lang="ko-KR" altLang="en-US" dirty="0"/>
              <a:t>을 학습 시켰습니다</a:t>
            </a:r>
            <a:r>
              <a:rPr lang="en-US" altLang="ko-KR" dirty="0"/>
              <a:t>. 2010</a:t>
            </a:r>
            <a:r>
              <a:rPr lang="ko-KR" altLang="en-US" dirty="0"/>
              <a:t>년 대회에서 </a:t>
            </a:r>
            <a:r>
              <a:rPr lang="en-US" altLang="ko-KR" dirty="0"/>
              <a:t>top1, top5 </a:t>
            </a:r>
            <a:r>
              <a:rPr lang="ko-KR" altLang="en-US" dirty="0"/>
              <a:t>에러율이 각각 </a:t>
            </a:r>
            <a:r>
              <a:rPr lang="en-US" altLang="ko-KR" dirty="0"/>
              <a:t>37.5%, 17.0% </a:t>
            </a:r>
            <a:r>
              <a:rPr lang="ko-KR" altLang="en-US" dirty="0"/>
              <a:t>였다</a:t>
            </a:r>
            <a:r>
              <a:rPr lang="en-US" altLang="ko-KR" dirty="0"/>
              <a:t>. </a:t>
            </a:r>
            <a:r>
              <a:rPr lang="ko-KR" altLang="en-US" dirty="0"/>
              <a:t>기존 모델에서 변형된 버전의 모델을 통해 </a:t>
            </a:r>
            <a:r>
              <a:rPr lang="en-US" altLang="ko-KR" dirty="0"/>
              <a:t>ImageNet LSVRC-2012 </a:t>
            </a:r>
            <a:r>
              <a:rPr lang="ko-KR" altLang="en-US" dirty="0" err="1"/>
              <a:t>컨테스트에서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위 기록인 </a:t>
            </a:r>
            <a:r>
              <a:rPr lang="en-US" altLang="ko-KR" dirty="0"/>
              <a:t>26.2% </a:t>
            </a:r>
            <a:r>
              <a:rPr lang="ko-KR" altLang="en-US" dirty="0"/>
              <a:t>대비 </a:t>
            </a:r>
            <a:r>
              <a:rPr lang="en-US" altLang="ko-KR" dirty="0"/>
              <a:t>top-5 </a:t>
            </a:r>
            <a:r>
              <a:rPr lang="ko-KR" altLang="en-US" dirty="0" err="1"/>
              <a:t>에러율</a:t>
            </a:r>
            <a:r>
              <a:rPr lang="ko-KR" altLang="en-US" dirty="0"/>
              <a:t> </a:t>
            </a:r>
            <a:r>
              <a:rPr lang="en-US" altLang="ko-KR" dirty="0"/>
              <a:t>15.3% </a:t>
            </a:r>
            <a:r>
              <a:rPr lang="ko-KR" altLang="en-US" dirty="0"/>
              <a:t>기록하며 우승 했습니다</a:t>
            </a:r>
            <a:r>
              <a:rPr lang="en-US" altLang="ko-KR" dirty="0"/>
              <a:t>.</a:t>
            </a:r>
          </a:p>
          <a:p>
            <a:br>
              <a:rPr lang="ko-KR" altLang="en-US" dirty="0"/>
            </a:br>
            <a:br>
              <a:rPr lang="ko-KR" altLang="en-US" dirty="0"/>
            </a:b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9CB00E-C2B1-4D07-A526-61768B4C0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4653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44624"/>
            <a:ext cx="7886700" cy="1109539"/>
          </a:xfrm>
        </p:spPr>
        <p:txBody>
          <a:bodyPr>
            <a:normAutofit/>
          </a:bodyPr>
          <a:lstStyle/>
          <a:p>
            <a:r>
              <a:rPr lang="en-US" altLang="ko-KR" b="1" dirty="0" err="1"/>
              <a:t>AlexNet</a:t>
            </a:r>
            <a:r>
              <a:rPr lang="en-US" altLang="ko-KR" b="1" dirty="0"/>
              <a:t> </a:t>
            </a:r>
            <a:r>
              <a:rPr lang="ko-KR" altLang="en-US" b="1" dirty="0"/>
              <a:t>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66212" y="5328479"/>
            <a:ext cx="1008112" cy="868389"/>
          </a:xfrm>
        </p:spPr>
        <p:txBody>
          <a:bodyPr>
            <a:normAutofit/>
          </a:bodyPr>
          <a:lstStyle/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9CB00E-C2B1-4D07-A526-61768B4C0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1026" name="Picture 2" descr="https://mblogthumb-phinf.pstatic.net/20160314_204/laonple_14579300603930fQ7q_PNG/%C0%CC%B9%CC%C1%F6_2.png?type=w2">
            <a:extLst>
              <a:ext uri="{FF2B5EF4-FFF2-40B4-BE49-F238E27FC236}">
                <a16:creationId xmlns:a16="http://schemas.microsoft.com/office/drawing/2014/main" id="{44A03667-BB4F-4362-8097-55A04B825B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38" y="1290036"/>
            <a:ext cx="8243924" cy="4277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3876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44624"/>
            <a:ext cx="7886700" cy="1109539"/>
          </a:xfrm>
        </p:spPr>
        <p:txBody>
          <a:bodyPr>
            <a:normAutofit/>
          </a:bodyPr>
          <a:lstStyle/>
          <a:p>
            <a:r>
              <a:rPr lang="ko-KR" altLang="en-US" b="1" dirty="0"/>
              <a:t>첫번째 </a:t>
            </a:r>
            <a:r>
              <a:rPr lang="en-US" altLang="ko-KR" b="1" dirty="0"/>
              <a:t>Convolution layer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66212" y="5328479"/>
            <a:ext cx="1008112" cy="868389"/>
          </a:xfrm>
        </p:spPr>
        <p:txBody>
          <a:bodyPr>
            <a:normAutofit/>
          </a:bodyPr>
          <a:lstStyle/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9CB00E-C2B1-4D07-A526-61768B4C0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8" name="Picture 2" descr="https://mblogthumb-phinf.pstatic.net/20160314_10/laonple_1457930062224eA0fV_PNG/%C0%CC%B9%CC%C1%F6_5.png?type=w2">
            <a:extLst>
              <a:ext uri="{FF2B5EF4-FFF2-40B4-BE49-F238E27FC236}">
                <a16:creationId xmlns:a16="http://schemas.microsoft.com/office/drawing/2014/main" id="{372D7807-27E2-46BB-B10B-287C7A6767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0" y="1154163"/>
            <a:ext cx="7048500" cy="5223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9239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44624"/>
            <a:ext cx="7886700" cy="1109539"/>
          </a:xfrm>
        </p:spPr>
        <p:txBody>
          <a:bodyPr>
            <a:normAutofit/>
          </a:bodyPr>
          <a:lstStyle/>
          <a:p>
            <a:r>
              <a:rPr lang="ko-KR" altLang="en-US" b="1" dirty="0"/>
              <a:t>두번째  </a:t>
            </a:r>
            <a:r>
              <a:rPr lang="en-US" altLang="ko-KR" b="1" dirty="0"/>
              <a:t>Convolution layer, </a:t>
            </a:r>
            <a:r>
              <a:rPr lang="ko-KR" altLang="en-US" b="1" dirty="0"/>
              <a:t>이후계층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66212" y="5328479"/>
            <a:ext cx="1008112" cy="868389"/>
          </a:xfrm>
        </p:spPr>
        <p:txBody>
          <a:bodyPr>
            <a:normAutofit/>
          </a:bodyPr>
          <a:lstStyle/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9CB00E-C2B1-4D07-A526-61768B4C0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4098" name="Picture 2" descr="https://mblogthumb-phinf.pstatic.net/20160314_82/laonple_1457930063391672MX_PNG/%C0%CC%B9%CC%C1%F6_6.png?type=w2">
            <a:extLst>
              <a:ext uri="{FF2B5EF4-FFF2-40B4-BE49-F238E27FC236}">
                <a16:creationId xmlns:a16="http://schemas.microsoft.com/office/drawing/2014/main" id="{265CCBD0-4EEC-4F6B-8DC2-DE41FD2175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0" y="2043113"/>
            <a:ext cx="7048500" cy="277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7669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44624"/>
            <a:ext cx="8364796" cy="1109539"/>
          </a:xfrm>
        </p:spPr>
        <p:txBody>
          <a:bodyPr>
            <a:normAutofit/>
          </a:bodyPr>
          <a:lstStyle/>
          <a:p>
            <a:r>
              <a:rPr lang="en-US" altLang="ko-KR" b="1" dirty="0" err="1">
                <a:latin typeface="+mn-lt"/>
              </a:rPr>
              <a:t>AlexNet</a:t>
            </a:r>
            <a:r>
              <a:rPr lang="ko-KR" altLang="en-US" b="1" dirty="0">
                <a:latin typeface="+mn-lt"/>
              </a:rPr>
              <a:t>의 성능 향상을 위한 고려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66212" y="5328479"/>
            <a:ext cx="1008112" cy="868389"/>
          </a:xfrm>
        </p:spPr>
        <p:txBody>
          <a:bodyPr>
            <a:normAutofit/>
          </a:bodyPr>
          <a:lstStyle/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E1F19D-2AF0-4787-9915-2ABD80E18CB6}"/>
              </a:ext>
            </a:extLst>
          </p:cNvPr>
          <p:cNvSpPr txBox="1"/>
          <p:nvPr/>
        </p:nvSpPr>
        <p:spPr>
          <a:xfrm>
            <a:off x="415234" y="1313646"/>
            <a:ext cx="86331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/>
              <a:t>ReLU</a:t>
            </a:r>
            <a:r>
              <a:rPr lang="en-US" altLang="ko-KR" sz="2400" dirty="0"/>
              <a:t>, overlapped pooling, response normalization, dropout </a:t>
            </a:r>
            <a:r>
              <a:rPr lang="ko-KR" altLang="en-US" sz="2400" dirty="0"/>
              <a:t>및 </a:t>
            </a:r>
            <a:r>
              <a:rPr lang="en-US" altLang="ko-KR" sz="2400" dirty="0"/>
              <a:t>2</a:t>
            </a:r>
            <a:r>
              <a:rPr lang="ko-KR" altLang="en-US" sz="2400" dirty="0"/>
              <a:t>개의 </a:t>
            </a:r>
            <a:r>
              <a:rPr lang="en-US" altLang="ko-KR" sz="2400" dirty="0"/>
              <a:t>GPU </a:t>
            </a:r>
            <a:r>
              <a:rPr lang="ko-KR" altLang="en-US" sz="2400" dirty="0"/>
              <a:t>사용</a:t>
            </a:r>
            <a:endParaRPr lang="ko-KR" altLang="en-US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9CB00E-C2B1-4D07-A526-61768B4C0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6750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44624"/>
            <a:ext cx="7886700" cy="1109539"/>
          </a:xfrm>
        </p:spPr>
        <p:txBody>
          <a:bodyPr>
            <a:normAutofit/>
          </a:bodyPr>
          <a:lstStyle/>
          <a:p>
            <a:r>
              <a:rPr lang="en-US" altLang="ko-KR" b="1" dirty="0" err="1"/>
              <a:t>ReLU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66212" y="5328479"/>
            <a:ext cx="1008112" cy="868389"/>
          </a:xfrm>
        </p:spPr>
        <p:txBody>
          <a:bodyPr>
            <a:normAutofit/>
          </a:bodyPr>
          <a:lstStyle/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9CB00E-C2B1-4D07-A526-61768B4C0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pic>
        <p:nvPicPr>
          <p:cNvPr id="5122" name="Picture 2" descr="https://mblogthumb-phinf.pstatic.net/20160314_202/laonple_1457930064045jYKTs_PNG/%C0%CC%B9%CC%C1%F6_7.png?type=w2">
            <a:extLst>
              <a:ext uri="{FF2B5EF4-FFF2-40B4-BE49-F238E27FC236}">
                <a16:creationId xmlns:a16="http://schemas.microsoft.com/office/drawing/2014/main" id="{82731DC3-63E8-49BB-8CE6-8531A145BF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0" y="2105025"/>
            <a:ext cx="704850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0030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44624"/>
            <a:ext cx="7886700" cy="1109539"/>
          </a:xfrm>
        </p:spPr>
        <p:txBody>
          <a:bodyPr>
            <a:normAutofit/>
          </a:bodyPr>
          <a:lstStyle/>
          <a:p>
            <a:r>
              <a:rPr lang="en-US" altLang="ko-KR" b="1" dirty="0" err="1"/>
              <a:t>ReLU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66212" y="5328479"/>
            <a:ext cx="1008112" cy="868389"/>
          </a:xfrm>
        </p:spPr>
        <p:txBody>
          <a:bodyPr>
            <a:normAutofit/>
          </a:bodyPr>
          <a:lstStyle/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9CB00E-C2B1-4D07-A526-61768B4C0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pic>
        <p:nvPicPr>
          <p:cNvPr id="6146" name="Picture 2" descr="https://mblogthumb-phinf.pstatic.net/20160314_181/laonple_1457930064336olr2n_PNG/%C0%CC%B9%CC%C1%F6_8.png?type=w2">
            <a:extLst>
              <a:ext uri="{FF2B5EF4-FFF2-40B4-BE49-F238E27FC236}">
                <a16:creationId xmlns:a16="http://schemas.microsoft.com/office/drawing/2014/main" id="{E2E5E8C6-25E0-4445-B4AC-C1C632A2D1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6530" y="1313646"/>
            <a:ext cx="6200775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9580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44624"/>
            <a:ext cx="7886700" cy="1109539"/>
          </a:xfrm>
        </p:spPr>
        <p:txBody>
          <a:bodyPr>
            <a:normAutofit/>
          </a:bodyPr>
          <a:lstStyle/>
          <a:p>
            <a:r>
              <a:rPr lang="en-US" altLang="ko-KR" b="1" dirty="0"/>
              <a:t>Overlapped Pooling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66212" y="5328479"/>
            <a:ext cx="1008112" cy="868389"/>
          </a:xfrm>
        </p:spPr>
        <p:txBody>
          <a:bodyPr>
            <a:normAutofit/>
          </a:bodyPr>
          <a:lstStyle/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9CB00E-C2B1-4D07-A526-61768B4C0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pic>
        <p:nvPicPr>
          <p:cNvPr id="7170" name="Picture 2" descr="https://mblogthumb-phinf.pstatic.net/20160322_106/laonple_1458639606223SKNe7_JPEG/alexnet2_1.jpg?type=w2">
            <a:extLst>
              <a:ext uri="{FF2B5EF4-FFF2-40B4-BE49-F238E27FC236}">
                <a16:creationId xmlns:a16="http://schemas.microsoft.com/office/drawing/2014/main" id="{96A2D1AB-96DA-42F7-B616-BE8C1BDA90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0" y="2100263"/>
            <a:ext cx="7048500" cy="26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1682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나눔스퀘어 ExtraBold"/>
        <a:ea typeface="나눔스퀘어 ExtraBold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dirty="0">
            <a:latin typeface="나눔스퀘어" panose="020B0600000101010101" pitchFamily="50" charset="-127"/>
            <a:ea typeface="나눔스퀘어" panose="020B0600000101010101" pitchFamily="50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97362</TotalTime>
  <Words>336</Words>
  <Application>Microsoft Office PowerPoint</Application>
  <PresentationFormat>화면 슬라이드 쇼(4:3)</PresentationFormat>
  <Paragraphs>198</Paragraphs>
  <Slides>16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3" baseType="lpstr">
      <vt:lpstr>나눔스퀘어</vt:lpstr>
      <vt:lpstr>나눔스퀘어 ExtraBold</vt:lpstr>
      <vt:lpstr>맑은 고딕</vt:lpstr>
      <vt:lpstr>한컴 윤체 L</vt:lpstr>
      <vt:lpstr>Arial</vt:lpstr>
      <vt:lpstr>Hack</vt:lpstr>
      <vt:lpstr>Office 테마</vt:lpstr>
      <vt:lpstr>AlexNet</vt:lpstr>
      <vt:lpstr>AlexNet 배경</vt:lpstr>
      <vt:lpstr>AlexNet 구조</vt:lpstr>
      <vt:lpstr>첫번째 Convolution layer</vt:lpstr>
      <vt:lpstr>두번째  Convolution layer, 이후계층</vt:lpstr>
      <vt:lpstr>AlexNet의 성능 향상을 위한 고려</vt:lpstr>
      <vt:lpstr>ReLU</vt:lpstr>
      <vt:lpstr>ReLU</vt:lpstr>
      <vt:lpstr>Overlapped Pooling</vt:lpstr>
      <vt:lpstr>Local Response Normalization</vt:lpstr>
      <vt:lpstr>Overfitting에 대한 해결책 –  Data Augmentation</vt:lpstr>
      <vt:lpstr>Overfitting에 대한 해결책 –  Data Augmentation</vt:lpstr>
      <vt:lpstr>Overfitting에 대한 해결책 – Dropout</vt:lpstr>
      <vt:lpstr>AlexNet - 결과</vt:lpstr>
      <vt:lpstr>Thank You 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MPEG-4 and H.264 - Tutorial -</dc:title>
  <dc:creator>RTOS@KGU</dc:creator>
  <cp:lastModifiedBy>ML</cp:lastModifiedBy>
  <cp:revision>2443</cp:revision>
  <cp:lastPrinted>2017-11-09T08:20:48Z</cp:lastPrinted>
  <dcterms:created xsi:type="dcterms:W3CDTF">2013-01-01T01:17:14Z</dcterms:created>
  <dcterms:modified xsi:type="dcterms:W3CDTF">2019-03-21T03:32:25Z</dcterms:modified>
</cp:coreProperties>
</file>