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0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355" r:id="rId18"/>
    <p:sldId id="423" r:id="rId19"/>
    <p:sldId id="438" r:id="rId20"/>
    <p:sldId id="439" r:id="rId21"/>
    <p:sldId id="440" r:id="rId22"/>
    <p:sldId id="441" r:id="rId23"/>
    <p:sldId id="442" r:id="rId2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420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355"/>
            <p14:sldId id="423"/>
            <p14:sldId id="438"/>
            <p14:sldId id="439"/>
            <p14:sldId id="440"/>
            <p14:sldId id="441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1051" autoAdjust="0"/>
  </p:normalViewPr>
  <p:slideViewPr>
    <p:cSldViewPr>
      <p:cViewPr>
        <p:scale>
          <a:sx n="100" d="100"/>
          <a:sy n="100" d="100"/>
        </p:scale>
        <p:origin x="187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가로 방향의 공간을 줄이는 연산</a:t>
            </a:r>
            <a:endParaRPr lang="en-US" altLang="ko-KR" dirty="0"/>
          </a:p>
          <a:p>
            <a:r>
              <a:rPr lang="ko-KR" altLang="en-US" dirty="0"/>
              <a:t>여기서는 </a:t>
            </a:r>
            <a:r>
              <a:rPr lang="ko-KR" altLang="en-US" dirty="0" err="1"/>
              <a:t>맥스풀링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스트라이드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r>
              <a:rPr lang="ko-KR" altLang="en-US" dirty="0" err="1"/>
              <a:t>풀링계층</a:t>
            </a:r>
            <a:r>
              <a:rPr lang="ko-KR" altLang="en-US" dirty="0"/>
              <a:t> 특징 </a:t>
            </a:r>
            <a:r>
              <a:rPr lang="en-US" altLang="ko-KR" dirty="0"/>
              <a:t>: </a:t>
            </a:r>
            <a:r>
              <a:rPr lang="ko-KR" altLang="en-US" dirty="0"/>
              <a:t>학습해야 할 매개변수가 없다</a:t>
            </a:r>
            <a:r>
              <a:rPr lang="en-US" altLang="ko-KR" dirty="0"/>
              <a:t>. </a:t>
            </a:r>
            <a:r>
              <a:rPr lang="ko-KR" altLang="en-US" dirty="0"/>
              <a:t>채널 수가 변하지 않는다</a:t>
            </a:r>
            <a:r>
              <a:rPr lang="en-US" altLang="ko-KR" dirty="0"/>
              <a:t>. </a:t>
            </a:r>
            <a:r>
              <a:rPr lang="ko-KR" altLang="en-US" dirty="0"/>
              <a:t>입력의 변화에 영향을 적게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309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im2col </a:t>
            </a:r>
            <a:r>
              <a:rPr lang="ko-KR" altLang="en-US" dirty="0"/>
              <a:t>을 사용해 입력 데이터를 전개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풀링</a:t>
            </a:r>
            <a:r>
              <a:rPr lang="ko-KR" altLang="en-US" dirty="0"/>
              <a:t> 적용 영역을 채널마다 독립적으로 전개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9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전개한 행렬에서 </a:t>
            </a:r>
            <a:r>
              <a:rPr lang="ko-KR" altLang="en-US" dirty="0" err="1"/>
              <a:t>행별</a:t>
            </a:r>
            <a:r>
              <a:rPr lang="ko-KR" altLang="en-US" dirty="0"/>
              <a:t> 최댓값을 구하고 적절한 형상으로 </a:t>
            </a:r>
            <a:r>
              <a:rPr lang="en-US" altLang="ko-KR" dirty="0"/>
              <a:t>reshape</a:t>
            </a:r>
            <a:r>
              <a:rPr lang="ko-KR" altLang="en-US" dirty="0"/>
              <a:t>하기만 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959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학습을 마친 필터는 규칙성 있는 이미지가 된다</a:t>
            </a:r>
            <a:r>
              <a:rPr lang="en-US" altLang="ko-KR" dirty="0"/>
              <a:t>. </a:t>
            </a:r>
            <a:r>
              <a:rPr lang="ko-KR" altLang="en-US" dirty="0"/>
              <a:t>규칙성 있는 필터는 에지</a:t>
            </a:r>
            <a:r>
              <a:rPr lang="en-US" altLang="ko-KR" dirty="0"/>
              <a:t>(</a:t>
            </a:r>
            <a:r>
              <a:rPr lang="ko-KR" altLang="en-US" dirty="0"/>
              <a:t>색상이 바뀐 경계선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블롭</a:t>
            </a:r>
            <a:r>
              <a:rPr lang="en-US" altLang="ko-KR" dirty="0"/>
              <a:t>(</a:t>
            </a:r>
            <a:r>
              <a:rPr lang="ko-KR" altLang="en-US" dirty="0"/>
              <a:t>국소적으로 덩어리진 지역</a:t>
            </a:r>
            <a:r>
              <a:rPr lang="en-US" altLang="ko-KR" dirty="0"/>
              <a:t>)</a:t>
            </a:r>
            <a:r>
              <a:rPr lang="ko-KR" altLang="en-US" dirty="0"/>
              <a:t>을 본다</a:t>
            </a:r>
            <a:endParaRPr lang="en-US" altLang="ko-KR" dirty="0"/>
          </a:p>
          <a:p>
            <a:r>
              <a:rPr lang="ko-KR" altLang="en-US" dirty="0"/>
              <a:t>위 예제는 필터</a:t>
            </a:r>
            <a:r>
              <a:rPr lang="en-US" altLang="ko-KR" dirty="0"/>
              <a:t>1</a:t>
            </a:r>
            <a:r>
              <a:rPr lang="ko-KR" altLang="en-US" dirty="0"/>
              <a:t>은 세로에 반응</a:t>
            </a:r>
            <a:r>
              <a:rPr lang="en-US" altLang="ko-KR" dirty="0"/>
              <a:t>, </a:t>
            </a:r>
            <a:r>
              <a:rPr lang="ko-KR" altLang="en-US" dirty="0"/>
              <a:t>필터 </a:t>
            </a:r>
            <a:r>
              <a:rPr lang="en-US" altLang="ko-KR" dirty="0"/>
              <a:t>2</a:t>
            </a:r>
            <a:r>
              <a:rPr lang="ko-KR" altLang="en-US" dirty="0"/>
              <a:t>는 가로에 반응 </a:t>
            </a:r>
            <a:r>
              <a:rPr lang="ko-KR" altLang="en-US" dirty="0" err="1"/>
              <a:t>하는것을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21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층에서는 </a:t>
            </a:r>
            <a:r>
              <a:rPr lang="ko-KR" altLang="en-US" dirty="0" err="1"/>
              <a:t>에지나</a:t>
            </a:r>
            <a:r>
              <a:rPr lang="ko-KR" altLang="en-US" dirty="0"/>
              <a:t> </a:t>
            </a:r>
            <a:r>
              <a:rPr lang="ko-KR" altLang="en-US" dirty="0" err="1"/>
              <a:t>블롭등의</a:t>
            </a:r>
            <a:r>
              <a:rPr lang="ko-KR" altLang="en-US" dirty="0"/>
              <a:t> 원시적인 정보를 추출할 수 있고</a:t>
            </a:r>
            <a:r>
              <a:rPr lang="en-US" altLang="ko-KR" dirty="0"/>
              <a:t>, </a:t>
            </a:r>
            <a:r>
              <a:rPr lang="ko-KR" altLang="en-US" dirty="0"/>
              <a:t>원시적</a:t>
            </a:r>
            <a:r>
              <a:rPr lang="en-US" altLang="ko-KR" dirty="0"/>
              <a:t>(</a:t>
            </a:r>
            <a:r>
              <a:rPr lang="ko-KR" altLang="en-US" dirty="0" err="1"/>
              <a:t>저수준의</a:t>
            </a:r>
            <a:r>
              <a:rPr lang="en-US" altLang="ko-KR" dirty="0"/>
              <a:t>)</a:t>
            </a:r>
            <a:r>
              <a:rPr lang="ko-KR" altLang="en-US" dirty="0"/>
              <a:t>의 정보가 </a:t>
            </a:r>
            <a:r>
              <a:rPr lang="ko-KR" altLang="en-US" dirty="0" err="1"/>
              <a:t>뒷단</a:t>
            </a:r>
            <a:r>
              <a:rPr lang="ko-KR" altLang="en-US" dirty="0"/>
              <a:t> 계층에 전달된다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계층이 깊어질수록 추출되는 정보</a:t>
            </a:r>
            <a:r>
              <a:rPr lang="en-US" altLang="ko-KR" dirty="0"/>
              <a:t>(</a:t>
            </a:r>
            <a:r>
              <a:rPr lang="ko-KR" altLang="en-US" dirty="0"/>
              <a:t>정확히는 강하게 반응하는 뉴런</a:t>
            </a:r>
            <a:r>
              <a:rPr lang="en-US" altLang="ko-KR" dirty="0"/>
              <a:t>)</a:t>
            </a:r>
            <a:r>
              <a:rPr lang="ko-KR" altLang="en-US" dirty="0"/>
              <a:t>는 더 추상화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 err="1"/>
              <a:t>번째층</a:t>
            </a:r>
            <a:r>
              <a:rPr lang="en-US" altLang="ko-KR" dirty="0"/>
              <a:t>: </a:t>
            </a:r>
            <a:r>
              <a:rPr lang="ko-KR" altLang="en-US" dirty="0" err="1"/>
              <a:t>에지와</a:t>
            </a:r>
            <a:r>
              <a:rPr lang="ko-KR" altLang="en-US" dirty="0"/>
              <a:t> </a:t>
            </a:r>
            <a:r>
              <a:rPr lang="ko-KR" altLang="en-US" dirty="0" err="1"/>
              <a:t>블롭</a:t>
            </a:r>
            <a:r>
              <a:rPr lang="en-US" altLang="ko-KR" dirty="0"/>
              <a:t>, 3</a:t>
            </a:r>
            <a:r>
              <a:rPr lang="ko-KR" altLang="en-US" dirty="0" err="1"/>
              <a:t>번째층</a:t>
            </a:r>
            <a:r>
              <a:rPr lang="ko-KR" altLang="en-US" dirty="0"/>
              <a:t> 텍스처</a:t>
            </a:r>
            <a:r>
              <a:rPr lang="en-US" altLang="ko-KR" dirty="0"/>
              <a:t>, 5</a:t>
            </a:r>
            <a:r>
              <a:rPr lang="ko-KR" altLang="en-US" dirty="0" err="1"/>
              <a:t>번째층</a:t>
            </a:r>
            <a:r>
              <a:rPr lang="ko-KR" altLang="en-US" dirty="0"/>
              <a:t> 사물의 일부</a:t>
            </a:r>
            <a:r>
              <a:rPr lang="en-US" altLang="ko-KR" dirty="0"/>
              <a:t>, </a:t>
            </a:r>
            <a:r>
              <a:rPr lang="ko-KR" altLang="en-US" dirty="0"/>
              <a:t>마지막계층 사물의 클래스에 뉴런이 반응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저수준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고수준 층이 깊어지면서 뉴런이 반응하는 대상이 단순한 모양에서 고급 정보로 변화해간다</a:t>
            </a:r>
            <a:r>
              <a:rPr lang="en-US" altLang="ko-KR" dirty="0"/>
              <a:t>. -&gt; </a:t>
            </a:r>
            <a:r>
              <a:rPr lang="ko-KR" altLang="en-US" dirty="0"/>
              <a:t>사물의 의미를 이해하도록 변화한다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790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서브샘플링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단순히 원소를 </a:t>
            </a:r>
            <a:r>
              <a:rPr lang="ko-KR" altLang="en-US" dirty="0" err="1"/>
              <a:t>줄이기만하는</a:t>
            </a:r>
            <a:r>
              <a:rPr lang="ko-KR" altLang="en-US" dirty="0"/>
              <a:t> 계층</a:t>
            </a:r>
            <a:endParaRPr lang="en-US" altLang="ko-KR" dirty="0"/>
          </a:p>
          <a:p>
            <a:r>
              <a:rPr lang="ko-KR" altLang="en-US" dirty="0" err="1"/>
              <a:t>합성곱과</a:t>
            </a:r>
            <a:r>
              <a:rPr lang="ko-KR" altLang="en-US" dirty="0"/>
              <a:t> </a:t>
            </a:r>
            <a:r>
              <a:rPr lang="ko-KR" altLang="en-US" dirty="0" err="1"/>
              <a:t>서브샘플링을</a:t>
            </a:r>
            <a:r>
              <a:rPr lang="ko-KR" altLang="en-US" dirty="0"/>
              <a:t> 반복하고 </a:t>
            </a:r>
            <a:r>
              <a:rPr lang="en-US" altLang="ko-KR" dirty="0"/>
              <a:t>FC</a:t>
            </a:r>
            <a:r>
              <a:rPr lang="ko-KR" altLang="en-US" dirty="0"/>
              <a:t>를 거치며 결과를 출력</a:t>
            </a:r>
            <a:endParaRPr lang="en-US" altLang="ko-KR" dirty="0"/>
          </a:p>
          <a:p>
            <a:r>
              <a:rPr lang="ko-KR" altLang="en-US" dirty="0"/>
              <a:t>차이 </a:t>
            </a:r>
            <a:r>
              <a:rPr lang="en-US" altLang="ko-KR" dirty="0"/>
              <a:t>: </a:t>
            </a:r>
            <a:r>
              <a:rPr lang="ko-KR" altLang="en-US" dirty="0"/>
              <a:t>활성화 함수 </a:t>
            </a:r>
            <a:r>
              <a:rPr lang="en-US" altLang="ko-KR" dirty="0"/>
              <a:t>Sigmoid, </a:t>
            </a:r>
            <a:r>
              <a:rPr lang="ko-KR" altLang="en-US" dirty="0"/>
              <a:t>현재는 </a:t>
            </a:r>
            <a:r>
              <a:rPr lang="en-US" altLang="ko-KR" dirty="0" err="1"/>
              <a:t>ReLU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892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ko-KR" altLang="en-US" dirty="0"/>
              <a:t>과 크게 다르지 않다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합성곱계층과</a:t>
            </a:r>
            <a:r>
              <a:rPr lang="ko-KR" altLang="en-US" dirty="0"/>
              <a:t> </a:t>
            </a:r>
            <a:r>
              <a:rPr lang="ko-KR" altLang="en-US" dirty="0" err="1"/>
              <a:t>풀링계층</a:t>
            </a:r>
            <a:r>
              <a:rPr lang="ko-KR" altLang="en-US" dirty="0"/>
              <a:t> 거듭하고 마지막엔 </a:t>
            </a:r>
            <a:r>
              <a:rPr lang="en-US" altLang="ko-KR" dirty="0"/>
              <a:t>FC</a:t>
            </a:r>
            <a:r>
              <a:rPr lang="ko-KR" altLang="en-US" dirty="0"/>
              <a:t>거쳐 결과를 출력</a:t>
            </a:r>
            <a:endParaRPr lang="en-US" altLang="ko-KR" dirty="0"/>
          </a:p>
          <a:p>
            <a:r>
              <a:rPr lang="ko-KR" altLang="en-US" dirty="0"/>
              <a:t>활성화 함수로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LRN</a:t>
            </a:r>
            <a:r>
              <a:rPr lang="ko-KR" altLang="en-US" dirty="0"/>
              <a:t>이라는 국소적 정규화 실시하는 계층 이용</a:t>
            </a:r>
            <a:endParaRPr lang="en-US" altLang="ko-KR" dirty="0"/>
          </a:p>
          <a:p>
            <a:r>
              <a:rPr lang="ko-KR" altLang="en-US" dirty="0" err="1"/>
              <a:t>드롭아웃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이후 완전연결인 </a:t>
            </a:r>
            <a:r>
              <a:rPr lang="en-US" altLang="ko-KR" dirty="0"/>
              <a:t>FC</a:t>
            </a:r>
            <a:r>
              <a:rPr lang="ko-KR" altLang="en-US" dirty="0"/>
              <a:t>을 줄이는 방향으로 네트워크 개선</a:t>
            </a:r>
            <a:endParaRPr lang="en-US" altLang="ko-KR" dirty="0"/>
          </a:p>
          <a:p>
            <a:r>
              <a:rPr lang="ko-KR" altLang="en-US" dirty="0"/>
              <a:t>구조는 크게 변하지 않았으나</a:t>
            </a:r>
            <a:r>
              <a:rPr lang="en-US" altLang="ko-KR" dirty="0"/>
              <a:t>, </a:t>
            </a:r>
            <a:r>
              <a:rPr lang="ko-KR" altLang="en-US" dirty="0"/>
              <a:t>대량의 데이터와 병렬 계산에 특화된 </a:t>
            </a:r>
            <a:r>
              <a:rPr lang="en-US" altLang="ko-KR" dirty="0"/>
              <a:t>GPU</a:t>
            </a:r>
            <a:r>
              <a:rPr lang="ko-KR" altLang="en-US" dirty="0"/>
              <a:t>가 보급되면서 대량의 연산을 고속으로 수행할 수 있게 됨</a:t>
            </a:r>
            <a:endParaRPr lang="en-US" altLang="ko-KR" dirty="0"/>
          </a:p>
          <a:p>
            <a:r>
              <a:rPr lang="ko-KR" altLang="en-US" dirty="0"/>
              <a:t>빅 데이터와 </a:t>
            </a:r>
            <a:r>
              <a:rPr lang="en-US" altLang="ko-KR" dirty="0"/>
              <a:t>GPU </a:t>
            </a:r>
            <a:r>
              <a:rPr lang="ko-KR" altLang="en-US" dirty="0"/>
              <a:t>이것이 </a:t>
            </a:r>
            <a:r>
              <a:rPr lang="ko-KR" altLang="en-US" dirty="0" err="1"/>
              <a:t>딥러닝</a:t>
            </a:r>
            <a:r>
              <a:rPr lang="ko-KR" altLang="en-US" dirty="0"/>
              <a:t> 발전의 큰 원동력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8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Affine</a:t>
            </a:r>
            <a:r>
              <a:rPr lang="ko-KR" altLang="en-US" dirty="0"/>
              <a:t> 완전신경망 </a:t>
            </a:r>
            <a:r>
              <a:rPr lang="en-US" altLang="ko-KR" dirty="0"/>
              <a:t>vs Conv</a:t>
            </a:r>
            <a:r>
              <a:rPr lang="ko-KR" altLang="en-US" dirty="0"/>
              <a:t>계층 </a:t>
            </a:r>
            <a:r>
              <a:rPr lang="en-US" altLang="ko-KR" dirty="0"/>
              <a:t>+ </a:t>
            </a:r>
            <a:r>
              <a:rPr lang="ko-KR" altLang="en-US" dirty="0" err="1"/>
              <a:t>풀링</a:t>
            </a:r>
            <a:r>
              <a:rPr lang="ko-KR" altLang="en-US" dirty="0"/>
              <a:t> 계층 뒤에 </a:t>
            </a:r>
            <a:r>
              <a:rPr lang="en-US" altLang="ko-KR" dirty="0"/>
              <a:t>Affine + </a:t>
            </a:r>
            <a:r>
              <a:rPr lang="en-US" altLang="ko-KR" dirty="0" err="1"/>
              <a:t>Relu</a:t>
            </a:r>
            <a:r>
              <a:rPr lang="ko-KR" altLang="en-US" dirty="0"/>
              <a:t>계층  </a:t>
            </a:r>
            <a:endParaRPr lang="en-US" altLang="ko-KR" dirty="0"/>
          </a:p>
          <a:p>
            <a:r>
              <a:rPr lang="en-US" altLang="ko-KR" dirty="0"/>
              <a:t>FC-&gt; </a:t>
            </a:r>
            <a:r>
              <a:rPr lang="ko-KR" altLang="en-US" dirty="0"/>
              <a:t>데이터의 형상이 무시 </a:t>
            </a:r>
            <a:r>
              <a:rPr lang="en-US" altLang="ko-KR" dirty="0"/>
              <a:t>(</a:t>
            </a:r>
            <a:r>
              <a:rPr lang="ko-KR" altLang="en-US" dirty="0"/>
              <a:t>가로 세로 채널</a:t>
            </a:r>
            <a:r>
              <a:rPr lang="en-US" altLang="ko-KR" dirty="0"/>
              <a:t>) -&gt; 1</a:t>
            </a:r>
            <a:r>
              <a:rPr lang="ko-KR" altLang="en-US" dirty="0"/>
              <a:t>차원 데이터로 평탄화</a:t>
            </a:r>
            <a:endParaRPr lang="en-US" altLang="ko-KR" dirty="0"/>
          </a:p>
          <a:p>
            <a:r>
              <a:rPr lang="ko-KR" altLang="en-US" dirty="0"/>
              <a:t>반면 </a:t>
            </a:r>
            <a:r>
              <a:rPr lang="ko-KR" altLang="en-US" dirty="0" err="1"/>
              <a:t>합섭곱은</a:t>
            </a:r>
            <a:r>
              <a:rPr lang="ko-KR" altLang="en-US" dirty="0"/>
              <a:t> 형상 유지</a:t>
            </a:r>
            <a:r>
              <a:rPr lang="en-US" altLang="ko-KR" dirty="0"/>
              <a:t>, </a:t>
            </a:r>
            <a:r>
              <a:rPr lang="ko-KR" altLang="en-US" dirty="0" err="1"/>
              <a:t>합성곱</a:t>
            </a:r>
            <a:r>
              <a:rPr lang="ko-KR" altLang="en-US" dirty="0"/>
              <a:t> 계층의 입출력 데이터 </a:t>
            </a:r>
            <a:r>
              <a:rPr lang="en-US" altLang="ko-KR" dirty="0"/>
              <a:t>-&gt; </a:t>
            </a:r>
            <a:r>
              <a:rPr lang="ko-KR" altLang="en-US" dirty="0"/>
              <a:t>특징 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969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일정한 윈도우를 간격으로 이동함</a:t>
            </a:r>
            <a:r>
              <a:rPr lang="en-US" altLang="ko-KR" dirty="0"/>
              <a:t>, </a:t>
            </a:r>
            <a:r>
              <a:rPr lang="ko-KR" altLang="en-US" dirty="0"/>
              <a:t>원소끼리 </a:t>
            </a:r>
            <a:r>
              <a:rPr lang="ko-KR" altLang="en-US" dirty="0" err="1"/>
              <a:t>곱한후</a:t>
            </a:r>
            <a:r>
              <a:rPr lang="ko-KR" altLang="en-US" dirty="0"/>
              <a:t> 그 총합을 구함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51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필터의 매개변수가 가중치에 해당</a:t>
            </a:r>
          </a:p>
        </p:txBody>
      </p:sp>
    </p:spTree>
    <p:extLst>
      <p:ext uri="{BB962C8B-B14F-4D97-AF65-F5344CB8AC3E}">
        <p14:creationId xmlns:p14="http://schemas.microsoft.com/office/powerpoint/2010/main" val="1400101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데이터 주변을 </a:t>
            </a:r>
            <a:r>
              <a:rPr lang="en-US" altLang="ko-KR" dirty="0"/>
              <a:t>0</a:t>
            </a:r>
            <a:r>
              <a:rPr lang="ko-KR" altLang="en-US" dirty="0"/>
              <a:t>으로 채움</a:t>
            </a:r>
            <a:endParaRPr lang="en-US" altLang="ko-KR" dirty="0"/>
          </a:p>
          <a:p>
            <a:r>
              <a:rPr lang="ko-KR" altLang="en-US" dirty="0"/>
              <a:t>출력 크기를 조절할 목적으로 사용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합성곱</a:t>
            </a:r>
            <a:r>
              <a:rPr lang="ko-KR" altLang="en-US" dirty="0"/>
              <a:t> 연산을 </a:t>
            </a:r>
            <a:r>
              <a:rPr lang="ko-KR" altLang="en-US" dirty="0" err="1"/>
              <a:t>거칠때</a:t>
            </a:r>
            <a:r>
              <a:rPr lang="ko-KR" altLang="en-US" dirty="0"/>
              <a:t> 마다 크기가 작아지면 출력 크기가 </a:t>
            </a:r>
            <a:r>
              <a:rPr lang="en-US" altLang="ko-KR" dirty="0"/>
              <a:t>1</a:t>
            </a:r>
            <a:r>
              <a:rPr lang="ko-KR" altLang="en-US" dirty="0"/>
              <a:t>이 되고 </a:t>
            </a:r>
            <a:r>
              <a:rPr lang="ko-KR" altLang="en-US" dirty="0" err="1"/>
              <a:t>합성곱</a:t>
            </a:r>
            <a:r>
              <a:rPr lang="ko-KR" altLang="en-US" dirty="0"/>
              <a:t> 연산 적용 불가</a:t>
            </a:r>
            <a:endParaRPr lang="en-US" altLang="ko-KR" dirty="0"/>
          </a:p>
          <a:p>
            <a:r>
              <a:rPr lang="ko-KR" altLang="en-US" dirty="0"/>
              <a:t>이러한 사태를 막기 위해 패딩을 사용 </a:t>
            </a:r>
            <a:r>
              <a:rPr lang="en-US" altLang="ko-KR" dirty="0"/>
              <a:t>-&gt; </a:t>
            </a:r>
            <a:r>
              <a:rPr lang="ko-KR" altLang="en-US" dirty="0"/>
              <a:t>패딩의 폭을 </a:t>
            </a:r>
            <a:r>
              <a:rPr lang="en-US" altLang="ko-KR" dirty="0"/>
              <a:t>1</a:t>
            </a:r>
            <a:r>
              <a:rPr lang="ko-KR" altLang="en-US" dirty="0"/>
              <a:t>로 설정하면 입력데이터의 크기를 그대로 유지한채로 다음 계층에 전달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810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필터를 적용하는 간격을 지정</a:t>
            </a:r>
            <a:endParaRPr lang="en-US" altLang="ko-KR" dirty="0"/>
          </a:p>
          <a:p>
            <a:r>
              <a:rPr lang="ko-KR" altLang="en-US" dirty="0" err="1"/>
              <a:t>스트라이드를</a:t>
            </a:r>
            <a:r>
              <a:rPr lang="ko-KR" altLang="en-US" dirty="0"/>
              <a:t> 키우면 출력의 크기가 작아진다</a:t>
            </a:r>
            <a:r>
              <a:rPr lang="en-US" altLang="ko-KR" dirty="0"/>
              <a:t>. (</a:t>
            </a:r>
            <a:r>
              <a:rPr lang="ko-KR" altLang="en-US" dirty="0"/>
              <a:t>반비례 관계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값이 작을수록 정확함</a:t>
            </a:r>
            <a:r>
              <a:rPr lang="en-US" altLang="ko-KR" dirty="0"/>
              <a:t>. </a:t>
            </a:r>
            <a:r>
              <a:rPr lang="ko-KR" altLang="en-US" dirty="0"/>
              <a:t>계산은 느림 높을수록 부정확함 계산이 빠름</a:t>
            </a:r>
          </a:p>
        </p:txBody>
      </p:sp>
    </p:spTree>
    <p:extLst>
      <p:ext uri="{BB962C8B-B14F-4D97-AF65-F5344CB8AC3E}">
        <p14:creationId xmlns:p14="http://schemas.microsoft.com/office/powerpoint/2010/main" val="385761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채널이 추가</a:t>
            </a:r>
            <a:r>
              <a:rPr lang="en-US" altLang="ko-KR" dirty="0"/>
              <a:t>. </a:t>
            </a:r>
            <a:r>
              <a:rPr lang="ko-KR" altLang="en-US" dirty="0"/>
              <a:t>입력데이터의 채널 수와 필터의 채널 수가 같아야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필터의 크기는 </a:t>
            </a:r>
            <a:r>
              <a:rPr lang="ko-KR" altLang="en-US" dirty="0" err="1"/>
              <a:t>원하는대로</a:t>
            </a:r>
            <a:r>
              <a:rPr lang="ko-KR" altLang="en-US" dirty="0"/>
              <a:t> 조절 가능</a:t>
            </a:r>
            <a:r>
              <a:rPr lang="en-US" altLang="ko-KR" dirty="0"/>
              <a:t>( </a:t>
            </a:r>
            <a:r>
              <a:rPr lang="ko-KR" altLang="en-US" dirty="0"/>
              <a:t>모든 필터의 크기는 같아야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425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연산과정</a:t>
            </a:r>
          </a:p>
        </p:txBody>
      </p:sp>
    </p:spTree>
    <p:extLst>
      <p:ext uri="{BB962C8B-B14F-4D97-AF65-F5344CB8AC3E}">
        <p14:creationId xmlns:p14="http://schemas.microsoft.com/office/powerpoint/2010/main" val="137444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채널수</a:t>
            </a:r>
            <a:r>
              <a:rPr lang="ko-KR" altLang="en-US" dirty="0"/>
              <a:t> </a:t>
            </a:r>
            <a:r>
              <a:rPr lang="en-US" altLang="ko-KR" dirty="0"/>
              <a:t>: C, </a:t>
            </a:r>
            <a:r>
              <a:rPr lang="ko-KR" altLang="en-US" dirty="0"/>
              <a:t>높이 </a:t>
            </a:r>
            <a:r>
              <a:rPr lang="en-US" altLang="ko-KR" dirty="0"/>
              <a:t>: H, </a:t>
            </a:r>
            <a:r>
              <a:rPr lang="ko-KR" altLang="en-US" dirty="0"/>
              <a:t>너비 </a:t>
            </a:r>
            <a:r>
              <a:rPr lang="en-US" altLang="ko-KR" dirty="0"/>
              <a:t>: W (C,H,W)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필터</a:t>
            </a:r>
            <a:r>
              <a:rPr lang="en-US" altLang="ko-KR" dirty="0"/>
              <a:t>, O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FN</a:t>
            </a:r>
            <a:r>
              <a:rPr lang="ko-KR" altLang="en-US" dirty="0"/>
              <a:t>개의 필터를 적용하면 </a:t>
            </a:r>
            <a:r>
              <a:rPr lang="ko-KR" altLang="en-US" dirty="0" err="1"/>
              <a:t>출력맵</a:t>
            </a:r>
            <a:r>
              <a:rPr lang="ko-KR" altLang="en-US" dirty="0"/>
              <a:t> </a:t>
            </a:r>
            <a:r>
              <a:rPr lang="en-US" altLang="ko-KR" dirty="0"/>
              <a:t>FN</a:t>
            </a:r>
            <a:r>
              <a:rPr lang="ko-KR" altLang="en-US" dirty="0"/>
              <a:t>개 생성</a:t>
            </a:r>
            <a:r>
              <a:rPr lang="en-US" altLang="ko-KR" dirty="0"/>
              <a:t>, FN</a:t>
            </a:r>
            <a:r>
              <a:rPr lang="ko-KR" altLang="en-US" dirty="0"/>
              <a:t>개를 모으면 출력 데이터 완성</a:t>
            </a:r>
            <a:endParaRPr lang="en-US" altLang="ko-KR" dirty="0"/>
          </a:p>
          <a:p>
            <a:r>
              <a:rPr lang="en-US" altLang="ko-KR" dirty="0"/>
              <a:t>FN</a:t>
            </a:r>
            <a:r>
              <a:rPr lang="ko-KR" altLang="en-US" dirty="0"/>
              <a:t>의 개수 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결과는 여러 개의 작은 크기의 필터를 중첩해서 사용하는 것이 좋다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작은 필터를 여러 개 중첩하면 중간 단계에 있는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non-linearity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원하는 특징을 좀 더 돋보이도록 할 수 있기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뿐만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작은 필터를 여러 개 중첩해서 사용하는 것이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적게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001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F9C-3450-445D-8CA0-1446518059A7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228A-E312-4D41-B016-8527BA16FA74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5CD-18C5-4F9B-A4C3-328D11825D06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D933-7055-4C8D-850A-45DB605B5FF1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42DF-5CD1-4427-8048-460833BF937D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A58-EFFF-471F-B14C-1D67B8AD8102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01C8-3984-406E-8A29-F15CDE47FFBC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D6F7-3348-474D-9AC4-474444BB68C8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3C8-F24F-49A4-BD9F-6B844BD94205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7793-01EA-4DDA-97EF-7FB7BA997E91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33D-9903-4FCC-90A6-279D55C73988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4CC-6006-4E4A-A0BA-010B9BD6D32B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2069-8704-4028-AB19-4BF8D97D15F3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5937-8DEC-418B-AA40-8440F31A71EF}" type="datetime1">
              <a:rPr lang="ko-KR" altLang="en-US" smtClean="0"/>
              <a:t>2019-02-17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y4U/RTOS_StepByStep/blob/master/Deep_Learning_from_Scratch/deep-learning-from-scratch-master/ch07/simple_convnet.p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Chapter7 CNN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9998F8-8D52-47B4-938B-E120E1C4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풀링</a:t>
            </a:r>
            <a:r>
              <a:rPr lang="ko-KR" altLang="en-US" b="1" dirty="0"/>
              <a:t>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6F0AE8-0F59-4699-84E2-DBDA55291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7" y="1809667"/>
            <a:ext cx="8268125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4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풀링</a:t>
            </a:r>
            <a:r>
              <a:rPr lang="ko-KR" altLang="en-US" b="1" dirty="0"/>
              <a:t> 전개</a:t>
            </a:r>
            <a:r>
              <a:rPr lang="en-US" altLang="ko-KR" b="1" dirty="0"/>
              <a:t>(reshape)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859DFF-1299-4A52-B0A4-3CDC85A88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3403"/>
            <a:ext cx="6165367" cy="51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6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풀링</a:t>
            </a:r>
            <a:r>
              <a:rPr lang="ko-KR" altLang="en-US" b="1" dirty="0"/>
              <a:t> 계층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796D2B-91E0-48F4-8B64-D25F4F2FC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3" y="1454048"/>
            <a:ext cx="8064914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3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첫번째 층 가중치 시각화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8B1B28-218E-4090-9354-29CDBDD86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6" y="1174634"/>
            <a:ext cx="7912507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5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계층별 추출 정보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EADFAA-4E48-4E5F-BC2C-9A0A21635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9" y="1574704"/>
            <a:ext cx="8217322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LeNet</a:t>
            </a:r>
            <a:r>
              <a:rPr lang="ko-KR" altLang="en-US" b="1" dirty="0"/>
              <a:t> </a:t>
            </a:r>
            <a:r>
              <a:rPr lang="en-US" altLang="ko-KR" b="1" dirty="0"/>
              <a:t>– 20</a:t>
            </a:r>
            <a:r>
              <a:rPr lang="ko-KR" altLang="en-US" b="1" dirty="0"/>
              <a:t>년 전에 제안된 첫 </a:t>
            </a:r>
            <a:r>
              <a:rPr lang="en-US" altLang="ko-KR" b="1" dirty="0"/>
              <a:t>CNN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3231D3-2572-4EE8-A27E-792F8CD6B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3" y="2285941"/>
            <a:ext cx="8052214" cy="228611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C92B86-794E-42FD-A299-0C5AD49EC7C7}"/>
              </a:ext>
            </a:extLst>
          </p:cNvPr>
          <p:cNvCxnSpPr/>
          <p:nvPr/>
        </p:nvCxnSpPr>
        <p:spPr>
          <a:xfrm>
            <a:off x="3059832" y="4509120"/>
            <a:ext cx="79208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0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83C6C8-0A3F-41CC-ADE3-7969642EB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0" y="1955724"/>
            <a:ext cx="8166520" cy="294655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8939C-ED38-484F-8118-8F56AF1C6C66}"/>
              </a:ext>
            </a:extLst>
          </p:cNvPr>
          <p:cNvCxnSpPr>
            <a:cxnSpLocks/>
          </p:cNvCxnSpPr>
          <p:nvPr/>
        </p:nvCxnSpPr>
        <p:spPr>
          <a:xfrm>
            <a:off x="7274124" y="4077072"/>
            <a:ext cx="97028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2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CC0E75-55AA-44D5-A061-BDC67AD5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050" name="Picture 2" descr="convolution">
            <a:extLst>
              <a:ext uri="{FF2B5EF4-FFF2-40B4-BE49-F238E27FC236}">
                <a16:creationId xmlns:a16="http://schemas.microsoft.com/office/drawing/2014/main" id="{80EBC7A6-295B-470A-9C35-267AFDFD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09838"/>
            <a:ext cx="4762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80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3074" name="Picture 2" descr="convolutional neural networkì ëí ì´ë¯¸ì§ ê²ìê²°ê³¼">
            <a:extLst>
              <a:ext uri="{FF2B5EF4-FFF2-40B4-BE49-F238E27FC236}">
                <a16:creationId xmlns:a16="http://schemas.microsoft.com/office/drawing/2014/main" id="{99B25203-EF1B-4FEE-B0BF-A0FD28F70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844823"/>
            <a:ext cx="7235283" cy="34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8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Affine(FC)</a:t>
            </a:r>
            <a:r>
              <a:rPr lang="ko-KR" altLang="en-US" b="1" dirty="0"/>
              <a:t> </a:t>
            </a:r>
            <a:r>
              <a:rPr lang="en-US" altLang="ko-KR" b="1" dirty="0"/>
              <a:t>vs</a:t>
            </a:r>
            <a:r>
              <a:rPr lang="ko-KR" altLang="en-US" b="1" dirty="0"/>
              <a:t> </a:t>
            </a:r>
            <a:r>
              <a:rPr lang="en-US" altLang="ko-KR" b="1" dirty="0"/>
              <a:t>CNN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D3A7C-979D-45AC-9377-D485C3D0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0AF382-43D2-4A35-95AA-2A094633B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5" y="1399725"/>
            <a:ext cx="8369730" cy="18415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4C8DEA-6732-41E2-9EE1-B3659641E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" y="3933056"/>
            <a:ext cx="8344329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5AC48-3974-404E-80FD-5F6CDA37AD4C}"/>
              </a:ext>
            </a:extLst>
          </p:cNvPr>
          <p:cNvSpPr/>
          <p:nvPr/>
        </p:nvSpPr>
        <p:spPr>
          <a:xfrm>
            <a:off x="1007604" y="1844824"/>
            <a:ext cx="7562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최적화 기법 (SGD + 모멘텀, 다른 방법 중 하나) 및 비선형 활성화함수(</a:t>
            </a:r>
            <a:r>
              <a:rPr lang="ko-KR" altLang="en-US" dirty="0" err="1"/>
              <a:t>ReLU</a:t>
            </a:r>
            <a:r>
              <a:rPr lang="ko-KR" altLang="en-US" dirty="0"/>
              <a:t> 및 </a:t>
            </a:r>
            <a:r>
              <a:rPr lang="ko-KR" altLang="en-US" dirty="0" err="1"/>
              <a:t>ReLU</a:t>
            </a:r>
            <a:r>
              <a:rPr lang="ko-KR" altLang="en-US" dirty="0"/>
              <a:t> 유사 활성화로 인해 더 깊은 네트워크에서도 </a:t>
            </a:r>
            <a:r>
              <a:rPr lang="ko-KR" altLang="en-US" dirty="0" err="1"/>
              <a:t>그래디언트</a:t>
            </a:r>
            <a:r>
              <a:rPr lang="ko-KR" altLang="en-US" dirty="0"/>
              <a:t> 신호의 더 나은 역전파를 가능하게 함)이 발전하면서 요즘의 </a:t>
            </a:r>
            <a:r>
              <a:rPr lang="ko-KR" altLang="en-US" dirty="0" err="1"/>
              <a:t>컨볼루션</a:t>
            </a:r>
            <a:r>
              <a:rPr lang="ko-KR" altLang="en-US" dirty="0"/>
              <a:t> 네트워크는 무작위로 초기화합니다.</a:t>
            </a:r>
          </a:p>
        </p:txBody>
      </p:sp>
    </p:spTree>
    <p:extLst>
      <p:ext uri="{BB962C8B-B14F-4D97-AF65-F5344CB8AC3E}">
        <p14:creationId xmlns:p14="http://schemas.microsoft.com/office/powerpoint/2010/main" val="417138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237C7E-2FB5-44C5-94BC-B48CCC461A82}"/>
              </a:ext>
            </a:extLst>
          </p:cNvPr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https://github.com/Lay4U/RTOS_StepByStep/blob/master/Deep_Learning_from_Scratch/deep-learning-from-scratch-master/ch07/simple_convnet.py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81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FFE2AC-F3DB-4FB3-9CAC-3631A2FC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9" y="1713967"/>
            <a:ext cx="8225795" cy="30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2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07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254ACA-6F3C-4727-A62E-16AA224B18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43" y="0"/>
            <a:ext cx="5359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189DD5-5E03-4D79-A8B0-C9B36397C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8" y="2476451"/>
            <a:ext cx="8230023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0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패딩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E7E166-8AEF-4D3D-8835-0E2624D3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8" y="1657259"/>
            <a:ext cx="8255424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2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스트라이드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AAEB1F-ECA2-476D-BF36-9AFAC97E3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55377"/>
            <a:ext cx="7713256" cy="54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차원 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5ED39-5F60-410E-B318-365A689EF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0" y="1841418"/>
            <a:ext cx="8166520" cy="3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5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차원 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45F097-99A6-4816-9758-59D5106C7E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46" y="0"/>
            <a:ext cx="4734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2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그림으로 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893678-318D-4CE1-BD91-97EFEEB05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1" y="1065903"/>
            <a:ext cx="8890457" cy="33529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E6152-261B-4560-9D87-A58F259AE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669655"/>
            <a:ext cx="3124361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5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93971</TotalTime>
  <Words>655</Words>
  <Application>Microsoft Office PowerPoint</Application>
  <PresentationFormat>화면 슬라이드 쇼(4:3)</PresentationFormat>
  <Paragraphs>137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나눔스퀘어</vt:lpstr>
      <vt:lpstr>나눔스퀘어 ExtraBold</vt:lpstr>
      <vt:lpstr>맑은 고딕</vt:lpstr>
      <vt:lpstr>한컴 윤체 L</vt:lpstr>
      <vt:lpstr>Arial</vt:lpstr>
      <vt:lpstr>Hack</vt:lpstr>
      <vt:lpstr>Office 테마</vt:lpstr>
      <vt:lpstr>Chapter7 CNN</vt:lpstr>
      <vt:lpstr>Affine(FC) vs CNN</vt:lpstr>
      <vt:lpstr>합성곱 연산</vt:lpstr>
      <vt:lpstr>합성곱 연산</vt:lpstr>
      <vt:lpstr>패딩</vt:lpstr>
      <vt:lpstr>스트라이드</vt:lpstr>
      <vt:lpstr>3차원 합성곱 연산</vt:lpstr>
      <vt:lpstr>3차원 합성곱 연산</vt:lpstr>
      <vt:lpstr>그림으로 이해하기</vt:lpstr>
      <vt:lpstr>풀링 계층</vt:lpstr>
      <vt:lpstr>풀링 전개(reshape)</vt:lpstr>
      <vt:lpstr>풀링 계층 흐름</vt:lpstr>
      <vt:lpstr>첫번째 층 가중치 시각화</vt:lpstr>
      <vt:lpstr>계층별 추출 정보 변환</vt:lpstr>
      <vt:lpstr>LeNet – 20년 전에 제안된 첫 CNN</vt:lpstr>
      <vt:lpstr>AlexNet</vt:lpstr>
      <vt:lpstr>Thank You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2417</cp:revision>
  <cp:lastPrinted>2017-11-09T08:20:48Z</cp:lastPrinted>
  <dcterms:created xsi:type="dcterms:W3CDTF">2013-01-01T01:17:14Z</dcterms:created>
  <dcterms:modified xsi:type="dcterms:W3CDTF">2019-02-17T08:59:03Z</dcterms:modified>
</cp:coreProperties>
</file>