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8" r:id="rId5"/>
    <p:sldId id="260" r:id="rId6"/>
    <p:sldId id="261" r:id="rId7"/>
    <p:sldId id="28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보이스 피싱 회피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ROTS</a:t>
            </a: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김민기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김형래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장예훈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599F07-A09A-4005-B803-676A1412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71" y="1037625"/>
            <a:ext cx="3142857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104735" y="3242890"/>
            <a:ext cx="6410323" cy="338554"/>
            <a:chOff x="638175" y="3217723"/>
            <a:chExt cx="6410323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38175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STEP1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7966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STEP2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7757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STEP3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7548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STEP4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545557" y="4200525"/>
            <a:ext cx="2011314" cy="466565"/>
            <a:chOff x="1832769" y="4324350"/>
            <a:chExt cx="2802012" cy="561975"/>
          </a:xfrm>
        </p:grpSpPr>
        <p:sp>
          <p:nvSpPr>
            <p:cNvPr id="14" name="양쪽 대괄호 13"/>
            <p:cNvSpPr/>
            <p:nvPr/>
          </p:nvSpPr>
          <p:spPr>
            <a:xfrm>
              <a:off x="1832769" y="4324350"/>
              <a:ext cx="2802012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50023" y="4455467"/>
              <a:ext cx="2651235" cy="26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연도별 보이스 피싱 피해 현황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66186" y="4200525"/>
            <a:ext cx="1367629" cy="466567"/>
            <a:chOff x="1832770" y="4324350"/>
            <a:chExt cx="1647295" cy="561975"/>
          </a:xfrm>
        </p:grpSpPr>
        <p:sp>
          <p:nvSpPr>
            <p:cNvPr id="21" name="양쪽 대괄호 2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13640" y="4366661"/>
              <a:ext cx="1102873" cy="481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보이스 피싱 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회피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Idea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360142" y="4200523"/>
            <a:ext cx="1367630" cy="466567"/>
            <a:chOff x="1832770" y="4324350"/>
            <a:chExt cx="1647295" cy="561975"/>
          </a:xfrm>
        </p:grpSpPr>
        <p:sp>
          <p:nvSpPr>
            <p:cNvPr id="26" name="양쪽 대괄호 25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54058" y="4366661"/>
              <a:ext cx="1168519" cy="481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보이스 피싱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회피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Concept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79933" y="4200525"/>
            <a:ext cx="1367630" cy="466567"/>
            <a:chOff x="1832770" y="4324350"/>
            <a:chExt cx="1647295" cy="561975"/>
          </a:xfrm>
        </p:grpSpPr>
        <p:sp>
          <p:nvSpPr>
            <p:cNvPr id="31" name="양쪽 대괄호 3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13640" y="4366661"/>
              <a:ext cx="1048810" cy="481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보이스 피싱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회피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Step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연도별 보이스 피싱 피해 현황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F01DAA-20FC-4588-AF1B-10AEBF1C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10" y="2066144"/>
            <a:ext cx="6896380" cy="27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4D8D86AD-2F90-44FF-B087-ABB1B1E0B177}"/>
              </a:ext>
            </a:extLst>
          </p:cNvPr>
          <p:cNvGrpSpPr/>
          <p:nvPr/>
        </p:nvGrpSpPr>
        <p:grpSpPr>
          <a:xfrm>
            <a:off x="6150287" y="2418966"/>
            <a:ext cx="4554065" cy="984887"/>
            <a:chOff x="6210997" y="1433694"/>
            <a:chExt cx="3887322" cy="7006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06AB16-FEEB-475F-A6D0-B7F9170FBECB}"/>
                </a:ext>
              </a:extLst>
            </p:cNvPr>
            <p:cNvSpPr txBox="1"/>
            <p:nvPr/>
          </p:nvSpPr>
          <p:spPr>
            <a:xfrm>
              <a:off x="6210999" y="1433694"/>
              <a:ext cx="3887320" cy="28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음성인식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1B0940-AF49-425F-9B8B-F59E7CA3DA16}"/>
                </a:ext>
              </a:extLst>
            </p:cNvPr>
            <p:cNvSpPr txBox="1"/>
            <p:nvPr/>
          </p:nvSpPr>
          <p:spPr>
            <a:xfrm>
              <a:off x="6210997" y="1630759"/>
              <a:ext cx="3887320" cy="503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보이스 피싱 발생시의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음성을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Training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DB4F0933-011C-42A0-8A27-8EBB2EBCFC82}"/>
              </a:ext>
            </a:extLst>
          </p:cNvPr>
          <p:cNvGrpSpPr/>
          <p:nvPr/>
        </p:nvGrpSpPr>
        <p:grpSpPr>
          <a:xfrm>
            <a:off x="674670" y="3790708"/>
            <a:ext cx="2718009" cy="677110"/>
            <a:chOff x="6210996" y="1433695"/>
            <a:chExt cx="1712589" cy="48171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F82F77-9173-4429-AEA4-EFE31D399292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보이스 피싱 발생시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16A95E-1EAC-40ED-853A-BE1B9811AC58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사용자에게 즉각 알림</a:t>
              </a:r>
            </a:p>
          </p:txBody>
        </p:sp>
      </p:grpSp>
      <p:grpSp>
        <p:nvGrpSpPr>
          <p:cNvPr id="25" name="그룹 39">
            <a:extLst>
              <a:ext uri="{FF2B5EF4-FFF2-40B4-BE49-F238E27FC236}">
                <a16:creationId xmlns:a16="http://schemas.microsoft.com/office/drawing/2014/main" id="{F7096726-CB28-42CE-BB4E-76D5D8AD59A0}"/>
              </a:ext>
            </a:extLst>
          </p:cNvPr>
          <p:cNvGrpSpPr/>
          <p:nvPr/>
        </p:nvGrpSpPr>
        <p:grpSpPr>
          <a:xfrm>
            <a:off x="5330045" y="2567676"/>
            <a:ext cx="2511927" cy="1441169"/>
            <a:chOff x="3789265" y="3054721"/>
            <a:chExt cx="2511927" cy="1441169"/>
          </a:xfrm>
          <a:solidFill>
            <a:schemeClr val="accent1">
              <a:lumMod val="75000"/>
            </a:schemeClr>
          </a:solidFill>
        </p:grpSpPr>
        <p:sp>
          <p:nvSpPr>
            <p:cNvPr id="26" name="Isosceles Triangle 18">
              <a:extLst>
                <a:ext uri="{FF2B5EF4-FFF2-40B4-BE49-F238E27FC236}">
                  <a16:creationId xmlns:a16="http://schemas.microsoft.com/office/drawing/2014/main" id="{EA4AEC3A-FE4D-41DA-BDDD-4ECD216C0293}"/>
                </a:ext>
              </a:extLst>
            </p:cNvPr>
            <p:cNvSpPr/>
            <p:nvPr/>
          </p:nvSpPr>
          <p:spPr>
            <a:xfrm rot="5400000">
              <a:off x="5711447" y="3000667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B0340B9-D38A-493E-AE7F-758415A5400A}"/>
                </a:ext>
              </a:extLst>
            </p:cNvPr>
            <p:cNvSpPr/>
            <p:nvPr/>
          </p:nvSpPr>
          <p:spPr>
            <a:xfrm>
              <a:off x="3789265" y="3129529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F14B3C6-8F36-435C-84AF-6625E7413973}"/>
              </a:ext>
            </a:extLst>
          </p:cNvPr>
          <p:cNvSpPr txBox="1"/>
          <p:nvPr/>
        </p:nvSpPr>
        <p:spPr>
          <a:xfrm>
            <a:off x="7147682" y="2242365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5F6B0-2B57-4BC0-97C8-44D54B31A68A}"/>
              </a:ext>
            </a:extLst>
          </p:cNvPr>
          <p:cNvSpPr txBox="1"/>
          <p:nvPr/>
        </p:nvSpPr>
        <p:spPr>
          <a:xfrm>
            <a:off x="6688844" y="2635464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그룹 37">
            <a:extLst>
              <a:ext uri="{FF2B5EF4-FFF2-40B4-BE49-F238E27FC236}">
                <a16:creationId xmlns:a16="http://schemas.microsoft.com/office/drawing/2014/main" id="{74A36749-9704-43BF-A23B-5D0774771007}"/>
              </a:ext>
            </a:extLst>
          </p:cNvPr>
          <p:cNvGrpSpPr/>
          <p:nvPr/>
        </p:nvGrpSpPr>
        <p:grpSpPr>
          <a:xfrm>
            <a:off x="4389067" y="3053669"/>
            <a:ext cx="2499452" cy="1423077"/>
            <a:chOff x="2848289" y="3540714"/>
            <a:chExt cx="2499452" cy="1423077"/>
          </a:xfrm>
          <a:solidFill>
            <a:schemeClr val="accent1">
              <a:lumMod val="75000"/>
            </a:schemeClr>
          </a:solidFill>
        </p:grpSpPr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A73A5D5-0110-4B67-804A-0465C1B3F0F3}"/>
                </a:ext>
              </a:extLst>
            </p:cNvPr>
            <p:cNvSpPr/>
            <p:nvPr/>
          </p:nvSpPr>
          <p:spPr>
            <a:xfrm rot="10800000">
              <a:off x="3479361" y="3540714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Isosceles Triangle 28">
              <a:extLst>
                <a:ext uri="{FF2B5EF4-FFF2-40B4-BE49-F238E27FC236}">
                  <a16:creationId xmlns:a16="http://schemas.microsoft.com/office/drawing/2014/main" id="{48E7124A-B456-4504-9E2E-94DF92F8DBEA}"/>
                </a:ext>
              </a:extLst>
            </p:cNvPr>
            <p:cNvSpPr/>
            <p:nvPr/>
          </p:nvSpPr>
          <p:spPr>
            <a:xfrm rot="16200000">
              <a:off x="2902343" y="4374045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1C121D-8D9B-401D-93DF-B0B81E80A35A}"/>
              </a:ext>
            </a:extLst>
          </p:cNvPr>
          <p:cNvSpPr txBox="1"/>
          <p:nvPr/>
        </p:nvSpPr>
        <p:spPr>
          <a:xfrm>
            <a:off x="4780407" y="4008843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8FE8B4-8D34-4C09-8ED4-9CE02BC40348}"/>
              </a:ext>
            </a:extLst>
          </p:cNvPr>
          <p:cNvSpPr txBox="1"/>
          <p:nvPr/>
        </p:nvSpPr>
        <p:spPr>
          <a:xfrm>
            <a:off x="4389067" y="4408953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61AF0D-8958-4BAD-8F06-C76284C695B1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5B81AD-6D1D-435D-8B08-C7AF3D243EB0}"/>
              </a:ext>
            </a:extLst>
          </p:cNvPr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보이스 피싱 회피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Idea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12F421FE-E80D-4783-8E1E-7926D321B39B}"/>
              </a:ext>
            </a:extLst>
          </p:cNvPr>
          <p:cNvSpPr/>
          <p:nvPr/>
        </p:nvSpPr>
        <p:spPr>
          <a:xfrm>
            <a:off x="5925399" y="3196932"/>
            <a:ext cx="374758" cy="64854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0FDC4-3111-492E-A3B0-EC006B6D0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21" y="3929372"/>
            <a:ext cx="535693" cy="535693"/>
          </a:xfrm>
          <a:prstGeom prst="rect">
            <a:avLst/>
          </a:prstGeom>
        </p:spPr>
      </p:pic>
      <p:sp>
        <p:nvSpPr>
          <p:cNvPr id="47" name="Freeform 25">
            <a:extLst>
              <a:ext uri="{FF2B5EF4-FFF2-40B4-BE49-F238E27FC236}">
                <a16:creationId xmlns:a16="http://schemas.microsoft.com/office/drawing/2014/main" id="{0975D4AB-F567-4509-9314-BBE5E585DBAF}"/>
              </a:ext>
            </a:extLst>
          </p:cNvPr>
          <p:cNvSpPr/>
          <p:nvPr/>
        </p:nvSpPr>
        <p:spPr>
          <a:xfrm>
            <a:off x="10869055" y="2442420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3956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보이스 피싱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Concept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10934" y="2353734"/>
            <a:ext cx="41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보이스 피싱 회피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632342" y="3074821"/>
            <a:ext cx="394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S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보이스 기반으로 통화 내용 문장화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21" y="3024021"/>
            <a:ext cx="733063" cy="494818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586319" y="3851014"/>
            <a:ext cx="394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문장의 키워드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패턴 중심으로 판단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21" y="3803377"/>
            <a:ext cx="733063" cy="4948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431006" y="4583475"/>
            <a:ext cx="394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보이스 피싱의 피해 최소화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21" y="4568426"/>
            <a:ext cx="733063" cy="4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4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보이스 피싱 회피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Step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43464" y="1325692"/>
            <a:ext cx="9724071" cy="3887114"/>
            <a:chOff x="1386364" y="1325692"/>
            <a:chExt cx="9724071" cy="3887114"/>
          </a:xfrm>
        </p:grpSpPr>
        <p:grpSp>
          <p:nvGrpSpPr>
            <p:cNvPr id="11" name="그룹 10"/>
            <p:cNvGrpSpPr/>
            <p:nvPr/>
          </p:nvGrpSpPr>
          <p:grpSpPr>
            <a:xfrm>
              <a:off x="1386364" y="3672355"/>
              <a:ext cx="3945571" cy="916578"/>
              <a:chOff x="308269" y="2248619"/>
              <a:chExt cx="3945571" cy="916578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30" panose="02030504000101010101" pitchFamily="18" charset="-127"/>
                  </a:rPr>
                  <a:t>통화 내용의 키워드</a:t>
                </a:r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30" panose="02030504000101010101" pitchFamily="18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30" panose="02030504000101010101" pitchFamily="18" charset="-127"/>
                  </a:rPr>
                  <a:t>패턴 중심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cxnSp>
          <p:nvCxnSpPr>
            <p:cNvPr id="3" name="직선 연결선 2"/>
            <p:cNvCxnSpPr/>
            <p:nvPr/>
          </p:nvCxnSpPr>
          <p:spPr>
            <a:xfrm>
              <a:off x="1905000" y="45974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00600" y="34417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683500" y="2248619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800600" y="3441700"/>
              <a:ext cx="0" cy="115570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696200" y="2248619"/>
              <a:ext cx="0" cy="11994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281964" y="2487741"/>
              <a:ext cx="3945571" cy="916578"/>
              <a:chOff x="308269" y="2248619"/>
              <a:chExt cx="3945571" cy="91657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사용자에게 즉각적인 경고</a:t>
                </a:r>
                <a:r>
                  <a: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7164864" y="1325692"/>
              <a:ext cx="3945571" cy="916578"/>
              <a:chOff x="308269" y="2248619"/>
              <a:chExt cx="3945571" cy="91657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보이스 피싱의 피해 최소화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sp>
          <p:nvSpPr>
            <p:cNvPr id="46" name="직사각형 45"/>
            <p:cNvSpPr/>
            <p:nvPr/>
          </p:nvSpPr>
          <p:spPr>
            <a:xfrm>
              <a:off x="1905000" y="4812696"/>
              <a:ext cx="34932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보이스 기반으로 통화내용을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문장으로 변환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문장안에 있는 내용을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보이스 피싱과 관련된 내용과 분석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905382" y="3665464"/>
              <a:ext cx="26725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문장안의 내용이 보이스 피싱과 유사하다면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즉시 사용자에게 경고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알림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742466" y="2396926"/>
              <a:ext cx="22878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급증하는 보이스 피싱 피해를 최소화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995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보이스 피싱 회피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599F07-A09A-4005-B803-676A1412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71" y="1037625"/>
            <a:ext cx="3142857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8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137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-윤고딕310</vt:lpstr>
      <vt:lpstr>-윤고딕330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HyonngE Kim</cp:lastModifiedBy>
  <cp:revision>10</cp:revision>
  <dcterms:created xsi:type="dcterms:W3CDTF">2016-03-30T05:53:39Z</dcterms:created>
  <dcterms:modified xsi:type="dcterms:W3CDTF">2018-12-23T22:53:34Z</dcterms:modified>
</cp:coreProperties>
</file>