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handoutMasterIdLst>
    <p:handoutMasterId r:id="rId15"/>
  </p:handoutMasterIdLst>
  <p:sldIdLst>
    <p:sldId id="256" r:id="rId2"/>
    <p:sldId id="356" r:id="rId3"/>
    <p:sldId id="423" r:id="rId4"/>
    <p:sldId id="369" r:id="rId5"/>
    <p:sldId id="426" r:id="rId6"/>
    <p:sldId id="424" r:id="rId7"/>
    <p:sldId id="425" r:id="rId8"/>
    <p:sldId id="427" r:id="rId9"/>
    <p:sldId id="430" r:id="rId10"/>
    <p:sldId id="428" r:id="rId11"/>
    <p:sldId id="429" r:id="rId12"/>
    <p:sldId id="355" r:id="rId13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1BF0F4D-8398-4A07-8780-15FCDADBE2FB}">
          <p14:sldIdLst>
            <p14:sldId id="256"/>
            <p14:sldId id="356"/>
            <p14:sldId id="423"/>
            <p14:sldId id="369"/>
            <p14:sldId id="426"/>
            <p14:sldId id="424"/>
            <p14:sldId id="425"/>
            <p14:sldId id="427"/>
            <p14:sldId id="430"/>
            <p14:sldId id="428"/>
            <p14:sldId id="429"/>
            <p14:sldId id="35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lee" initials="b" lastIdx="2" clrIdx="0"/>
  <p:cmAuthor id="1" name="Byoung-Dai Lee" initials="BL" lastIdx="2" clrIdx="1"/>
  <p:cmAuthor id="2" name="이찬수" initials="이" lastIdx="1" clrIdx="2">
    <p:extLst>
      <p:ext uri="{19B8F6BF-5375-455C-9EA6-DF929625EA0E}">
        <p15:presenceInfo xmlns:p15="http://schemas.microsoft.com/office/powerpoint/2012/main" userId="이찬수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4FC"/>
    <a:srgbClr val="FF2D2D"/>
    <a:srgbClr val="0000FF"/>
    <a:srgbClr val="FF4B4B"/>
    <a:srgbClr val="FF5757"/>
    <a:srgbClr val="003300"/>
    <a:srgbClr val="008000"/>
    <a:srgbClr val="FFFF66"/>
    <a:srgbClr val="9982B4"/>
    <a:srgbClr val="FFC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3" autoAdjust="0"/>
    <p:restoredTop sz="95494" autoAdjust="0"/>
  </p:normalViewPr>
  <p:slideViewPr>
    <p:cSldViewPr>
      <p:cViewPr>
        <p:scale>
          <a:sx n="100" d="100"/>
          <a:sy n="100" d="100"/>
        </p:scale>
        <p:origin x="1884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792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18" d="100"/>
          <a:sy n="118" d="100"/>
        </p:scale>
        <p:origin x="-2034" y="-4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4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530" y="4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B3010E-A372-4AD6-9604-74B08FADCE6E}" type="datetimeFigureOut"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pPr/>
              <a:t>2019-01-27</a:t>
            </a:fld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222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530" y="9428222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094A4-C129-4DB5-900F-548F262350AA}" type="slidenum"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pPr/>
              <a:t>‹#›</a:t>
            </a:fld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33988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노트 개체 틀 10"/>
          <p:cNvSpPr>
            <a:spLocks noGrp="1"/>
          </p:cNvSpPr>
          <p:nvPr>
            <p:ph type="body" sz="quarter" idx="3"/>
          </p:nvPr>
        </p:nvSpPr>
        <p:spPr>
          <a:xfrm>
            <a:off x="679454" y="652037"/>
            <a:ext cx="5438775" cy="853006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5665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768" y="4715155"/>
            <a:ext cx="5438140" cy="4466988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50448" y="9428583"/>
            <a:ext cx="2945659" cy="496333"/>
          </a:xfrm>
          <a:prstGeom prst="rect">
            <a:avLst/>
          </a:prstGeom>
        </p:spPr>
        <p:txBody>
          <a:bodyPr/>
          <a:lstStyle/>
          <a:p>
            <a:fld id="{55777F8F-31A4-479A-9744-0401FA27136A}" type="slidenum"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pPr/>
              <a:t>1</a:t>
            </a:fld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6891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9435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43DA5-2861-4D49-A0BB-676E00398919}" type="datetimeFigureOut">
              <a:rPr lang="ko-KR" altLang="en-US" smtClean="0"/>
              <a:t>2019-01-27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lumMod val="80000"/>
                  <a:lumOff val="20000"/>
                </a:schemeClr>
              </a:gs>
              <a:gs pos="16000">
                <a:schemeClr val="dk1">
                  <a:tint val="37000"/>
                  <a:satMod val="300000"/>
                  <a:lumMod val="80000"/>
                  <a:lumOff val="20000"/>
                </a:schemeClr>
              </a:gs>
              <a:gs pos="100000">
                <a:schemeClr val="dk1">
                  <a:tint val="15000"/>
                  <a:satMod val="350000"/>
                  <a:lumMod val="80000"/>
                  <a:lumOff val="2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-180528" y="2276872"/>
            <a:ext cx="9505056" cy="1512168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70000"/>
                </a:schemeClr>
              </a:gs>
              <a:gs pos="100000">
                <a:schemeClr val="tx2">
                  <a:lumMod val="5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8748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2019-01-27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2331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2019-01-27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6592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2019-01-27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20272" y="6480177"/>
            <a:ext cx="2133600" cy="365125"/>
          </a:xfrm>
        </p:spPr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27584" y="44626"/>
            <a:ext cx="7859216" cy="850106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sz="quarter" idx="13"/>
          </p:nvPr>
        </p:nvSpPr>
        <p:spPr>
          <a:xfrm>
            <a:off x="683568" y="1196752"/>
            <a:ext cx="8003232" cy="4969098"/>
          </a:xfrm>
        </p:spPr>
        <p:txBody>
          <a:bodyPr/>
          <a:lstStyle>
            <a:lvl5pPr marL="2286000" indent="-457200">
              <a:buClr>
                <a:schemeClr val="accent5">
                  <a:lumMod val="75000"/>
                </a:schemeClr>
              </a:buClr>
              <a:buFont typeface="한컴 윤체 L" panose="02020603020101020101" pitchFamily="18" charset="-127"/>
              <a:buChar char="˚"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500412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2019-01-27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27584" y="44626"/>
            <a:ext cx="7859216" cy="850106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8731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87000"/>
                  <a:lumOff val="13000"/>
                </a:schemeClr>
              </a:gs>
              <a:gs pos="80000">
                <a:schemeClr val="tx2">
                  <a:lumMod val="70000"/>
                </a:schemeClr>
              </a:gs>
              <a:gs pos="100000">
                <a:schemeClr val="tx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/>
          </p:nvPr>
        </p:nvSpPr>
        <p:spPr>
          <a:xfrm>
            <a:off x="468315" y="333377"/>
            <a:ext cx="1582737" cy="1008063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93102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2019-01-27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0583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2019-01-27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-32456" y="3176972"/>
            <a:ext cx="7484776" cy="336387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제목 2"/>
          <p:cNvSpPr txBox="1">
            <a:spLocks/>
          </p:cNvSpPr>
          <p:nvPr userDrawn="1"/>
        </p:nvSpPr>
        <p:spPr>
          <a:xfrm>
            <a:off x="107504" y="3140970"/>
            <a:ext cx="1224136" cy="36004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한컴 윤체 L" pitchFamily="18" charset="-127"/>
                <a:ea typeface="한컴 윤체 L" pitchFamily="18" charset="-127"/>
                <a:cs typeface="+mj-cs"/>
              </a:defRPr>
            </a:lvl1pPr>
          </a:lstStyle>
          <a:p>
            <a:pPr algn="l"/>
            <a:r>
              <a:rPr lang="en-US" altLang="ko-KR" sz="1800" dirty="0">
                <a:solidFill>
                  <a:schemeClr val="bg1"/>
                </a:solidFill>
              </a:rPr>
              <a:t>INDEX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08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2019-01-27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0805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2019-01-27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208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2019-01-27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직사각형 5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0875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2019-01-27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직사각형 4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06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2019-01-27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6432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2019-01-27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9103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1A74E5E4-A585-4486-9774-7B8502B6BACE}" type="datetimeFigureOut">
              <a:rPr lang="ko-KR" altLang="en-US" smtClean="0"/>
              <a:pPr/>
              <a:t>2019-01-27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chemeClr val="dk1">
                  <a:tint val="50000"/>
                  <a:satMod val="300000"/>
                  <a:lumMod val="80000"/>
                  <a:lumOff val="20000"/>
                </a:schemeClr>
              </a:gs>
              <a:gs pos="80000">
                <a:schemeClr val="dk1">
                  <a:tint val="37000"/>
                  <a:satMod val="300000"/>
                  <a:lumMod val="80000"/>
                  <a:lumOff val="20000"/>
                </a:schemeClr>
              </a:gs>
              <a:gs pos="27000">
                <a:schemeClr val="dk1">
                  <a:tint val="15000"/>
                  <a:satMod val="350000"/>
                  <a:lumMod val="80000"/>
                  <a:lumOff val="2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763690" y="6453338"/>
            <a:ext cx="7000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나눔스퀘어" panose="020B0600000101010101" pitchFamily="50" charset="-127"/>
                <a:cs typeface="Arial" pitchFamily="34" charset="0"/>
              </a:rPr>
              <a:t>Department of Computer Science, Kyonggi University</a:t>
            </a:r>
            <a:endParaRPr lang="ko-KR" altLang="en-US" sz="1200" i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나눔스퀘어" panose="020B0600000101010101" pitchFamily="50" charset="-127"/>
              <a:cs typeface="Arial" pitchFamily="34" charset="0"/>
            </a:endParaRPr>
          </a:p>
        </p:txBody>
      </p:sp>
      <p:pic>
        <p:nvPicPr>
          <p:cNvPr id="9" name="Picture 3" descr="C:\Users\ChoiDevil\Pictures\Maxim Kazmin\kgu.PNG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02" y="6234484"/>
            <a:ext cx="980817" cy="578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870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50" r:id="rId12"/>
    <p:sldLayoutId id="2147483654" r:id="rId13"/>
    <p:sldLayoutId id="2147483657" r:id="rId14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2132856"/>
            <a:ext cx="7772400" cy="1470025"/>
          </a:xfrm>
        </p:spPr>
        <p:txBody>
          <a:bodyPr>
            <a:no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Weekly Report</a:t>
            </a:r>
            <a:endParaRPr lang="ko-KR" altLang="en-US" sz="3200" dirty="0">
              <a:solidFill>
                <a:schemeClr val="bg1"/>
              </a:solidFill>
              <a:cs typeface="Sakkal Majalla" pitchFamily="2" charset="-78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HyeongRae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Kim</a:t>
            </a:r>
          </a:p>
          <a:p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RTOS Lab.</a:t>
            </a:r>
          </a:p>
          <a:p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Dept. of Computer Science</a:t>
            </a:r>
          </a:p>
          <a:p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Kyonggi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University</a:t>
            </a:r>
          </a:p>
          <a:p>
            <a:endParaRPr lang="en-US" altLang="ko-KR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2272208" y="1772816"/>
            <a:ext cx="6400800" cy="5284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월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주차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9606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C6AC7A-B26B-453C-B46B-3D76183A0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D844D05-6169-4FB6-8BF0-D5A85CB852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0"/>
            <a:ext cx="4896544" cy="6528726"/>
          </a:xfrm>
        </p:spPr>
      </p:pic>
    </p:spTree>
    <p:extLst>
      <p:ext uri="{BB962C8B-B14F-4D97-AF65-F5344CB8AC3E}">
        <p14:creationId xmlns:p14="http://schemas.microsoft.com/office/powerpoint/2010/main" val="3080038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886700" cy="936104"/>
          </a:xfrm>
        </p:spPr>
        <p:txBody>
          <a:bodyPr>
            <a:normAutofit fontScale="90000"/>
          </a:bodyPr>
          <a:lstStyle/>
          <a:p>
            <a:r>
              <a:rPr lang="en-US" altLang="ko-KR" sz="3600" dirty="0"/>
              <a:t>TAMS</a:t>
            </a:r>
            <a:br>
              <a:rPr lang="en-US" altLang="ko-KR" sz="3600" b="1" dirty="0"/>
            </a:b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980728"/>
            <a:ext cx="8496944" cy="5760640"/>
          </a:xfrm>
        </p:spPr>
        <p:txBody>
          <a:bodyPr>
            <a:normAutofit fontScale="92500" lnSpcReduction="20000"/>
          </a:bodyPr>
          <a:lstStyle/>
          <a:p>
            <a:pPr marL="800100" lvl="1" indent="-457200">
              <a:lnSpc>
                <a:spcPct val="110000"/>
              </a:lnSpc>
              <a:buAutoNum type="arabicPeriod"/>
            </a:pPr>
            <a:r>
              <a:rPr lang="ko-KR" altLang="en-US" sz="2000" b="1" dirty="0"/>
              <a:t>다양한 금융상품</a:t>
            </a:r>
            <a:endParaRPr lang="en-US" altLang="ko-KR" sz="2000" b="1" dirty="0"/>
          </a:p>
          <a:p>
            <a:pPr lvl="2">
              <a:lnSpc>
                <a:spcPct val="110000"/>
              </a:lnSpc>
            </a:pPr>
            <a:r>
              <a:rPr lang="ko-KR" altLang="en-US" sz="1700" dirty="0"/>
              <a:t>단순한 차트안에 있는 데이터로 </a:t>
            </a:r>
            <a:r>
              <a:rPr lang="en-US" altLang="ko-KR" sz="1700" dirty="0"/>
              <a:t>Technical analysis</a:t>
            </a:r>
            <a:r>
              <a:rPr lang="ko-KR" altLang="en-US" sz="1700" dirty="0"/>
              <a:t>가 아닌 다른 금융 상품인 </a:t>
            </a:r>
            <a:r>
              <a:rPr lang="en-US" altLang="ko-KR" sz="1700" dirty="0"/>
              <a:t>Fundamental analysis</a:t>
            </a:r>
            <a:r>
              <a:rPr lang="ko-KR" altLang="en-US" sz="1700" dirty="0"/>
              <a:t> 결합을 통해 변동성을 완화 시킬 수 있다</a:t>
            </a:r>
            <a:r>
              <a:rPr lang="en-US" altLang="ko-KR" sz="1700" dirty="0"/>
              <a:t>. </a:t>
            </a:r>
          </a:p>
          <a:p>
            <a:pPr lvl="2">
              <a:lnSpc>
                <a:spcPct val="110000"/>
              </a:lnSpc>
            </a:pPr>
            <a:r>
              <a:rPr lang="ko-KR" altLang="en-US" sz="1700" dirty="0"/>
              <a:t>이를 강화학습을 통해 자동으로 포트폴리오를 작성하는 </a:t>
            </a:r>
            <a:r>
              <a:rPr lang="en-US" altLang="ko-KR" sz="1700" dirty="0"/>
              <a:t>idea</a:t>
            </a:r>
          </a:p>
          <a:p>
            <a:pPr marL="800100" lvl="1" indent="-457200">
              <a:lnSpc>
                <a:spcPct val="110000"/>
              </a:lnSpc>
              <a:buFont typeface="Arial" panose="020B0604020202020204" pitchFamily="34" charset="0"/>
              <a:buAutoNum type="arabicPeriod"/>
            </a:pPr>
            <a:r>
              <a:rPr lang="ko-KR" altLang="en-US" sz="2000" b="1" dirty="0"/>
              <a:t>소문에 사고 뉴스에 팔아라</a:t>
            </a:r>
            <a:endParaRPr lang="en-US" altLang="ko-KR" sz="2000" b="1" dirty="0"/>
          </a:p>
          <a:p>
            <a:pPr lvl="2">
              <a:lnSpc>
                <a:spcPct val="110000"/>
              </a:lnSpc>
            </a:pPr>
            <a:r>
              <a:rPr lang="ko-KR" altLang="en-US" sz="1700" dirty="0"/>
              <a:t>공시와 정치 뉴스 </a:t>
            </a:r>
            <a:r>
              <a:rPr lang="en-US" altLang="ko-KR" sz="1700" dirty="0"/>
              <a:t>NLP(</a:t>
            </a:r>
            <a:r>
              <a:rPr lang="ko-KR" altLang="en-US" sz="1700" dirty="0"/>
              <a:t>자연어 처리</a:t>
            </a:r>
            <a:r>
              <a:rPr lang="en-US" altLang="ko-KR" sz="1700" dirty="0"/>
              <a:t>)</a:t>
            </a:r>
          </a:p>
          <a:p>
            <a:pPr lvl="2">
              <a:lnSpc>
                <a:spcPct val="110000"/>
              </a:lnSpc>
            </a:pPr>
            <a:r>
              <a:rPr lang="ko-KR" altLang="en-US" sz="1700" dirty="0" err="1"/>
              <a:t>미중</a:t>
            </a:r>
            <a:r>
              <a:rPr lang="ko-KR" altLang="en-US" sz="1700" dirty="0"/>
              <a:t> 무역전쟁에서의 강의를 통해 중국 주식 시장의 </a:t>
            </a:r>
            <a:r>
              <a:rPr lang="ko-KR" altLang="en-US" sz="1700" dirty="0" err="1"/>
              <a:t>특징중</a:t>
            </a:r>
            <a:r>
              <a:rPr lang="ko-KR" altLang="en-US" sz="1700" dirty="0"/>
              <a:t> 하나가 정치에 의한 경제 성장 주도</a:t>
            </a:r>
            <a:r>
              <a:rPr lang="en-US" altLang="ko-KR" sz="1700" dirty="0"/>
              <a:t>. </a:t>
            </a:r>
            <a:r>
              <a:rPr lang="ko-KR" altLang="en-US" sz="1700" dirty="0"/>
              <a:t>뉴스와 </a:t>
            </a:r>
            <a:r>
              <a:rPr lang="ko-KR" altLang="en-US" sz="1700" dirty="0" err="1"/>
              <a:t>공시등의</a:t>
            </a:r>
            <a:r>
              <a:rPr lang="ko-KR" altLang="en-US" sz="1700" dirty="0"/>
              <a:t> </a:t>
            </a:r>
            <a:r>
              <a:rPr lang="en-US" altLang="ko-KR" sz="1700" dirty="0"/>
              <a:t>keyword</a:t>
            </a:r>
            <a:r>
              <a:rPr lang="ko-KR" altLang="en-US" sz="1700" dirty="0"/>
              <a:t>를 통한 예측도 결합의 고려</a:t>
            </a:r>
            <a:endParaRPr lang="en-US" altLang="ko-KR" sz="1700" dirty="0"/>
          </a:p>
          <a:p>
            <a:pPr marL="800100" lvl="1" indent="-457200">
              <a:lnSpc>
                <a:spcPct val="110000"/>
              </a:lnSpc>
              <a:buAutoNum type="arabicPeriod"/>
            </a:pPr>
            <a:r>
              <a:rPr lang="ko-KR" altLang="en-US" sz="2000" b="1" dirty="0" err="1"/>
              <a:t>세금법</a:t>
            </a:r>
            <a:endParaRPr lang="en-US" altLang="ko-KR" sz="2000" b="1" dirty="0"/>
          </a:p>
          <a:p>
            <a:pPr lvl="2">
              <a:lnSpc>
                <a:spcPct val="110000"/>
              </a:lnSpc>
            </a:pPr>
            <a:r>
              <a:rPr lang="ko-KR" altLang="en-US" sz="1700" dirty="0"/>
              <a:t>세금에는 수많은 종류가 있으며</a:t>
            </a:r>
            <a:r>
              <a:rPr lang="en-US" altLang="ko-KR" sz="1700" dirty="0"/>
              <a:t>, </a:t>
            </a:r>
            <a:r>
              <a:rPr lang="ko-KR" altLang="en-US" sz="1700" dirty="0"/>
              <a:t>이를 절세하기 위해 다양한 방법이 존재함</a:t>
            </a:r>
            <a:r>
              <a:rPr lang="en-US" altLang="ko-KR" sz="1700" dirty="0"/>
              <a:t>. </a:t>
            </a:r>
          </a:p>
          <a:p>
            <a:pPr lvl="2">
              <a:lnSpc>
                <a:spcPct val="110000"/>
              </a:lnSpc>
            </a:pPr>
            <a:r>
              <a:rPr lang="ko-KR" altLang="en-US" sz="1700" dirty="0"/>
              <a:t>이를 </a:t>
            </a:r>
            <a:r>
              <a:rPr lang="en-US" altLang="ko-KR" sz="1700" dirty="0"/>
              <a:t>ML</a:t>
            </a:r>
            <a:r>
              <a:rPr lang="ko-KR" altLang="en-US" sz="1700" dirty="0"/>
              <a:t>으로 최소의 세금을 내는 </a:t>
            </a:r>
            <a:r>
              <a:rPr lang="en-US" altLang="ko-KR" sz="1700" dirty="0" err="1"/>
              <a:t>idae</a:t>
            </a:r>
            <a:endParaRPr lang="en-US" altLang="ko-KR" sz="1700" dirty="0"/>
          </a:p>
          <a:p>
            <a:pPr marL="800100" lvl="1" indent="-457200">
              <a:lnSpc>
                <a:spcPct val="110000"/>
              </a:lnSpc>
              <a:buAutoNum type="arabicPeriod"/>
            </a:pPr>
            <a:r>
              <a:rPr lang="ko-KR" altLang="en-US" sz="2000" b="1" dirty="0"/>
              <a:t>한국 시장과 해외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미국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시장의 차이점</a:t>
            </a:r>
            <a:endParaRPr lang="en-US" altLang="ko-KR" sz="2000" b="1" dirty="0"/>
          </a:p>
          <a:p>
            <a:pPr lvl="2">
              <a:lnSpc>
                <a:spcPct val="110000"/>
              </a:lnSpc>
            </a:pPr>
            <a:r>
              <a:rPr lang="ko-KR" altLang="en-US" sz="1700" dirty="0"/>
              <a:t>전세계 금융 시장 시가총액 기준으로 미국은 </a:t>
            </a:r>
            <a:r>
              <a:rPr lang="en-US" altLang="ko-KR" sz="1700" dirty="0"/>
              <a:t>46%, </a:t>
            </a:r>
            <a:r>
              <a:rPr lang="ko-KR" altLang="en-US" sz="1700" dirty="0"/>
              <a:t>한국은 </a:t>
            </a:r>
            <a:r>
              <a:rPr lang="en-US" altLang="ko-KR" sz="1700" dirty="0"/>
              <a:t>1.1%</a:t>
            </a:r>
            <a:r>
              <a:rPr lang="ko-KR" altLang="en-US" sz="1700" dirty="0"/>
              <a:t>을 차지함</a:t>
            </a:r>
            <a:r>
              <a:rPr lang="en-US" altLang="ko-KR" sz="1700" dirty="0"/>
              <a:t>.</a:t>
            </a:r>
          </a:p>
          <a:p>
            <a:pPr lvl="2">
              <a:lnSpc>
                <a:spcPct val="110000"/>
              </a:lnSpc>
            </a:pPr>
            <a:r>
              <a:rPr lang="ko-KR" altLang="en-US" sz="1700" dirty="0" err="1"/>
              <a:t>한국와</a:t>
            </a:r>
            <a:r>
              <a:rPr lang="ko-KR" altLang="en-US" sz="1700" dirty="0"/>
              <a:t> 미국의 변동성과 시장 반응성</a:t>
            </a:r>
            <a:r>
              <a:rPr lang="en-US" altLang="ko-KR" sz="1700" dirty="0"/>
              <a:t>, </a:t>
            </a:r>
            <a:r>
              <a:rPr lang="ko-KR" altLang="en-US" sz="1700" dirty="0"/>
              <a:t>그리고 규제와 제도의 차이가 존재</a:t>
            </a:r>
            <a:r>
              <a:rPr lang="en-US" altLang="ko-KR" sz="1700" dirty="0"/>
              <a:t>.</a:t>
            </a:r>
          </a:p>
          <a:p>
            <a:pPr lvl="2">
              <a:lnSpc>
                <a:spcPct val="110000"/>
              </a:lnSpc>
            </a:pPr>
            <a:r>
              <a:rPr lang="ko-KR" altLang="en-US" sz="1700" dirty="0"/>
              <a:t>규모와 각 시장의 특징으로 시장 반응의 결과 차이 발생</a:t>
            </a:r>
            <a:endParaRPr lang="en-US" altLang="ko-KR" sz="2000" b="1" dirty="0"/>
          </a:p>
          <a:p>
            <a:pPr marL="800100" lvl="1" indent="-457200">
              <a:lnSpc>
                <a:spcPct val="110000"/>
              </a:lnSpc>
              <a:buAutoNum type="arabicPeriod"/>
            </a:pPr>
            <a:r>
              <a:rPr lang="ko-KR" altLang="en-US" sz="2000" b="1" dirty="0"/>
              <a:t>구글 코리아 </a:t>
            </a:r>
            <a:r>
              <a:rPr lang="en-US" altLang="ko-KR" sz="2000" b="1" dirty="0"/>
              <a:t>– </a:t>
            </a:r>
            <a:r>
              <a:rPr lang="ko-KR" altLang="en-US" sz="2000" b="1" dirty="0"/>
              <a:t>조용민 매니저 마케팅 팀</a:t>
            </a:r>
            <a:endParaRPr lang="en-US" altLang="ko-KR" sz="2000" b="1" dirty="0"/>
          </a:p>
          <a:p>
            <a:pPr lvl="2">
              <a:lnSpc>
                <a:spcPct val="110000"/>
              </a:lnSpc>
            </a:pPr>
            <a:r>
              <a:rPr lang="ko-KR" altLang="en-US" sz="1700" dirty="0" err="1"/>
              <a:t>면접시</a:t>
            </a:r>
            <a:r>
              <a:rPr lang="ko-KR" altLang="en-US" sz="1700" dirty="0"/>
              <a:t> 중요한 팁인 </a:t>
            </a:r>
            <a:r>
              <a:rPr lang="ko-KR" altLang="en-US" sz="1700" dirty="0" err="1"/>
              <a:t>리더쉽과</a:t>
            </a:r>
            <a:r>
              <a:rPr lang="ko-KR" altLang="en-US" sz="1700" dirty="0"/>
              <a:t> </a:t>
            </a:r>
            <a:r>
              <a:rPr lang="ko-KR" altLang="en-US" sz="1700" dirty="0" err="1"/>
              <a:t>콜라보레이션을</a:t>
            </a:r>
            <a:r>
              <a:rPr lang="ko-KR" altLang="en-US" sz="1700" dirty="0"/>
              <a:t> 강조</a:t>
            </a:r>
            <a:endParaRPr lang="en-US" altLang="ko-KR" sz="1700" dirty="0"/>
          </a:p>
          <a:p>
            <a:pPr lvl="2">
              <a:lnSpc>
                <a:spcPct val="110000"/>
              </a:lnSpc>
            </a:pPr>
            <a:r>
              <a:rPr lang="ko-KR" altLang="en-US" sz="1700" dirty="0" err="1"/>
              <a:t>리더쉽</a:t>
            </a:r>
            <a:r>
              <a:rPr lang="ko-KR" altLang="en-US" sz="1700" dirty="0"/>
              <a:t> </a:t>
            </a:r>
            <a:r>
              <a:rPr lang="en-US" altLang="ko-KR" sz="1700" dirty="0"/>
              <a:t>: </a:t>
            </a:r>
            <a:r>
              <a:rPr lang="ko-KR" altLang="en-US" sz="1700" dirty="0"/>
              <a:t>젊은 꼰대</a:t>
            </a:r>
            <a:r>
              <a:rPr lang="en-US" altLang="ko-KR" sz="1700" dirty="0"/>
              <a:t>(</a:t>
            </a:r>
            <a:r>
              <a:rPr lang="ko-KR" altLang="en-US" sz="1700" dirty="0"/>
              <a:t>답이 없다</a:t>
            </a:r>
            <a:r>
              <a:rPr lang="en-US" altLang="ko-KR" sz="1700" dirty="0"/>
              <a:t>)</a:t>
            </a:r>
            <a:r>
              <a:rPr lang="ko-KR" altLang="en-US" sz="1700" dirty="0"/>
              <a:t>를 걸러낸다</a:t>
            </a:r>
            <a:endParaRPr lang="en-US" altLang="ko-KR" sz="1700" dirty="0"/>
          </a:p>
          <a:p>
            <a:pPr lvl="2">
              <a:lnSpc>
                <a:spcPct val="110000"/>
              </a:lnSpc>
            </a:pPr>
            <a:r>
              <a:rPr lang="ko-KR" altLang="en-US" sz="1700" dirty="0" err="1"/>
              <a:t>콜라보레이션</a:t>
            </a:r>
            <a:r>
              <a:rPr lang="ko-KR" altLang="en-US" sz="1700" dirty="0"/>
              <a:t> </a:t>
            </a:r>
            <a:r>
              <a:rPr lang="en-US" altLang="ko-KR" sz="1700" dirty="0"/>
              <a:t>: </a:t>
            </a:r>
            <a:r>
              <a:rPr lang="ko-KR" altLang="en-US" sz="1700" dirty="0"/>
              <a:t>기술과 상품의 결합</a:t>
            </a:r>
            <a:endParaRPr lang="en-US" altLang="ko-KR" sz="1700" dirty="0"/>
          </a:p>
          <a:p>
            <a:pPr lvl="2">
              <a:lnSpc>
                <a:spcPct val="110000"/>
              </a:lnSpc>
            </a:pPr>
            <a:r>
              <a:rPr lang="en-US" altLang="ko-KR" sz="1700" dirty="0"/>
              <a:t>“</a:t>
            </a:r>
            <a:r>
              <a:rPr lang="ko-KR" altLang="en-US" sz="1700" dirty="0"/>
              <a:t>인간의 광기를 이기는 것은 얼굴인식이나 자율 주행 구현보다 훨씬 어렵다＂</a:t>
            </a:r>
          </a:p>
        </p:txBody>
      </p:sp>
    </p:spTree>
    <p:extLst>
      <p:ext uri="{BB962C8B-B14F-4D97-AF65-F5344CB8AC3E}">
        <p14:creationId xmlns:p14="http://schemas.microsoft.com/office/powerpoint/2010/main" val="2884703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143000" y="908720"/>
            <a:ext cx="6858000" cy="2387600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Thank You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134641" y="3296320"/>
            <a:ext cx="6858000" cy="1655762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For Listening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803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EE716DB-5C6E-44FF-BE00-579002B753B0}"/>
              </a:ext>
            </a:extLst>
          </p:cNvPr>
          <p:cNvCxnSpPr/>
          <p:nvPr/>
        </p:nvCxnSpPr>
        <p:spPr>
          <a:xfrm rot="5400000">
            <a:off x="1075370" y="3826873"/>
            <a:ext cx="4592755" cy="1405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0428" y="-135878"/>
            <a:ext cx="7886700" cy="1325563"/>
          </a:xfrm>
        </p:spPr>
        <p:txBody>
          <a:bodyPr/>
          <a:lstStyle/>
          <a:p>
            <a:r>
              <a:rPr lang="ko-KR" altLang="en-US" dirty="0"/>
              <a:t>방학 세부계획</a:t>
            </a:r>
          </a:p>
        </p:txBody>
      </p:sp>
      <p:cxnSp>
        <p:nvCxnSpPr>
          <p:cNvPr id="38" name="직선 연결선 37"/>
          <p:cNvCxnSpPr/>
          <p:nvPr/>
        </p:nvCxnSpPr>
        <p:spPr>
          <a:xfrm rot="5400000">
            <a:off x="-1300526" y="3843639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-144583" y="1250691"/>
            <a:ext cx="8965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18</a:t>
            </a:r>
            <a:r>
              <a:rPr lang="ko-KR" altLang="en-US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월</a:t>
            </a:r>
          </a:p>
        </p:txBody>
      </p:sp>
      <p:cxnSp>
        <p:nvCxnSpPr>
          <p:cNvPr id="122" name="직선 연결선 121"/>
          <p:cNvCxnSpPr/>
          <p:nvPr/>
        </p:nvCxnSpPr>
        <p:spPr>
          <a:xfrm>
            <a:off x="107504" y="5229200"/>
            <a:ext cx="88569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직사각형 228"/>
          <p:cNvSpPr/>
          <p:nvPr/>
        </p:nvSpPr>
        <p:spPr>
          <a:xfrm>
            <a:off x="7808772" y="96115"/>
            <a:ext cx="374178" cy="635715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진</a:t>
            </a:r>
            <a:br>
              <a:rPr lang="en-US" altLang="ko-KR" sz="11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1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행</a:t>
            </a:r>
          </a:p>
        </p:txBody>
      </p:sp>
      <p:sp>
        <p:nvSpPr>
          <p:cNvPr id="230" name="직사각형 229"/>
          <p:cNvSpPr/>
          <p:nvPr/>
        </p:nvSpPr>
        <p:spPr>
          <a:xfrm>
            <a:off x="8271546" y="113657"/>
            <a:ext cx="374178" cy="641334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</a:t>
            </a:r>
            <a:br>
              <a:rPr lang="en-US" altLang="ko-KR" sz="11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1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연</a:t>
            </a:r>
          </a:p>
        </p:txBody>
      </p:sp>
      <p:sp>
        <p:nvSpPr>
          <p:cNvPr id="231" name="직사각형 230"/>
          <p:cNvSpPr/>
          <p:nvPr/>
        </p:nvSpPr>
        <p:spPr>
          <a:xfrm>
            <a:off x="7341486" y="96115"/>
            <a:ext cx="374178" cy="64133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완</a:t>
            </a:r>
            <a:br>
              <a:rPr lang="en-US" altLang="ko-KR" sz="11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1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료</a:t>
            </a:r>
            <a:endParaRPr lang="ko-KR" altLang="en-US" sz="11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39" name="직선 연결선 138"/>
          <p:cNvCxnSpPr/>
          <p:nvPr/>
        </p:nvCxnSpPr>
        <p:spPr>
          <a:xfrm rot="5400000">
            <a:off x="-504532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/>
          <p:nvPr/>
        </p:nvCxnSpPr>
        <p:spPr>
          <a:xfrm rot="5400000">
            <a:off x="310186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/>
          <p:nvPr/>
        </p:nvCxnSpPr>
        <p:spPr>
          <a:xfrm rot="5400000">
            <a:off x="1068860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/>
          <p:nvPr/>
        </p:nvCxnSpPr>
        <p:spPr>
          <a:xfrm rot="5400000">
            <a:off x="1883450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/>
          <p:nvPr/>
        </p:nvCxnSpPr>
        <p:spPr>
          <a:xfrm rot="5400000">
            <a:off x="2679444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/>
          <p:nvPr/>
        </p:nvCxnSpPr>
        <p:spPr>
          <a:xfrm rot="5400000">
            <a:off x="3475438" y="3923308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/>
          <p:nvPr/>
        </p:nvCxnSpPr>
        <p:spPr>
          <a:xfrm rot="5400000">
            <a:off x="4271432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/>
          <p:cNvCxnSpPr/>
          <p:nvPr/>
        </p:nvCxnSpPr>
        <p:spPr>
          <a:xfrm rot="5400000">
            <a:off x="5067426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/>
          <p:cNvCxnSpPr/>
          <p:nvPr/>
        </p:nvCxnSpPr>
        <p:spPr>
          <a:xfrm rot="5400000">
            <a:off x="5863421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/>
          <p:nvPr/>
        </p:nvCxnSpPr>
        <p:spPr>
          <a:xfrm rot="5400000">
            <a:off x="6659419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/>
          <p:cNvSpPr txBox="1"/>
          <p:nvPr/>
        </p:nvSpPr>
        <p:spPr>
          <a:xfrm>
            <a:off x="-67442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728552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sp>
        <p:nvSpPr>
          <p:cNvPr id="221" name="TextBox 220"/>
          <p:cNvSpPr txBox="1"/>
          <p:nvPr/>
        </p:nvSpPr>
        <p:spPr>
          <a:xfrm>
            <a:off x="1526866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sp>
        <p:nvSpPr>
          <p:cNvPr id="222" name="TextBox 221"/>
          <p:cNvSpPr txBox="1"/>
          <p:nvPr/>
        </p:nvSpPr>
        <p:spPr>
          <a:xfrm>
            <a:off x="2327969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sp>
        <p:nvSpPr>
          <p:cNvPr id="232" name="TextBox 231"/>
          <p:cNvSpPr txBox="1"/>
          <p:nvPr/>
        </p:nvSpPr>
        <p:spPr>
          <a:xfrm>
            <a:off x="3114000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sp>
        <p:nvSpPr>
          <p:cNvPr id="233" name="TextBox 232"/>
          <p:cNvSpPr txBox="1"/>
          <p:nvPr/>
        </p:nvSpPr>
        <p:spPr>
          <a:xfrm>
            <a:off x="3916168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sp>
        <p:nvSpPr>
          <p:cNvPr id="234" name="TextBox 233"/>
          <p:cNvSpPr txBox="1"/>
          <p:nvPr/>
        </p:nvSpPr>
        <p:spPr>
          <a:xfrm>
            <a:off x="4708522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5505249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sp>
        <p:nvSpPr>
          <p:cNvPr id="236" name="TextBox 235"/>
          <p:cNvSpPr txBox="1"/>
          <p:nvPr/>
        </p:nvSpPr>
        <p:spPr>
          <a:xfrm>
            <a:off x="6298189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sp>
        <p:nvSpPr>
          <p:cNvPr id="237" name="TextBox 236"/>
          <p:cNvSpPr txBox="1"/>
          <p:nvPr/>
        </p:nvSpPr>
        <p:spPr>
          <a:xfrm>
            <a:off x="7094252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sp>
        <p:nvSpPr>
          <p:cNvPr id="238" name="TextBox 237"/>
          <p:cNvSpPr txBox="1"/>
          <p:nvPr/>
        </p:nvSpPr>
        <p:spPr>
          <a:xfrm>
            <a:off x="7890315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cxnSp>
        <p:nvCxnSpPr>
          <p:cNvPr id="239" name="직선 연결선 238"/>
          <p:cNvCxnSpPr/>
          <p:nvPr/>
        </p:nvCxnSpPr>
        <p:spPr>
          <a:xfrm rot="5400000">
            <a:off x="-2097925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/>
          <p:cNvSpPr txBox="1"/>
          <p:nvPr/>
        </p:nvSpPr>
        <p:spPr>
          <a:xfrm>
            <a:off x="8686378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118676" y="1258897"/>
            <a:ext cx="8965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3</a:t>
            </a:r>
            <a:r>
              <a:rPr lang="ko-KR" altLang="en-US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월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3160151" y="1265395"/>
            <a:ext cx="412538" cy="24463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현재</a:t>
            </a:r>
          </a:p>
        </p:txBody>
      </p:sp>
      <p:sp>
        <p:nvSpPr>
          <p:cNvPr id="47" name="오른쪽 화살표 46"/>
          <p:cNvSpPr/>
          <p:nvPr/>
        </p:nvSpPr>
        <p:spPr>
          <a:xfrm>
            <a:off x="192524" y="2027247"/>
            <a:ext cx="5561270" cy="756236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밑바닥 </a:t>
            </a:r>
            <a:r>
              <a:rPr lang="ko-KR" altLang="en-US" sz="16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부터</a:t>
            </a:r>
            <a:r>
              <a:rPr lang="ko-KR" altLang="en-US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시작하는 </a:t>
            </a:r>
            <a:r>
              <a:rPr lang="ko-KR" altLang="en-US" sz="16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</a:t>
            </a:r>
            <a:r>
              <a:rPr lang="ko-KR" altLang="en-US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6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</a:t>
            </a:r>
            <a:r>
              <a:rPr lang="ko-KR" altLang="en-US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개념</a:t>
            </a:r>
            <a:r>
              <a:rPr lang="en-US" altLang="ko-KR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기초</a:t>
            </a:r>
            <a:r>
              <a:rPr lang="en-US" altLang="ko-KR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16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0" name="오른쪽 화살표 46">
            <a:extLst>
              <a:ext uri="{FF2B5EF4-FFF2-40B4-BE49-F238E27FC236}">
                <a16:creationId xmlns:a16="http://schemas.microsoft.com/office/drawing/2014/main" id="{00552E87-74E8-4B7E-A71F-86955B698AAE}"/>
              </a:ext>
            </a:extLst>
          </p:cNvPr>
          <p:cNvSpPr/>
          <p:nvPr/>
        </p:nvSpPr>
        <p:spPr>
          <a:xfrm>
            <a:off x="199553" y="3139366"/>
            <a:ext cx="5563571" cy="756236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3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파이썬</a:t>
            </a:r>
            <a:r>
              <a:rPr lang="ko-KR" altLang="en-US" sz="13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데이터 사이언스 핸드북</a:t>
            </a:r>
            <a:r>
              <a:rPr lang="en-US" altLang="ko-KR" sz="13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13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Numpy</a:t>
            </a:r>
            <a:r>
              <a:rPr lang="en-US" altLang="ko-KR" sz="13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Pandas Matplotlib &amp; ML </a:t>
            </a:r>
            <a:r>
              <a:rPr lang="ko-KR" altLang="en-US" sz="13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기초</a:t>
            </a:r>
            <a:r>
              <a:rPr lang="en-US" altLang="ko-KR" sz="13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13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1" name="오른쪽 화살표 46">
            <a:extLst>
              <a:ext uri="{FF2B5EF4-FFF2-40B4-BE49-F238E27FC236}">
                <a16:creationId xmlns:a16="http://schemas.microsoft.com/office/drawing/2014/main" id="{4B0C8688-6B66-4DDB-B48E-345E14B5E326}"/>
              </a:ext>
            </a:extLst>
          </p:cNvPr>
          <p:cNvSpPr/>
          <p:nvPr/>
        </p:nvSpPr>
        <p:spPr>
          <a:xfrm>
            <a:off x="3386566" y="3979449"/>
            <a:ext cx="2403271" cy="116590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주식 데이터 수집 및 </a:t>
            </a:r>
            <a:endParaRPr lang="en-US" altLang="ko-KR" sz="16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머신 러닝 기술 적용하기</a:t>
            </a:r>
          </a:p>
        </p:txBody>
      </p:sp>
      <p:sp>
        <p:nvSpPr>
          <p:cNvPr id="42" name="오른쪽 화살표 46">
            <a:extLst>
              <a:ext uri="{FF2B5EF4-FFF2-40B4-BE49-F238E27FC236}">
                <a16:creationId xmlns:a16="http://schemas.microsoft.com/office/drawing/2014/main" id="{C491055C-6A7E-44F6-9143-FEDE1226DE88}"/>
              </a:ext>
            </a:extLst>
          </p:cNvPr>
          <p:cNvSpPr/>
          <p:nvPr/>
        </p:nvSpPr>
        <p:spPr>
          <a:xfrm>
            <a:off x="199155" y="5369996"/>
            <a:ext cx="1574669" cy="756236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9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미래에셋</a:t>
            </a:r>
            <a:r>
              <a:rPr lang="ko-KR" altLang="en-US" sz="9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9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TAMS</a:t>
            </a:r>
            <a:endParaRPr lang="ko-KR" altLang="en-US" sz="9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9301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886700" cy="936104"/>
          </a:xfrm>
        </p:spPr>
        <p:txBody>
          <a:bodyPr>
            <a:normAutofit fontScale="90000"/>
          </a:bodyPr>
          <a:lstStyle/>
          <a:p>
            <a:r>
              <a:rPr lang="ko-KR" altLang="en-US" sz="3600" dirty="0"/>
              <a:t>지난 주 계획 진행도 </a:t>
            </a:r>
            <a:r>
              <a:rPr lang="en-US" altLang="ko-KR" sz="3600" dirty="0"/>
              <a:t>(1/23 ~ 1/29)</a:t>
            </a:r>
            <a:br>
              <a:rPr lang="en-US" altLang="ko-KR" sz="3600" b="1" dirty="0"/>
            </a:b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170186"/>
            <a:ext cx="8496944" cy="4851101"/>
          </a:xfrm>
        </p:spPr>
        <p:txBody>
          <a:bodyPr>
            <a:normAutofit lnSpcReduction="10000"/>
          </a:bodyPr>
          <a:lstStyle/>
          <a:p>
            <a:pPr marL="800100" lvl="1" indent="-457200">
              <a:buAutoNum type="arabicPeriod"/>
            </a:pPr>
            <a:r>
              <a:rPr lang="ko-KR" altLang="en-US" sz="2000" b="1" dirty="0" err="1"/>
              <a:t>딥러닝</a:t>
            </a:r>
            <a:r>
              <a:rPr lang="ko-KR" altLang="en-US" sz="2000" b="1" dirty="0"/>
              <a:t> 기본 지식 복습</a:t>
            </a:r>
            <a:endParaRPr lang="en-US" altLang="ko-KR" sz="2000" b="1" dirty="0"/>
          </a:p>
          <a:p>
            <a:pPr lvl="2"/>
            <a:r>
              <a:rPr lang="ko-KR" altLang="en-US" sz="1700" dirty="0"/>
              <a:t>교재 </a:t>
            </a:r>
            <a:r>
              <a:rPr lang="en-US" altLang="ko-KR" sz="1700" dirty="0"/>
              <a:t>5</a:t>
            </a:r>
            <a:r>
              <a:rPr lang="ko-KR" altLang="en-US" sz="1700" dirty="0"/>
              <a:t>장</a:t>
            </a:r>
            <a:r>
              <a:rPr lang="en-US" altLang="ko-KR" sz="1700" dirty="0"/>
              <a:t>(</a:t>
            </a:r>
            <a:r>
              <a:rPr lang="ko-KR" altLang="en-US" sz="1700" dirty="0"/>
              <a:t>오차역전파</a:t>
            </a:r>
            <a:r>
              <a:rPr lang="en-US" altLang="ko-KR" sz="1700" dirty="0"/>
              <a:t>) </a:t>
            </a:r>
            <a:r>
              <a:rPr lang="ko-KR" altLang="en-US" sz="1700" dirty="0"/>
              <a:t>까지 학습</a:t>
            </a:r>
            <a:endParaRPr lang="en-US" altLang="ko-KR" sz="1700" dirty="0"/>
          </a:p>
          <a:p>
            <a:pPr marL="685800" lvl="2" indent="0">
              <a:buNone/>
            </a:pPr>
            <a:endParaRPr lang="en-US" altLang="ko-KR" sz="1700" dirty="0"/>
          </a:p>
          <a:p>
            <a:pPr marL="800100" lvl="1" indent="-457200">
              <a:buFont typeface="Arial" panose="020B0604020202020204" pitchFamily="34" charset="0"/>
              <a:buAutoNum type="arabicPeriod"/>
            </a:pPr>
            <a:r>
              <a:rPr lang="en-US" altLang="ko-KR" sz="2000" b="1" dirty="0"/>
              <a:t>Python Data Science Hand Book Chapter2: </a:t>
            </a:r>
            <a:r>
              <a:rPr lang="en-US" altLang="ko-KR" sz="2000" b="1" dirty="0" err="1"/>
              <a:t>Numpy</a:t>
            </a:r>
            <a:r>
              <a:rPr lang="en-US" altLang="ko-KR" sz="2000" b="1" dirty="0"/>
              <a:t>(1p ~110p)</a:t>
            </a:r>
            <a:endParaRPr lang="en-US" altLang="ko-KR" sz="2000" dirty="0"/>
          </a:p>
          <a:p>
            <a:pPr lvl="2"/>
            <a:r>
              <a:rPr lang="ko-KR" altLang="en-US" sz="1700" dirty="0" err="1"/>
              <a:t>파이썬</a:t>
            </a:r>
            <a:r>
              <a:rPr lang="ko-KR" altLang="en-US" sz="1700" dirty="0"/>
              <a:t> 기본 타입과 </a:t>
            </a:r>
            <a:r>
              <a:rPr lang="en-US" altLang="ko-KR" sz="1700" dirty="0" err="1"/>
              <a:t>Numpy</a:t>
            </a:r>
            <a:r>
              <a:rPr lang="en-US" altLang="ko-KR" sz="1700" dirty="0"/>
              <a:t> </a:t>
            </a:r>
            <a:r>
              <a:rPr lang="ko-KR" altLang="en-US" sz="1700" dirty="0"/>
              <a:t>차이의 이해</a:t>
            </a:r>
            <a:endParaRPr lang="en-US" altLang="ko-KR" sz="1700" dirty="0"/>
          </a:p>
          <a:p>
            <a:pPr lvl="2"/>
            <a:r>
              <a:rPr lang="en-US" altLang="ko-KR" sz="1700" dirty="0" err="1"/>
              <a:t>Numpy</a:t>
            </a:r>
            <a:r>
              <a:rPr lang="en-US" altLang="ko-KR" sz="1700" dirty="0"/>
              <a:t> </a:t>
            </a:r>
            <a:r>
              <a:rPr lang="ko-KR" altLang="en-US" sz="1700" dirty="0"/>
              <a:t>배열의 기초 </a:t>
            </a:r>
            <a:r>
              <a:rPr lang="en-US" altLang="ko-KR" sz="1700" dirty="0"/>
              <a:t>(</a:t>
            </a:r>
            <a:r>
              <a:rPr lang="ko-KR" altLang="en-US" sz="1700" dirty="0"/>
              <a:t>속성지정</a:t>
            </a:r>
            <a:r>
              <a:rPr lang="en-US" altLang="ko-KR" sz="1700" dirty="0"/>
              <a:t>, </a:t>
            </a:r>
            <a:r>
              <a:rPr lang="ko-KR" altLang="en-US" sz="1700" dirty="0"/>
              <a:t>인덱싱</a:t>
            </a:r>
            <a:r>
              <a:rPr lang="en-US" altLang="ko-KR" sz="1700" dirty="0"/>
              <a:t>, </a:t>
            </a:r>
            <a:r>
              <a:rPr lang="ko-KR" altLang="en-US" sz="1700" dirty="0" err="1"/>
              <a:t>슬라이싱</a:t>
            </a:r>
            <a:r>
              <a:rPr lang="en-US" altLang="ko-KR" sz="1700" dirty="0"/>
              <a:t>, </a:t>
            </a:r>
            <a:r>
              <a:rPr lang="ko-KR" altLang="en-US" sz="1700" dirty="0"/>
              <a:t>재구조화</a:t>
            </a:r>
            <a:r>
              <a:rPr lang="en-US" altLang="ko-KR" sz="1700" dirty="0"/>
              <a:t>, </a:t>
            </a:r>
            <a:r>
              <a:rPr lang="ko-KR" altLang="en-US" sz="1700" dirty="0" err="1"/>
              <a:t>결합및</a:t>
            </a:r>
            <a:r>
              <a:rPr lang="ko-KR" altLang="en-US" sz="1700" dirty="0"/>
              <a:t> 분할</a:t>
            </a:r>
            <a:r>
              <a:rPr lang="en-US" altLang="ko-KR" sz="1700" dirty="0"/>
              <a:t>)</a:t>
            </a:r>
          </a:p>
          <a:p>
            <a:pPr lvl="2"/>
            <a:r>
              <a:rPr lang="ko-KR" altLang="en-US" sz="1700" dirty="0"/>
              <a:t>유니버설함수</a:t>
            </a:r>
            <a:r>
              <a:rPr lang="en-US" altLang="ko-KR" sz="1700" dirty="0"/>
              <a:t> : </a:t>
            </a:r>
            <a:r>
              <a:rPr lang="ko-KR" altLang="en-US" sz="1700" dirty="0"/>
              <a:t>빠른 연산을 위한 벡터화 연산</a:t>
            </a:r>
            <a:endParaRPr lang="en-US" altLang="ko-KR" sz="1700" dirty="0"/>
          </a:p>
          <a:p>
            <a:pPr lvl="2"/>
            <a:r>
              <a:rPr lang="ko-KR" altLang="en-US" sz="1700" dirty="0"/>
              <a:t>집계</a:t>
            </a:r>
            <a:r>
              <a:rPr lang="en-US" altLang="ko-KR" sz="1700" dirty="0"/>
              <a:t>, </a:t>
            </a:r>
            <a:r>
              <a:rPr lang="ko-KR" altLang="en-US" sz="1700" dirty="0" err="1"/>
              <a:t>브로드캐스팅</a:t>
            </a:r>
            <a:endParaRPr lang="en-US" altLang="ko-KR" sz="1700" dirty="0"/>
          </a:p>
          <a:p>
            <a:pPr lvl="2"/>
            <a:r>
              <a:rPr lang="ko-KR" altLang="en-US" sz="1700" dirty="0"/>
              <a:t>비교</a:t>
            </a:r>
            <a:r>
              <a:rPr lang="en-US" altLang="ko-KR" sz="1700" dirty="0"/>
              <a:t>, </a:t>
            </a:r>
            <a:r>
              <a:rPr lang="ko-KR" altLang="en-US" sz="1700" dirty="0"/>
              <a:t>마스크</a:t>
            </a:r>
            <a:r>
              <a:rPr lang="en-US" altLang="ko-KR" sz="1700" dirty="0"/>
              <a:t>, </a:t>
            </a:r>
            <a:r>
              <a:rPr lang="ko-KR" altLang="en-US" sz="1700" dirty="0" err="1"/>
              <a:t>부울</a:t>
            </a:r>
            <a:r>
              <a:rPr lang="ko-KR" altLang="en-US" sz="1700" dirty="0"/>
              <a:t> 로직 그리고 </a:t>
            </a:r>
            <a:r>
              <a:rPr lang="ko-KR" altLang="en-US" sz="1700" dirty="0" err="1"/>
              <a:t>팬시</a:t>
            </a:r>
            <a:r>
              <a:rPr lang="ko-KR" altLang="en-US" sz="1700" dirty="0"/>
              <a:t> 인덱싱</a:t>
            </a:r>
            <a:endParaRPr lang="en-US" altLang="ko-KR" sz="1700" dirty="0"/>
          </a:p>
          <a:p>
            <a:pPr lvl="2"/>
            <a:r>
              <a:rPr lang="ko-KR" altLang="en-US" sz="1700" dirty="0"/>
              <a:t>배열 정렬</a:t>
            </a:r>
            <a:endParaRPr lang="en-US" altLang="ko-KR" sz="1700" dirty="0"/>
          </a:p>
          <a:p>
            <a:pPr marL="685800" lvl="2" indent="0">
              <a:buNone/>
            </a:pPr>
            <a:endParaRPr lang="en-US" altLang="ko-KR" sz="1700" dirty="0"/>
          </a:p>
          <a:p>
            <a:pPr marL="800100" lvl="1" indent="-457200">
              <a:buAutoNum type="arabicPeriod"/>
            </a:pPr>
            <a:r>
              <a:rPr lang="en-US" altLang="ko-KR" sz="2000" b="1" dirty="0"/>
              <a:t>Python Data Science Hand Book Chapter3: Pandas(111p~252p)</a:t>
            </a:r>
          </a:p>
          <a:p>
            <a:pPr lvl="2"/>
            <a:r>
              <a:rPr lang="en-US" altLang="ko-KR" sz="1700" dirty="0"/>
              <a:t>Pandas Series, </a:t>
            </a:r>
            <a:r>
              <a:rPr lang="en-US" altLang="ko-KR" sz="1700" dirty="0" err="1"/>
              <a:t>DataFrame</a:t>
            </a:r>
            <a:r>
              <a:rPr lang="en-US" altLang="ko-KR" sz="1700" dirty="0"/>
              <a:t>, Index </a:t>
            </a:r>
            <a:r>
              <a:rPr lang="ko-KR" altLang="en-US" sz="1700" dirty="0"/>
              <a:t>객체</a:t>
            </a:r>
            <a:endParaRPr lang="en-US" altLang="ko-KR" sz="1700" dirty="0"/>
          </a:p>
          <a:p>
            <a:pPr lvl="2"/>
            <a:r>
              <a:rPr lang="ko-KR" altLang="en-US" sz="1700" dirty="0"/>
              <a:t>데이터 인덱싱과 </a:t>
            </a:r>
            <a:r>
              <a:rPr lang="ko-KR" altLang="en-US" sz="1700" dirty="0" err="1"/>
              <a:t>셀렉션</a:t>
            </a:r>
            <a:r>
              <a:rPr lang="en-US" altLang="ko-KR" sz="1700" dirty="0"/>
              <a:t>, </a:t>
            </a:r>
            <a:r>
              <a:rPr lang="ko-KR" altLang="en-US" sz="1700" dirty="0"/>
              <a:t>누락된</a:t>
            </a:r>
            <a:r>
              <a:rPr lang="en-US" altLang="ko-KR" sz="1700" dirty="0"/>
              <a:t>(NA) </a:t>
            </a:r>
            <a:r>
              <a:rPr lang="ko-KR" altLang="en-US" sz="1700" dirty="0"/>
              <a:t>데이터 처리</a:t>
            </a:r>
            <a:r>
              <a:rPr lang="en-US" altLang="ko-KR" sz="1700" dirty="0"/>
              <a:t>, </a:t>
            </a:r>
            <a:r>
              <a:rPr lang="en-US" altLang="ko-KR" sz="1700" dirty="0" err="1"/>
              <a:t>MultiIndex</a:t>
            </a:r>
            <a:endParaRPr lang="en-US" altLang="ko-KR" sz="1700" dirty="0"/>
          </a:p>
          <a:p>
            <a:pPr lvl="2"/>
            <a:r>
              <a:rPr lang="ko-KR" altLang="en-US" sz="1700" dirty="0"/>
              <a:t>결합</a:t>
            </a:r>
            <a:r>
              <a:rPr lang="en-US" altLang="ko-KR" sz="1700" dirty="0"/>
              <a:t>, </a:t>
            </a:r>
            <a:r>
              <a:rPr lang="ko-KR" altLang="en-US" sz="1700" dirty="0"/>
              <a:t>집계</a:t>
            </a:r>
            <a:r>
              <a:rPr lang="en-US" altLang="ko-KR" sz="1700" dirty="0"/>
              <a:t>, </a:t>
            </a:r>
            <a:r>
              <a:rPr lang="ko-KR" altLang="en-US" sz="1700" dirty="0"/>
              <a:t>분류</a:t>
            </a:r>
            <a:r>
              <a:rPr lang="en-US" altLang="ko-KR" sz="1700" dirty="0"/>
              <a:t>, </a:t>
            </a:r>
            <a:r>
              <a:rPr lang="ko-KR" altLang="en-US" sz="1700" dirty="0"/>
              <a:t>피벗 테이블 </a:t>
            </a:r>
            <a:endParaRPr lang="en-US" altLang="ko-KR" sz="1700" dirty="0"/>
          </a:p>
          <a:p>
            <a:pPr lvl="2"/>
            <a:r>
              <a:rPr lang="ko-KR" altLang="en-US" sz="1700" dirty="0"/>
              <a:t>문자열 연산</a:t>
            </a:r>
            <a:r>
              <a:rPr lang="en-US" altLang="ko-KR" sz="1700" dirty="0"/>
              <a:t>, </a:t>
            </a:r>
            <a:r>
              <a:rPr lang="ko-KR" altLang="en-US" sz="1700" dirty="0"/>
              <a:t>시계열 핸들링</a:t>
            </a:r>
            <a:r>
              <a:rPr lang="en-US" altLang="ko-KR" sz="1700" dirty="0"/>
              <a:t>, eval()</a:t>
            </a:r>
            <a:r>
              <a:rPr lang="ko-KR" altLang="en-US" sz="1700" dirty="0"/>
              <a:t>과 </a:t>
            </a:r>
            <a:r>
              <a:rPr lang="en-US" altLang="ko-KR" sz="1700" dirty="0"/>
              <a:t>query()</a:t>
            </a:r>
          </a:p>
          <a:p>
            <a:pPr lvl="2"/>
            <a:endParaRPr lang="en-US" altLang="ko-KR" sz="1700" dirty="0"/>
          </a:p>
          <a:p>
            <a:pPr marL="800100" lvl="1" indent="-457200">
              <a:buAutoNum type="arabicPeriod"/>
            </a:pPr>
            <a:r>
              <a:rPr lang="ko-KR" altLang="en-US" sz="2000" b="1" dirty="0" err="1"/>
              <a:t>미래에셋</a:t>
            </a:r>
            <a:r>
              <a:rPr lang="ko-KR" altLang="en-US" sz="2000" b="1" dirty="0"/>
              <a:t> 금융인 양성과정 </a:t>
            </a:r>
            <a:r>
              <a:rPr lang="en-US" altLang="ko-KR" sz="2000" b="1" dirty="0"/>
              <a:t>TAMS </a:t>
            </a:r>
            <a:r>
              <a:rPr lang="ko-KR" altLang="en-US" sz="2000" b="1" dirty="0"/>
              <a:t>수료</a:t>
            </a:r>
            <a:endParaRPr lang="en-US" altLang="ko-KR" sz="1700" b="1" dirty="0"/>
          </a:p>
        </p:txBody>
      </p:sp>
    </p:spTree>
    <p:extLst>
      <p:ext uri="{BB962C8B-B14F-4D97-AF65-F5344CB8AC3E}">
        <p14:creationId xmlns:p14="http://schemas.microsoft.com/office/powerpoint/2010/main" val="4018289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886700" cy="936104"/>
          </a:xfrm>
        </p:spPr>
        <p:txBody>
          <a:bodyPr>
            <a:normAutofit fontScale="90000"/>
          </a:bodyPr>
          <a:lstStyle/>
          <a:p>
            <a:r>
              <a:rPr lang="ko-KR" altLang="en-US" sz="3600" dirty="0"/>
              <a:t>이번 주 및 추석 계획 </a:t>
            </a:r>
            <a:r>
              <a:rPr lang="en-US" altLang="ko-KR" sz="3600" dirty="0"/>
              <a:t>(1/30 ~ 2/22)</a:t>
            </a:r>
            <a:br>
              <a:rPr lang="en-US" altLang="ko-KR" sz="3600" b="1" dirty="0"/>
            </a:b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170186"/>
            <a:ext cx="7886700" cy="4851101"/>
          </a:xfrm>
        </p:spPr>
        <p:txBody>
          <a:bodyPr>
            <a:normAutofit lnSpcReduction="10000"/>
          </a:bodyPr>
          <a:lstStyle/>
          <a:p>
            <a:pPr marL="800100" lvl="1" indent="-457200">
              <a:buAutoNum type="arabicPeriod"/>
            </a:pPr>
            <a:r>
              <a:rPr lang="ko-KR" altLang="en-US" sz="2000" b="1" dirty="0" err="1"/>
              <a:t>딥러닝</a:t>
            </a:r>
            <a:r>
              <a:rPr lang="ko-KR" altLang="en-US" sz="2000" b="1" dirty="0"/>
              <a:t> 기본 지식 복습</a:t>
            </a:r>
            <a:endParaRPr lang="en-US" altLang="ko-KR" sz="2000" b="1" dirty="0"/>
          </a:p>
          <a:p>
            <a:pPr lvl="2"/>
            <a:r>
              <a:rPr lang="ko-KR" altLang="en-US" sz="1700" dirty="0"/>
              <a:t>교재 </a:t>
            </a:r>
            <a:r>
              <a:rPr lang="en-US" altLang="ko-KR" sz="1700" dirty="0"/>
              <a:t>6</a:t>
            </a:r>
            <a:r>
              <a:rPr lang="ko-KR" altLang="en-US" sz="1700" dirty="0"/>
              <a:t>장 공부하기</a:t>
            </a:r>
            <a:endParaRPr lang="en-US" altLang="ko-KR" sz="1700" dirty="0"/>
          </a:p>
          <a:p>
            <a:pPr marL="1028700" lvl="2" indent="-342900">
              <a:buFont typeface="+mj-lt"/>
              <a:buAutoNum type="arabicPeriod"/>
            </a:pPr>
            <a:endParaRPr lang="en-US" altLang="ko-KR" sz="1700" dirty="0"/>
          </a:p>
          <a:p>
            <a:pPr marL="800100" lvl="1" indent="-457200">
              <a:buAutoNum type="arabicPeriod"/>
            </a:pPr>
            <a:r>
              <a:rPr lang="en-US" altLang="ko-KR" sz="2000" b="1" dirty="0"/>
              <a:t>Python Data Science Hand Book </a:t>
            </a:r>
            <a:endParaRPr lang="en-US" altLang="ko-KR" sz="2000" dirty="0"/>
          </a:p>
          <a:p>
            <a:pPr lvl="2"/>
            <a:r>
              <a:rPr lang="en-US" altLang="ko-KR" sz="1700" dirty="0"/>
              <a:t>Matplotlib </a:t>
            </a:r>
            <a:r>
              <a:rPr lang="ko-KR" altLang="en-US" sz="1700" dirty="0"/>
              <a:t>공부 및 </a:t>
            </a:r>
            <a:r>
              <a:rPr lang="en-US" altLang="ko-KR" sz="1700" dirty="0"/>
              <a:t>NumPy Pandas </a:t>
            </a:r>
            <a:r>
              <a:rPr lang="ko-KR" altLang="en-US" sz="1700" dirty="0"/>
              <a:t>복습</a:t>
            </a:r>
            <a:endParaRPr lang="en-US" altLang="ko-KR" sz="1700" dirty="0"/>
          </a:p>
          <a:p>
            <a:pPr lvl="2"/>
            <a:r>
              <a:rPr lang="en-US" altLang="ko-KR" sz="1700" dirty="0"/>
              <a:t>Machine Learning </a:t>
            </a:r>
            <a:r>
              <a:rPr lang="ko-KR" altLang="en-US" sz="1700" dirty="0"/>
              <a:t>일부</a:t>
            </a:r>
            <a:r>
              <a:rPr lang="en-US" altLang="ko-KR" sz="1700" dirty="0"/>
              <a:t> </a:t>
            </a:r>
            <a:r>
              <a:rPr lang="ko-KR" altLang="en-US" sz="1700" dirty="0"/>
              <a:t>공부</a:t>
            </a:r>
            <a:endParaRPr lang="en-US" altLang="ko-KR" sz="1700" dirty="0"/>
          </a:p>
          <a:p>
            <a:pPr marL="685800" lvl="2" indent="0">
              <a:buNone/>
            </a:pPr>
            <a:endParaRPr lang="en-US" altLang="ko-KR" sz="2000" b="1" dirty="0"/>
          </a:p>
          <a:p>
            <a:pPr marL="800100" lvl="1" indent="-457200">
              <a:buAutoNum type="arabicPeriod"/>
            </a:pPr>
            <a:r>
              <a:rPr lang="en-US" altLang="ko-KR" b="1" dirty="0"/>
              <a:t>Predict stock prices with LSTM </a:t>
            </a:r>
          </a:p>
          <a:p>
            <a:pPr lvl="2"/>
            <a:r>
              <a:rPr lang="en-US" altLang="ko-KR" sz="1700" dirty="0"/>
              <a:t>Kaggle </a:t>
            </a:r>
            <a:r>
              <a:rPr lang="ko-KR" altLang="en-US" sz="1700" dirty="0"/>
              <a:t>실습 </a:t>
            </a:r>
            <a:r>
              <a:rPr lang="en-US" altLang="ko-KR" sz="1700" dirty="0"/>
              <a:t>(https://www.kaggle.com/pablocastilla/predict-stock-prices-with-lstm)</a:t>
            </a:r>
          </a:p>
          <a:p>
            <a:pPr lvl="2"/>
            <a:endParaRPr lang="en-US" altLang="ko-KR" sz="1700" dirty="0"/>
          </a:p>
          <a:p>
            <a:pPr marL="800100" lvl="1" indent="-457200">
              <a:buAutoNum type="arabicPeriod"/>
            </a:pPr>
            <a:r>
              <a:rPr lang="en-US" altLang="ko-KR" sz="2000" b="1" dirty="0"/>
              <a:t>Combining financial data with machine learning</a:t>
            </a:r>
          </a:p>
          <a:p>
            <a:pPr lvl="2"/>
            <a:r>
              <a:rPr lang="en-US" altLang="ko-KR" sz="1700" dirty="0"/>
              <a:t>2000</a:t>
            </a:r>
            <a:r>
              <a:rPr lang="ko-KR" altLang="en-US" sz="1700" dirty="0"/>
              <a:t>년 이후부터 현재까지 데이터를 가져오기</a:t>
            </a:r>
            <a:endParaRPr lang="en-US" altLang="ko-KR" sz="1700" dirty="0"/>
          </a:p>
          <a:p>
            <a:pPr lvl="2"/>
            <a:r>
              <a:rPr lang="ko-KR" altLang="en-US" sz="1700" dirty="0"/>
              <a:t>첫번째 대상은 코스피 지수</a:t>
            </a:r>
            <a:r>
              <a:rPr lang="en-US" altLang="ko-KR" sz="1700" dirty="0"/>
              <a:t>,</a:t>
            </a:r>
            <a:r>
              <a:rPr lang="ko-KR" altLang="en-US" sz="1700" dirty="0"/>
              <a:t> 가장 정확한 예측을 하는 모델 연구하기</a:t>
            </a:r>
            <a:endParaRPr lang="en-US" altLang="ko-KR" sz="1700" dirty="0"/>
          </a:p>
          <a:p>
            <a:pPr lvl="2"/>
            <a:endParaRPr lang="en-US" altLang="ko-KR" sz="1700" dirty="0"/>
          </a:p>
          <a:p>
            <a:pPr lvl="2"/>
            <a:r>
              <a:rPr lang="ko-KR" altLang="en-US" sz="1700" dirty="0"/>
              <a:t>추후 여러가지 모델과 공부한 것들을 기반으로 최신 기법 적용해보기</a:t>
            </a:r>
            <a:endParaRPr lang="en-US" altLang="ko-KR" sz="1700" dirty="0"/>
          </a:p>
          <a:p>
            <a:pPr lvl="2"/>
            <a:r>
              <a:rPr lang="ko-KR" altLang="en-US" sz="1700" dirty="0"/>
              <a:t>코스피 </a:t>
            </a:r>
            <a:r>
              <a:rPr lang="en-US" altLang="ko-KR" sz="1700" dirty="0"/>
              <a:t>200 </a:t>
            </a:r>
            <a:r>
              <a:rPr lang="ko-KR" altLang="en-US" sz="1700" dirty="0"/>
              <a:t>종목부터 시작해서 점진적으로 학습 데이터를 늘리고</a:t>
            </a:r>
            <a:r>
              <a:rPr lang="en-US" altLang="ko-KR" sz="1700" dirty="0"/>
              <a:t>, </a:t>
            </a:r>
            <a:r>
              <a:rPr lang="ko-KR" altLang="en-US" sz="1700" dirty="0"/>
              <a:t>테스트 종목 또한 늘릴 예정 </a:t>
            </a:r>
            <a:r>
              <a:rPr lang="en-US" altLang="ko-KR" sz="1700" dirty="0"/>
              <a:t>(</a:t>
            </a:r>
            <a:r>
              <a:rPr lang="ko-KR" altLang="en-US" sz="1700" dirty="0"/>
              <a:t>코스피시장</a:t>
            </a:r>
            <a:r>
              <a:rPr lang="en-US" altLang="ko-KR" sz="1700" dirty="0"/>
              <a:t>, </a:t>
            </a:r>
            <a:r>
              <a:rPr lang="ko-KR" altLang="en-US" sz="1700" dirty="0"/>
              <a:t>코스피시장</a:t>
            </a:r>
            <a:r>
              <a:rPr lang="en-US" altLang="ko-KR" sz="1700" dirty="0"/>
              <a:t>, </a:t>
            </a:r>
            <a:r>
              <a:rPr lang="ko-KR" altLang="en-US" sz="1700" dirty="0"/>
              <a:t>선물</a:t>
            </a:r>
            <a:r>
              <a:rPr lang="en-US" altLang="ko-KR" sz="1700" dirty="0"/>
              <a:t>, </a:t>
            </a:r>
            <a:r>
              <a:rPr lang="ko-KR" altLang="en-US" sz="1700" dirty="0"/>
              <a:t>옵션</a:t>
            </a:r>
            <a:r>
              <a:rPr lang="en-US" altLang="ko-KR" sz="1700" dirty="0"/>
              <a:t>,</a:t>
            </a:r>
            <a:r>
              <a:rPr lang="ko-KR" altLang="en-US" sz="1700" dirty="0"/>
              <a:t> 해외 </a:t>
            </a:r>
            <a:r>
              <a:rPr lang="ko-KR" altLang="en-US" sz="1700" dirty="0" err="1"/>
              <a:t>시장등</a:t>
            </a:r>
            <a:r>
              <a:rPr lang="en-US" altLang="ko-KR" sz="1700" dirty="0"/>
              <a:t>)</a:t>
            </a:r>
          </a:p>
          <a:p>
            <a:pPr marL="685800" lvl="2" indent="0">
              <a:buNone/>
            </a:pPr>
            <a:endParaRPr lang="en-US" altLang="ko-KR" sz="1700" dirty="0"/>
          </a:p>
          <a:p>
            <a:pPr marL="685800" lvl="2" indent="0">
              <a:buNone/>
            </a:pPr>
            <a:endParaRPr lang="en-US" altLang="ko-KR" sz="1700" dirty="0"/>
          </a:p>
        </p:txBody>
      </p:sp>
    </p:spTree>
    <p:extLst>
      <p:ext uri="{BB962C8B-B14F-4D97-AF65-F5344CB8AC3E}">
        <p14:creationId xmlns:p14="http://schemas.microsoft.com/office/powerpoint/2010/main" val="641443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886700" cy="936104"/>
          </a:xfrm>
        </p:spPr>
        <p:txBody>
          <a:bodyPr>
            <a:normAutofit/>
          </a:bodyPr>
          <a:lstStyle/>
          <a:p>
            <a:r>
              <a:rPr lang="ko-KR" altLang="en-US" sz="2800" dirty="0" err="1"/>
              <a:t>미래에셋</a:t>
            </a:r>
            <a:r>
              <a:rPr lang="ko-KR" altLang="en-US" sz="2800" dirty="0"/>
              <a:t> 금융인 양성과정 </a:t>
            </a:r>
            <a:r>
              <a:rPr lang="en-US" altLang="ko-KR" sz="2800" dirty="0"/>
              <a:t>1</a:t>
            </a:r>
            <a:r>
              <a:rPr lang="ko-KR" altLang="en-US" sz="2800" dirty="0"/>
              <a:t>주차 </a:t>
            </a:r>
            <a:r>
              <a:rPr lang="en-US" altLang="ko-KR" sz="2800" dirty="0"/>
              <a:t>– </a:t>
            </a:r>
            <a:r>
              <a:rPr lang="ko-KR" altLang="en-US" sz="2800" dirty="0"/>
              <a:t>양평 힐스테이트</a:t>
            </a:r>
            <a:br>
              <a:rPr lang="en-US" altLang="ko-KR" sz="3600" b="1" dirty="0"/>
            </a:b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170186"/>
            <a:ext cx="8496944" cy="5139134"/>
          </a:xfrm>
        </p:spPr>
        <p:txBody>
          <a:bodyPr>
            <a:normAutofit/>
          </a:bodyPr>
          <a:lstStyle/>
          <a:p>
            <a:pPr marL="800100" lvl="1" indent="-457200">
              <a:buAutoNum type="arabicPeriod"/>
            </a:pPr>
            <a:r>
              <a:rPr lang="ko-KR" altLang="en-US" sz="2000" b="1" dirty="0"/>
              <a:t>글로벌 금융시장 트랜드</a:t>
            </a:r>
            <a:endParaRPr lang="en-US" altLang="ko-KR" sz="2000" b="1" dirty="0"/>
          </a:p>
          <a:p>
            <a:pPr marL="800100" lvl="1" indent="-457200">
              <a:buAutoNum type="arabicPeriod"/>
            </a:pPr>
            <a:r>
              <a:rPr lang="ko-KR" altLang="en-US" sz="2000" b="1" dirty="0"/>
              <a:t>예금</a:t>
            </a:r>
            <a:endParaRPr lang="en-US" altLang="ko-KR" sz="2000" b="1" dirty="0"/>
          </a:p>
          <a:p>
            <a:pPr marL="800100" lvl="1" indent="-457200">
              <a:buAutoNum type="arabicPeriod"/>
            </a:pPr>
            <a:r>
              <a:rPr lang="ko-KR" altLang="en-US" sz="2000" b="1" dirty="0"/>
              <a:t>주식</a:t>
            </a:r>
            <a:endParaRPr lang="en-US" altLang="ko-KR" sz="2000" b="1" dirty="0"/>
          </a:p>
          <a:p>
            <a:pPr marL="800100" lvl="1" indent="-457200">
              <a:buAutoNum type="arabicPeriod"/>
            </a:pPr>
            <a:r>
              <a:rPr lang="ko-KR" altLang="en-US" sz="2000" b="1" dirty="0"/>
              <a:t>채권</a:t>
            </a:r>
            <a:endParaRPr lang="en-US" altLang="ko-KR" sz="2000" b="1" dirty="0"/>
          </a:p>
          <a:p>
            <a:pPr marL="800100" lvl="1" indent="-457200">
              <a:buAutoNum type="arabicPeriod"/>
            </a:pPr>
            <a:r>
              <a:rPr lang="ko-KR" altLang="en-US" sz="2000" b="1" dirty="0"/>
              <a:t>보험</a:t>
            </a:r>
            <a:endParaRPr lang="en-US" altLang="ko-KR" sz="2000" b="1" dirty="0"/>
          </a:p>
          <a:p>
            <a:pPr marL="800100" lvl="1" indent="-457200">
              <a:buAutoNum type="arabicPeriod"/>
            </a:pPr>
            <a:r>
              <a:rPr lang="ko-KR" altLang="en-US" sz="2000" b="1" dirty="0"/>
              <a:t>부동산</a:t>
            </a:r>
            <a:endParaRPr lang="en-US" altLang="ko-KR" sz="2000" b="1" dirty="0"/>
          </a:p>
          <a:p>
            <a:pPr marL="800100" lvl="1" indent="-457200">
              <a:buAutoNum type="arabicPeriod"/>
            </a:pPr>
            <a:r>
              <a:rPr lang="ko-KR" altLang="en-US" sz="2000" b="1" dirty="0"/>
              <a:t>포트폴리오</a:t>
            </a:r>
            <a:endParaRPr lang="en-US" altLang="ko-KR" sz="2000" b="1" dirty="0"/>
          </a:p>
          <a:p>
            <a:pPr marL="800100" lvl="1" indent="-457200">
              <a:buAutoNum type="arabicPeriod"/>
            </a:pPr>
            <a:r>
              <a:rPr lang="ko-KR" altLang="en-US" sz="2000" b="1" dirty="0"/>
              <a:t>은퇴설계</a:t>
            </a:r>
            <a:endParaRPr lang="en-US" altLang="ko-KR" sz="2000" b="1" dirty="0"/>
          </a:p>
          <a:p>
            <a:pPr marL="800100" lvl="1" indent="-457200">
              <a:buAutoNum type="arabicPeriod"/>
            </a:pPr>
            <a:r>
              <a:rPr lang="ko-KR" altLang="en-US" sz="2000" b="1" dirty="0"/>
              <a:t>투자 자산의 이해</a:t>
            </a:r>
            <a:endParaRPr lang="en-US" altLang="ko-KR" sz="2000" b="1" dirty="0"/>
          </a:p>
          <a:p>
            <a:pPr marL="800100" lvl="1" indent="-457200">
              <a:buAutoNum type="arabicPeriod"/>
            </a:pPr>
            <a:r>
              <a:rPr lang="ko-KR" altLang="en-US" sz="2000" b="1" dirty="0"/>
              <a:t>부동산 자산관리</a:t>
            </a:r>
            <a:endParaRPr lang="en-US" altLang="ko-KR" sz="2000" b="1" dirty="0"/>
          </a:p>
          <a:p>
            <a:pPr marL="800100" lvl="1" indent="-457200">
              <a:buAutoNum type="arabicPeriod"/>
            </a:pPr>
            <a:r>
              <a:rPr lang="ko-KR" altLang="en-US" sz="2000" b="1" dirty="0"/>
              <a:t>보장 자산</a:t>
            </a:r>
            <a:endParaRPr lang="en-US" altLang="ko-KR" sz="2000" b="1" dirty="0"/>
          </a:p>
          <a:p>
            <a:pPr marL="800100" lvl="1" indent="-457200">
              <a:buAutoNum type="arabicPeriod"/>
            </a:pPr>
            <a:r>
              <a:rPr lang="ko-KR" altLang="en-US" sz="2000" b="1" dirty="0"/>
              <a:t>세금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소득세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연말정산</a:t>
            </a:r>
            <a:r>
              <a:rPr lang="en-US" altLang="ko-KR" sz="2000" b="1" dirty="0"/>
              <a:t>)</a:t>
            </a:r>
          </a:p>
          <a:p>
            <a:pPr marL="800100" lvl="1" indent="-457200">
              <a:buAutoNum type="arabicPeriod"/>
            </a:pPr>
            <a:r>
              <a:rPr lang="ko-KR" altLang="en-US" sz="2000" b="1" dirty="0"/>
              <a:t>팀별 조별과제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lvl="2"/>
            <a:r>
              <a:rPr lang="en-US" altLang="ko-KR" sz="1600" dirty="0"/>
              <a:t>1</a:t>
            </a:r>
            <a:r>
              <a:rPr lang="ko-KR" altLang="en-US" sz="1600" dirty="0"/>
              <a:t>억이 있으면 중국에 투자를 </a:t>
            </a:r>
            <a:r>
              <a:rPr lang="ko-KR" altLang="en-US" sz="1600" dirty="0" err="1"/>
              <a:t>할것인가</a:t>
            </a:r>
            <a:r>
              <a:rPr lang="en-US" altLang="ko-KR" sz="1600" dirty="0"/>
              <a:t>? </a:t>
            </a:r>
            <a:r>
              <a:rPr lang="ko-KR" altLang="en-US" sz="1600" dirty="0"/>
              <a:t>한다면 어디에 </a:t>
            </a:r>
            <a:r>
              <a:rPr lang="ko-KR" altLang="en-US" sz="1600" dirty="0" err="1"/>
              <a:t>할것인가</a:t>
            </a:r>
            <a:r>
              <a:rPr lang="en-US" altLang="ko-KR" sz="1600" dirty="0"/>
              <a:t>?</a:t>
            </a:r>
          </a:p>
          <a:p>
            <a:pPr lvl="2"/>
            <a:r>
              <a:rPr lang="en-US" altLang="ko-KR" sz="1600" dirty="0"/>
              <a:t>1</a:t>
            </a:r>
            <a:r>
              <a:rPr lang="ko-KR" altLang="en-US" sz="1600" dirty="0"/>
              <a:t>조를 판매합니다</a:t>
            </a:r>
            <a:r>
              <a:rPr lang="en-US" altLang="ko-KR" sz="1600" dirty="0"/>
              <a:t>(UCC)</a:t>
            </a:r>
          </a:p>
          <a:p>
            <a:pPr lvl="2"/>
            <a:r>
              <a:rPr lang="ko-KR" altLang="en-US" sz="1600" dirty="0"/>
              <a:t>은퇴후의 재무설계</a:t>
            </a: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CA5C77-2925-42BF-86CA-BE57F7F3D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315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886700" cy="936104"/>
          </a:xfrm>
        </p:spPr>
        <p:txBody>
          <a:bodyPr>
            <a:normAutofit/>
          </a:bodyPr>
          <a:lstStyle/>
          <a:p>
            <a:r>
              <a:rPr lang="ko-KR" altLang="en-US" sz="2800" dirty="0" err="1"/>
              <a:t>미래에셋</a:t>
            </a:r>
            <a:r>
              <a:rPr lang="ko-KR" altLang="en-US" sz="2800" dirty="0"/>
              <a:t> 금융인 양성과정 </a:t>
            </a:r>
            <a:r>
              <a:rPr lang="en-US" altLang="ko-KR" sz="2800" dirty="0"/>
              <a:t>1</a:t>
            </a:r>
            <a:r>
              <a:rPr lang="ko-KR" altLang="en-US" sz="2800" dirty="0"/>
              <a:t>주차 </a:t>
            </a:r>
            <a:r>
              <a:rPr lang="en-US" altLang="ko-KR" sz="2800" dirty="0"/>
              <a:t>– </a:t>
            </a:r>
            <a:r>
              <a:rPr lang="ko-KR" altLang="en-US" sz="2800" dirty="0"/>
              <a:t>양평 힐스테이트</a:t>
            </a:r>
            <a:br>
              <a:rPr lang="en-US" altLang="ko-KR" sz="3600" b="1" dirty="0"/>
            </a:b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170186"/>
            <a:ext cx="8496944" cy="5139134"/>
          </a:xfrm>
        </p:spPr>
        <p:txBody>
          <a:bodyPr>
            <a:normAutofit/>
          </a:bodyPr>
          <a:lstStyle/>
          <a:p>
            <a:pPr marL="800100" lvl="1" indent="-457200">
              <a:buAutoNum type="arabicPeriod"/>
            </a:pPr>
            <a:r>
              <a:rPr lang="ko-KR" altLang="en-US" sz="2000" b="1" dirty="0"/>
              <a:t>글로벌 금융시장 트랜드</a:t>
            </a:r>
            <a:endParaRPr lang="en-US" altLang="ko-KR" sz="2000" b="1" dirty="0"/>
          </a:p>
          <a:p>
            <a:pPr marL="800100" lvl="1" indent="-457200">
              <a:buAutoNum type="arabicPeriod"/>
            </a:pPr>
            <a:r>
              <a:rPr lang="ko-KR" altLang="en-US" sz="2000" b="1" dirty="0"/>
              <a:t>예금</a:t>
            </a:r>
            <a:endParaRPr lang="en-US" altLang="ko-KR" sz="2000" b="1" dirty="0"/>
          </a:p>
          <a:p>
            <a:pPr marL="800100" lvl="1" indent="-457200">
              <a:buAutoNum type="arabicPeriod"/>
            </a:pPr>
            <a:r>
              <a:rPr lang="ko-KR" altLang="en-US" sz="2000" b="1" dirty="0"/>
              <a:t>주식</a:t>
            </a:r>
            <a:endParaRPr lang="en-US" altLang="ko-KR" sz="2000" b="1" dirty="0"/>
          </a:p>
          <a:p>
            <a:pPr marL="800100" lvl="1" indent="-457200">
              <a:buAutoNum type="arabicPeriod"/>
            </a:pPr>
            <a:r>
              <a:rPr lang="ko-KR" altLang="en-US" sz="2000" b="1" dirty="0"/>
              <a:t>채권</a:t>
            </a:r>
            <a:endParaRPr lang="en-US" altLang="ko-KR" sz="2000" b="1" dirty="0"/>
          </a:p>
          <a:p>
            <a:pPr marL="800100" lvl="1" indent="-457200">
              <a:buAutoNum type="arabicPeriod"/>
            </a:pPr>
            <a:r>
              <a:rPr lang="ko-KR" altLang="en-US" sz="2000" b="1" dirty="0"/>
              <a:t>보험</a:t>
            </a:r>
            <a:endParaRPr lang="en-US" altLang="ko-KR" sz="2000" b="1" dirty="0"/>
          </a:p>
          <a:p>
            <a:pPr marL="800100" lvl="1" indent="-457200">
              <a:buAutoNum type="arabicPeriod"/>
            </a:pPr>
            <a:r>
              <a:rPr lang="ko-KR" altLang="en-US" sz="2000" b="1" dirty="0"/>
              <a:t>부동산</a:t>
            </a:r>
            <a:endParaRPr lang="en-US" altLang="ko-KR" sz="2000" b="1" dirty="0"/>
          </a:p>
          <a:p>
            <a:pPr marL="800100" lvl="1" indent="-457200">
              <a:buAutoNum type="arabicPeriod"/>
            </a:pPr>
            <a:r>
              <a:rPr lang="ko-KR" altLang="en-US" sz="2000" b="1" dirty="0"/>
              <a:t>포트폴리오</a:t>
            </a:r>
            <a:endParaRPr lang="en-US" altLang="ko-KR" sz="2000" b="1" dirty="0"/>
          </a:p>
          <a:p>
            <a:pPr marL="800100" lvl="1" indent="-457200">
              <a:buAutoNum type="arabicPeriod"/>
            </a:pPr>
            <a:r>
              <a:rPr lang="ko-KR" altLang="en-US" sz="2000" b="1" dirty="0"/>
              <a:t>은퇴설계</a:t>
            </a:r>
            <a:endParaRPr lang="en-US" altLang="ko-KR" sz="2000" b="1" dirty="0"/>
          </a:p>
          <a:p>
            <a:pPr marL="800100" lvl="1" indent="-457200">
              <a:buAutoNum type="arabicPeriod"/>
            </a:pPr>
            <a:r>
              <a:rPr lang="ko-KR" altLang="en-US" sz="2000" b="1" dirty="0"/>
              <a:t>투자 자산의 이해</a:t>
            </a:r>
            <a:endParaRPr lang="en-US" altLang="ko-KR" sz="2000" b="1" dirty="0"/>
          </a:p>
          <a:p>
            <a:pPr marL="800100" lvl="1" indent="-457200">
              <a:buAutoNum type="arabicPeriod"/>
            </a:pPr>
            <a:r>
              <a:rPr lang="ko-KR" altLang="en-US" sz="2000" b="1" dirty="0"/>
              <a:t>부동산 자산관리</a:t>
            </a:r>
            <a:endParaRPr lang="en-US" altLang="ko-KR" sz="2000" b="1" dirty="0"/>
          </a:p>
          <a:p>
            <a:pPr marL="800100" lvl="1" indent="-457200">
              <a:buAutoNum type="arabicPeriod"/>
            </a:pPr>
            <a:r>
              <a:rPr lang="ko-KR" altLang="en-US" sz="2000" b="1" dirty="0"/>
              <a:t>보장 자산</a:t>
            </a:r>
            <a:endParaRPr lang="en-US" altLang="ko-KR" sz="2000" b="1" dirty="0"/>
          </a:p>
          <a:p>
            <a:pPr marL="800100" lvl="1" indent="-457200">
              <a:buAutoNum type="arabicPeriod"/>
            </a:pPr>
            <a:r>
              <a:rPr lang="ko-KR" altLang="en-US" sz="2000" b="1" dirty="0"/>
              <a:t>세금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소득세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연말정산</a:t>
            </a:r>
            <a:r>
              <a:rPr lang="en-US" altLang="ko-KR" sz="2000" b="1" dirty="0"/>
              <a:t>)</a:t>
            </a:r>
          </a:p>
          <a:p>
            <a:pPr marL="800100" lvl="1" indent="-457200">
              <a:buAutoNum type="arabicPeriod"/>
            </a:pPr>
            <a:r>
              <a:rPr lang="ko-KR" altLang="en-US" sz="2000" b="1" dirty="0"/>
              <a:t>팀별 조별과제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lvl="2"/>
            <a:r>
              <a:rPr lang="en-US" altLang="ko-KR" sz="1600" dirty="0"/>
              <a:t>1</a:t>
            </a:r>
            <a:r>
              <a:rPr lang="ko-KR" altLang="en-US" sz="1600" dirty="0"/>
              <a:t>억이 있으면 중국에 투자를 </a:t>
            </a:r>
            <a:r>
              <a:rPr lang="ko-KR" altLang="en-US" sz="1600" dirty="0" err="1"/>
              <a:t>할것인가</a:t>
            </a:r>
            <a:r>
              <a:rPr lang="en-US" altLang="ko-KR" sz="1600" dirty="0"/>
              <a:t>? </a:t>
            </a:r>
            <a:r>
              <a:rPr lang="ko-KR" altLang="en-US" sz="1600" dirty="0"/>
              <a:t>한다면 어디에 </a:t>
            </a:r>
            <a:r>
              <a:rPr lang="ko-KR" altLang="en-US" sz="1600" dirty="0" err="1"/>
              <a:t>할것인가</a:t>
            </a:r>
            <a:r>
              <a:rPr lang="en-US" altLang="ko-KR" sz="1600" dirty="0"/>
              <a:t>?</a:t>
            </a:r>
          </a:p>
          <a:p>
            <a:pPr lvl="2"/>
            <a:r>
              <a:rPr lang="en-US" altLang="ko-KR" sz="1600" dirty="0"/>
              <a:t>1</a:t>
            </a:r>
            <a:r>
              <a:rPr lang="ko-KR" altLang="en-US" sz="1600" dirty="0"/>
              <a:t>조를 판매합니다</a:t>
            </a:r>
            <a:r>
              <a:rPr lang="en-US" altLang="ko-KR" sz="1600" dirty="0"/>
              <a:t>(UCC)</a:t>
            </a:r>
          </a:p>
          <a:p>
            <a:pPr lvl="2"/>
            <a:r>
              <a:rPr lang="ko-KR" altLang="en-US" sz="1600" dirty="0"/>
              <a:t>은퇴후의 재무설계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821280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886700" cy="936104"/>
          </a:xfrm>
        </p:spPr>
        <p:txBody>
          <a:bodyPr>
            <a:normAutofit fontScale="90000"/>
          </a:bodyPr>
          <a:lstStyle/>
          <a:p>
            <a:r>
              <a:rPr lang="ko-KR" altLang="en-US" sz="3600" dirty="0" err="1"/>
              <a:t>미래에셋</a:t>
            </a:r>
            <a:r>
              <a:rPr lang="ko-KR" altLang="en-US" sz="3600" dirty="0"/>
              <a:t> 금융인 양성과정</a:t>
            </a:r>
            <a:br>
              <a:rPr lang="en-US" altLang="ko-KR" sz="3600" b="1" dirty="0"/>
            </a:b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170186"/>
            <a:ext cx="8496944" cy="4851101"/>
          </a:xfrm>
        </p:spPr>
        <p:txBody>
          <a:bodyPr>
            <a:normAutofit lnSpcReduction="10000"/>
          </a:bodyPr>
          <a:lstStyle/>
          <a:p>
            <a:pPr marL="800100" lvl="1" indent="-457200">
              <a:buAutoNum type="arabicPeriod"/>
            </a:pPr>
            <a:r>
              <a:rPr lang="ko-KR" altLang="en-US" sz="2000" b="1" dirty="0" err="1"/>
              <a:t>딥러닝</a:t>
            </a:r>
            <a:r>
              <a:rPr lang="ko-KR" altLang="en-US" sz="2000" b="1" dirty="0"/>
              <a:t> 기본 지식 복습</a:t>
            </a:r>
            <a:endParaRPr lang="en-US" altLang="ko-KR" sz="2000" b="1" dirty="0"/>
          </a:p>
          <a:p>
            <a:pPr lvl="2"/>
            <a:r>
              <a:rPr lang="ko-KR" altLang="en-US" sz="1700" dirty="0"/>
              <a:t>교재 </a:t>
            </a:r>
            <a:r>
              <a:rPr lang="en-US" altLang="ko-KR" sz="1700" dirty="0"/>
              <a:t>5</a:t>
            </a:r>
            <a:r>
              <a:rPr lang="ko-KR" altLang="en-US" sz="1700" dirty="0"/>
              <a:t>장</a:t>
            </a:r>
            <a:r>
              <a:rPr lang="en-US" altLang="ko-KR" sz="1700" dirty="0"/>
              <a:t>(</a:t>
            </a:r>
            <a:r>
              <a:rPr lang="ko-KR" altLang="en-US" sz="1700" dirty="0"/>
              <a:t>오차역전파</a:t>
            </a:r>
            <a:r>
              <a:rPr lang="en-US" altLang="ko-KR" sz="1700" dirty="0"/>
              <a:t>) </a:t>
            </a:r>
            <a:r>
              <a:rPr lang="ko-KR" altLang="en-US" sz="1700" dirty="0"/>
              <a:t>까지 학습</a:t>
            </a:r>
            <a:endParaRPr lang="en-US" altLang="ko-KR" sz="1700" dirty="0"/>
          </a:p>
          <a:p>
            <a:pPr marL="685800" lvl="2" indent="0">
              <a:buNone/>
            </a:pPr>
            <a:endParaRPr lang="en-US" altLang="ko-KR" sz="1700" dirty="0"/>
          </a:p>
          <a:p>
            <a:pPr marL="800100" lvl="1" indent="-457200">
              <a:buFont typeface="Arial" panose="020B0604020202020204" pitchFamily="34" charset="0"/>
              <a:buAutoNum type="arabicPeriod"/>
            </a:pPr>
            <a:r>
              <a:rPr lang="en-US" altLang="ko-KR" sz="2000" b="1" dirty="0"/>
              <a:t>Python Data Science Hand Book Chapter2: </a:t>
            </a:r>
            <a:r>
              <a:rPr lang="en-US" altLang="ko-KR" sz="2000" b="1" dirty="0" err="1"/>
              <a:t>Numpy</a:t>
            </a:r>
            <a:r>
              <a:rPr lang="en-US" altLang="ko-KR" sz="2000" b="1" dirty="0"/>
              <a:t>(1p ~110p)</a:t>
            </a:r>
            <a:endParaRPr lang="en-US" altLang="ko-KR" sz="2000" dirty="0"/>
          </a:p>
          <a:p>
            <a:pPr lvl="2"/>
            <a:r>
              <a:rPr lang="ko-KR" altLang="en-US" sz="1700" dirty="0" err="1"/>
              <a:t>파이썬</a:t>
            </a:r>
            <a:r>
              <a:rPr lang="ko-KR" altLang="en-US" sz="1700" dirty="0"/>
              <a:t> 기본 타입과 </a:t>
            </a:r>
            <a:r>
              <a:rPr lang="en-US" altLang="ko-KR" sz="1700" dirty="0" err="1"/>
              <a:t>Numpy</a:t>
            </a:r>
            <a:r>
              <a:rPr lang="en-US" altLang="ko-KR" sz="1700" dirty="0"/>
              <a:t> </a:t>
            </a:r>
            <a:r>
              <a:rPr lang="ko-KR" altLang="en-US" sz="1700" dirty="0"/>
              <a:t>차이의 이해</a:t>
            </a:r>
            <a:endParaRPr lang="en-US" altLang="ko-KR" sz="1700" dirty="0"/>
          </a:p>
          <a:p>
            <a:pPr lvl="2"/>
            <a:r>
              <a:rPr lang="en-US" altLang="ko-KR" sz="1700" dirty="0" err="1"/>
              <a:t>Numpy</a:t>
            </a:r>
            <a:r>
              <a:rPr lang="en-US" altLang="ko-KR" sz="1700" dirty="0"/>
              <a:t> </a:t>
            </a:r>
            <a:r>
              <a:rPr lang="ko-KR" altLang="en-US" sz="1700" dirty="0"/>
              <a:t>배열의 기초 </a:t>
            </a:r>
            <a:r>
              <a:rPr lang="en-US" altLang="ko-KR" sz="1700" dirty="0"/>
              <a:t>(</a:t>
            </a:r>
            <a:r>
              <a:rPr lang="ko-KR" altLang="en-US" sz="1700" dirty="0"/>
              <a:t>속성지정</a:t>
            </a:r>
            <a:r>
              <a:rPr lang="en-US" altLang="ko-KR" sz="1700" dirty="0"/>
              <a:t>, </a:t>
            </a:r>
            <a:r>
              <a:rPr lang="ko-KR" altLang="en-US" sz="1700" dirty="0"/>
              <a:t>인덱싱</a:t>
            </a:r>
            <a:r>
              <a:rPr lang="en-US" altLang="ko-KR" sz="1700" dirty="0"/>
              <a:t>, </a:t>
            </a:r>
            <a:r>
              <a:rPr lang="ko-KR" altLang="en-US" sz="1700" dirty="0" err="1"/>
              <a:t>슬라이싱</a:t>
            </a:r>
            <a:r>
              <a:rPr lang="en-US" altLang="ko-KR" sz="1700" dirty="0"/>
              <a:t>, </a:t>
            </a:r>
            <a:r>
              <a:rPr lang="ko-KR" altLang="en-US" sz="1700" dirty="0"/>
              <a:t>재구조화</a:t>
            </a:r>
            <a:r>
              <a:rPr lang="en-US" altLang="ko-KR" sz="1700" dirty="0"/>
              <a:t>, </a:t>
            </a:r>
            <a:r>
              <a:rPr lang="ko-KR" altLang="en-US" sz="1700" dirty="0" err="1"/>
              <a:t>결합및</a:t>
            </a:r>
            <a:r>
              <a:rPr lang="ko-KR" altLang="en-US" sz="1700" dirty="0"/>
              <a:t> 분할</a:t>
            </a:r>
            <a:endParaRPr lang="en-US" altLang="ko-KR" sz="1700" dirty="0"/>
          </a:p>
          <a:p>
            <a:pPr lvl="2"/>
            <a:r>
              <a:rPr lang="ko-KR" altLang="en-US" sz="1700" dirty="0"/>
              <a:t>유니버설함수</a:t>
            </a:r>
            <a:r>
              <a:rPr lang="en-US" altLang="ko-KR" sz="1700" dirty="0"/>
              <a:t> : </a:t>
            </a:r>
            <a:r>
              <a:rPr lang="ko-KR" altLang="en-US" sz="1700" dirty="0"/>
              <a:t>빠른 연산을 위한 벡터화 연산</a:t>
            </a:r>
            <a:endParaRPr lang="en-US" altLang="ko-KR" sz="1700" dirty="0"/>
          </a:p>
          <a:p>
            <a:pPr lvl="2"/>
            <a:r>
              <a:rPr lang="ko-KR" altLang="en-US" sz="1700" dirty="0"/>
              <a:t>집계</a:t>
            </a:r>
            <a:r>
              <a:rPr lang="en-US" altLang="ko-KR" sz="1700" dirty="0"/>
              <a:t>, </a:t>
            </a:r>
            <a:r>
              <a:rPr lang="ko-KR" altLang="en-US" sz="1700" dirty="0" err="1"/>
              <a:t>브로드캐스팅</a:t>
            </a:r>
            <a:endParaRPr lang="en-US" altLang="ko-KR" sz="1700" dirty="0"/>
          </a:p>
          <a:p>
            <a:pPr lvl="2"/>
            <a:r>
              <a:rPr lang="ko-KR" altLang="en-US" sz="1700" dirty="0"/>
              <a:t>비교</a:t>
            </a:r>
            <a:r>
              <a:rPr lang="en-US" altLang="ko-KR" sz="1700" dirty="0"/>
              <a:t>, </a:t>
            </a:r>
            <a:r>
              <a:rPr lang="ko-KR" altLang="en-US" sz="1700" dirty="0"/>
              <a:t>마스크</a:t>
            </a:r>
            <a:r>
              <a:rPr lang="en-US" altLang="ko-KR" sz="1700" dirty="0"/>
              <a:t>, </a:t>
            </a:r>
            <a:r>
              <a:rPr lang="ko-KR" altLang="en-US" sz="1700" dirty="0" err="1"/>
              <a:t>부울</a:t>
            </a:r>
            <a:r>
              <a:rPr lang="ko-KR" altLang="en-US" sz="1700" dirty="0"/>
              <a:t> 로직 그리고 </a:t>
            </a:r>
            <a:r>
              <a:rPr lang="ko-KR" altLang="en-US" sz="1700" dirty="0" err="1"/>
              <a:t>팬시</a:t>
            </a:r>
            <a:r>
              <a:rPr lang="ko-KR" altLang="en-US" sz="1700" dirty="0"/>
              <a:t> 인덱싱</a:t>
            </a:r>
            <a:endParaRPr lang="en-US" altLang="ko-KR" sz="1700" dirty="0"/>
          </a:p>
          <a:p>
            <a:pPr lvl="2"/>
            <a:r>
              <a:rPr lang="ko-KR" altLang="en-US" sz="1700" dirty="0"/>
              <a:t>배열 정렬</a:t>
            </a:r>
            <a:endParaRPr lang="en-US" altLang="ko-KR" sz="1700" dirty="0"/>
          </a:p>
          <a:p>
            <a:pPr marL="685800" lvl="2" indent="0">
              <a:buNone/>
            </a:pPr>
            <a:endParaRPr lang="en-US" altLang="ko-KR" sz="1700" dirty="0"/>
          </a:p>
          <a:p>
            <a:pPr marL="800100" lvl="1" indent="-457200">
              <a:buAutoNum type="arabicPeriod"/>
            </a:pPr>
            <a:r>
              <a:rPr lang="en-US" altLang="ko-KR" sz="2000" b="1" dirty="0"/>
              <a:t>Python Data Science Hand Book Chapter3:</a:t>
            </a:r>
          </a:p>
          <a:p>
            <a:pPr lvl="2"/>
            <a:r>
              <a:rPr lang="en-US" altLang="ko-KR" sz="1700" dirty="0"/>
              <a:t>JAVA</a:t>
            </a:r>
            <a:r>
              <a:rPr lang="ko-KR" altLang="en-US" sz="1700" dirty="0"/>
              <a:t> </a:t>
            </a:r>
            <a:r>
              <a:rPr lang="en-US" altLang="ko-KR" sz="1700" dirty="0"/>
              <a:t>– Chapter 8(</a:t>
            </a:r>
            <a:r>
              <a:rPr lang="ko-KR" altLang="en-US" sz="1700" dirty="0"/>
              <a:t>예외처리</a:t>
            </a:r>
            <a:r>
              <a:rPr lang="en-US" altLang="ko-KR" sz="1700" dirty="0"/>
              <a:t> Part) </a:t>
            </a:r>
            <a:r>
              <a:rPr lang="ko-KR" altLang="en-US" sz="1700" dirty="0"/>
              <a:t>까지 복습</a:t>
            </a:r>
            <a:endParaRPr lang="en-US" altLang="ko-KR" sz="1700" dirty="0"/>
          </a:p>
          <a:p>
            <a:pPr lvl="2"/>
            <a:r>
              <a:rPr lang="en-US" altLang="ko-KR" sz="1700" dirty="0"/>
              <a:t>Python – </a:t>
            </a:r>
            <a:r>
              <a:rPr lang="ko-KR" altLang="en-US" sz="1700" dirty="0"/>
              <a:t>파일 입출력까지 복습 </a:t>
            </a:r>
            <a:r>
              <a:rPr lang="en-US" altLang="ko-KR" sz="1700" dirty="0"/>
              <a:t>(</a:t>
            </a:r>
            <a:r>
              <a:rPr lang="ko-KR" altLang="en-US" sz="1700" dirty="0"/>
              <a:t>교재 및 블로그 참고</a:t>
            </a:r>
            <a:r>
              <a:rPr lang="en-US" altLang="ko-KR" sz="1700" dirty="0"/>
              <a:t>)</a:t>
            </a:r>
          </a:p>
          <a:p>
            <a:pPr marL="685800" lvl="2" indent="0">
              <a:buNone/>
            </a:pPr>
            <a:endParaRPr lang="en-US" altLang="ko-KR" sz="1700" dirty="0"/>
          </a:p>
          <a:p>
            <a:pPr marL="800100" lvl="1" indent="-457200">
              <a:buAutoNum type="arabicPeriod"/>
            </a:pPr>
            <a:r>
              <a:rPr lang="ko-KR" altLang="en-US" sz="2000" b="1" dirty="0" err="1"/>
              <a:t>미래에셋</a:t>
            </a:r>
            <a:r>
              <a:rPr lang="ko-KR" altLang="en-US" sz="2000" b="1" dirty="0"/>
              <a:t> 금융인 양성과정 </a:t>
            </a:r>
            <a:r>
              <a:rPr lang="en-US" altLang="ko-KR" sz="2000" b="1" dirty="0"/>
              <a:t>TAMS </a:t>
            </a:r>
            <a:r>
              <a:rPr lang="ko-KR" altLang="en-US" sz="2000" b="1" dirty="0"/>
              <a:t>수료</a:t>
            </a:r>
            <a:endParaRPr lang="en-US" altLang="ko-KR" sz="1700" b="1" dirty="0"/>
          </a:p>
          <a:p>
            <a:pPr lvl="2"/>
            <a:r>
              <a:rPr lang="en-US" altLang="ko-KR" sz="1700" dirty="0"/>
              <a:t>S1 </a:t>
            </a:r>
            <a:r>
              <a:rPr lang="ko-KR" altLang="en-US" sz="1700" dirty="0"/>
              <a:t>아이디어 공모전 완료</a:t>
            </a:r>
            <a:endParaRPr lang="en-US" altLang="ko-KR" sz="17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42571C-76EC-4A97-B686-9FFCCDBC767A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50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43677A-E72A-420B-ACCE-A78192718D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097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886700" cy="936104"/>
          </a:xfrm>
        </p:spPr>
        <p:txBody>
          <a:bodyPr>
            <a:normAutofit/>
          </a:bodyPr>
          <a:lstStyle/>
          <a:p>
            <a:r>
              <a:rPr lang="ko-KR" altLang="en-US" sz="2800" dirty="0" err="1"/>
              <a:t>미래에셋</a:t>
            </a:r>
            <a:r>
              <a:rPr lang="ko-KR" altLang="en-US" sz="2800" dirty="0"/>
              <a:t> 금융인 양성과정 </a:t>
            </a:r>
            <a:r>
              <a:rPr lang="en-US" altLang="ko-KR" sz="2800" dirty="0"/>
              <a:t>2</a:t>
            </a:r>
            <a:r>
              <a:rPr lang="ko-KR" altLang="en-US" sz="2800" dirty="0"/>
              <a:t>주차 </a:t>
            </a:r>
            <a:r>
              <a:rPr lang="en-US" altLang="ko-KR" sz="2800" dirty="0"/>
              <a:t>– </a:t>
            </a:r>
            <a:r>
              <a:rPr lang="ko-KR" altLang="en-US" sz="2800" dirty="0"/>
              <a:t>강남</a:t>
            </a:r>
            <a:r>
              <a:rPr lang="en-US" altLang="ko-KR" sz="2800" dirty="0"/>
              <a:t> </a:t>
            </a:r>
            <a:r>
              <a:rPr lang="ko-KR" altLang="en-US" sz="2800" dirty="0"/>
              <a:t>미래로 지점</a:t>
            </a:r>
            <a:br>
              <a:rPr lang="en-US" altLang="ko-KR" sz="3600" b="1" dirty="0"/>
            </a:b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170186"/>
            <a:ext cx="8496944" cy="5139134"/>
          </a:xfrm>
        </p:spPr>
        <p:txBody>
          <a:bodyPr>
            <a:normAutofit/>
          </a:bodyPr>
          <a:lstStyle/>
          <a:p>
            <a:pPr marL="800100" lvl="1" indent="-457200">
              <a:buAutoNum type="arabicPeriod"/>
            </a:pPr>
            <a:r>
              <a:rPr lang="en-US" altLang="ko-KR" sz="2000" b="1" dirty="0"/>
              <a:t>7</a:t>
            </a:r>
            <a:r>
              <a:rPr lang="ko-KR" altLang="en-US" sz="2000" b="1" dirty="0"/>
              <a:t>가지 금융상품</a:t>
            </a:r>
            <a:endParaRPr lang="en-US" altLang="ko-KR" sz="2000" b="1" dirty="0"/>
          </a:p>
          <a:p>
            <a:pPr marL="800100" lvl="1" indent="-457200">
              <a:buAutoNum type="arabicPeriod"/>
            </a:pPr>
            <a:r>
              <a:rPr lang="ko-KR" altLang="en-US" sz="2000" b="1" dirty="0"/>
              <a:t>보험금청구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손해사정사</a:t>
            </a:r>
            <a:r>
              <a:rPr lang="en-US" altLang="ko-KR" sz="2000" b="1" dirty="0"/>
              <a:t>)</a:t>
            </a:r>
          </a:p>
          <a:p>
            <a:pPr marL="800100" lvl="1" indent="-457200">
              <a:buAutoNum type="arabicPeriod"/>
            </a:pPr>
            <a:r>
              <a:rPr lang="ko-KR" altLang="en-US" sz="2000" b="1" dirty="0"/>
              <a:t>보장분석</a:t>
            </a:r>
            <a:endParaRPr lang="en-US" altLang="ko-KR" sz="2000" b="1" dirty="0"/>
          </a:p>
          <a:p>
            <a:pPr marL="800100" lvl="1" indent="-457200">
              <a:buAutoNum type="arabicPeriod"/>
            </a:pPr>
            <a:r>
              <a:rPr lang="ko-KR" altLang="en-US" sz="2000" b="1" dirty="0"/>
              <a:t>세일즈 </a:t>
            </a:r>
            <a:r>
              <a:rPr lang="ko-KR" altLang="en-US" sz="2000" b="1" dirty="0" err="1"/>
              <a:t>초회면담</a:t>
            </a:r>
            <a:endParaRPr lang="en-US" altLang="ko-KR" sz="2000" b="1" dirty="0"/>
          </a:p>
          <a:p>
            <a:pPr marL="800100" lvl="1" indent="-457200">
              <a:buAutoNum type="arabicPeriod"/>
            </a:pPr>
            <a:r>
              <a:rPr lang="ko-KR" altLang="en-US" sz="2000" b="1" dirty="0"/>
              <a:t>선배와의 대화</a:t>
            </a:r>
            <a:endParaRPr lang="en-US" altLang="ko-KR" sz="2000" b="1" dirty="0"/>
          </a:p>
          <a:p>
            <a:pPr marL="800100" lvl="1" indent="-457200">
              <a:buAutoNum type="arabicPeriod"/>
            </a:pPr>
            <a:r>
              <a:rPr lang="ko-KR" altLang="en-US" sz="2000" b="1" dirty="0"/>
              <a:t>신용등급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연령별 은퇴설계</a:t>
            </a:r>
            <a:endParaRPr lang="en-US" altLang="ko-KR" sz="2000" b="1" dirty="0"/>
          </a:p>
          <a:p>
            <a:pPr marL="800100" lvl="1" indent="-457200">
              <a:buAutoNum type="arabicPeriod"/>
            </a:pPr>
            <a:r>
              <a:rPr lang="ko-KR" altLang="en-US" sz="2000" b="1" dirty="0"/>
              <a:t>국내외 선장전망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증권사 선임매니저</a:t>
            </a:r>
            <a:r>
              <a:rPr lang="en-US" altLang="ko-KR" sz="2000" b="1" dirty="0"/>
              <a:t>)</a:t>
            </a:r>
          </a:p>
          <a:p>
            <a:pPr marL="800100" lvl="1" indent="-457200">
              <a:buAutoNum type="arabicPeriod"/>
            </a:pPr>
            <a:r>
              <a:rPr lang="ko-KR" altLang="en-US" sz="2000" b="1" dirty="0"/>
              <a:t>법인상대 세일즈</a:t>
            </a:r>
            <a:endParaRPr lang="en-US" altLang="ko-KR" sz="2000" b="1" dirty="0"/>
          </a:p>
          <a:p>
            <a:pPr marL="800100" lvl="1" indent="-457200">
              <a:buAutoNum type="arabicPeriod"/>
            </a:pPr>
            <a:r>
              <a:rPr lang="ko-KR" altLang="en-US" sz="2000" b="1" dirty="0"/>
              <a:t>직장인 월급관리</a:t>
            </a:r>
            <a:endParaRPr lang="en-US" altLang="ko-KR" sz="2000" b="1" dirty="0"/>
          </a:p>
          <a:p>
            <a:pPr marL="800100" lvl="1" indent="-457200">
              <a:buAutoNum type="arabicPeriod"/>
            </a:pPr>
            <a:r>
              <a:rPr lang="en-US" altLang="ko-KR" sz="2000" b="1" dirty="0"/>
              <a:t>CIS(</a:t>
            </a:r>
            <a:r>
              <a:rPr lang="ko-KR" altLang="en-US" sz="2000" b="1" dirty="0"/>
              <a:t>직무 설명회</a:t>
            </a:r>
            <a:r>
              <a:rPr lang="en-US" altLang="ko-KR" sz="2000" b="1" dirty="0"/>
              <a:t>)</a:t>
            </a:r>
          </a:p>
          <a:p>
            <a:pPr marL="800100" lvl="1" indent="-457200">
              <a:buAutoNum type="arabicPeriod"/>
            </a:pPr>
            <a:r>
              <a:rPr lang="ko-KR" altLang="en-US" sz="2000" b="1" dirty="0"/>
              <a:t>팀별 조별과제</a:t>
            </a:r>
            <a:endParaRPr lang="en-US" altLang="ko-KR" sz="2000" b="1" dirty="0"/>
          </a:p>
          <a:p>
            <a:pPr lvl="2"/>
            <a:r>
              <a:rPr lang="en-US" altLang="ko-KR" sz="1700" b="1" dirty="0"/>
              <a:t> 2019</a:t>
            </a:r>
            <a:r>
              <a:rPr lang="ko-KR" altLang="en-US" sz="1700" b="1" dirty="0"/>
              <a:t>년 바뀌는 청년 정책 </a:t>
            </a:r>
            <a:r>
              <a:rPr lang="en-US" altLang="ko-KR" sz="1700" b="1" dirty="0"/>
              <a:t>(</a:t>
            </a:r>
            <a:r>
              <a:rPr lang="ko-KR" altLang="en-US" sz="1700" b="1" dirty="0"/>
              <a:t>건강검진</a:t>
            </a:r>
            <a:r>
              <a:rPr lang="en-US" altLang="ko-KR" sz="1700" b="1" dirty="0"/>
              <a:t>, </a:t>
            </a:r>
            <a:r>
              <a:rPr lang="ko-KR" altLang="en-US" sz="1700" b="1" dirty="0"/>
              <a:t>주택청약</a:t>
            </a:r>
            <a:r>
              <a:rPr lang="en-US" altLang="ko-KR" sz="1700" b="1" dirty="0"/>
              <a:t>, ISA)</a:t>
            </a:r>
          </a:p>
        </p:txBody>
      </p:sp>
    </p:spTree>
    <p:extLst>
      <p:ext uri="{BB962C8B-B14F-4D97-AF65-F5344CB8AC3E}">
        <p14:creationId xmlns:p14="http://schemas.microsoft.com/office/powerpoint/2010/main" val="3507274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77A48-4CD2-45F8-9072-D82915982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4F2B2D-496D-4AAA-96EB-86292AA93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03D771-5938-44DF-9CA3-6CE3FDB1F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741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94853</TotalTime>
  <Words>770</Words>
  <Application>Microsoft Office PowerPoint</Application>
  <PresentationFormat>화면 슬라이드 쇼(4:3)</PresentationFormat>
  <Paragraphs>155</Paragraphs>
  <Slides>12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나눔스퀘어</vt:lpstr>
      <vt:lpstr>한컴 윤체 L</vt:lpstr>
      <vt:lpstr>Arial</vt:lpstr>
      <vt:lpstr>Sakkal Majalla</vt:lpstr>
      <vt:lpstr>Office 테마</vt:lpstr>
      <vt:lpstr>Weekly Report</vt:lpstr>
      <vt:lpstr>방학 세부계획</vt:lpstr>
      <vt:lpstr>지난 주 계획 진행도 (1/23 ~ 1/29) </vt:lpstr>
      <vt:lpstr>이번 주 및 추석 계획 (1/30 ~ 2/22) </vt:lpstr>
      <vt:lpstr>미래에셋 금융인 양성과정 1주차 – 양평 힐스테이트 </vt:lpstr>
      <vt:lpstr>미래에셋 금융인 양성과정 1주차 – 양평 힐스테이트 </vt:lpstr>
      <vt:lpstr>미래에셋 금융인 양성과정 </vt:lpstr>
      <vt:lpstr>미래에셋 금융인 양성과정 2주차 – 강남 미래로 지점 </vt:lpstr>
      <vt:lpstr>PowerPoint 프레젠테이션</vt:lpstr>
      <vt:lpstr>PowerPoint 프레젠테이션</vt:lpstr>
      <vt:lpstr>TAMS 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MPEG-4 and H.264 - Tutorial -</dc:title>
  <dc:creator>RTOS@KGU</dc:creator>
  <cp:lastModifiedBy>HyonngE Kim</cp:lastModifiedBy>
  <cp:revision>2389</cp:revision>
  <cp:lastPrinted>2017-11-09T08:20:48Z</cp:lastPrinted>
  <dcterms:created xsi:type="dcterms:W3CDTF">2013-01-01T01:17:14Z</dcterms:created>
  <dcterms:modified xsi:type="dcterms:W3CDTF">2019-01-30T00:07:32Z</dcterms:modified>
</cp:coreProperties>
</file>