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444" r:id="rId3"/>
    <p:sldId id="445" r:id="rId4"/>
    <p:sldId id="446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8" r:id="rId15"/>
    <p:sldId id="459" r:id="rId16"/>
    <p:sldId id="460" r:id="rId17"/>
    <p:sldId id="461" r:id="rId18"/>
    <p:sldId id="355" r:id="rId19"/>
    <p:sldId id="442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8"/>
            <p14:sldId id="459"/>
            <p14:sldId id="460"/>
            <p14:sldId id="461"/>
            <p14:sldId id="355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738" autoAdjust="0"/>
  </p:normalViewPr>
  <p:slideViewPr>
    <p:cSldViewPr>
      <p:cViewPr varScale="1">
        <p:scale>
          <a:sx n="83" d="100"/>
          <a:sy n="83" d="100"/>
        </p:scale>
        <p:origin x="246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2019-03-18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aonple.blog.me/22054217049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작은 연산만으로 학습 데이터를 늘리는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 방법을 적용하였다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이전 이미지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 데이터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이용하여 학습하고 있는 동안에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이미지를 늘리기 때문에 디스크에 저장할 필요가 없도록 하였다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 방법은 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ILSVRC</a:t>
            </a:r>
            <a:r>
              <a:rPr lang="ko-KR" altLang="en-US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256x256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 원영상으로부터 무작위로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224x224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 영상을 취하는 것이다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 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장의 학습 영상으로부터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2048(2**11)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다른 영상을 얻을 수 있게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할 때는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224x224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상하좌우 코너 및 중앙으로부터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그것들을 수평으로 반전한 이미지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개로부터의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출력을 평균하는 방법으로 택하였다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문제에 대한 대표적인 해결책 중 하나가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학습에 사용할 데이터의 양을 늘리는 것이다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 학습 데이터를 늘리는 것이 쉽지 않으며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 데이터가 늘어나면 학습 시간이 </a:t>
            </a:r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길어지기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때문에 효율성을 반드시 고려해야 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00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 방법은 각 학습 영상으로부터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채널의 값을 변화시키는 방법을 택하였다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 위하여 학습 이미지의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 값에 대한 주성분 분석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(PCA)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수행하였으며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거기에 평균은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표준편차는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 갖는 랜덤 변수를 곱하고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그것을 원래 픽셀 값에 더해주는 방식으로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컬러 채널의 값을 바꾸어 다양한 영상을 얻게 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65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대한 논문이 발표된 이래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 대부분의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구조에서는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적용하여 학습시간을 단축시키고</a:t>
            </a: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문제도 해결한다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u="sng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[Part Ⅲ. Neural Networks </a:t>
            </a:r>
            <a:r>
              <a:rPr lang="ko-KR" altLang="en-US" sz="1200" b="0" i="0" u="sng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최적화</a:t>
            </a:r>
            <a:r>
              <a:rPr lang="en-US" altLang="ko-KR" sz="1200" b="0" i="0" u="sng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 4. 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에서 살펴본 것처럼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voting </a:t>
            </a:r>
            <a:r>
              <a:rPr lang="ko-KR" altLang="en-US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 및 </a:t>
            </a:r>
            <a:r>
              <a:rPr lang="en-US" altLang="ko-KR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co-adaptation</a:t>
            </a:r>
            <a:r>
              <a:rPr lang="ko-KR" altLang="en-US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피하는 효과를 얻을 수 있기 때문이다</a:t>
            </a:r>
            <a:r>
              <a:rPr lang="en-US" altLang="ko-KR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Krizhevsky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공동 저자인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Hinton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첫번째 저자로 발표한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년의 논문</a:t>
            </a: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Improving neural networks by preventing co-adaptation of feature detectors” 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논문도 한번 살펴보면 좋을 것 같다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 그림은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논문에서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대해서만 적용할 때와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입력단과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양쪽에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적용했을 때를 비교한 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그 성격상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fully-connected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대하여 행하기 때문에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connected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처음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대해서만 적용을 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비율은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86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실험 결과를 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 그림처럼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상당히 결과가 괜찮은 것을 알 수가 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그림에서 올바른 결과는 그림 바로 밑에 적혀 있고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 밑에 있는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후보는 </a:t>
            </a:r>
            <a:r>
              <a:rPr lang="en-US" altLang="ko-KR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추정한 것이다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Mite(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진드기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한쪽으로 치우쳐 있어도 잘 구별을 하는 것을 알 수가 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leopard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대한 추정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개도 거의 비슷하게 보이는 것들이기 때문에 엉터리는 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 추정이 틀린 경우에도 중앙에 있는 것들을 어떻게 볼 것인지에 따라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충분히 추정이 가능한 답을 했음을 알 수 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54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96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약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만개의 뉴런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6000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parameter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만개의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구성된 방대한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 갖고 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 방대한 망에 대한 학습을 위해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사용하고 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당시에 사용한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엔비디아 사에서 나온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GTX580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사용했다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GTX580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3GB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메모리를 갖고 있기 때문에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망의 구조를 결정하는데도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3GB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메모리 한계에 맞춰 하였다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9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ko-KR" altLang="en-US" dirty="0"/>
              <a:t>의 입력 영상의 크기가 </a:t>
            </a:r>
            <a:r>
              <a:rPr lang="en-US" altLang="ko-KR" dirty="0"/>
              <a:t>32 x 32</a:t>
            </a:r>
            <a:r>
              <a:rPr lang="ko-KR" altLang="en-US" dirty="0"/>
              <a:t> 이고</a:t>
            </a:r>
            <a:endParaRPr lang="en-US" altLang="ko-KR" dirty="0"/>
          </a:p>
          <a:p>
            <a:r>
              <a:rPr lang="ko-KR" altLang="en-US" dirty="0"/>
              <a:t>모든 </a:t>
            </a:r>
            <a:r>
              <a:rPr lang="en-US" altLang="ko-KR" dirty="0"/>
              <a:t>convolutional layer</a:t>
            </a:r>
            <a:r>
              <a:rPr lang="ko-KR" altLang="en-US" dirty="0"/>
              <a:t>는 동일하게 </a:t>
            </a:r>
            <a:r>
              <a:rPr lang="en-US" altLang="ko-KR" dirty="0"/>
              <a:t>5 x 5 </a:t>
            </a:r>
            <a:r>
              <a:rPr lang="ko-KR" altLang="en-US" dirty="0"/>
              <a:t>크기를 갖는 </a:t>
            </a:r>
            <a:r>
              <a:rPr lang="en-US" altLang="ko-KR" dirty="0"/>
              <a:t>kernel</a:t>
            </a:r>
            <a:r>
              <a:rPr lang="ko-KR" altLang="en-US" dirty="0"/>
              <a:t>을 사용한다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입력 영상도 흑백 영상이기 때문에 최초의 </a:t>
            </a:r>
            <a:r>
              <a:rPr lang="en-US" altLang="ko-KR" dirty="0"/>
              <a:t>depth</a:t>
            </a:r>
            <a:r>
              <a:rPr lang="ko-KR" altLang="en-US" dirty="0"/>
              <a:t>는 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r>
              <a:rPr lang="ko-KR" altLang="en-US" dirty="0"/>
              <a:t> 이것이 </a:t>
            </a:r>
            <a:r>
              <a:rPr lang="en-US" altLang="ko-KR" dirty="0"/>
              <a:t>convolution</a:t>
            </a:r>
            <a:r>
              <a:rPr lang="ko-KR" altLang="en-US" dirty="0"/>
              <a:t>을 거치면서 </a:t>
            </a:r>
            <a:r>
              <a:rPr lang="en-US" altLang="ko-KR" dirty="0"/>
              <a:t>depth</a:t>
            </a:r>
            <a:r>
              <a:rPr lang="ko-KR" altLang="en-US" dirty="0"/>
              <a:t>가 증가하게 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하지만 </a:t>
            </a:r>
            <a:r>
              <a:rPr lang="en-US" altLang="ko-KR" dirty="0" err="1"/>
              <a:t>AlexNet</a:t>
            </a:r>
            <a:r>
              <a:rPr lang="ko-KR" altLang="en-US" dirty="0"/>
              <a:t>의 경우는 입력 영상의 크기가 </a:t>
            </a:r>
            <a:r>
              <a:rPr lang="en-US" altLang="ko-KR" dirty="0"/>
              <a:t>227 x 227 x 3</a:t>
            </a:r>
            <a:r>
              <a:rPr lang="ko-KR" altLang="en-US" dirty="0"/>
              <a:t>으로 영상의 크기가 매우 크기 때문에</a:t>
            </a:r>
            <a:r>
              <a:rPr lang="en-US" altLang="ko-KR" dirty="0"/>
              <a:t>,</a:t>
            </a:r>
            <a:r>
              <a:rPr lang="ko-KR" altLang="en-US" dirty="0"/>
              <a:t> 첫번째 </a:t>
            </a:r>
            <a:r>
              <a:rPr lang="en-US" altLang="ko-KR" dirty="0"/>
              <a:t>convolutional layer</a:t>
            </a:r>
            <a:r>
              <a:rPr lang="ko-KR" altLang="en-US" dirty="0"/>
              <a:t>의 </a:t>
            </a:r>
            <a:r>
              <a:rPr lang="en-US" altLang="ko-KR" dirty="0"/>
              <a:t>kernel</a:t>
            </a:r>
            <a:r>
              <a:rPr lang="ko-KR" altLang="en-US" dirty="0"/>
              <a:t>의 크기가 </a:t>
            </a:r>
            <a:r>
              <a:rPr lang="en-US" altLang="ko-KR" dirty="0"/>
              <a:t>11 x 11 x 3 </a:t>
            </a:r>
            <a:r>
              <a:rPr lang="ko-KR" altLang="en-US" dirty="0"/>
              <a:t>크기로 비교적 큰 </a:t>
            </a:r>
            <a:r>
              <a:rPr lang="en-US" altLang="ko-KR" dirty="0"/>
              <a:t>receptive field</a:t>
            </a:r>
            <a:r>
              <a:rPr lang="ko-KR" altLang="en-US" dirty="0"/>
              <a:t>를 사용하고 있다</a:t>
            </a:r>
            <a:r>
              <a:rPr lang="en-US" altLang="ko-KR" dirty="0"/>
              <a:t>.</a:t>
            </a:r>
            <a:r>
              <a:rPr lang="ko-KR" altLang="en-US" dirty="0"/>
              <a:t> 첫번째 </a:t>
            </a:r>
            <a:r>
              <a:rPr lang="en-US" altLang="ko-KR" dirty="0"/>
              <a:t>convolutional layer</a:t>
            </a:r>
            <a:r>
              <a:rPr lang="ko-KR" altLang="en-US" dirty="0"/>
              <a:t>에서는 </a:t>
            </a:r>
            <a:r>
              <a:rPr lang="en-US" altLang="ko-KR" dirty="0"/>
              <a:t>stride</a:t>
            </a:r>
            <a:r>
              <a:rPr lang="ko-KR" altLang="en-US" dirty="0"/>
              <a:t>의 크기를 </a:t>
            </a:r>
            <a:r>
              <a:rPr lang="en-US" altLang="ko-KR" dirty="0"/>
              <a:t>4</a:t>
            </a:r>
            <a:r>
              <a:rPr lang="ko-KR" altLang="en-US" dirty="0"/>
              <a:t>를 적용하였으며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96</a:t>
            </a:r>
            <a:r>
              <a:rPr lang="ko-KR" altLang="en-US" dirty="0"/>
              <a:t>개의 </a:t>
            </a:r>
            <a:r>
              <a:rPr lang="en-US" altLang="ko-KR" dirty="0"/>
              <a:t>feature-map</a:t>
            </a:r>
            <a:r>
              <a:rPr lang="ko-KR" altLang="en-US" dirty="0"/>
              <a:t>을 생성한다</a:t>
            </a:r>
            <a:r>
              <a:rPr lang="en-US" altLang="ko-KR" dirty="0"/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주로 컬러와 상관없는 정보를 추출하기 위한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학습이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주로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관련된 정보를 추출하기 위한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학습이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strike="sngStrike" dirty="0"/>
              <a:t>때문에 결과는 </a:t>
            </a:r>
            <a:r>
              <a:rPr lang="en-US" altLang="ko-KR" strike="sngStrike" dirty="0"/>
              <a:t>55 x 55 x 96</a:t>
            </a:r>
            <a:r>
              <a:rPr lang="ko-KR" altLang="en-US" strike="sngStrike" dirty="0"/>
              <a:t>이 된다</a:t>
            </a:r>
            <a:r>
              <a:rPr lang="en-US" altLang="ko-KR" strike="sngStrike" dirty="0"/>
              <a:t>.</a:t>
            </a:r>
            <a:r>
              <a:rPr lang="ko-KR" altLang="en-US" strike="sngStrike" dirty="0"/>
              <a:t> </a:t>
            </a:r>
            <a:r>
              <a:rPr lang="en-US" altLang="ko-KR" strike="sngStrike" dirty="0" err="1"/>
              <a:t>AlexNet</a:t>
            </a:r>
            <a:r>
              <a:rPr lang="ko-KR" altLang="en-US" strike="sngStrike" dirty="0"/>
              <a:t>의 첫번째 </a:t>
            </a:r>
            <a:r>
              <a:rPr lang="en-US" altLang="ko-KR" strike="sngStrike" dirty="0"/>
              <a:t>convolutional layer</a:t>
            </a:r>
            <a:r>
              <a:rPr lang="ko-KR" altLang="en-US" strike="sngStrike" dirty="0"/>
              <a:t>는 </a:t>
            </a:r>
            <a:r>
              <a:rPr lang="en-US" altLang="ko-KR" strike="sngStrike" dirty="0"/>
              <a:t>55 x 55 x 96 = 290,400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neuron,</a:t>
            </a:r>
            <a:endParaRPr lang="ko-KR" altLang="en-US" strike="sngStrike" dirty="0"/>
          </a:p>
          <a:p>
            <a:r>
              <a:rPr lang="ko-KR" altLang="en-US" strike="sngStrike" dirty="0"/>
              <a:t>각 </a:t>
            </a:r>
            <a:r>
              <a:rPr lang="en-US" altLang="ko-KR" strike="sngStrike" dirty="0"/>
              <a:t>kernel</a:t>
            </a:r>
            <a:r>
              <a:rPr lang="ko-KR" altLang="en-US" strike="sngStrike" dirty="0"/>
              <a:t>은 </a:t>
            </a:r>
            <a:r>
              <a:rPr lang="en-US" altLang="ko-KR" strike="sngStrike" dirty="0"/>
              <a:t>11 x 11 x 3 = 363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weight </a:t>
            </a:r>
            <a:r>
              <a:rPr lang="ko-KR" altLang="en-US" strike="sngStrike" dirty="0"/>
              <a:t>및 </a:t>
            </a:r>
            <a:r>
              <a:rPr lang="en-US" altLang="ko-KR" strike="sngStrike" dirty="0"/>
              <a:t>1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bias</a:t>
            </a:r>
            <a:r>
              <a:rPr lang="ko-KR" altLang="en-US" strike="sngStrike" dirty="0"/>
              <a:t>를 변수로 갖기 때문에  </a:t>
            </a:r>
            <a:r>
              <a:rPr lang="en-US" altLang="ko-KR" strike="sngStrike" dirty="0"/>
              <a:t>kernel </a:t>
            </a:r>
            <a:r>
              <a:rPr lang="ko-KR" altLang="en-US" strike="sngStrike" dirty="0"/>
              <a:t>당 </a:t>
            </a:r>
            <a:r>
              <a:rPr lang="en-US" altLang="ko-KR" strike="sngStrike" dirty="0"/>
              <a:t>364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parameter</a:t>
            </a:r>
            <a:r>
              <a:rPr lang="ko-KR" altLang="en-US" strike="sngStrike" dirty="0"/>
              <a:t>이고</a:t>
            </a:r>
            <a:r>
              <a:rPr lang="en-US" altLang="ko-KR" strike="sngStrike" dirty="0"/>
              <a:t>,</a:t>
            </a:r>
            <a:endParaRPr lang="ko-KR" altLang="en-US" strike="sngStrike" dirty="0"/>
          </a:p>
          <a:p>
            <a:r>
              <a:rPr lang="en-US" altLang="ko-KR" strike="sngStrike" dirty="0"/>
              <a:t>kernel</a:t>
            </a:r>
            <a:r>
              <a:rPr lang="ko-KR" altLang="en-US" strike="sngStrike" dirty="0"/>
              <a:t>이 </a:t>
            </a:r>
            <a:r>
              <a:rPr lang="en-US" altLang="ko-KR" strike="sngStrike" dirty="0"/>
              <a:t>96</a:t>
            </a:r>
            <a:r>
              <a:rPr lang="ko-KR" altLang="en-US" strike="sngStrike" dirty="0"/>
              <a:t>개이므로 </a:t>
            </a:r>
            <a:r>
              <a:rPr lang="en-US" altLang="ko-KR" strike="sngStrike" dirty="0"/>
              <a:t>364 x 96 = 34,944</a:t>
            </a:r>
            <a:r>
              <a:rPr lang="ko-KR" altLang="en-US" strike="sngStrike" dirty="0"/>
              <a:t>의 </a:t>
            </a:r>
            <a:r>
              <a:rPr lang="en-US" altLang="ko-KR" strike="sngStrike" dirty="0"/>
              <a:t>free parameter (</a:t>
            </a:r>
            <a:r>
              <a:rPr lang="en-US" altLang="ko-KR" strike="sngStrike" dirty="0" err="1"/>
              <a:t>LeNet</a:t>
            </a:r>
            <a:r>
              <a:rPr lang="en-US" altLang="ko-KR" strike="sngStrike" dirty="0"/>
              <a:t> </a:t>
            </a:r>
            <a:r>
              <a:rPr lang="ko-KR" altLang="en-US" strike="sngStrike" dirty="0"/>
              <a:t>전체의 절반이상</a:t>
            </a:r>
            <a:r>
              <a:rPr lang="en-US" altLang="ko-KR" strike="sngStrike" dirty="0"/>
              <a:t>),</a:t>
            </a:r>
            <a:endParaRPr lang="ko-KR" altLang="en-US" strike="sngStrike" dirty="0"/>
          </a:p>
          <a:p>
            <a:r>
              <a:rPr lang="en-US" altLang="ko-KR" strike="sngStrike" dirty="0"/>
              <a:t>connection</a:t>
            </a:r>
            <a:r>
              <a:rPr lang="ko-KR" altLang="en-US" strike="sngStrike" dirty="0"/>
              <a:t>의 숫자도 </a:t>
            </a:r>
            <a:r>
              <a:rPr lang="en-US" altLang="ko-KR" strike="sngStrike" dirty="0"/>
              <a:t>290,400 x 364 = 105,750,600</a:t>
            </a:r>
            <a:r>
              <a:rPr lang="ko-KR" altLang="en-US" strike="sngStrike" dirty="0"/>
              <a:t>으로</a:t>
            </a:r>
          </a:p>
          <a:p>
            <a:r>
              <a:rPr lang="ko-KR" altLang="en-US" strike="sngStrike" dirty="0"/>
              <a:t>첫번째 </a:t>
            </a:r>
            <a:r>
              <a:rPr lang="en-US" altLang="ko-KR" strike="sngStrike" dirty="0"/>
              <a:t>layer</a:t>
            </a:r>
            <a:r>
              <a:rPr lang="ko-KR" altLang="en-US" strike="sngStrike" dirty="0"/>
              <a:t>에서만 </a:t>
            </a:r>
            <a:r>
              <a:rPr lang="en-US" altLang="ko-KR" strike="sngStrike" dirty="0"/>
              <a:t>1</a:t>
            </a:r>
            <a:r>
              <a:rPr lang="ko-KR" altLang="en-US" strike="sngStrike" dirty="0" err="1"/>
              <a:t>억개</a:t>
            </a:r>
            <a:r>
              <a:rPr lang="ko-KR" altLang="en-US" strike="sngStrike" dirty="0"/>
              <a:t> 이상의 </a:t>
            </a:r>
            <a:r>
              <a:rPr lang="en-US" altLang="ko-KR" strike="sngStrike" dirty="0"/>
              <a:t>connection</a:t>
            </a:r>
            <a:r>
              <a:rPr lang="ko-KR" altLang="en-US" strike="sngStrike" dirty="0"/>
              <a:t>이 만들어진다</a:t>
            </a:r>
            <a:r>
              <a:rPr lang="en-US" altLang="ko-KR" strike="sngStrike" dirty="0"/>
              <a:t>.</a:t>
            </a:r>
            <a:endParaRPr lang="ko-KR" altLang="en-US" strike="sngStrike" dirty="0"/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88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x 5 x 48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 갖는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사용하고 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 바로 두번째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온다 </a:t>
            </a:r>
            <a:endParaRPr lang="en-US" altLang="ko-KR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​첫번째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연산의 수를 줄이기 위해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하지 않고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적용을 했기 때문에 자연스럽게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한 것처럼 영상의 크기가 줄어 들었기 때문이다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 하기 전에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normalization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 거쳐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영상의 크기를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 x 27 x 256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 줄어들게 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x 3 x 256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 갖는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사용하여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 수행하고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얻는다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때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결과를 모두 섞어 사용을 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 결과에 대해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normalization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거쳐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 x 13 x 384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 영상을 얻으며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 결과에 대해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블락도와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같이 적용이 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거친 영상은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 거쳐 총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4096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connected 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연결이 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최종단은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결과를 낼 수 있도록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 적용이 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04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비해서  학습 속도가 느린 문제가 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신경망의 크기가 작을 때는 그 차이가 심각하지 않지만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같이 망의 크기가 엄청나게 큰 경우는 학습 속도에 치명적인 영향을 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장의 영상을 학습시키는데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정도씩만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걸리더라도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수천만장의 영상을 학습시킬 때 걸리는 시간은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엄청나게 벌어질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활성 함수의 선택은 매우 중요하다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8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학습속도가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사용했을 때에 비해 학습 속도가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 정도 빨라진다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 엄청난 수의 학습 이미지가 있기 때문에 고속으로 학습을 하기 위해서는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선택하였다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 논문에서는 활성함수로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(Rectified Linear Unit)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미분이 안 되는 문제가 있기는 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학습속도가 탁월하고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back-propagation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결과도 매우 단순하기 때문에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Neural 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거의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선호하고 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실선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점선 </a:t>
            </a:r>
            <a:r>
              <a:rPr lang="en-US" altLang="ko-KR" dirty="0"/>
              <a:t>tanh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43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통상적으로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할 때는 겹치는 부분이 없게 하는 것이 대부분이며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window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크기도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주로 사용하고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사용하기 때문에 출력 영상의 크기가 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 각각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줄어들게 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2x2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 대신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 window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선택하고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하는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overlapped pooling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 사용했다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겹치지 않게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것보다 강한 자극이 주변의 약한 자극을 막는 효과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latenal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inhibition)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관점에서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overlapping 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오버피팅에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빠질 가능성을 더 줄여준다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구조에서 일반적으로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통해 얻은</a:t>
            </a: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feature-map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영상의 크기를 줄이기 위한 용도로 사용하며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pooling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비해 최대값을 구해야 하기 때문에 </a:t>
            </a:r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연산량이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더 많지만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 크기를 갖는 자극만 전달한다는 관점에서 보면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생물학적인 특성과 좀 더 유사하다고 볼 수 있다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LeNet-5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pooling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 사용했지만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사용하였으며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 그림의 화살표 영역이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layer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해당된다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94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에러를 줄이기 위해 정규화를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맨뒤의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번째 커널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k,n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,α,β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는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hyper-parameter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 논문에서는 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k=2,n=5,α=10−4,β=0.75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로 설정했다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trike="sngStrike" dirty="0"/>
            </a:b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정규화는 같은 공간에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 있는 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만큼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필터들의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square-sum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정규화 하는 것이다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라면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(2, 3)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픽셀에 위치하는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필터는 그 위치의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3~7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필터에 해당하는 결과값을 이용하여 정규화 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 지금은 성능상 큰 이점이 없어서 잘 사용하지는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94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F9C-3450-445D-8CA0-1446518059A7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228A-E312-4D41-B016-8527BA16FA74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5CD-18C5-4F9B-A4C3-328D11825D06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D933-7055-4C8D-850A-45DB605B5FF1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42DF-5CD1-4427-8048-460833BF937D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A58-EFFF-471F-B14C-1D67B8AD8102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01C8-3984-406E-8A29-F15CDE47FFBC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D6F7-3348-474D-9AC4-474444BB68C8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3C8-F24F-49A4-BD9F-6B844BD94205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7793-01EA-4DDA-97EF-7FB7BA997E91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33D-9903-4FCC-90A6-279D55C73988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4CC-6006-4E4A-A0BA-010B9BD6D32B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2069-8704-4028-AB19-4BF8D97D15F3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5937-8DEC-418B-AA40-8440F31A71EF}" type="datetime1">
              <a:rPr lang="ko-KR" altLang="en-US" smtClean="0"/>
              <a:t>2019-03-18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Chapter7 CNN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9998F8-8D52-47B4-938B-E120E1C4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Local Response Normalization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8194" name="Picture 2" descr="https://mblogthumb-phinf.pstatic.net/20160322_163/laonple_1458639840620JLgfA_JPEG/alexnet2_2.jpg?type=w2">
            <a:extLst>
              <a:ext uri="{FF2B5EF4-FFF2-40B4-BE49-F238E27FC236}">
                <a16:creationId xmlns:a16="http://schemas.microsoft.com/office/drawing/2014/main" id="{B2A67C06-9E36-4F18-B049-93053F6E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33" y="1412776"/>
            <a:ext cx="7048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F8C965-5717-41FC-BC3E-F7F2805A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20" y="4695066"/>
            <a:ext cx="56483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Overfitting</a:t>
            </a:r>
            <a:r>
              <a:rPr lang="ko-KR" altLang="en-US" b="1" dirty="0"/>
              <a:t>에 대한 해결책 </a:t>
            </a:r>
            <a:r>
              <a:rPr lang="en-US" altLang="ko-KR" b="1" dirty="0"/>
              <a:t>– </a:t>
            </a:r>
            <a:br>
              <a:rPr lang="en-US" altLang="ko-KR" b="1" dirty="0"/>
            </a:br>
            <a:r>
              <a:rPr lang="en-US" altLang="ko-KR" b="1" dirty="0"/>
              <a:t>Data Augmentation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218" name="Picture 2" descr="https://mblogthumb-phinf.pstatic.net/20160322_85/laonple_1458640028005n6rz9_JPEG/alexnet2_3.jpg?type=w2">
            <a:extLst>
              <a:ext uri="{FF2B5EF4-FFF2-40B4-BE49-F238E27FC236}">
                <a16:creationId xmlns:a16="http://schemas.microsoft.com/office/drawing/2014/main" id="{8B25E197-FF50-4B32-ADD3-9FF4CA9B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009775"/>
            <a:ext cx="62388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Overfitting</a:t>
            </a:r>
            <a:r>
              <a:rPr lang="ko-KR" altLang="en-US" b="1" dirty="0"/>
              <a:t>에 대한 해결책 </a:t>
            </a:r>
            <a:r>
              <a:rPr lang="en-US" altLang="ko-KR" b="1" dirty="0"/>
              <a:t>– </a:t>
            </a:r>
            <a:br>
              <a:rPr lang="en-US" altLang="ko-KR" b="1" dirty="0"/>
            </a:br>
            <a:r>
              <a:rPr lang="en-US" altLang="ko-KR" b="1" dirty="0"/>
              <a:t>Data Augmentation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42" name="Picture 2" descr="https://mblogthumb-phinf.pstatic.net/20160322_224/laonple_1458640099236vqn9M_JPEG/alexnet2_4.jpg?type=w2">
            <a:extLst>
              <a:ext uri="{FF2B5EF4-FFF2-40B4-BE49-F238E27FC236}">
                <a16:creationId xmlns:a16="http://schemas.microsoft.com/office/drawing/2014/main" id="{842CF6D1-27CC-4019-91CB-93F83E78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747963"/>
            <a:ext cx="7048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03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Overfitting</a:t>
            </a:r>
            <a:r>
              <a:rPr lang="ko-KR" altLang="en-US" b="1" dirty="0"/>
              <a:t>에 대한 해결책 </a:t>
            </a:r>
            <a:r>
              <a:rPr lang="en-US" altLang="ko-KR" b="1" dirty="0"/>
              <a:t>– Dropout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1266" name="Picture 2" descr="https://mblogthumb-phinf.pstatic.net/20160322_107/laonple_1458640333242OFnan_JPEG/alexnet2_5.jpg?type=w2">
            <a:extLst>
              <a:ext uri="{FF2B5EF4-FFF2-40B4-BE49-F238E27FC236}">
                <a16:creationId xmlns:a16="http://schemas.microsoft.com/office/drawing/2014/main" id="{B56770BA-9869-4F1E-884E-011845B7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290638"/>
            <a:ext cx="64198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7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r>
              <a:rPr lang="en-US" altLang="ko-KR" b="1" dirty="0"/>
              <a:t> - </a:t>
            </a:r>
            <a:r>
              <a:rPr lang="ko-KR" altLang="en-US" b="1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3314" name="Picture 2" descr="https://mblogthumb-phinf.pstatic.net/20160328_129/laonple_1459130284337gTDlN_PNG/%C0%CC%B9%CC%C1%F6_5.png?type=w2">
            <a:extLst>
              <a:ext uri="{FF2B5EF4-FFF2-40B4-BE49-F238E27FC236}">
                <a16:creationId xmlns:a16="http://schemas.microsoft.com/office/drawing/2014/main" id="{64AEB376-5344-45E8-8B44-A1AB61EC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84976"/>
            <a:ext cx="6620594" cy="54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6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69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71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227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CC0E75-55AA-44D5-A061-BDC67AD5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0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r>
              <a:rPr lang="ko-KR" altLang="en-US" b="1" dirty="0"/>
              <a:t>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년 전</a:t>
            </a:r>
            <a:r>
              <a:rPr lang="en-US" altLang="ko-KR" dirty="0"/>
              <a:t>, Yann </a:t>
            </a:r>
            <a:r>
              <a:rPr lang="en-US" altLang="ko-KR" dirty="0" err="1"/>
              <a:t>LeCun</a:t>
            </a:r>
            <a:r>
              <a:rPr lang="ko-KR" altLang="en-US" dirty="0"/>
              <a:t>과 그의 협력자들의 논문은 신경망을 사용한다는 이유로 선도적인 컴퓨터 비전 회의에서 거부되었고</a:t>
            </a:r>
            <a:r>
              <a:rPr lang="en-US" altLang="ko-KR" dirty="0"/>
              <a:t>, </a:t>
            </a:r>
            <a:r>
              <a:rPr lang="ko-KR" altLang="en-US" dirty="0"/>
              <a:t>따라서 비전 시스템을 설계하는 방법에 대한 통찰력을 제공하지 못했다</a:t>
            </a:r>
            <a:r>
              <a:rPr lang="en-US" altLang="ko-KR" dirty="0"/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당시 대부분의 컴퓨터 비전 연구자들은 비전 시스템이 작업의 성격을 자세히 이해하여 신중하게 손으로 설계해야 한다고 믿었다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4</a:t>
            </a:r>
            <a:r>
              <a:rPr lang="ko-KR" altLang="en-US" dirty="0"/>
              <a:t>년 전 </a:t>
            </a:r>
            <a:r>
              <a:rPr lang="en-US" altLang="ko-KR" dirty="0" err="1"/>
              <a:t>SuperVision</a:t>
            </a:r>
            <a:r>
              <a:rPr lang="en-US" altLang="ko-KR" dirty="0"/>
              <a:t>(</a:t>
            </a:r>
            <a:r>
              <a:rPr lang="en-US" altLang="ko-KR" dirty="0" err="1"/>
              <a:t>AlexNet</a:t>
            </a:r>
            <a:r>
              <a:rPr lang="en-US" altLang="ko-KR" dirty="0"/>
              <a:t>)</a:t>
            </a:r>
            <a:r>
              <a:rPr lang="ko-KR" altLang="en-US" dirty="0"/>
              <a:t>이라 불리는 깊은 신경망은 자연 영상에서 물체를 인식하기 위한 오류율을 거의 절반으로 줄였고</a:t>
            </a:r>
            <a:r>
              <a:rPr lang="en-US" altLang="ko-KR" dirty="0"/>
              <a:t>, </a:t>
            </a:r>
            <a:r>
              <a:rPr lang="ko-KR" altLang="en-US" dirty="0"/>
              <a:t>컴퓨터 비전에서 늦어진  패러다임 변화를 촉발시켰다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ImageNet LSVRC-2010 </a:t>
            </a:r>
            <a:r>
              <a:rPr lang="ko-KR" altLang="en-US" dirty="0" err="1"/>
              <a:t>컨테스트에서</a:t>
            </a:r>
            <a:r>
              <a:rPr lang="ko-KR" altLang="en-US" dirty="0"/>
              <a:t> 제공하는 </a:t>
            </a:r>
            <a:r>
              <a:rPr lang="en-US" altLang="ko-KR" dirty="0"/>
              <a:t>120</a:t>
            </a:r>
            <a:r>
              <a:rPr lang="ko-KR" altLang="en-US" dirty="0"/>
              <a:t>만개의 데이터를 가지고 총 </a:t>
            </a:r>
            <a:r>
              <a:rPr lang="en-US" altLang="ko-KR" dirty="0"/>
              <a:t>1000</a:t>
            </a:r>
            <a:r>
              <a:rPr lang="ko-KR" altLang="en-US" dirty="0"/>
              <a:t>개의 클래스로 분류하는 </a:t>
            </a:r>
            <a:r>
              <a:rPr lang="en-US" altLang="ko-KR" dirty="0"/>
              <a:t>Deep CNN</a:t>
            </a:r>
            <a:r>
              <a:rPr lang="ko-KR" altLang="en-US" dirty="0"/>
              <a:t>을 학습 시켰습니다</a:t>
            </a:r>
            <a:r>
              <a:rPr lang="en-US" altLang="ko-KR" dirty="0"/>
              <a:t>. 2010</a:t>
            </a:r>
            <a:r>
              <a:rPr lang="ko-KR" altLang="en-US" dirty="0"/>
              <a:t>년 대회에서 </a:t>
            </a:r>
            <a:r>
              <a:rPr lang="en-US" altLang="ko-KR" dirty="0"/>
              <a:t>top1, top5 </a:t>
            </a:r>
            <a:r>
              <a:rPr lang="ko-KR" altLang="en-US" dirty="0"/>
              <a:t>에러율이 각각 </a:t>
            </a:r>
            <a:r>
              <a:rPr lang="en-US" altLang="ko-KR" dirty="0"/>
              <a:t>37.5%, 17.0% </a:t>
            </a:r>
            <a:r>
              <a:rPr lang="ko-KR" altLang="en-US" dirty="0"/>
              <a:t>였다</a:t>
            </a:r>
            <a:r>
              <a:rPr lang="en-US" altLang="ko-KR" dirty="0"/>
              <a:t>. </a:t>
            </a:r>
            <a:r>
              <a:rPr lang="ko-KR" altLang="en-US" dirty="0"/>
              <a:t>기존 모델에서 변형된 버전의 모델을 통해 </a:t>
            </a:r>
            <a:r>
              <a:rPr lang="en-US" altLang="ko-KR" dirty="0"/>
              <a:t>ImageNet LSVRC-2012 </a:t>
            </a:r>
            <a:r>
              <a:rPr lang="ko-KR" altLang="en-US" dirty="0" err="1"/>
              <a:t>컨테스트에서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위 기록인 </a:t>
            </a:r>
            <a:r>
              <a:rPr lang="en-US" altLang="ko-KR" dirty="0"/>
              <a:t>26.2% </a:t>
            </a:r>
            <a:r>
              <a:rPr lang="ko-KR" altLang="en-US" dirty="0"/>
              <a:t>대비 </a:t>
            </a:r>
            <a:r>
              <a:rPr lang="en-US" altLang="ko-KR" dirty="0"/>
              <a:t>top-5 </a:t>
            </a:r>
            <a:r>
              <a:rPr lang="ko-KR" altLang="en-US" dirty="0" err="1"/>
              <a:t>에러율</a:t>
            </a:r>
            <a:r>
              <a:rPr lang="ko-KR" altLang="en-US" dirty="0"/>
              <a:t> </a:t>
            </a:r>
            <a:r>
              <a:rPr lang="en-US" altLang="ko-KR" dirty="0"/>
              <a:t>15.3% </a:t>
            </a:r>
            <a:r>
              <a:rPr lang="ko-KR" altLang="en-US" dirty="0"/>
              <a:t>기록하며 우승 했습니다</a:t>
            </a:r>
            <a:r>
              <a:rPr lang="en-US" altLang="ko-KR" dirty="0"/>
              <a:t>.</a:t>
            </a:r>
          </a:p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6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r>
              <a:rPr lang="en-US" altLang="ko-KR" b="1" dirty="0"/>
              <a:t> </a:t>
            </a:r>
            <a:r>
              <a:rPr lang="ko-KR" altLang="en-US" b="1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5143813"/>
            <a:ext cx="863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은 총 </a:t>
            </a:r>
            <a:r>
              <a:rPr lang="en-US" altLang="ko-KR" dirty="0"/>
              <a:t>5</a:t>
            </a:r>
            <a:r>
              <a:rPr lang="ko-KR" altLang="en-US" dirty="0"/>
              <a:t>개의 </a:t>
            </a:r>
            <a:r>
              <a:rPr lang="en-US" altLang="ko-KR" dirty="0"/>
              <a:t>convolution layers</a:t>
            </a:r>
            <a:r>
              <a:rPr lang="ko-KR" altLang="en-US" dirty="0"/>
              <a:t>와 </a:t>
            </a:r>
            <a:r>
              <a:rPr lang="en-US" altLang="ko-KR" dirty="0"/>
              <a:t>3</a:t>
            </a:r>
            <a:r>
              <a:rPr lang="ko-KR" altLang="en-US" dirty="0"/>
              <a:t>개의 </a:t>
            </a:r>
            <a:r>
              <a:rPr lang="en-US" altLang="ko-KR" dirty="0"/>
              <a:t>full-connected layers</a:t>
            </a:r>
            <a:r>
              <a:rPr lang="ko-KR" altLang="en-US" dirty="0"/>
              <a:t>로 구성이 되어 있으며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마지막 </a:t>
            </a:r>
            <a:r>
              <a:rPr lang="en-US" altLang="ko-KR" dirty="0"/>
              <a:t>layer</a:t>
            </a:r>
            <a:r>
              <a:rPr lang="ko-KR" altLang="en-US" dirty="0"/>
              <a:t>는 </a:t>
            </a:r>
            <a:r>
              <a:rPr lang="en-US" altLang="ko-KR" dirty="0"/>
              <a:t>1000</a:t>
            </a:r>
            <a:r>
              <a:rPr lang="ko-KR" altLang="en-US" dirty="0"/>
              <a:t>개의 </a:t>
            </a:r>
            <a:r>
              <a:rPr lang="en-US" altLang="ko-KR" dirty="0"/>
              <a:t>category</a:t>
            </a:r>
            <a:r>
              <a:rPr lang="ko-KR" altLang="en-US" dirty="0"/>
              <a:t>로 분류를 위해 활성 함수로 </a:t>
            </a:r>
            <a:r>
              <a:rPr lang="en-US" altLang="ko-KR" dirty="0" err="1"/>
              <a:t>softmax</a:t>
            </a:r>
            <a:r>
              <a:rPr lang="en-US" altLang="ko-KR" dirty="0"/>
              <a:t> </a:t>
            </a:r>
            <a:r>
              <a:rPr lang="ko-KR" altLang="en-US" dirty="0"/>
              <a:t>함수를 사용하고 있음을 알 수 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https://mblogthumb-phinf.pstatic.net/20160314_204/laonple_14579300603930fQ7q_PNG/%C0%CC%B9%CC%C1%F6_2.png?type=w2">
            <a:extLst>
              <a:ext uri="{FF2B5EF4-FFF2-40B4-BE49-F238E27FC236}">
                <a16:creationId xmlns:a16="http://schemas.microsoft.com/office/drawing/2014/main" id="{44A03667-BB4F-4362-8097-55A04B82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12" y="1313646"/>
            <a:ext cx="7048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7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첫번째 </a:t>
            </a:r>
            <a:r>
              <a:rPr lang="en-US" altLang="ko-KR" b="1" dirty="0"/>
              <a:t>Convolution layer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Picture 2" descr="https://mblogthumb-phinf.pstatic.net/20160314_10/laonple_1457930062224eA0fV_PNG/%C0%CC%B9%CC%C1%F6_5.png?type=w2">
            <a:extLst>
              <a:ext uri="{FF2B5EF4-FFF2-40B4-BE49-F238E27FC236}">
                <a16:creationId xmlns:a16="http://schemas.microsoft.com/office/drawing/2014/main" id="{372D7807-27E2-46BB-B10B-287C7A676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54163"/>
            <a:ext cx="7048500" cy="52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3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두번째  </a:t>
            </a:r>
            <a:r>
              <a:rPr lang="en-US" altLang="ko-KR" b="1" dirty="0"/>
              <a:t>Convolution layer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098" name="Picture 2" descr="https://mblogthumb-phinf.pstatic.net/20160314_82/laonple_1457930063391672MX_PNG/%C0%CC%B9%CC%C1%F6_6.png?type=w2">
            <a:extLst>
              <a:ext uri="{FF2B5EF4-FFF2-40B4-BE49-F238E27FC236}">
                <a16:creationId xmlns:a16="http://schemas.microsoft.com/office/drawing/2014/main" id="{265CCBD0-4EEC-4F6B-8DC2-DE41FD217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043113"/>
            <a:ext cx="7048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6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364796" cy="1109539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latin typeface="+mn-lt"/>
              </a:rPr>
              <a:t>AlexNet</a:t>
            </a:r>
            <a:r>
              <a:rPr lang="ko-KR" altLang="en-US" b="1" dirty="0">
                <a:latin typeface="+mn-lt"/>
              </a:rPr>
              <a:t>의 성능 향상을 위한 고려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ReLU</a:t>
            </a:r>
            <a:r>
              <a:rPr lang="en-US" altLang="ko-KR" sz="2400" dirty="0"/>
              <a:t>, overlapped pooling, response normalization, dropout </a:t>
            </a:r>
            <a:r>
              <a:rPr lang="ko-KR" altLang="en-US" sz="2400" dirty="0"/>
              <a:t>및 </a:t>
            </a:r>
            <a:r>
              <a:rPr lang="en-US" altLang="ko-KR" sz="2400" dirty="0"/>
              <a:t>2</a:t>
            </a:r>
            <a:r>
              <a:rPr lang="ko-KR" altLang="en-US" sz="2400" dirty="0"/>
              <a:t>개의 </a:t>
            </a:r>
            <a:r>
              <a:rPr lang="en-US" altLang="ko-KR" sz="2400" dirty="0"/>
              <a:t>GPU </a:t>
            </a:r>
            <a:r>
              <a:rPr lang="ko-KR" altLang="en-US" sz="2400" dirty="0"/>
              <a:t>사용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75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ReLU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122" name="Picture 2" descr="https://mblogthumb-phinf.pstatic.net/20160314_202/laonple_1457930064045jYKTs_PNG/%C0%CC%B9%CC%C1%F6_7.png?type=w2">
            <a:extLst>
              <a:ext uri="{FF2B5EF4-FFF2-40B4-BE49-F238E27FC236}">
                <a16:creationId xmlns:a16="http://schemas.microsoft.com/office/drawing/2014/main" id="{82731DC3-63E8-49BB-8CE6-8531A145B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05025"/>
            <a:ext cx="70485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03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ReLU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146" name="Picture 2" descr="https://mblogthumb-phinf.pstatic.net/20160314_181/laonple_1457930064336olr2n_PNG/%C0%CC%B9%CC%C1%F6_8.png?type=w2">
            <a:extLst>
              <a:ext uri="{FF2B5EF4-FFF2-40B4-BE49-F238E27FC236}">
                <a16:creationId xmlns:a16="http://schemas.microsoft.com/office/drawing/2014/main" id="{E2E5E8C6-25E0-4445-B4AC-C1C632A2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530" y="1313646"/>
            <a:ext cx="62007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58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Overlapped Pooling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170" name="Picture 2" descr="https://mblogthumb-phinf.pstatic.net/20160322_106/laonple_1458639606223SKNe7_JPEG/alexnet2_1.jpg?type=w2">
            <a:extLst>
              <a:ext uri="{FF2B5EF4-FFF2-40B4-BE49-F238E27FC236}">
                <a16:creationId xmlns:a16="http://schemas.microsoft.com/office/drawing/2014/main" id="{96A2D1AB-96DA-42F7-B616-BE8C1BDA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00263"/>
            <a:ext cx="70485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8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97292</TotalTime>
  <Words>203</Words>
  <Application>Microsoft Office PowerPoint</Application>
  <PresentationFormat>화면 슬라이드 쇼(4:3)</PresentationFormat>
  <Paragraphs>191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나눔스퀘어</vt:lpstr>
      <vt:lpstr>나눔스퀘어 ExtraBold</vt:lpstr>
      <vt:lpstr>맑은 고딕</vt:lpstr>
      <vt:lpstr>한컴 윤체 L</vt:lpstr>
      <vt:lpstr>Arial</vt:lpstr>
      <vt:lpstr>Hack</vt:lpstr>
      <vt:lpstr>Office 테마</vt:lpstr>
      <vt:lpstr>Chapter7 CNN</vt:lpstr>
      <vt:lpstr>AlexNet 배경</vt:lpstr>
      <vt:lpstr>AlexNet 구조</vt:lpstr>
      <vt:lpstr>첫번째 Convolution layer</vt:lpstr>
      <vt:lpstr>두번째  Convolution layer</vt:lpstr>
      <vt:lpstr>AlexNet의 성능 향상을 위한 고려</vt:lpstr>
      <vt:lpstr>ReLU</vt:lpstr>
      <vt:lpstr>ReLU</vt:lpstr>
      <vt:lpstr>Overlapped Pooling</vt:lpstr>
      <vt:lpstr>Local Response Normalization</vt:lpstr>
      <vt:lpstr>Overfitting에 대한 해결책 –  Data Augmentation</vt:lpstr>
      <vt:lpstr>Overfitting에 대한 해결책 –  Data Augmentation</vt:lpstr>
      <vt:lpstr>Overfitting에 대한 해결책 – Dropout</vt:lpstr>
      <vt:lpstr>AlexNet - 결과</vt:lpstr>
      <vt:lpstr>PowerPoint 프레젠테이션</vt:lpstr>
      <vt:lpstr>PowerPoint 프레젠테이션</vt:lpstr>
      <vt:lpstr>PowerPoint 프레젠테이션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ML</cp:lastModifiedBy>
  <cp:revision>2432</cp:revision>
  <cp:lastPrinted>2017-11-09T08:20:48Z</cp:lastPrinted>
  <dcterms:created xsi:type="dcterms:W3CDTF">2013-01-01T01:17:14Z</dcterms:created>
  <dcterms:modified xsi:type="dcterms:W3CDTF">2019-03-18T06:40:39Z</dcterms:modified>
</cp:coreProperties>
</file>