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48"/>
  </p:notesMasterIdLst>
  <p:handoutMasterIdLst>
    <p:handoutMasterId r:id="rId49"/>
  </p:handoutMasterIdLst>
  <p:sldIdLst>
    <p:sldId id="256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9" r:id="rId18"/>
    <p:sldId id="393" r:id="rId19"/>
    <p:sldId id="394" r:id="rId20"/>
    <p:sldId id="395" r:id="rId21"/>
    <p:sldId id="396" r:id="rId22"/>
    <p:sldId id="397" r:id="rId23"/>
    <p:sldId id="398" r:id="rId24"/>
    <p:sldId id="400" r:id="rId25"/>
    <p:sldId id="401" r:id="rId26"/>
    <p:sldId id="402" r:id="rId27"/>
    <p:sldId id="424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6" r:id="rId41"/>
    <p:sldId id="417" r:id="rId42"/>
    <p:sldId id="418" r:id="rId43"/>
    <p:sldId id="419" r:id="rId44"/>
    <p:sldId id="420" r:id="rId45"/>
    <p:sldId id="355" r:id="rId46"/>
    <p:sldId id="423" r:id="rId47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9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402"/>
            <p14:sldId id="424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1"/>
            <p14:sldId id="412"/>
            <p14:sldId id="413"/>
            <p14:sldId id="414"/>
            <p14:sldId id="416"/>
            <p14:sldId id="417"/>
            <p14:sldId id="418"/>
            <p14:sldId id="419"/>
            <p14:sldId id="420"/>
            <p14:sldId id="355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4" autoAdjust="0"/>
  </p:normalViewPr>
  <p:slideViewPr>
    <p:cSldViewPr>
      <p:cViewPr>
        <p:scale>
          <a:sx n="100" d="100"/>
          <a:sy n="100" d="100"/>
        </p:scale>
        <p:origin x="1872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2019-01-22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73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250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5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1164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74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6497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660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8273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9929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305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550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85741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659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9267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2019-01-22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Chapter4 </a:t>
            </a:r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신경망 학습</a:t>
            </a:r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교차 엔트로피 오차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C0D661-30E9-4A76-B670-E9A657020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163"/>
            <a:ext cx="9144000" cy="4910545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509587-BBA0-460A-9040-185DC036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50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/>
              <a:t>미니배치 학습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6EBA6-3C3B-4C04-B4AB-95CE083FFCFF}"/>
              </a:ext>
            </a:extLst>
          </p:cNvPr>
          <p:cNvSpPr txBox="1"/>
          <p:nvPr/>
        </p:nvSpPr>
        <p:spPr>
          <a:xfrm>
            <a:off x="395536" y="1340768"/>
            <a:ext cx="7747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지금까지 데이터 하나에 대한 손실 함수만 생각해왔으니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이제 훈련 데이터 모두에 대한 손실 함수의 합을 구하는 방법을 생각해보겠습니다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교차 엔트로피 오차는 </a:t>
            </a:r>
            <a:r>
              <a:rPr lang="en-US" altLang="ko-KR" dirty="0"/>
              <a:t>[</a:t>
            </a:r>
            <a:r>
              <a:rPr lang="ko-KR" altLang="en-US" dirty="0"/>
              <a:t>식 </a:t>
            </a:r>
            <a:r>
              <a:rPr lang="en-US" altLang="ko-KR" dirty="0"/>
              <a:t>4.3]</a:t>
            </a:r>
            <a:r>
              <a:rPr lang="ko-KR" altLang="en-US" dirty="0"/>
              <a:t>처럼 됩니다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81C26D-D0A3-428D-B499-1AC44FF5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28" y="2431695"/>
            <a:ext cx="3781425" cy="809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C4118D-7F72-46E7-ADB7-2D9C8855FA5D}"/>
                  </a:ext>
                </a:extLst>
              </p:cNvPr>
              <p:cNvSpPr txBox="1"/>
              <p:nvPr/>
            </p:nvSpPr>
            <p:spPr>
              <a:xfrm>
                <a:off x="376139" y="3611622"/>
                <a:ext cx="897072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데이터가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개일때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n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데이터의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k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값을 의미합니다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신경망의 출력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정답 레이블입니다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dirty="0"/>
                  <a:t>모든 데이터를 대상으로 손실 함수의 합을 구하려면 시간이 좀 걸립니다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더 나아가 빅데이터 수준이 되면 그 수는 수백만에서 수천만도 넘는 거대한 값이 되기도 합니다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/>
                  <a:t>이 많은 데이터를 대상으로 일일이 손실 함수를 계산하는 것은 현실적이지 않겠죠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/>
                  <a:t>이런 경우 데이터 일부를 추려 전체의 </a:t>
                </a:r>
                <a:r>
                  <a:rPr lang="en-US" altLang="ko-KR" dirty="0"/>
                  <a:t>'</a:t>
                </a:r>
                <a:r>
                  <a:rPr lang="ko-KR" altLang="en-US" dirty="0"/>
                  <a:t>근사치</a:t>
                </a:r>
                <a:r>
                  <a:rPr lang="en-US" altLang="ko-KR" dirty="0"/>
                  <a:t>'</a:t>
                </a:r>
                <a:r>
                  <a:rPr lang="ko-KR" altLang="en-US" dirty="0"/>
                  <a:t>로 이용할 수 있습니다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신경망 학습에서도 훈련 데이터로부터 일부만 골라 학습을 수행합니다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일부를 </a:t>
                </a:r>
                <a:r>
                  <a:rPr lang="ko-KR" altLang="en-US" b="1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미니배치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(mini-batch)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라고 하죠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C4118D-7F72-46E7-ADB7-2D9C8855F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39" y="3611622"/>
                <a:ext cx="8970726" cy="2585323"/>
              </a:xfrm>
              <a:prstGeom prst="rect">
                <a:avLst/>
              </a:prstGeom>
              <a:blipFill>
                <a:blip r:embed="rId3"/>
                <a:stretch>
                  <a:fillRect l="-612" t="-941" b="-2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6138D24-6959-4C86-8AF6-ED0CD6CF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44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미니배치 학습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E8DDB4-50EE-4F6D-B6CC-71152ECD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12776"/>
            <a:ext cx="6219825" cy="1704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DE2C7-1C9E-4103-A295-A404C7B51A22}"/>
              </a:ext>
            </a:extLst>
          </p:cNvPr>
          <p:cNvSpPr txBox="1"/>
          <p:nvPr/>
        </p:nvSpPr>
        <p:spPr>
          <a:xfrm>
            <a:off x="684734" y="3269285"/>
            <a:ext cx="8287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np.random.choice</a:t>
            </a:r>
            <a:r>
              <a:rPr lang="en-US" altLang="ko-KR" dirty="0"/>
              <a:t>()</a:t>
            </a:r>
            <a:r>
              <a:rPr lang="ko-KR" altLang="en-US" dirty="0"/>
              <a:t>로는 지정한 수 중에서 무작위로 원하는 개수만 꺼낼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가령 </a:t>
            </a:r>
            <a:r>
              <a:rPr lang="en-US" altLang="ko-KR" dirty="0" err="1"/>
              <a:t>np.random.choice</a:t>
            </a:r>
            <a:r>
              <a:rPr lang="en-US" altLang="ko-KR" dirty="0"/>
              <a:t>(60000, 10)</a:t>
            </a:r>
            <a:r>
              <a:rPr lang="ko-KR" altLang="en-US" dirty="0"/>
              <a:t>은 </a:t>
            </a:r>
            <a:r>
              <a:rPr lang="en-US" altLang="ko-KR" dirty="0"/>
              <a:t>0</a:t>
            </a:r>
            <a:r>
              <a:rPr lang="ko-KR" altLang="en-US" dirty="0"/>
              <a:t>이상 </a:t>
            </a:r>
            <a:r>
              <a:rPr lang="en-US" altLang="ko-KR" dirty="0"/>
              <a:t>60000 </a:t>
            </a:r>
            <a:r>
              <a:rPr lang="ko-KR" altLang="en-US" dirty="0"/>
              <a:t>미만의 수 중에서 무작위로 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개를 골라냅니다</a:t>
            </a:r>
            <a:r>
              <a:rPr lang="en-US" altLang="ko-KR" dirty="0"/>
              <a:t>. </a:t>
            </a:r>
            <a:r>
              <a:rPr lang="ko-KR" altLang="en-US" dirty="0"/>
              <a:t>다음은 실제로 돌려본 모습입니다</a:t>
            </a:r>
            <a:r>
              <a:rPr lang="en-US" altLang="ko-KR" dirty="0"/>
              <a:t>. </a:t>
            </a:r>
            <a:r>
              <a:rPr lang="ko-KR" altLang="en-US" dirty="0"/>
              <a:t>이 함수가 출력한 배열을</a:t>
            </a:r>
            <a:endParaRPr lang="en-US" altLang="ko-KR" dirty="0"/>
          </a:p>
          <a:p>
            <a:r>
              <a:rPr lang="ko-KR" altLang="en-US" dirty="0"/>
              <a:t> 미니배치로 뽑아낼 데이터의 인덱스로 사용하면 되겠죠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A701AA-A01B-4928-8E6A-B7A8E20CD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4" y="4469614"/>
            <a:ext cx="7629525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2C377-F686-4523-B5EE-DE404148EAAF}"/>
              </a:ext>
            </a:extLst>
          </p:cNvPr>
          <p:cNvSpPr txBox="1"/>
          <p:nvPr/>
        </p:nvSpPr>
        <p:spPr>
          <a:xfrm>
            <a:off x="1059836" y="6094237"/>
            <a:ext cx="7537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이제 무작위로 선택한 이 인덱스를 사용해 미니배치를 </a:t>
            </a:r>
            <a:r>
              <a:rPr lang="ko-KR" altLang="en-US" dirty="0" err="1"/>
              <a:t>뽑아내기만</a:t>
            </a:r>
            <a:r>
              <a:rPr lang="ko-KR" altLang="en-US" dirty="0"/>
              <a:t> 하면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손실 함수도 이 미니배치로 계산합니다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E211665-40FB-4CA2-A77F-DEA78520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372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미니배치 학습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EF2969-402E-4798-BC49-7F64CA74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6" y="1209675"/>
            <a:ext cx="5648325" cy="2219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21DD52-F501-4AE2-B25D-CA780B7F8ACB}"/>
              </a:ext>
            </a:extLst>
          </p:cNvPr>
          <p:cNvSpPr txBox="1"/>
          <p:nvPr/>
        </p:nvSpPr>
        <p:spPr>
          <a:xfrm>
            <a:off x="667966" y="3717032"/>
            <a:ext cx="7061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코드에서 </a:t>
            </a:r>
            <a:r>
              <a:rPr lang="en-US" altLang="ko-KR" dirty="0"/>
              <a:t>y</a:t>
            </a:r>
            <a:r>
              <a:rPr lang="ko-KR" altLang="en-US" dirty="0"/>
              <a:t>는 신경망의 출력</a:t>
            </a:r>
            <a:r>
              <a:rPr lang="en-US" altLang="ko-KR" dirty="0"/>
              <a:t>, t</a:t>
            </a:r>
            <a:r>
              <a:rPr lang="ko-KR" altLang="en-US" dirty="0"/>
              <a:t>는 정답 레이블 입니다</a:t>
            </a:r>
            <a:r>
              <a:rPr lang="en-US" altLang="ko-KR" dirty="0"/>
              <a:t>. y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차원이라면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 데이터 하나당 교차 엔트로피 오차를 구하는 경우는 </a:t>
            </a:r>
            <a:r>
              <a:rPr lang="en-US" altLang="ko-KR" dirty="0"/>
              <a:t>reshape </a:t>
            </a:r>
            <a:r>
              <a:rPr lang="ko-KR" altLang="en-US" dirty="0"/>
              <a:t>함수로 </a:t>
            </a:r>
            <a:endParaRPr lang="en-US" altLang="ko-KR" dirty="0"/>
          </a:p>
          <a:p>
            <a:r>
              <a:rPr lang="ko-KR" altLang="en-US" dirty="0"/>
              <a:t>데이터의 형상을 바꿔줍니다</a:t>
            </a:r>
            <a:r>
              <a:rPr lang="en-US" altLang="ko-KR" dirty="0"/>
              <a:t>. </a:t>
            </a:r>
            <a:r>
              <a:rPr lang="ko-KR" altLang="en-US" dirty="0"/>
              <a:t>그리고 배치의 크기로 나눠 정규화하고 </a:t>
            </a:r>
            <a:endParaRPr lang="en-US" altLang="ko-KR" dirty="0"/>
          </a:p>
          <a:p>
            <a:r>
              <a:rPr lang="ko-KR" altLang="en-US" dirty="0"/>
              <a:t>이미지 </a:t>
            </a:r>
            <a:r>
              <a:rPr lang="en-US" altLang="ko-KR" dirty="0"/>
              <a:t>1</a:t>
            </a:r>
            <a:r>
              <a:rPr lang="ko-KR" altLang="en-US" dirty="0"/>
              <a:t>장당 평균의 교차 엔트로피 오차를 계산합니다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6F743-180A-473C-B406-503C968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27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미니배치 학습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E54AB1-973B-4472-B52D-8C423808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268760"/>
            <a:ext cx="7991475" cy="227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1F77FE-2FBB-4A32-990B-1C487ACDA8EA}"/>
              </a:ext>
            </a:extLst>
          </p:cNvPr>
          <p:cNvSpPr txBox="1"/>
          <p:nvPr/>
        </p:nvSpPr>
        <p:spPr>
          <a:xfrm>
            <a:off x="69676" y="3659832"/>
            <a:ext cx="91889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이 구현에서는 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핫 인코딩일 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인 원소는 교차 엔트로피 오차도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이므로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그 계산은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무시해도 좋다는 것이 핵심입니다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다시 말하면 정답에 해당하는 신경망의 출력만으로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교차 엔트로피를 계산할 수 있습니다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그래서 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핫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인코딩시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t * np.log(y)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였던 부분을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레이블 표현일 때는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np.log(y[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np.arange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batch_size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),t])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로 구현합니다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y[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np.range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batch_size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), t]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는 각 데이터의 정답 레이블에 해당하는 신경망의 출력을 추출합니다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이 예에서는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y[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np.arange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batch_size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),t]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[y[0,2], y[1,7], y[2,0], y[3,9], y[4,4]]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인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/>
              <a:ea typeface="나눔스퀘어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넘파이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 배열을 생성합니다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/>
                <a:ea typeface="나눔스퀘어"/>
                <a:cs typeface="+mn-cs"/>
              </a:rPr>
              <a:t>.).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" panose="020B0600000101010101" pitchFamily="50" charset="-127"/>
              <a:ea typeface="나눔스퀘어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25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/>
              <a:t>왜 손실 함수를 설정하는가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67544" y="2274838"/>
            <a:ext cx="8465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신경망 학습에서의 </a:t>
            </a:r>
            <a:r>
              <a:rPr lang="en-US" altLang="ko-KR" dirty="0"/>
              <a:t>'</a:t>
            </a:r>
            <a:r>
              <a:rPr lang="ko-KR" altLang="en-US" dirty="0"/>
              <a:t>미분</a:t>
            </a:r>
            <a:r>
              <a:rPr lang="en-US" altLang="ko-KR" dirty="0"/>
              <a:t>'</a:t>
            </a:r>
            <a:r>
              <a:rPr lang="ko-KR" altLang="en-US" dirty="0"/>
              <a:t>의 역할에 주목한다면 해결됩니다</a:t>
            </a:r>
            <a:endParaRPr lang="en-US" altLang="ko-KR" dirty="0"/>
          </a:p>
          <a:p>
            <a:r>
              <a:rPr lang="ko-KR" altLang="en-US" dirty="0"/>
              <a:t>신경망 학습에서는 최적의 매개변수</a:t>
            </a:r>
            <a:r>
              <a:rPr lang="en-US" altLang="ko-KR" dirty="0"/>
              <a:t>(</a:t>
            </a:r>
            <a:r>
              <a:rPr lang="ko-KR" altLang="en-US" dirty="0"/>
              <a:t>가중치와 편향</a:t>
            </a:r>
            <a:r>
              <a:rPr lang="en-US" altLang="ko-KR" dirty="0"/>
              <a:t>)</a:t>
            </a:r>
            <a:r>
              <a:rPr lang="ko-KR" altLang="en-US" dirty="0"/>
              <a:t>를 탐색할 때 손실 함수의 값을 가능한</a:t>
            </a:r>
            <a:endParaRPr lang="en-US" altLang="ko-KR" dirty="0"/>
          </a:p>
          <a:p>
            <a:r>
              <a:rPr lang="ko-KR" altLang="en-US" dirty="0"/>
              <a:t>작게 하는 매개변수 값을 찾습니다</a:t>
            </a:r>
            <a:r>
              <a:rPr lang="en-US" altLang="ko-KR" dirty="0"/>
              <a:t>. </a:t>
            </a:r>
            <a:r>
              <a:rPr lang="ko-KR" altLang="en-US" dirty="0"/>
              <a:t>이때 매개변수의 미분</a:t>
            </a:r>
            <a:r>
              <a:rPr lang="en-US" altLang="ko-KR" dirty="0"/>
              <a:t>(</a:t>
            </a:r>
            <a:r>
              <a:rPr lang="ko-KR" altLang="en-US" dirty="0"/>
              <a:t>정확히는 기울기</a:t>
            </a:r>
            <a:r>
              <a:rPr lang="en-US" altLang="ko-KR" dirty="0"/>
              <a:t>)</a:t>
            </a:r>
            <a:r>
              <a:rPr lang="ko-KR" altLang="en-US" dirty="0"/>
              <a:t>을 계산하고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 미분 값을 단서로 매개변수의 값을 서서히 갱신하는 과정을 반복합니다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요약하자면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ko-KR" altLang="en-US" dirty="0"/>
              <a:t>신경망을 학습할 때 정확도를 지표로 삼아서는 안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정확도를 지표로 하면 매개변수의 미분이 대부분의 장소에서 </a:t>
            </a:r>
            <a:r>
              <a:rPr lang="en-US" altLang="ko-KR" dirty="0"/>
              <a:t>0</a:t>
            </a:r>
            <a:r>
              <a:rPr lang="ko-KR" altLang="en-US" dirty="0"/>
              <a:t>이 되기 때문이다</a:t>
            </a:r>
            <a:r>
              <a:rPr lang="en-US" altLang="ko-KR" dirty="0"/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C58907-04C2-4E22-92F4-770C11E8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8027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/>
              <a:t>왜 손실 함수를 설정하는가</a:t>
            </a:r>
            <a:r>
              <a:rPr lang="en-US" altLang="ko-KR" dirty="0"/>
              <a:t>?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298309" y="3645024"/>
            <a:ext cx="84930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정확도는 매개변수의 미소한 변화에는 거의 반응을 보이지 않고</a:t>
            </a:r>
            <a:r>
              <a:rPr lang="en-US" altLang="ko-KR" dirty="0"/>
              <a:t>, </a:t>
            </a:r>
            <a:r>
              <a:rPr lang="ko-KR" altLang="en-US" dirty="0"/>
              <a:t>반응이 있더라도 그 값이 </a:t>
            </a:r>
            <a:endParaRPr lang="en-US" altLang="ko-KR" dirty="0"/>
          </a:p>
          <a:p>
            <a:r>
              <a:rPr lang="ko-KR" altLang="en-US" dirty="0"/>
              <a:t>불연속적으로 갑자기 변화합니다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'</a:t>
            </a:r>
            <a:r>
              <a:rPr lang="ko-KR" altLang="en-US" dirty="0"/>
              <a:t>계단 함수</a:t>
            </a:r>
            <a:r>
              <a:rPr lang="en-US" altLang="ko-KR" dirty="0"/>
              <a:t>'</a:t>
            </a:r>
            <a:r>
              <a:rPr lang="ko-KR" altLang="en-US" dirty="0"/>
              <a:t>를 활성화 함수로 사용하지 않는 이유 와도 들어맞습니다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계단 함수는 한순간만 변화를 일으키지만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미분</a:t>
            </a:r>
            <a:r>
              <a:rPr lang="en-US" altLang="ko-KR" dirty="0"/>
              <a:t>(</a:t>
            </a:r>
            <a:r>
              <a:rPr lang="ko-KR" altLang="en-US" dirty="0"/>
              <a:t>접선</a:t>
            </a:r>
            <a:r>
              <a:rPr lang="en-US" altLang="ko-KR" dirty="0"/>
              <a:t>)</a:t>
            </a:r>
            <a:r>
              <a:rPr lang="ko-KR" altLang="en-US" dirty="0"/>
              <a:t>은 그림과 같이 </a:t>
            </a:r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(</a:t>
            </a:r>
            <a:r>
              <a:rPr lang="ko-KR" altLang="en-US" dirty="0"/>
              <a:t>세로축의 값</a:t>
            </a:r>
            <a:r>
              <a:rPr lang="en-US" altLang="ko-KR" dirty="0"/>
              <a:t>)</a:t>
            </a:r>
            <a:r>
              <a:rPr lang="ko-KR" altLang="en-US" dirty="0"/>
              <a:t>이 연속적으로 변하고 곡선의 기울기도 연속적으로 변합니다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함수의 미분은 어느 장소라도 </a:t>
            </a:r>
            <a:r>
              <a:rPr lang="en-US" altLang="ko-KR" dirty="0"/>
              <a:t>0</a:t>
            </a:r>
            <a:r>
              <a:rPr lang="ko-KR" altLang="en-US" dirty="0"/>
              <a:t>이 되지는 않습니다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신경망 학습에서 중요한 성질로</a:t>
            </a:r>
            <a:r>
              <a:rPr lang="en-US" altLang="ko-KR" dirty="0"/>
              <a:t>, </a:t>
            </a:r>
            <a:r>
              <a:rPr lang="ko-KR" altLang="en-US" dirty="0"/>
              <a:t>기울기가 </a:t>
            </a:r>
            <a:r>
              <a:rPr lang="en-US" altLang="ko-KR" dirty="0"/>
              <a:t>0</a:t>
            </a:r>
            <a:r>
              <a:rPr lang="ko-KR" altLang="en-US" dirty="0"/>
              <a:t>이 되지 않는 덕분에 신경망이 </a:t>
            </a:r>
            <a:endParaRPr lang="en-US" altLang="ko-KR" dirty="0"/>
          </a:p>
          <a:p>
            <a:r>
              <a:rPr lang="ko-KR" altLang="en-US" dirty="0"/>
              <a:t>올바르게 학습할 수 있는 것입니다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중요한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keyword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구하는것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EF5AEC-E91C-451D-A616-021D9725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31" y="1146480"/>
            <a:ext cx="8687246" cy="249854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4D111-FC2A-44CA-BE01-F0B88220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31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/>
              <a:t>미분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1F19D-2AF0-4787-9915-2ABD80E18CB6}"/>
                  </a:ext>
                </a:extLst>
              </p:cNvPr>
              <p:cNvSpPr txBox="1"/>
              <p:nvPr/>
            </p:nvSpPr>
            <p:spPr>
              <a:xfrm>
                <a:off x="179512" y="1806205"/>
                <a:ext cx="911820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식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4.4]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함수의 미분을 나타낸 식입니다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좌변은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f(x)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미분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(x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대한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f(x)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변화량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을 나타내는 기호입니다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결국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x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'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작은 변화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'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함수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f(x)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얼마나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변화시키느냐를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의미합니다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이때 시간의 작은 변화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즉 시간을 뜻하는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한없이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가깝게 한다는 의미를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스퀘어" panose="020B0600000101010101" pitchFamily="50" charset="-127"/>
                              </a:rPr>
                              <m:t>→0</m:t>
                            </m:r>
                          </m:lim>
                        </m:limLow>
                      </m:fName>
                      <m:e/>
                    </m:func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로 나타납니다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1F19D-2AF0-4787-9915-2ABD80E1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06205"/>
                <a:ext cx="9118202" cy="1200329"/>
              </a:xfrm>
              <a:prstGeom prst="rect">
                <a:avLst/>
              </a:prstGeom>
              <a:blipFill>
                <a:blip r:embed="rId2"/>
                <a:stretch>
                  <a:fillRect l="-535" t="-2030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793DAE8-42C1-47F0-8389-5BFD5628D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69468"/>
            <a:ext cx="3952875" cy="619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35EE9F-1720-44F2-982E-12ECF158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062246"/>
            <a:ext cx="3876675" cy="1209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9D6D0E-1FFD-402A-A616-2B542EC5B966}"/>
              </a:ext>
            </a:extLst>
          </p:cNvPr>
          <p:cNvSpPr txBox="1"/>
          <p:nvPr/>
        </p:nvSpPr>
        <p:spPr>
          <a:xfrm>
            <a:off x="179512" y="4437112"/>
            <a:ext cx="90685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구현에서는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가급적 작은 값을 대입하고 싶었기에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가능하다면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무한히 가깝게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싶으니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10e-50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이라는 작은 값을 사용했습니다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값은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0.00...1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개라는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의미죠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그러나 이 방식은 반올림 오차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(rounding error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일으킵니다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반올림 오차는 작은 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가령 소수점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자리 이하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생략되어 최종 계산 결과에 오차가 생기게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파이썬에서의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반올림 오차로는 다음과 같은 예가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648ED107-87FA-46A9-BAEC-EF5940B2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8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0" y="2383033"/>
            <a:ext cx="931537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이와 같이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1e-50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float32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비트 부동소수점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나타내면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0.0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올바르게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표현할 수 없습니다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너무 작은 값을 이용하면 컴퓨터로 계산하는 데 문제가 된다는 것이죠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여기가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개선 포인트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미세한 값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10−4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정도의 값을 사용하면 좋은 결과를 얻는다고 알려져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번째 개선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함수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 두 점에서의 함수 값들의 차이를 말합니다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관련한 것입니다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앞의 구현에서는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x+h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함수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차분을 계산하고 있지만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애당초 이 계산에는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오차가 있다는 사실에 주의해야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그림과 같이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진정한 미분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'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위치의 함수의 기울기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이를 접선이라 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해당하지만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구현에서의 미분은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x+h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사이의 기울기에 해당합니다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 진정한 미분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진정한 접선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이번 구현의 값은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엄밀히는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일치하지 않습니다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차이는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무한히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좁히는 것이 불가능해 생기는 한계입니다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9EF4D-3046-432E-A8D5-FDBB3196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56" y="1335646"/>
            <a:ext cx="2466975" cy="96202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3A6FC5-5758-4B30-BDD2-DD13D9EA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54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0" y="4149080"/>
            <a:ext cx="8821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그림과 같이 수치 미분에는 오차가 포함됩니다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오차를 줄이기 위해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x+h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(x-h)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때의 함수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차분을 계산하는 방법을 쓰기도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차분은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중심으로 그 전후의 차분을 계산한다는 의미에서 중심 차분 혹은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중앙 차분이라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(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x+h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차분은 전방 차분이라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CB2EB2-FACE-44C9-A90E-5D294F5E9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052736"/>
            <a:ext cx="3600400" cy="299472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92D1E21-81E6-452C-BD05-935BF4D0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84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1176781"/>
            <a:ext cx="7920880" cy="513253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26" name="Picture 2" descr="https://msdnshared.blob.core.windows.net/media/2017/05/NeuralNetwork.png">
            <a:extLst>
              <a:ext uri="{FF2B5EF4-FFF2-40B4-BE49-F238E27FC236}">
                <a16:creationId xmlns:a16="http://schemas.microsoft.com/office/drawing/2014/main" id="{858267C3-DEDD-4E4F-A77F-443EF05CC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404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F99DD-D8CE-4ACA-80B1-3DB49C1E33DE}"/>
              </a:ext>
            </a:extLst>
          </p:cNvPr>
          <p:cNvSpPr txBox="1"/>
          <p:nvPr/>
        </p:nvSpPr>
        <p:spPr>
          <a:xfrm>
            <a:off x="107504" y="5118582"/>
            <a:ext cx="80169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학습이란 훈련 데이터로부터 가중치 매개변수의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최적값을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자동으로 획득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/>
              <a:t>신경망이 학습할 수 있도록 해주는 지표인 손실 함수</a:t>
            </a:r>
            <a:endParaRPr lang="en-US" altLang="ko-KR" dirty="0"/>
          </a:p>
          <a:p>
            <a:r>
              <a:rPr lang="ko-KR" altLang="en-US" dirty="0"/>
              <a:t>이 손실 함수의 결과값을 가장 작게 만드는 가중치 매개변수를 찾는 것이 학습의 목표</a:t>
            </a:r>
            <a:endParaRPr lang="en-US" altLang="ko-KR" dirty="0"/>
          </a:p>
          <a:p>
            <a:r>
              <a:rPr lang="ko-KR" altLang="en-US" dirty="0"/>
              <a:t>손실 함수의 값을 가급적 작게 만드는 기법으로</a:t>
            </a:r>
            <a:r>
              <a:rPr lang="en-US" altLang="ko-KR" dirty="0"/>
              <a:t>, </a:t>
            </a:r>
            <a:r>
              <a:rPr lang="ko-KR" altLang="en-US" dirty="0"/>
              <a:t>함수의 기울기를 활용하는 </a:t>
            </a:r>
            <a:r>
              <a:rPr lang="ko-KR" altLang="en-US" dirty="0" err="1"/>
              <a:t>경사법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F936F01-19ED-410A-9B06-A1951FBE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학습이란 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1F522EE-6C2B-4622-8990-70254570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02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미분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5E040-0EDC-4FFD-9273-909F00A6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71428"/>
            <a:ext cx="4981575" cy="981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C9EC9B-65BE-490B-AD96-AA665857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3016"/>
            <a:ext cx="9144000" cy="25448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87B349-81F8-4C1A-9D4F-A177ECA34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137" y="1052736"/>
            <a:ext cx="3876675" cy="1209675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4A76E-39DE-435F-AFA9-D21F143B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6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/>
              <a:t>수치 미분의 예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094F44-3891-4ADF-A758-16D47D78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357437"/>
            <a:ext cx="7934325" cy="214312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607E3-D296-4EE8-8046-4C5C6635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96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288908" y="542918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ㅇ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979FC8-8F16-4501-9FAD-FBF94AE6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576262"/>
            <a:ext cx="8543925" cy="570547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2D82FE-FD98-4271-A8AF-1BE805D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9589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수치 미분의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329AB-48FE-40C3-9FD6-1911DC448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340768"/>
            <a:ext cx="4067175" cy="2428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896E98-78D1-4910-8E6E-2A4841479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90584"/>
            <a:ext cx="9144000" cy="185869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5890D4-22E0-4C90-8BFC-85BBA0A0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5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수치 미분의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683568" y="5229200"/>
            <a:ext cx="753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x=5, x=10</a:t>
            </a:r>
            <a:r>
              <a:rPr lang="ko-KR" altLang="en-US" dirty="0"/>
              <a:t>에서의 접선 </a:t>
            </a:r>
            <a:r>
              <a:rPr lang="en-US" altLang="ko-KR" dirty="0"/>
              <a:t>: </a:t>
            </a:r>
            <a:r>
              <a:rPr lang="ko-KR" altLang="en-US" dirty="0"/>
              <a:t>직선의 기울기는 수치 미분에서 구한 값을 사용하였다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C44A35-7380-45BA-A2E1-BF9D7384E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7" y="2012877"/>
            <a:ext cx="7493385" cy="283224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FA39C-69BB-4913-A6B1-F8725BFC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6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편미분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-30807" y="3059668"/>
            <a:ext cx="8225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인수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배열이라고가정합니다</a:t>
            </a:r>
            <a:r>
              <a:rPr lang="en-US" altLang="ko-KR" dirty="0"/>
              <a:t>. </a:t>
            </a:r>
            <a:r>
              <a:rPr lang="ko-KR" altLang="en-US" dirty="0"/>
              <a:t>이 코드는 </a:t>
            </a:r>
            <a:r>
              <a:rPr lang="ko-KR" altLang="en-US" dirty="0" err="1"/>
              <a:t>넘파이</a:t>
            </a:r>
            <a:r>
              <a:rPr lang="ko-KR" altLang="en-US" dirty="0"/>
              <a:t> 배열의 각 원소를 제곱하고 </a:t>
            </a:r>
            <a:endParaRPr lang="en-US" altLang="ko-KR" dirty="0"/>
          </a:p>
          <a:p>
            <a:r>
              <a:rPr lang="ko-KR" altLang="en-US" dirty="0"/>
              <a:t>그 합을 더할 뿐인 간단한 구현입니다</a:t>
            </a:r>
            <a:r>
              <a:rPr lang="en-US" altLang="ko-KR" dirty="0"/>
              <a:t>(</a:t>
            </a:r>
            <a:r>
              <a:rPr lang="ko-KR" altLang="en-US" dirty="0"/>
              <a:t>또는 </a:t>
            </a:r>
            <a:r>
              <a:rPr lang="en-US" altLang="ko-KR" dirty="0" err="1"/>
              <a:t>np.sum</a:t>
            </a:r>
            <a:r>
              <a:rPr lang="en-US" altLang="ko-KR" dirty="0"/>
              <a:t>(x**2) </a:t>
            </a:r>
            <a:r>
              <a:rPr lang="ko-KR" altLang="en-US" dirty="0"/>
              <a:t>형태로 구현할 수 있습니다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이 함수를 그래프로 그려보면</a:t>
            </a:r>
            <a:r>
              <a:rPr lang="en-US" altLang="ko-KR" dirty="0"/>
              <a:t> </a:t>
            </a:r>
            <a:r>
              <a:rPr lang="ko-KR" altLang="en-US" dirty="0"/>
              <a:t>결과는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4-8] </a:t>
            </a:r>
            <a:r>
              <a:rPr lang="ko-KR" altLang="en-US" dirty="0"/>
              <a:t>처럼 </a:t>
            </a:r>
            <a:r>
              <a:rPr lang="en-US" altLang="ko-KR" dirty="0"/>
              <a:t>3</a:t>
            </a:r>
            <a:r>
              <a:rPr lang="ko-KR" altLang="en-US" dirty="0"/>
              <a:t>차원으로 그려집니다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F4476D-83B6-453B-8FC1-B9F60009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930"/>
            <a:ext cx="9144000" cy="1696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96F925-93C4-41C8-BB22-44A494CBC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" y="3982998"/>
            <a:ext cx="3127089" cy="2452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1BBDFD-E2E2-4645-950D-99AC41BE22CB}"/>
              </a:ext>
            </a:extLst>
          </p:cNvPr>
          <p:cNvSpPr txBox="1"/>
          <p:nvPr/>
        </p:nvSpPr>
        <p:spPr>
          <a:xfrm>
            <a:off x="3225340" y="4193709"/>
            <a:ext cx="58560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편미분은 변수가 하나인 미분과 마찬가지로 특정 장소의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기울기를 구합니다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여러 변수 중 목표 변수 하나에 초점을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맞추고 다른 변수는 값을 고정합니다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앞의 예에서는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변수를 제외한 나머지를 특정 값에 고정하기 위해서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함수를 정의했지요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그 새로 정의한 함수에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대해 그동안 사용한 수치 미분 함수를 적용하여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편미분을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구한 것입니다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27685F-8C34-433C-91AB-57FAA532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06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편미분</a:t>
            </a:r>
            <a:r>
              <a:rPr lang="ko-KR" altLang="en-US" b="1" dirty="0"/>
              <a:t>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12D12-0157-4F35-B2B4-AB22B05D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154163"/>
            <a:ext cx="7019925" cy="55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1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9A76C3-E4A4-4D1A-8FE7-239F2554D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212"/>
            <a:ext cx="9144000" cy="10584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19D7B7-135A-4DF1-81DB-5DFA98899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4843"/>
            <a:ext cx="6753225" cy="41513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8CD66E-2E69-4BD0-AA5F-A9F91549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3744401"/>
            <a:ext cx="4370065" cy="98107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DA300F2-05AF-4038-BDA5-228DE9B5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242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179513" y="1340768"/>
            <a:ext cx="8856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numerical_gradient</a:t>
            </a:r>
            <a:r>
              <a:rPr lang="en-US" altLang="ko-KR" dirty="0"/>
              <a:t>(f, x) </a:t>
            </a:r>
            <a:r>
              <a:rPr lang="ko-KR" altLang="en-US" dirty="0"/>
              <a:t>함수의 구현은 좀 복잡하게 보이지만 동작 방식은 변수가 하나일 때의 수치 미분과 거의 같습니다</a:t>
            </a:r>
            <a:r>
              <a:rPr lang="en-US" altLang="ko-KR" dirty="0"/>
              <a:t>.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en-US" altLang="ko-KR" dirty="0" err="1"/>
              <a:t>np.zeros_like</a:t>
            </a:r>
            <a:r>
              <a:rPr lang="en-US" altLang="ko-KR" dirty="0"/>
              <a:t>(x)</a:t>
            </a:r>
            <a:r>
              <a:rPr lang="ko-KR" altLang="en-US" dirty="0"/>
              <a:t>는 </a:t>
            </a:r>
            <a:r>
              <a:rPr lang="en-US" altLang="ko-KR" dirty="0"/>
              <a:t>x</a:t>
            </a:r>
            <a:r>
              <a:rPr lang="ko-KR" altLang="en-US" dirty="0"/>
              <a:t>와 형상이 같고 그 원소가 모두 </a:t>
            </a:r>
            <a:r>
              <a:rPr lang="en-US" altLang="ko-KR" dirty="0"/>
              <a:t>0</a:t>
            </a:r>
            <a:r>
              <a:rPr lang="ko-KR" altLang="en-US" dirty="0"/>
              <a:t>인 배열을 만듭니다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numerical_gradient</a:t>
            </a:r>
            <a:r>
              <a:rPr lang="en-US" altLang="ko-KR" dirty="0"/>
              <a:t>(f, x) </a:t>
            </a:r>
            <a:r>
              <a:rPr lang="ko-KR" altLang="en-US" dirty="0"/>
              <a:t>함수의 인수인 </a:t>
            </a:r>
            <a:r>
              <a:rPr lang="en-US" altLang="ko-KR" dirty="0"/>
              <a:t>f</a:t>
            </a:r>
            <a:r>
              <a:rPr lang="ko-KR" altLang="en-US" dirty="0"/>
              <a:t>는 함수이고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넘파이</a:t>
            </a:r>
            <a:r>
              <a:rPr lang="ko-KR" altLang="en-US" dirty="0"/>
              <a:t> 배열이므로 </a:t>
            </a:r>
            <a:r>
              <a:rPr lang="ko-KR" altLang="en-US" dirty="0" err="1"/>
              <a:t>넘파이</a:t>
            </a:r>
            <a:r>
              <a:rPr lang="ko-KR" altLang="en-US" dirty="0"/>
              <a:t> 배열 </a:t>
            </a:r>
            <a:r>
              <a:rPr lang="en-US" altLang="ko-KR" dirty="0"/>
              <a:t>x</a:t>
            </a:r>
            <a:r>
              <a:rPr lang="ko-KR" altLang="en-US" dirty="0"/>
              <a:t>의 각 원소에 대해서 수치 미분을 구합니다</a:t>
            </a:r>
            <a:r>
              <a:rPr lang="en-US" altLang="ko-KR" dirty="0"/>
              <a:t>. </a:t>
            </a:r>
            <a:r>
              <a:rPr lang="ko-KR" altLang="en-US" dirty="0"/>
              <a:t>그러면 이 함수를 사용해서 실제로 기울기를 계산해봅시다</a:t>
            </a:r>
            <a:r>
              <a:rPr lang="en-US" altLang="ko-KR" dirty="0"/>
              <a:t>. </a:t>
            </a:r>
            <a:r>
              <a:rPr lang="ko-KR" altLang="en-US" dirty="0"/>
              <a:t>여기에서는 세 점 </a:t>
            </a:r>
            <a:r>
              <a:rPr lang="en-US" altLang="ko-KR" dirty="0"/>
              <a:t>(3, 4), (0, 2), (3, 0)</a:t>
            </a:r>
            <a:r>
              <a:rPr lang="ko-KR" altLang="en-US" dirty="0"/>
              <a:t>에서의 기울기를 구해보겠습니다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1205E-C381-4794-B3DC-1B7509C09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485908"/>
            <a:ext cx="6410325" cy="298957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297A2-A11D-4B43-8A2A-3A19295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904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269089" y="4589815"/>
            <a:ext cx="8785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기울기는 함수의 </a:t>
            </a:r>
            <a:r>
              <a:rPr lang="en-US" altLang="ko-KR" dirty="0"/>
              <a:t>'</a:t>
            </a:r>
            <a:r>
              <a:rPr lang="ko-KR" altLang="en-US" dirty="0"/>
              <a:t>가장 낮은 장소</a:t>
            </a:r>
            <a:r>
              <a:rPr lang="en-US" altLang="ko-KR" dirty="0"/>
              <a:t>(</a:t>
            </a:r>
            <a:r>
              <a:rPr lang="ko-KR" altLang="en-US" dirty="0"/>
              <a:t>최솟값</a:t>
            </a:r>
            <a:r>
              <a:rPr lang="en-US" altLang="ko-KR" dirty="0"/>
              <a:t>)'</a:t>
            </a:r>
            <a:r>
              <a:rPr lang="ko-KR" altLang="en-US" dirty="0"/>
              <a:t>를 가리키는 것 같습니다</a:t>
            </a:r>
            <a:r>
              <a:rPr lang="en-US" altLang="ko-KR" dirty="0"/>
              <a:t>. </a:t>
            </a:r>
            <a:r>
              <a:rPr lang="ko-KR" altLang="en-US" dirty="0"/>
              <a:t>마치 나침반처럼 화살표들은 한 점을 향하고 있죠</a:t>
            </a:r>
            <a:r>
              <a:rPr lang="en-US" altLang="ko-KR" dirty="0"/>
              <a:t>. </a:t>
            </a:r>
            <a:r>
              <a:rPr lang="ko-KR" altLang="en-US" dirty="0"/>
              <a:t>또 </a:t>
            </a:r>
            <a:r>
              <a:rPr lang="en-US" altLang="ko-KR" dirty="0"/>
              <a:t>'</a:t>
            </a:r>
            <a:r>
              <a:rPr lang="ko-KR" altLang="en-US" dirty="0"/>
              <a:t>가장 낮은 곳에서</a:t>
            </a:r>
            <a:r>
              <a:rPr lang="en-US" altLang="ko-KR" dirty="0"/>
              <a:t>' </a:t>
            </a:r>
            <a:r>
              <a:rPr lang="ko-KR" altLang="en-US" dirty="0"/>
              <a:t>멀어질수록 화살표의 크기가 커짐을 알 수 있습니다</a:t>
            </a:r>
            <a:r>
              <a:rPr lang="en-US" altLang="ko-KR" dirty="0"/>
              <a:t>. </a:t>
            </a:r>
            <a:r>
              <a:rPr lang="ko-KR" altLang="en-US" dirty="0"/>
              <a:t>기울기는 가장 낮은 장소를 가리킵니다만</a:t>
            </a:r>
            <a:r>
              <a:rPr lang="en-US" altLang="ko-KR" dirty="0"/>
              <a:t>, </a:t>
            </a:r>
            <a:r>
              <a:rPr lang="ko-KR" altLang="en-US" dirty="0"/>
              <a:t>실제는 반드시 그렇다고는 할 수 없습니다</a:t>
            </a:r>
            <a:r>
              <a:rPr lang="en-US" altLang="ko-KR" dirty="0"/>
              <a:t>. </a:t>
            </a:r>
            <a:r>
              <a:rPr lang="ko-KR" altLang="en-US" dirty="0"/>
              <a:t>사실 기울기는 각 지점에서 낮아지는 방향을 가리킵니다</a:t>
            </a:r>
            <a:r>
              <a:rPr lang="en-US" altLang="ko-KR" dirty="0"/>
              <a:t>. </a:t>
            </a:r>
            <a:r>
              <a:rPr lang="ko-KR" altLang="en-US" dirty="0"/>
              <a:t>더 정확히 말하자면 기울기가 가리키는 쪽은 각 장소에서 함수의 출력 값을 가장 크게 줄이는 방향 입니다</a:t>
            </a:r>
            <a:r>
              <a:rPr lang="en-US" altLang="ko-KR" dirty="0"/>
              <a:t>. 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DF6C7A-1F01-423A-8B99-F8665080E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62" y="210931"/>
            <a:ext cx="7201270" cy="4249159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0BD8EF8-983B-44FE-9136-4DCDA67A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44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데이터 주도 학습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3643F1-2AB9-46F5-BB83-0C6DB039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4" y="1268760"/>
            <a:ext cx="8776151" cy="18288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7D039-DF68-44D6-979E-914217330859}"/>
              </a:ext>
            </a:extLst>
          </p:cNvPr>
          <p:cNvSpPr txBox="1"/>
          <p:nvPr/>
        </p:nvSpPr>
        <p:spPr>
          <a:xfrm>
            <a:off x="467544" y="3429000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숫자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어떻게 인식하는 알고리즘을 어떻게 설계할 것인가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기계 학습은 데이터가 생명이다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알고리즘을 밑바닥부터 설계하는 대신 데이터를 활용하여 해결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extraction</a:t>
            </a:r>
          </a:p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SVM, KNN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DB73EED-5B89-4901-BD0D-4B5E888D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0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경사법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198206" y="3392538"/>
            <a:ext cx="87475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기계학습 문제 대부분은 학습 단계에서 최적의 매개변수를 찾아냅니다</a:t>
            </a:r>
            <a:r>
              <a:rPr lang="en-US" altLang="ko-KR" dirty="0"/>
              <a:t>. </a:t>
            </a:r>
            <a:r>
              <a:rPr lang="ko-KR" altLang="en-US" dirty="0"/>
              <a:t>신경망 역시 최적의 매개변수</a:t>
            </a:r>
            <a:r>
              <a:rPr lang="en-US" altLang="ko-KR" dirty="0"/>
              <a:t>(</a:t>
            </a:r>
            <a:r>
              <a:rPr lang="ko-KR" altLang="en-US" dirty="0"/>
              <a:t>가중치와 편향</a:t>
            </a:r>
            <a:r>
              <a:rPr lang="en-US" altLang="ko-KR" dirty="0"/>
              <a:t>)</a:t>
            </a:r>
            <a:r>
              <a:rPr lang="ko-KR" altLang="en-US" dirty="0"/>
              <a:t>를 학습 시에 찾아야 합니다</a:t>
            </a:r>
            <a:r>
              <a:rPr lang="en-US" altLang="ko-KR" dirty="0"/>
              <a:t>. </a:t>
            </a:r>
            <a:r>
              <a:rPr lang="ko-KR" altLang="en-US" dirty="0"/>
              <a:t>여기에서 최적이란 손실 함수가 최솟값이 될 때의 매개변수 값입니다</a:t>
            </a:r>
            <a:r>
              <a:rPr lang="en-US" altLang="ko-KR" dirty="0"/>
              <a:t>. </a:t>
            </a:r>
            <a:r>
              <a:rPr lang="ko-KR" altLang="en-US" dirty="0"/>
              <a:t>그러나 일반적인 문제의 손실 함수는 매우 복잡하죠</a:t>
            </a:r>
            <a:r>
              <a:rPr lang="en-US" altLang="ko-KR" dirty="0"/>
              <a:t>. </a:t>
            </a:r>
            <a:r>
              <a:rPr lang="ko-KR" altLang="en-US" dirty="0"/>
              <a:t>매개변수 공간이 광대하여 어디가 최솟값이 되는 곳인지를 알아내기가 만만치 않습니다</a:t>
            </a:r>
            <a:r>
              <a:rPr lang="en-US" altLang="ko-KR" dirty="0"/>
              <a:t>. </a:t>
            </a:r>
            <a:r>
              <a:rPr lang="ko-KR" altLang="en-US" dirty="0"/>
              <a:t>이런 상황에서 기울기를 잘 이용해 함수의 최솟값</a:t>
            </a:r>
            <a:r>
              <a:rPr lang="en-US" altLang="ko-KR" dirty="0"/>
              <a:t>(</a:t>
            </a:r>
            <a:r>
              <a:rPr lang="ko-KR" altLang="en-US" dirty="0"/>
              <a:t>또는 가능한 한 작은 값</a:t>
            </a:r>
            <a:r>
              <a:rPr lang="en-US" altLang="ko-KR" dirty="0"/>
              <a:t>)</a:t>
            </a:r>
            <a:r>
              <a:rPr lang="ko-KR" altLang="en-US" dirty="0"/>
              <a:t>을 찾으려는 것이 </a:t>
            </a:r>
            <a:r>
              <a:rPr lang="ko-KR" altLang="en-US" dirty="0" err="1"/>
              <a:t>경사법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주의할 점은 각 지점에서 함수의 값을 낮추는 방안을 제시하는 지표가 기울기라는 것입니다</a:t>
            </a:r>
            <a:r>
              <a:rPr lang="en-US" altLang="ko-KR" dirty="0"/>
              <a:t>. </a:t>
            </a:r>
            <a:r>
              <a:rPr lang="ko-KR" altLang="en-US" dirty="0"/>
              <a:t>그러나 기울기가 가리키는 곳에 정말 함수의 최솟값이 있는지</a:t>
            </a:r>
            <a:r>
              <a:rPr lang="en-US" altLang="ko-KR" dirty="0"/>
              <a:t>, </a:t>
            </a:r>
            <a:r>
              <a:rPr lang="ko-KR" altLang="en-US" dirty="0"/>
              <a:t>즉 그쪽이 정말로 나아갈 방향인지는 보장할 수 없습니다</a:t>
            </a:r>
            <a:r>
              <a:rPr lang="en-US" altLang="ko-KR" dirty="0"/>
              <a:t>. </a:t>
            </a:r>
            <a:r>
              <a:rPr lang="ko-KR" altLang="en-US" dirty="0"/>
              <a:t>실제로 복잡한 함수에서는 기울기가 가리키는 방향에 최소값이 없는 경우가 대부분입니다</a:t>
            </a:r>
            <a:r>
              <a:rPr lang="en-US" altLang="ko-KR" dirty="0"/>
              <a:t>.</a:t>
            </a:r>
          </a:p>
        </p:txBody>
      </p:sp>
      <p:pic>
        <p:nvPicPr>
          <p:cNvPr id="13316" name="Picture 4" descr="gradient descentì ëí ì´ë¯¸ì§ ê²ìê²°ê³¼">
            <a:extLst>
              <a:ext uri="{FF2B5EF4-FFF2-40B4-BE49-F238E27FC236}">
                <a16:creationId xmlns:a16="http://schemas.microsoft.com/office/drawing/2014/main" id="{524E4878-0C08-444B-8815-CF12F1632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122636"/>
            <a:ext cx="3816424" cy="213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D0378-2555-4CF8-BB92-AA7967B9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62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경사법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270214" y="1427949"/>
            <a:ext cx="86035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함수가 극솟값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최솟값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안장점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(saddle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pooint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되는 장소에서는 기울기가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극솟값은 국소적인 최솟값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즉 한정된 범위에서의 최솟값인 점입니다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안장점은 어느 방향에서 보면 극댓값이고 다른 방향에서 보면 극솟값이 되는 점입니다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말 안장의 모양을 떠올려 보세요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경사법은 기울기가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장소를 찾지만 그것이 반드시 최솟값 이라고는 할 수 없습니다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극솟값이나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안장점일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가능성이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복잡하고 찌그러진 모양의 함수라면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대부분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평평한 곳으로 파고들면서 고원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(plateau)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 하는 학습이 진행되지 않는 정체기에 빠질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기울어진 방향이 꼭 최솟값을 가리키는 것은 아니나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방향으로 가야 함수의 값을 줄일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그래서 최솟값이 되는 장소를 찾는 문제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가능한 한 작은 값이 되는 장소를 찾는 문제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에서는 기울기 정보를 단서로 나아갈 방향을 정해야 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드디어 경사법이 등장할 차례입니다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경사법은 현 위치에서 기울어진 방향으로 일정 거리만큼 이동합니다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그런 다음 이동한 곳에서도 마찬가지로 기울기를 구하고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 그 기울어진 방향으로 나아가기를 반복합니다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이렇게 해서 함수의 값을 점차 줄이는 것이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(gradient method)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경사법은 기계학습을 최적화하는 데 흔히 쓰이는 방법입니다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특히 신경망 학습에는 경사법을 많이 사용합니다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B5E9D-E413-442E-8FEB-92B6A05F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968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경사법</a:t>
            </a:r>
            <a:r>
              <a:rPr lang="ko-KR" altLang="en-US" b="1" dirty="0"/>
              <a:t>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288908" y="542918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ㅇ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EF13F2-4C48-4125-8928-4FD727BDE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144000" cy="2764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50E9EC-BAC1-4B3E-91A3-3174F037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" y="4042592"/>
            <a:ext cx="9144000" cy="2154276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B01EC-E321-4CE5-AE74-FDEF3590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26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539552" y="3136580"/>
            <a:ext cx="7369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경사법을 사용한 이 갱신 과정을 그림으로 나타내면 </a:t>
            </a: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4-10]</a:t>
            </a:r>
            <a:r>
              <a:rPr lang="ko-KR" altLang="en-US" dirty="0"/>
              <a:t>처럼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값이 가장 낮은 장소인 원점에 점차 가까워지고 있지요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E07B7-750C-4728-8C17-F393812F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49"/>
            <a:ext cx="9144000" cy="2787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8B8C7D-65E2-44AD-90B4-54E128CA96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83" y="3865179"/>
            <a:ext cx="2986469" cy="2358299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9C54DB-BCEB-425F-B534-307BCA6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68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학습률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5175116"/>
            <a:ext cx="863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실험 결과와 같이 </a:t>
            </a:r>
            <a:r>
              <a:rPr lang="ko-KR" altLang="en-US" dirty="0" err="1"/>
              <a:t>학습률이</a:t>
            </a:r>
            <a:r>
              <a:rPr lang="ko-KR" altLang="en-US" dirty="0"/>
              <a:t> 너무 크면 큰 값으로 발산해버립니다</a:t>
            </a:r>
            <a:r>
              <a:rPr lang="en-US" altLang="ko-KR" dirty="0"/>
              <a:t>. </a:t>
            </a:r>
            <a:r>
              <a:rPr lang="ko-KR" altLang="en-US" dirty="0"/>
              <a:t>반대로 너무 작으면 거의 갱신되지 않은 채 끝나버립니다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학습률을</a:t>
            </a:r>
            <a:r>
              <a:rPr lang="ko-KR" altLang="en-US" dirty="0"/>
              <a:t> 적절히 설정하는 일의 왜 중요성을 알려주는 코드입니다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A74A10-5857-45D8-BA46-D1B3402AB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13552"/>
            <a:ext cx="8296275" cy="3667125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B1679C4-29E4-4A00-8D6C-6FA13A1E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215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dirty="0"/>
              <a:t>신경망에서의 기울기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193881-A8C2-4E27-A478-EE47F0FFB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5"/>
            <a:ext cx="9144000" cy="29378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9B57D0-E56B-4235-8210-ED5288845AA4}"/>
              </a:ext>
            </a:extLst>
          </p:cNvPr>
          <p:cNvSpPr txBox="1"/>
          <p:nvPr/>
        </p:nvSpPr>
        <p:spPr>
          <a:xfrm>
            <a:off x="166292" y="4352320"/>
            <a:ext cx="7899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그럼 간단한 신경망을 예로 들어 실제로 기울기를 구하는 코드를 구현해보겠습니다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먼저 </a:t>
            </a:r>
            <a:r>
              <a:rPr lang="en-US" altLang="ko-KR" dirty="0" err="1"/>
              <a:t>simpleNet</a:t>
            </a:r>
            <a:r>
              <a:rPr lang="en-US" altLang="ko-KR" dirty="0"/>
              <a:t> </a:t>
            </a:r>
            <a:r>
              <a:rPr lang="ko-KR" altLang="en-US" dirty="0"/>
              <a:t>클래스를 살펴보겠습니다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4C00C9E2-B86A-4400-9E07-A2F54BF4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92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신경망에서의 기울기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683568" y="5234557"/>
            <a:ext cx="810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메서드는 </a:t>
            </a:r>
            <a:r>
              <a:rPr lang="en-US" altLang="ko-KR" dirty="0"/>
              <a:t>2</a:t>
            </a:r>
            <a:r>
              <a:rPr lang="ko-KR" altLang="en-US" dirty="0"/>
              <a:t>개인데</a:t>
            </a:r>
            <a:r>
              <a:rPr lang="en-US" altLang="ko-KR" dirty="0"/>
              <a:t>, </a:t>
            </a:r>
            <a:r>
              <a:rPr lang="ko-KR" altLang="en-US" dirty="0"/>
              <a:t>하나는 예측을 수행하는 </a:t>
            </a:r>
            <a:r>
              <a:rPr lang="en-US" altLang="ko-KR" dirty="0"/>
              <a:t>predict(x)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다른 하나는 손실 함수의 값을 구하는 </a:t>
            </a:r>
            <a:r>
              <a:rPr lang="en-US" altLang="ko-KR" dirty="0"/>
              <a:t>loss(x, t)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여기에서 인수 </a:t>
            </a:r>
            <a:r>
              <a:rPr lang="en-US" altLang="ko-KR" dirty="0"/>
              <a:t>x</a:t>
            </a:r>
            <a:r>
              <a:rPr lang="ko-KR" altLang="en-US" dirty="0"/>
              <a:t>는 입력데이터</a:t>
            </a:r>
            <a:r>
              <a:rPr lang="en-US" altLang="ko-KR" dirty="0"/>
              <a:t>, t</a:t>
            </a:r>
            <a:r>
              <a:rPr lang="ko-KR" altLang="en-US" dirty="0"/>
              <a:t>는 정답 레이블입니다</a:t>
            </a:r>
            <a:r>
              <a:rPr lang="en-US" altLang="ko-KR" dirty="0"/>
              <a:t>. </a:t>
            </a:r>
            <a:r>
              <a:rPr lang="ko-KR" altLang="en-US" dirty="0"/>
              <a:t>그럼 </a:t>
            </a:r>
            <a:r>
              <a:rPr lang="en-US" altLang="ko-KR" dirty="0" err="1"/>
              <a:t>simpleNet</a:t>
            </a:r>
            <a:r>
              <a:rPr lang="ko-KR" altLang="en-US" dirty="0"/>
              <a:t>을 사용해 몇가지 시험을 해봅시다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B6CAA9-2976-4817-A592-3FB174A6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55" y="1161778"/>
            <a:ext cx="6638925" cy="3990975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297CA-D674-45C1-87CD-A1A0816A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021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D007C-7261-4239-B1BF-3859E292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624"/>
            <a:ext cx="4505325" cy="656272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FBEB53-BD05-4E2D-88AC-0F453C7B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70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기울기 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1F19D-2AF0-4787-9915-2ABD80E18CB6}"/>
                  </a:ext>
                </a:extLst>
              </p:cNvPr>
              <p:cNvSpPr txBox="1"/>
              <p:nvPr/>
            </p:nvSpPr>
            <p:spPr>
              <a:xfrm>
                <a:off x="510871" y="3429000"/>
                <a:ext cx="863312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numerical_gradient(f, x)</a:t>
                </a:r>
                <a:r>
                  <a:rPr lang="ko-KR" altLang="en-US" dirty="0"/>
                  <a:t>의 인수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는 함수</a:t>
                </a:r>
                <a:r>
                  <a:rPr lang="en-US" altLang="ko-KR" dirty="0"/>
                  <a:t>, x</a:t>
                </a:r>
                <a:r>
                  <a:rPr lang="ko-KR" altLang="en-US" dirty="0"/>
                  <a:t>는 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의 인수입니다 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그래서 여기에서는 </a:t>
                </a:r>
                <a:r>
                  <a:rPr lang="en-US" altLang="ko-KR" dirty="0" err="1"/>
                  <a:t>net.W</a:t>
                </a:r>
                <a:r>
                  <a:rPr lang="ko-KR" altLang="en-US" dirty="0"/>
                  <a:t>를 인수로 받아 손실 함수를 계산하는 새로운 함수 </a:t>
                </a:r>
                <a:r>
                  <a:rPr lang="en-US" altLang="ko-KR" dirty="0"/>
                  <a:t>f</a:t>
                </a:r>
                <a:r>
                  <a:rPr lang="ko-KR" altLang="en-US" dirty="0"/>
                  <a:t>를 정의했습니다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그리고 이 새로 정의한 함수를 </a:t>
                </a:r>
                <a:r>
                  <a:rPr lang="en-US" altLang="ko-KR" dirty="0" err="1"/>
                  <a:t>numerical_gradient</a:t>
                </a:r>
                <a:r>
                  <a:rPr lang="en-US" altLang="ko-KR" dirty="0"/>
                  <a:t>(f, x)</a:t>
                </a:r>
                <a:r>
                  <a:rPr lang="ko-KR" altLang="en-US" dirty="0"/>
                  <a:t>에 넘깁니다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dW</a:t>
                </a:r>
                <a:r>
                  <a:rPr lang="ko-KR" altLang="en-US" dirty="0"/>
                  <a:t>는 </a:t>
                </a:r>
                <a:r>
                  <a:rPr lang="en-US" altLang="ko-KR" dirty="0" err="1"/>
                  <a:t>numerical_gradient</a:t>
                </a:r>
                <a:r>
                  <a:rPr lang="en-US" altLang="ko-KR" dirty="0"/>
                  <a:t>(f, </a:t>
                </a:r>
                <a:r>
                  <a:rPr lang="en-US" altLang="ko-KR" dirty="0" err="1"/>
                  <a:t>net.W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의 결과로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 형상은 </a:t>
                </a:r>
                <a:r>
                  <a:rPr lang="en-US" altLang="ko-KR" dirty="0"/>
                  <a:t>2x3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차원 배열입니다</a:t>
                </a:r>
                <a:r>
                  <a:rPr lang="en-US" altLang="ko-KR" dirty="0"/>
                  <a:t>. </a:t>
                </a:r>
                <a:r>
                  <a:rPr lang="en-US" altLang="ko-KR" dirty="0" err="1"/>
                  <a:t>dW</a:t>
                </a:r>
                <a:r>
                  <a:rPr lang="ko-KR" altLang="en-US" dirty="0"/>
                  <a:t>의 내용을 보면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예를 들어 </a:t>
                </a:r>
                <a:r>
                  <a:rPr lang="en-US" altLang="ko-KR" dirty="0"/>
                  <a:t>W</a:t>
                </a:r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은 대략 </a:t>
                </a:r>
                <a:r>
                  <a:rPr lang="en-US" altLang="ko-KR" dirty="0"/>
                  <a:t>0.2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만큼 늘리면 손실 함수의 값은 </a:t>
                </a:r>
                <a:r>
                  <a:rPr lang="en-US" altLang="ko-KR" dirty="0"/>
                  <a:t>0.2h</a:t>
                </a:r>
                <a:r>
                  <a:rPr lang="ko-KR" altLang="en-US" dirty="0"/>
                  <a:t>만큼 증가한다는 </a:t>
                </a:r>
                <a:r>
                  <a:rPr lang="ko-KR" altLang="en-US" dirty="0" err="1"/>
                  <a:t>의미죠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마찬가지로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대략 </a:t>
                </a:r>
                <a:r>
                  <a:rPr lang="en-US" altLang="ko-KR" dirty="0"/>
                  <a:t>-0.3</a:t>
                </a:r>
                <a:r>
                  <a:rPr lang="ko-KR" altLang="en-US" dirty="0"/>
                  <a:t>이니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을 </a:t>
                </a:r>
                <a:r>
                  <a:rPr lang="en-US" altLang="ko-KR" dirty="0"/>
                  <a:t>h</a:t>
                </a:r>
                <a:r>
                  <a:rPr lang="ko-KR" altLang="en-US" dirty="0"/>
                  <a:t>만큼 늘리면 손실 함수의 값은 </a:t>
                </a:r>
                <a:r>
                  <a:rPr lang="en-US" altLang="ko-KR" dirty="0"/>
                  <a:t>0.3h</a:t>
                </a:r>
                <a:r>
                  <a:rPr lang="ko-KR" altLang="en-US" dirty="0"/>
                  <a:t>만큼 감소하는 것이죠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손실 함수를 줄인다는 관점에서는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양의 방향으로 갱신하고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은 음의 방향으로 갱신해야 함을 알 수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한 번에 갱신되는 양에는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보다 크게 기여한다는 사실도 알 수 있습니다</a:t>
                </a:r>
                <a:r>
                  <a:rPr lang="en-US" altLang="ko-KR" dirty="0"/>
                  <a:t>.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E1F19D-2AF0-4787-9915-2ABD80E1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71" y="3429000"/>
                <a:ext cx="8633129" cy="2862322"/>
              </a:xfrm>
              <a:prstGeom prst="rect">
                <a:avLst/>
              </a:prstGeom>
              <a:blipFill>
                <a:blip r:embed="rId2"/>
                <a:stretch>
                  <a:fillRect l="-636" t="-1066" r="-212" b="-25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E3AB48B-0D7F-4CFC-9EEE-9CFA7AE5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201789"/>
            <a:ext cx="4772025" cy="2227212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07027-B300-43D5-9544-2FAC8A96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856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학습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551030" y="1340768"/>
            <a:ext cx="85232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전제</a:t>
            </a:r>
          </a:p>
          <a:p>
            <a:r>
              <a:rPr lang="ko-KR" altLang="en-US" dirty="0"/>
              <a:t>신경망에서는 적응 가능한 가중치와 편향이 있고 이 가중치와 편향을 훈련 데이터에 적응하도록 조정하는 과정을 </a:t>
            </a:r>
            <a:r>
              <a:rPr lang="en-US" altLang="ko-KR" dirty="0"/>
              <a:t>'</a:t>
            </a:r>
            <a:r>
              <a:rPr lang="ko-KR" altLang="en-US" dirty="0"/>
              <a:t>학습</a:t>
            </a:r>
            <a:r>
              <a:rPr lang="en-US" altLang="ko-KR" dirty="0"/>
              <a:t>'</a:t>
            </a:r>
            <a:r>
              <a:rPr lang="ko-KR" altLang="en-US" dirty="0"/>
              <a:t>이라 합니다</a:t>
            </a:r>
            <a:r>
              <a:rPr lang="en-US" altLang="ko-KR" dirty="0"/>
              <a:t>. </a:t>
            </a:r>
            <a:r>
              <a:rPr lang="ko-KR" altLang="en-US" dirty="0"/>
              <a:t>신경망 학습은 다음과 같이 </a:t>
            </a:r>
            <a:r>
              <a:rPr lang="en-US" altLang="ko-KR" dirty="0"/>
              <a:t>4</a:t>
            </a:r>
            <a:r>
              <a:rPr lang="ko-KR" altLang="en-US" dirty="0"/>
              <a:t>단계로 수행합니다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미니배치</a:t>
            </a:r>
          </a:p>
          <a:p>
            <a:r>
              <a:rPr lang="ko-KR" altLang="en-US" dirty="0"/>
              <a:t>훈련 데이터 중 일부를 무작위로 가져옵니다</a:t>
            </a:r>
            <a:r>
              <a:rPr lang="en-US" altLang="ko-KR" dirty="0"/>
              <a:t>. </a:t>
            </a:r>
            <a:r>
              <a:rPr lang="ko-KR" altLang="en-US" dirty="0"/>
              <a:t>이렇게 선별한 데이터를 미니배치라 하며</a:t>
            </a:r>
            <a:r>
              <a:rPr lang="en-US" altLang="ko-KR" dirty="0"/>
              <a:t>, </a:t>
            </a:r>
            <a:r>
              <a:rPr lang="ko-KR" altLang="en-US" dirty="0"/>
              <a:t>그 미니배치의 손실함수 값을 줄이는 것이 목표입니다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기울기 산출</a:t>
            </a:r>
          </a:p>
          <a:p>
            <a:r>
              <a:rPr lang="ko-KR" altLang="en-US" dirty="0"/>
              <a:t>미니배치의 손실 함수 값을 줄이기 위해 각 가중치 매개변수의 기울기를 구합니다</a:t>
            </a:r>
            <a:r>
              <a:rPr lang="en-US" altLang="ko-KR" dirty="0"/>
              <a:t>. </a:t>
            </a:r>
            <a:r>
              <a:rPr lang="ko-KR" altLang="en-US" dirty="0"/>
              <a:t>기울기는 손실 함수의 값을 가장 </a:t>
            </a:r>
            <a:r>
              <a:rPr lang="ko-KR" altLang="en-US" dirty="0" err="1"/>
              <a:t>작게하는</a:t>
            </a:r>
            <a:r>
              <a:rPr lang="ko-KR" altLang="en-US" dirty="0"/>
              <a:t> 방법을 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매개변수 갱신</a:t>
            </a:r>
          </a:p>
          <a:p>
            <a:r>
              <a:rPr lang="ko-KR" altLang="en-US" dirty="0"/>
              <a:t>가중치 매개변수를 기울기 방향으로 아주 조금 갱신합니다</a:t>
            </a:r>
            <a:r>
              <a:rPr lang="en-US" altLang="ko-KR" dirty="0"/>
              <a:t>. (</a:t>
            </a:r>
            <a:r>
              <a:rPr lang="ko-KR" altLang="en-US" dirty="0" err="1"/>
              <a:t>학습률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- </a:t>
            </a:r>
            <a:r>
              <a:rPr lang="ko-KR" altLang="en-US" dirty="0"/>
              <a:t>반복</a:t>
            </a:r>
          </a:p>
          <a:p>
            <a:r>
              <a:rPr lang="en-US" altLang="ko-KR" dirty="0"/>
              <a:t>1~3</a:t>
            </a:r>
            <a:r>
              <a:rPr lang="ko-KR" altLang="en-US" dirty="0"/>
              <a:t>단계를 반복합니다</a:t>
            </a:r>
            <a:r>
              <a:rPr lang="en-US" altLang="ko-KR" dirty="0"/>
              <a:t>.</a:t>
            </a:r>
          </a:p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7AAEC-CFED-40D6-9CDC-288F5705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411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기계학습 접근법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1791A-695D-466C-AF5E-AD8DEE85F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56097"/>
            <a:ext cx="7290175" cy="3632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CF30EF-A22A-4BCD-9B92-15384A652B60}"/>
              </a:ext>
            </a:extLst>
          </p:cNvPr>
          <p:cNvSpPr txBox="1"/>
          <p:nvPr/>
        </p:nvSpPr>
        <p:spPr>
          <a:xfrm>
            <a:off x="683568" y="4941168"/>
            <a:ext cx="80954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 번째 접근 방식</a:t>
            </a:r>
            <a:r>
              <a:rPr lang="en-US" altLang="ko-KR" dirty="0"/>
              <a:t>(</a:t>
            </a:r>
            <a:r>
              <a:rPr lang="ko-KR" altLang="en-US" dirty="0"/>
              <a:t>특징과 기계학습 방식</a:t>
            </a:r>
            <a:r>
              <a:rPr lang="en-US" altLang="ko-KR" dirty="0"/>
              <a:t>)</a:t>
            </a:r>
            <a:r>
              <a:rPr lang="ko-KR" altLang="en-US" dirty="0"/>
              <a:t>에서는 특징을 사람이 설계했지만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신경망은 이미지에 포함된 중요한 특징까지도 </a:t>
            </a:r>
            <a:r>
              <a:rPr lang="en-US" altLang="ko-KR" dirty="0"/>
              <a:t>'</a:t>
            </a:r>
            <a:r>
              <a:rPr lang="ko-KR" altLang="en-US" dirty="0"/>
              <a:t>기계</a:t>
            </a:r>
            <a:r>
              <a:rPr lang="en-US" altLang="ko-KR" dirty="0"/>
              <a:t>'</a:t>
            </a:r>
            <a:r>
              <a:rPr lang="ko-KR" altLang="en-US" dirty="0"/>
              <a:t>가 스스로 학습할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신경망은 모든 문제를 주어진 데이터 그대로를 입력 데이터로 활용해 </a:t>
            </a:r>
            <a:r>
              <a:rPr lang="en-US" altLang="ko-KR" dirty="0"/>
              <a:t>'end-to-end’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학습할 수 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C785F78-884B-4FBA-8CC3-2DC34048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868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학습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683568" y="162880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이것이 </a:t>
            </a:r>
            <a:r>
              <a:rPr lang="ko-KR" altLang="en-US" dirty="0" err="1"/>
              <a:t>신경막</a:t>
            </a:r>
            <a:r>
              <a:rPr lang="ko-KR" altLang="en-US" dirty="0"/>
              <a:t> 학습이 이뤄지는 순서입니다</a:t>
            </a:r>
            <a:r>
              <a:rPr lang="en-US" altLang="ko-KR" dirty="0"/>
              <a:t>. </a:t>
            </a:r>
            <a:r>
              <a:rPr lang="ko-KR" altLang="en-US" dirty="0"/>
              <a:t>이는 경사 하강법으로 매개변수를 갱신하는 방법 이며</a:t>
            </a:r>
            <a:r>
              <a:rPr lang="en-US" altLang="ko-KR" dirty="0"/>
              <a:t>, </a:t>
            </a:r>
            <a:r>
              <a:rPr lang="ko-KR" altLang="en-US" dirty="0"/>
              <a:t>이때 데이터를 무작위로 선정하기 때문에 확률적 경사 </a:t>
            </a:r>
            <a:r>
              <a:rPr lang="ko-KR" altLang="en-US" dirty="0" err="1"/>
              <a:t>하강법</a:t>
            </a:r>
            <a:r>
              <a:rPr lang="en-US" altLang="ko-KR" dirty="0"/>
              <a:t>(stochastic gradient </a:t>
            </a:r>
            <a:r>
              <a:rPr lang="en-US" altLang="ko-KR" dirty="0" err="1"/>
              <a:t>descent,SGD</a:t>
            </a:r>
            <a:r>
              <a:rPr lang="en-US" altLang="ko-KR" dirty="0"/>
              <a:t>)</a:t>
            </a:r>
            <a:r>
              <a:rPr lang="ko-KR" altLang="en-US" dirty="0"/>
              <a:t>이라고 부릅니다</a:t>
            </a:r>
            <a:r>
              <a:rPr lang="en-US" altLang="ko-KR" dirty="0"/>
              <a:t>. '</a:t>
            </a:r>
            <a:r>
              <a:rPr lang="ko-KR" altLang="en-US" dirty="0"/>
              <a:t>확률적으로 무작위로 골라낸 데이터</a:t>
            </a:r>
            <a:r>
              <a:rPr lang="en-US" altLang="ko-KR" dirty="0"/>
              <a:t>'</a:t>
            </a:r>
            <a:r>
              <a:rPr lang="ko-KR" altLang="en-US" dirty="0"/>
              <a:t>에 대해 수행하는 경사 하강법이라는 </a:t>
            </a:r>
            <a:r>
              <a:rPr lang="ko-KR" altLang="en-US" dirty="0" err="1"/>
              <a:t>의미죠</a:t>
            </a:r>
            <a:r>
              <a:rPr lang="en-US" altLang="ko-KR" dirty="0"/>
              <a:t>. </a:t>
            </a:r>
            <a:r>
              <a:rPr lang="ko-KR" altLang="en-US" dirty="0"/>
              <a:t>대부분의 </a:t>
            </a:r>
            <a:r>
              <a:rPr lang="ko-KR" altLang="en-US" dirty="0" err="1"/>
              <a:t>딥러닝</a:t>
            </a:r>
            <a:r>
              <a:rPr lang="ko-KR" altLang="en-US" dirty="0"/>
              <a:t> 프레임워크는 확률적 경사 하강법의 영어 머리글자를 딴 </a:t>
            </a:r>
            <a:r>
              <a:rPr lang="en-US" altLang="ko-KR" dirty="0"/>
              <a:t>SGD</a:t>
            </a:r>
            <a:r>
              <a:rPr lang="ko-KR" altLang="en-US" dirty="0"/>
              <a:t>라는 함수로 이 기능을 구현하고 있습니다</a:t>
            </a:r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9B2F2-A012-49E3-B112-F4428DB9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4950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미니배치 학습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551030" y="4005064"/>
            <a:ext cx="85232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60,000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훈련 데이터에서 임의로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데이터를 추려내고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개의 미니배치 대상으로 확률적 경사 하강법을 수행해 매개변수를 갱신합니다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경사법에 의한 갱신 횟수를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10,000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번으로 설정하고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갱신할 때마다 훈련 데이터에  대한 손실 함수를 계산하고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값을 배열에 추가합니다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손실 함수의 값이 변화하는 추이를 나타내는 그래프입니다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횟수가 늘어가면서 손실 함수의 값이 줄어듭니다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이는 학습이 잘 되고 있다는 뜻입니다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신경망의 가중치 매개변수가 서서히 데이터에 적응하고 있고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이것은 신명망이 학습하고 있다는 뜻입니다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다시말해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데이터를 반복해서 학습함으로써 최적 가중치 매개변수로 서서히 다가가고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5CA455-B0DC-44DC-ADA8-8FC82E18E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7" y="1157214"/>
            <a:ext cx="8674546" cy="273133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B7962C-B062-4602-A4F3-656EFEC4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757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시험 데이터로 평가하기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86331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에폭마다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모든 훈련 데이터와 시험 데이터에 대한 정확도를 계산하고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결과를 기록한 그래프 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에폭이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진행될수록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학습이 진행될수록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데이터와 시험 데이터를 사용하고 평가한 정확도가 모두 좋아지고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정확도에는 차이가 없음을 알 수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두 선이 거의 겹쳐 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다시 말해 이 학습에서는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오버피팅이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일어나지 않았습니다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ACF2F1-14BC-41D3-B8FB-C4CF09D95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226671" cy="324036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0E5ECC-3287-4411-B6FF-87033049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113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370946" y="1154163"/>
            <a:ext cx="85119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장에서는 신경망 학습에 대해서 설명했습니다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먼저 신경망이 학습을 수행할 수 있도록  손실 함수라는 지표를 도입했습니다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손실 함수를 기준으로 그 값이 가장 작아지는 가중치 매개변수 값을 찾아내는 것이 신경망 학습의 목표입니다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가능한 한 작은 손실 함수의 값을 찾는 수법으로 경사법을 소개했습니다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경사법은 함수의 기울기를 이용하는 방법입니다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이번 장에서 배운 내용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기계학습에서 사용하는 데이터셋은 훈련 데이터와 시험 데이터로 나눠 사용한다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훈련 데이터로 학습한 모델의 범용 능력을 시험 데이터로 평가한다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신경망 학습은 손실 함수를 지표로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손실 함수의 값이 작아지는 방향으로 가중치 매개변수를 갱신한다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아주 작은 값을 주었을 때의 차분으로 미분하는 것을 수치 미분이라고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수치 미분을 이용해 가중치 매개변수의 기울기를 구할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수치 미분을 이용한 계산에는 시간이 걸리지만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 구현은 간단하다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다음 장에서는 구현하는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다소 복잡한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오차역전파법은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기울기를 고속으로 구할 수 있다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D3A7C-979D-45AC-9377-D485C3D0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24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180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Training data , Test data</a:t>
            </a:r>
            <a:endParaRPr lang="ko-KR" altLang="en-US" b="1" dirty="0"/>
          </a:p>
        </p:txBody>
      </p:sp>
      <p:pic>
        <p:nvPicPr>
          <p:cNvPr id="3074" name="Picture 2" descr="https://cdn-images-1.medium.com/max/1200/1*4G__SV580CxFj78o9yUXuQ.png">
            <a:extLst>
              <a:ext uri="{FF2B5EF4-FFF2-40B4-BE49-F238E27FC236}">
                <a16:creationId xmlns:a16="http://schemas.microsoft.com/office/drawing/2014/main" id="{43F341DD-30D2-47B1-AD07-C917A825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80728"/>
            <a:ext cx="9029700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E0258-D2C3-4958-B9F8-5826E051CF3E}"/>
              </a:ext>
            </a:extLst>
          </p:cNvPr>
          <p:cNvSpPr txBox="1"/>
          <p:nvPr/>
        </p:nvSpPr>
        <p:spPr>
          <a:xfrm>
            <a:off x="179512" y="4959147"/>
            <a:ext cx="6526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우리가 원하는 것은 범용적으로 사용할 수 있는 모델</a:t>
            </a:r>
            <a:endParaRPr lang="en-US" altLang="ko-KR" dirty="0"/>
          </a:p>
          <a:p>
            <a:r>
              <a:rPr lang="ko-KR" altLang="en-US" b="1" dirty="0"/>
              <a:t>범용능력</a:t>
            </a:r>
            <a:r>
              <a:rPr lang="ko-KR" altLang="en-US" dirty="0"/>
              <a:t>을 제대로 평가하기 위해 훈련 데이터와 시험 데이터를 분리</a:t>
            </a:r>
            <a:endParaRPr lang="en-US" altLang="ko-KR" dirty="0"/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임의의 새로운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case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대해서 높은 정확도를 얻기 위하여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/>
              <a:t>한 데이터셋에만 지나치게 최적화된 상태인 </a:t>
            </a:r>
            <a:r>
              <a:rPr lang="ko-KR" altLang="en-US" dirty="0" err="1"/>
              <a:t>오버피팅</a:t>
            </a:r>
            <a:r>
              <a:rPr lang="ko-KR" altLang="en-US" dirty="0"/>
              <a:t> 피하기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B00B402-A1F5-4026-B1D8-AF4EBEFB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20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손실함수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9223-A60D-48CC-8FA2-F5B4E6449A29}"/>
              </a:ext>
            </a:extLst>
          </p:cNvPr>
          <p:cNvSpPr txBox="1"/>
          <p:nvPr/>
        </p:nvSpPr>
        <p:spPr>
          <a:xfrm>
            <a:off x="6372200" y="2502657"/>
            <a:ext cx="21002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제곱 오차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교차 엔트로피 오차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얼마나 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처리하지 못하느냐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00" name="Picture 4" descr="loss functionì ëí ì´ë¯¸ì§ ê²ìê²°ê³¼">
            <a:extLst>
              <a:ext uri="{FF2B5EF4-FFF2-40B4-BE49-F238E27FC236}">
                <a16:creationId xmlns:a16="http://schemas.microsoft.com/office/drawing/2014/main" id="{B73B4E80-DA54-42B9-A97C-920015EDC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00" y="1272248"/>
            <a:ext cx="57340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5CF70-1E1B-404B-BE50-9D6468C5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48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평균 제곱 오차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169534-07E9-424F-A8F3-7FFB1EE7B8C4}"/>
                  </a:ext>
                </a:extLst>
              </p:cNvPr>
              <p:cNvSpPr txBox="1"/>
              <p:nvPr/>
            </p:nvSpPr>
            <p:spPr>
              <a:xfrm>
                <a:off x="881007" y="2060848"/>
                <a:ext cx="59676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가장 많이 쓰이는 손실 함수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경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망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의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출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는</m:t>
                    </m:r>
                  </m:oMath>
                </a14:m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:r>
                  <a:rPr lang="ko-KR" altLang="en-US" dirty="0">
                    <a:ea typeface="나눔스퀘어" panose="020B0600000101010101" pitchFamily="50" charset="-127"/>
                  </a:rPr>
                  <a:t>정답 레이블 </a:t>
                </a:r>
                <a:r>
                  <a:rPr lang="en-US" altLang="ko-KR" dirty="0">
                    <a:ea typeface="나눔스퀘어" panose="020B0600000101010101" pitchFamily="50" charset="-127"/>
                  </a:rPr>
                  <a:t>k</a:t>
                </a:r>
                <a:r>
                  <a:rPr lang="ko-KR" altLang="en-US" dirty="0">
                    <a:ea typeface="나눔스퀘어" panose="020B0600000101010101" pitchFamily="50" charset="-127"/>
                  </a:rPr>
                  <a:t>는 데이터의 차원의 수</a:t>
                </a:r>
                <a:endParaRPr lang="en-US" altLang="ko-KR" dirty="0">
                  <a:ea typeface="나눔스퀘어" panose="020B0600000101010101" pitchFamily="50" charset="-127"/>
                </a:endParaRP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169534-07E9-424F-A8F3-7FFB1EE7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7" y="2060848"/>
                <a:ext cx="5967659" cy="923330"/>
              </a:xfrm>
              <a:prstGeom prst="rect">
                <a:avLst/>
              </a:prstGeom>
              <a:blipFill>
                <a:blip r:embed="rId2"/>
                <a:stretch>
                  <a:fillRect l="-920" t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1A2BC6E-544A-4DA9-8EC5-60C34C19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70" y="1074687"/>
            <a:ext cx="3248025" cy="7905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9DA8AF-5D5C-458F-9BEF-396E7CFB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70" y="2893658"/>
            <a:ext cx="6543675" cy="695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92C5D8-A905-4C7A-B5BA-73EC06C29341}"/>
                  </a:ext>
                </a:extLst>
              </p:cNvPr>
              <p:cNvSpPr txBox="1"/>
              <p:nvPr/>
            </p:nvSpPr>
            <p:spPr>
              <a:xfrm>
                <a:off x="900314" y="3823914"/>
                <a:ext cx="641489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y</a:t>
                </a:r>
                <a:r>
                  <a:rPr lang="ko-KR" altLang="en-US" dirty="0"/>
                  <a:t>는 </a:t>
                </a:r>
                <a:r>
                  <a:rPr lang="ko-KR" altLang="en-US" dirty="0" err="1"/>
                  <a:t>소프트맥스</a:t>
                </a:r>
                <a:r>
                  <a:rPr lang="ko-KR" altLang="en-US" dirty="0"/>
                  <a:t> 함수의 출력</a:t>
                </a:r>
                <a:endParaRPr lang="en-US" altLang="ko-KR" dirty="0"/>
              </a:p>
              <a:p>
                <a:r>
                  <a:rPr lang="en-US" altLang="ko-KR" dirty="0"/>
                  <a:t>t</a:t>
                </a:r>
                <a:r>
                  <a:rPr lang="ko-KR" altLang="en-US" dirty="0"/>
                  <a:t>는 정답을 가리키는 위치의 원소</a:t>
                </a:r>
                <a:endParaRPr lang="en-US" altLang="ko-KR" dirty="0"/>
              </a:p>
              <a:p>
                <a:r>
                  <a:rPr lang="ko-KR" altLang="en-US" dirty="0"/>
                  <a:t>한 원소만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로하고 그 외는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나타내는 표기법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원 핫 인코딩</a:t>
                </a:r>
                <a:endParaRPr lang="en-US" altLang="ko-KR" dirty="0"/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평균 제곱 오차는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[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식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4-1]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 같이 각 원소의 출력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추정 값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과 </a:t>
                </a:r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정답 레이블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참 값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차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−</a:t>
                </a:r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를 제곱한 후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그 총합을 구합니다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92C5D8-A905-4C7A-B5BA-73EC06C29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14" y="3823914"/>
                <a:ext cx="6414898" cy="1754326"/>
              </a:xfrm>
              <a:prstGeom prst="rect">
                <a:avLst/>
              </a:prstGeom>
              <a:blipFill>
                <a:blip r:embed="rId5"/>
                <a:stretch>
                  <a:fillRect l="-856" t="-1389" r="-95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4F2C7CBE-7659-45DB-8331-1896D88B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23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평균 제곱 오차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FB785F-385C-41B2-B302-88C60FAD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47074"/>
            <a:ext cx="5400601" cy="4949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B8703-C16D-48F6-AD54-59BAB3F346EC}"/>
              </a:ext>
            </a:extLst>
          </p:cNvPr>
          <p:cNvSpPr txBox="1"/>
          <p:nvPr/>
        </p:nvSpPr>
        <p:spPr>
          <a:xfrm>
            <a:off x="6892316" y="2967335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손실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더 적은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번이 정답에 더 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가까울 것으로 판단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CABDF-B0DC-4803-B64F-6620DD16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12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교차 엔트로피 오차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8B38E2-2D26-46A6-BF6E-91F296A82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3019425" cy="67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0AA45D-4D22-4601-B5CB-C496F4B6BF73}"/>
                  </a:ext>
                </a:extLst>
              </p:cNvPr>
              <p:cNvSpPr txBox="1"/>
              <p:nvPr/>
            </p:nvSpPr>
            <p:spPr>
              <a:xfrm>
                <a:off x="683568" y="2132856"/>
                <a:ext cx="8152103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log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밑이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자연로그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신경망의 출력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정답 레이블입니다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는 정답에 해당하는 인덱스의 원소만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이고 나머지는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입니다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.(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원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핫 </a:t>
                </a:r>
                <a:r>
                  <a:rPr lang="ko-KR" altLang="en-US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인코등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). </a:t>
                </a:r>
              </a:p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답이 아닌 나머지는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가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이므로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log</a:t>
                </a:r>
                <a:r>
                  <a:rPr lang="en-US" altLang="ko-KR" dirty="0">
                    <a:ea typeface="나눔스퀘어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와 곱해도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0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이 되어 결과에 영향 주지 않는다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r>
                  <a:rPr lang="ko-KR" altLang="en-US" dirty="0"/>
                  <a:t>교차 엔트로피 오차는 정답일 때의 출력이 전체 값을 정하게 됩니다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y=</a:t>
                </a:r>
                <a:r>
                  <a:rPr lang="en-US" altLang="ko-KR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logx</a:t>
                </a:r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의 그래프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0AA45D-4D22-4601-B5CB-C496F4B6B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8152103" cy="1754326"/>
              </a:xfrm>
              <a:prstGeom prst="rect">
                <a:avLst/>
              </a:prstGeom>
              <a:blipFill>
                <a:blip r:embed="rId3"/>
                <a:stretch>
                  <a:fillRect l="-598" t="-1736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AE3C978-A903-4531-BC7B-E30FC6B6D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90" y="3916144"/>
            <a:ext cx="2935667" cy="230394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FB995A4-F936-4C09-9ED0-9E0966AA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48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93792</TotalTime>
  <Words>2760</Words>
  <Application>Microsoft Office PowerPoint</Application>
  <PresentationFormat>화면 슬라이드 쇼(4:3)</PresentationFormat>
  <Paragraphs>307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나눔스퀘어</vt:lpstr>
      <vt:lpstr>나눔스퀘어 ExtraBold</vt:lpstr>
      <vt:lpstr>맑은 고딕</vt:lpstr>
      <vt:lpstr>한컴 윤체 L</vt:lpstr>
      <vt:lpstr>Arial</vt:lpstr>
      <vt:lpstr>Cambria Math</vt:lpstr>
      <vt:lpstr>Hack</vt:lpstr>
      <vt:lpstr>Wingdings</vt:lpstr>
      <vt:lpstr>Office 테마</vt:lpstr>
      <vt:lpstr>1_Office 테마</vt:lpstr>
      <vt:lpstr>Chapter4 신경망 학습</vt:lpstr>
      <vt:lpstr>학습이란 ?</vt:lpstr>
      <vt:lpstr>데이터 주도 학습</vt:lpstr>
      <vt:lpstr>기계학습 접근법</vt:lpstr>
      <vt:lpstr>Training data , Test data</vt:lpstr>
      <vt:lpstr>손실함수</vt:lpstr>
      <vt:lpstr>평균 제곱 오차</vt:lpstr>
      <vt:lpstr>평균 제곱 오차 구현</vt:lpstr>
      <vt:lpstr>교차 엔트로피 오차</vt:lpstr>
      <vt:lpstr>교차 엔트로피 오차 구현</vt:lpstr>
      <vt:lpstr>미니배치 학습</vt:lpstr>
      <vt:lpstr>미니배치 학습 구현</vt:lpstr>
      <vt:lpstr>미니배치 학습 구현</vt:lpstr>
      <vt:lpstr>미니배치 학습 구현</vt:lpstr>
      <vt:lpstr>왜 손실 함수를 설정하는가?</vt:lpstr>
      <vt:lpstr>왜 손실 함수를 설정하는가?</vt:lpstr>
      <vt:lpstr>미분</vt:lpstr>
      <vt:lpstr>미분</vt:lpstr>
      <vt:lpstr>미분</vt:lpstr>
      <vt:lpstr>미분 구현</vt:lpstr>
      <vt:lpstr>수치 미분의 예</vt:lpstr>
      <vt:lpstr>PowerPoint 프레젠테이션</vt:lpstr>
      <vt:lpstr>수치 미분의 예</vt:lpstr>
      <vt:lpstr>수치 미분의 예</vt:lpstr>
      <vt:lpstr>편미분</vt:lpstr>
      <vt:lpstr>편미분 예제</vt:lpstr>
      <vt:lpstr>기울기</vt:lpstr>
      <vt:lpstr>기울기</vt:lpstr>
      <vt:lpstr>PowerPoint 프레젠테이션</vt:lpstr>
      <vt:lpstr>경사법</vt:lpstr>
      <vt:lpstr>경사법</vt:lpstr>
      <vt:lpstr>경사법 구현</vt:lpstr>
      <vt:lpstr>PowerPoint 프레젠테이션</vt:lpstr>
      <vt:lpstr>학습률</vt:lpstr>
      <vt:lpstr>신경망에서의 기울기</vt:lpstr>
      <vt:lpstr>신경망에서의 기울기</vt:lpstr>
      <vt:lpstr>PowerPoint 프레젠테이션</vt:lpstr>
      <vt:lpstr>기울기 구하기</vt:lpstr>
      <vt:lpstr>학습 알고리즘</vt:lpstr>
      <vt:lpstr>학습 알고리즘</vt:lpstr>
      <vt:lpstr>미니배치 학습 구현</vt:lpstr>
      <vt:lpstr>시험 데이터로 평가하기</vt:lpstr>
      <vt:lpstr>정리</vt:lpstr>
      <vt:lpstr>Thank You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2401</cp:revision>
  <cp:lastPrinted>2017-11-09T08:20:48Z</cp:lastPrinted>
  <dcterms:created xsi:type="dcterms:W3CDTF">2013-01-01T01:17:14Z</dcterms:created>
  <dcterms:modified xsi:type="dcterms:W3CDTF">2019-01-22T14:31:54Z</dcterms:modified>
</cp:coreProperties>
</file>