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320" r:id="rId6"/>
    <p:sldId id="319" r:id="rId7"/>
    <p:sldId id="321" r:id="rId8"/>
    <p:sldId id="260" r:id="rId9"/>
    <p:sldId id="316" r:id="rId10"/>
    <p:sldId id="313" r:id="rId11"/>
    <p:sldId id="317" r:id="rId12"/>
    <p:sldId id="263" r:id="rId13"/>
    <p:sldId id="323" r:id="rId14"/>
    <p:sldId id="324" r:id="rId15"/>
    <p:sldId id="262" r:id="rId16"/>
    <p:sldId id="322" r:id="rId17"/>
    <p:sldId id="265" r:id="rId18"/>
    <p:sldId id="266" r:id="rId19"/>
    <p:sldId id="267" r:id="rId20"/>
    <p:sldId id="271" r:id="rId21"/>
  </p:sldIdLst>
  <p:sldSz cx="9144000" cy="5143500" type="screen16x9"/>
  <p:notesSz cx="6858000" cy="9144000"/>
  <p:embeddedFontLst>
    <p:embeddedFont>
      <p:font typeface="Inter" panose="020B0604020202020204" charset="0"/>
      <p:regular r:id="rId23"/>
      <p:bold r:id="rId24"/>
      <p:italic r:id="rId25"/>
      <p:boldItalic r:id="rId26"/>
    </p:embeddedFont>
    <p:embeddedFont>
      <p:font typeface="Manrope Medium" panose="020B0604020202020204" charset="0"/>
      <p:regular r:id="rId27"/>
      <p:bold r:id="rId28"/>
    </p:embeddedFont>
    <p:embeddedFont>
      <p:font typeface="Manrope SemiBold" panose="020B0604020202020204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A4067B-059E-4D6D-B1F8-5243B46AFC54}">
  <a:tblStyle styleId="{07A4067B-059E-4D6D-B1F8-5243B46AFC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>
          <a:extLst>
            <a:ext uri="{FF2B5EF4-FFF2-40B4-BE49-F238E27FC236}">
              <a16:creationId xmlns:a16="http://schemas.microsoft.com/office/drawing/2014/main" id="{AD1DE3DF-C23E-0E65-98D8-B1C725202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>
            <a:extLst>
              <a:ext uri="{FF2B5EF4-FFF2-40B4-BE49-F238E27FC236}">
                <a16:creationId xmlns:a16="http://schemas.microsoft.com/office/drawing/2014/main" id="{8171CBAF-8A4B-172F-8C26-7B5AE0EC6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>
            <a:extLst>
              <a:ext uri="{FF2B5EF4-FFF2-40B4-BE49-F238E27FC236}">
                <a16:creationId xmlns:a16="http://schemas.microsoft.com/office/drawing/2014/main" id="{7BB88E4D-6A5C-57C2-B50E-6C179C447B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02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>
          <a:extLst>
            <a:ext uri="{FF2B5EF4-FFF2-40B4-BE49-F238E27FC236}">
              <a16:creationId xmlns:a16="http://schemas.microsoft.com/office/drawing/2014/main" id="{90A9E1CB-550C-B362-369F-BDF63B8FC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>
            <a:extLst>
              <a:ext uri="{FF2B5EF4-FFF2-40B4-BE49-F238E27FC236}">
                <a16:creationId xmlns:a16="http://schemas.microsoft.com/office/drawing/2014/main" id="{4124E136-2657-79F3-7242-08399E1C4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>
            <a:extLst>
              <a:ext uri="{FF2B5EF4-FFF2-40B4-BE49-F238E27FC236}">
                <a16:creationId xmlns:a16="http://schemas.microsoft.com/office/drawing/2014/main" id="{7E2491C9-F2B6-3028-2B62-17D5DF916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43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>
          <a:extLst>
            <a:ext uri="{FF2B5EF4-FFF2-40B4-BE49-F238E27FC236}">
              <a16:creationId xmlns:a16="http://schemas.microsoft.com/office/drawing/2014/main" id="{18EC79EF-1770-E680-C1EA-1DEDB3ECE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>
            <a:extLst>
              <a:ext uri="{FF2B5EF4-FFF2-40B4-BE49-F238E27FC236}">
                <a16:creationId xmlns:a16="http://schemas.microsoft.com/office/drawing/2014/main" id="{16B305E8-383D-F99B-1FE2-58C924C9A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>
            <a:extLst>
              <a:ext uri="{FF2B5EF4-FFF2-40B4-BE49-F238E27FC236}">
                <a16:creationId xmlns:a16="http://schemas.microsoft.com/office/drawing/2014/main" id="{B689C078-912D-9AB7-ED8E-75941BC033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907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>
          <a:extLst>
            <a:ext uri="{FF2B5EF4-FFF2-40B4-BE49-F238E27FC236}">
              <a16:creationId xmlns:a16="http://schemas.microsoft.com/office/drawing/2014/main" id="{AED5F630-0B79-8254-DBB9-7D0CF823C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>
            <a:extLst>
              <a:ext uri="{FF2B5EF4-FFF2-40B4-BE49-F238E27FC236}">
                <a16:creationId xmlns:a16="http://schemas.microsoft.com/office/drawing/2014/main" id="{95D35DDE-A069-46A4-B156-694B45EF6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>
            <a:extLst>
              <a:ext uri="{FF2B5EF4-FFF2-40B4-BE49-F238E27FC236}">
                <a16:creationId xmlns:a16="http://schemas.microsoft.com/office/drawing/2014/main" id="{1FFADDB1-4AB9-443A-E39D-624A5D5CB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71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>
          <a:extLst>
            <a:ext uri="{FF2B5EF4-FFF2-40B4-BE49-F238E27FC236}">
              <a16:creationId xmlns:a16="http://schemas.microsoft.com/office/drawing/2014/main" id="{5FB81F9D-3514-B4D9-82E0-6D3E2B583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>
            <a:extLst>
              <a:ext uri="{FF2B5EF4-FFF2-40B4-BE49-F238E27FC236}">
                <a16:creationId xmlns:a16="http://schemas.microsoft.com/office/drawing/2014/main" id="{230212E2-3776-6FCC-38D6-6829BC1276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>
            <a:extLst>
              <a:ext uri="{FF2B5EF4-FFF2-40B4-BE49-F238E27FC236}">
                <a16:creationId xmlns:a16="http://schemas.microsoft.com/office/drawing/2014/main" id="{CE7BF515-6113-E9A6-E826-B709B3885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097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31ff7c0f5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31ff7c0f5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>
          <a:extLst>
            <a:ext uri="{FF2B5EF4-FFF2-40B4-BE49-F238E27FC236}">
              <a16:creationId xmlns:a16="http://schemas.microsoft.com/office/drawing/2014/main" id="{7BAA31CF-2CEA-9D58-CDD5-457CD1085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>
            <a:extLst>
              <a:ext uri="{FF2B5EF4-FFF2-40B4-BE49-F238E27FC236}">
                <a16:creationId xmlns:a16="http://schemas.microsoft.com/office/drawing/2014/main" id="{81E389E9-1DD3-6390-5CB5-FAC08AAAE1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>
            <a:extLst>
              <a:ext uri="{FF2B5EF4-FFF2-40B4-BE49-F238E27FC236}">
                <a16:creationId xmlns:a16="http://schemas.microsoft.com/office/drawing/2014/main" id="{D76B7879-87D2-D76A-F909-438C2074C3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77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>
          <a:extLst>
            <a:ext uri="{FF2B5EF4-FFF2-40B4-BE49-F238E27FC236}">
              <a16:creationId xmlns:a16="http://schemas.microsoft.com/office/drawing/2014/main" id="{CD3AED11-E633-D96F-023E-F3A4E91CC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>
            <a:extLst>
              <a:ext uri="{FF2B5EF4-FFF2-40B4-BE49-F238E27FC236}">
                <a16:creationId xmlns:a16="http://schemas.microsoft.com/office/drawing/2014/main" id="{BBD2422C-B7AF-B135-B4F9-F38AC21E5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>
            <a:extLst>
              <a:ext uri="{FF2B5EF4-FFF2-40B4-BE49-F238E27FC236}">
                <a16:creationId xmlns:a16="http://schemas.microsoft.com/office/drawing/2014/main" id="{F7E08C97-D0F3-8271-1BEA-89A6328951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6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>
          <a:extLst>
            <a:ext uri="{FF2B5EF4-FFF2-40B4-BE49-F238E27FC236}">
              <a16:creationId xmlns:a16="http://schemas.microsoft.com/office/drawing/2014/main" id="{0C09C08A-887C-EE2D-A6D6-66EED0EB0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>
            <a:extLst>
              <a:ext uri="{FF2B5EF4-FFF2-40B4-BE49-F238E27FC236}">
                <a16:creationId xmlns:a16="http://schemas.microsoft.com/office/drawing/2014/main" id="{43F6099D-EA35-70CE-BBB5-4B6F17A1B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>
            <a:extLst>
              <a:ext uri="{FF2B5EF4-FFF2-40B4-BE49-F238E27FC236}">
                <a16:creationId xmlns:a16="http://schemas.microsoft.com/office/drawing/2014/main" id="{9F0893A3-BDB4-3AD0-A59C-63A03531C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19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>
          <a:extLst>
            <a:ext uri="{FF2B5EF4-FFF2-40B4-BE49-F238E27FC236}">
              <a16:creationId xmlns:a16="http://schemas.microsoft.com/office/drawing/2014/main" id="{51F2EF37-83CE-CA39-E2A6-D1176A6BB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31d68b759a_0_95:notes">
            <a:extLst>
              <a:ext uri="{FF2B5EF4-FFF2-40B4-BE49-F238E27FC236}">
                <a16:creationId xmlns:a16="http://schemas.microsoft.com/office/drawing/2014/main" id="{C39B5CE6-575D-33E3-A88E-BCE67418D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131d68b759a_0_95:notes">
            <a:extLst>
              <a:ext uri="{FF2B5EF4-FFF2-40B4-BE49-F238E27FC236}">
                <a16:creationId xmlns:a16="http://schemas.microsoft.com/office/drawing/2014/main" id="{D34FE87A-4D91-C97A-4EE6-E3D3D1DABA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11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6"/>
          <p:cNvSpPr txBox="1">
            <a:spLocks noGrp="1"/>
          </p:cNvSpPr>
          <p:nvPr>
            <p:ph type="subTitle" idx="1"/>
          </p:nvPr>
        </p:nvSpPr>
        <p:spPr>
          <a:xfrm>
            <a:off x="1469700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6"/>
          <p:cNvSpPr txBox="1">
            <a:spLocks noGrp="1"/>
          </p:cNvSpPr>
          <p:nvPr>
            <p:ph type="subTitle" idx="2"/>
          </p:nvPr>
        </p:nvSpPr>
        <p:spPr>
          <a:xfrm>
            <a:off x="4809054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 rot="-5400000">
            <a:off x="7884759" y="4242264"/>
            <a:ext cx="2750618" cy="2741916"/>
            <a:chOff x="2724182" y="-1866850"/>
            <a:chExt cx="2750618" cy="2741916"/>
          </a:xfrm>
        </p:grpSpPr>
        <p:sp>
          <p:nvSpPr>
            <p:cNvPr id="1130" name="Google Shape;1130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31" name="Google Shape;1131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32" name="Google Shape;1132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46" name="Google Shape;1146;p26"/>
          <p:cNvGrpSpPr/>
          <p:nvPr/>
        </p:nvGrpSpPr>
        <p:grpSpPr>
          <a:xfrm rot="5400000">
            <a:off x="-821691" y="4138089"/>
            <a:ext cx="2750618" cy="2741916"/>
            <a:chOff x="2724182" y="-1866850"/>
            <a:chExt cx="2750618" cy="2741916"/>
          </a:xfrm>
        </p:grpSpPr>
        <p:sp>
          <p:nvSpPr>
            <p:cNvPr id="1147" name="Google Shape;1147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8" name="Google Shape;1148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49" name="Google Shape;1149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63" name="Google Shape;1163;p26"/>
          <p:cNvGrpSpPr/>
          <p:nvPr/>
        </p:nvGrpSpPr>
        <p:grpSpPr>
          <a:xfrm rot="10800000" flipH="1">
            <a:off x="-1115764" y="-1940331"/>
            <a:ext cx="2577160" cy="2638569"/>
            <a:chOff x="-1115775" y="4467744"/>
            <a:chExt cx="2577160" cy="2638569"/>
          </a:xfrm>
        </p:grpSpPr>
        <p:sp>
          <p:nvSpPr>
            <p:cNvPr id="1164" name="Google Shape;1164;p2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65" name="Google Shape;1165;p2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66" name="Google Shape;1166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9"/>
          <p:cNvSpPr txBox="1">
            <a:spLocks noGrp="1"/>
          </p:cNvSpPr>
          <p:nvPr>
            <p:ph type="subTitle" idx="1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2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68" name="Google Shape;1268;p2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0" name="Google Shape;1270;p29"/>
          <p:cNvSpPr txBox="1">
            <a:spLocks noGrp="1"/>
          </p:cNvSpPr>
          <p:nvPr>
            <p:ph type="subTitle" idx="5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9"/>
          <p:cNvSpPr txBox="1">
            <a:spLocks noGrp="1"/>
          </p:cNvSpPr>
          <p:nvPr>
            <p:ph type="subTitle" idx="6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2" name="Google Shape;1272;p29"/>
          <p:cNvSpPr txBox="1">
            <a:spLocks noGrp="1"/>
          </p:cNvSpPr>
          <p:nvPr>
            <p:ph type="subTitle" idx="7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74" name="Google Shape;1274;p29"/>
          <p:cNvGrpSpPr/>
          <p:nvPr/>
        </p:nvGrpSpPr>
        <p:grpSpPr>
          <a:xfrm rot="-5400000" flipH="1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49" name="Google Shape;49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" name="Google Shape;65;p3"/>
          <p:cNvGrpSpPr/>
          <p:nvPr/>
        </p:nvGrpSpPr>
        <p:grpSpPr>
          <a:xfrm flipH="1">
            <a:off x="7784993" y="4327483"/>
            <a:ext cx="2744275" cy="2727763"/>
            <a:chOff x="5985575" y="4420825"/>
            <a:chExt cx="2744275" cy="2727763"/>
          </a:xfrm>
        </p:grpSpPr>
        <p:sp>
          <p:nvSpPr>
            <p:cNvPr id="66" name="Google Shape;66;p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7" name="Google Shape;67;p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2" name="Google Shape;82;p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83" name="Google Shape;83;p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4" name="Google Shape;84;p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 rot="10800000" flipH="1">
            <a:off x="-1622233" y="-1866409"/>
            <a:ext cx="2744275" cy="2727763"/>
            <a:chOff x="5985575" y="4420825"/>
            <a:chExt cx="2744275" cy="2727763"/>
          </a:xfrm>
        </p:grpSpPr>
        <p:sp>
          <p:nvSpPr>
            <p:cNvPr id="287" name="Google Shape;287;p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03" name="Google Shape;303;p8"/>
          <p:cNvGrpSpPr/>
          <p:nvPr/>
        </p:nvGrpSpPr>
        <p:grpSpPr>
          <a:xfrm>
            <a:off x="8006698" y="-2032508"/>
            <a:ext cx="2750618" cy="2741916"/>
            <a:chOff x="2724182" y="-1866850"/>
            <a:chExt cx="2750618" cy="2741916"/>
          </a:xfrm>
        </p:grpSpPr>
        <p:sp>
          <p:nvSpPr>
            <p:cNvPr id="304" name="Google Shape;304;p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5" name="Google Shape;305;p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20" name="Google Shape;320;p8"/>
          <p:cNvGrpSpPr/>
          <p:nvPr/>
        </p:nvGrpSpPr>
        <p:grpSpPr>
          <a:xfrm flipH="1">
            <a:off x="7450711" y="4541394"/>
            <a:ext cx="2577160" cy="2638569"/>
            <a:chOff x="-1115775" y="4467744"/>
            <a:chExt cx="2577160" cy="2638569"/>
          </a:xfrm>
        </p:grpSpPr>
        <p:sp>
          <p:nvSpPr>
            <p:cNvPr id="321" name="Google Shape;321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22" name="Google Shape;322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37" name="Google Shape;337;p8"/>
          <p:cNvGrpSpPr/>
          <p:nvPr/>
        </p:nvGrpSpPr>
        <p:grpSpPr>
          <a:xfrm>
            <a:off x="-933564" y="4541394"/>
            <a:ext cx="2577160" cy="2638569"/>
            <a:chOff x="-1115775" y="4467744"/>
            <a:chExt cx="2577160" cy="2638569"/>
          </a:xfrm>
        </p:grpSpPr>
        <p:sp>
          <p:nvSpPr>
            <p:cNvPr id="338" name="Google Shape;338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39" name="Google Shape;339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 flipH="1">
            <a:off x="7799028" y="4289170"/>
            <a:ext cx="2577160" cy="2638569"/>
            <a:chOff x="-1115775" y="4467744"/>
            <a:chExt cx="2577160" cy="2638569"/>
          </a:xfrm>
        </p:grpSpPr>
        <p:sp>
          <p:nvSpPr>
            <p:cNvPr id="835" name="Google Shape;835;p2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36" name="Google Shape;836;p2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37" name="Google Shape;837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851" name="Google Shape;851;p20"/>
          <p:cNvSpPr txBox="1">
            <a:spLocks noGrp="1"/>
          </p:cNvSpPr>
          <p:nvPr>
            <p:ph type="title"/>
          </p:nvPr>
        </p:nvSpPr>
        <p:spPr>
          <a:xfrm>
            <a:off x="4709575" y="1310875"/>
            <a:ext cx="3474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852" name="Google Shape;852;p20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53" name="Google Shape;853;p20"/>
          <p:cNvGrpSpPr/>
          <p:nvPr/>
        </p:nvGrpSpPr>
        <p:grpSpPr>
          <a:xfrm>
            <a:off x="-1309043" y="4264875"/>
            <a:ext cx="2750618" cy="2741916"/>
            <a:chOff x="2724182" y="-1866850"/>
            <a:chExt cx="2750618" cy="2741916"/>
          </a:xfrm>
        </p:grpSpPr>
        <p:sp>
          <p:nvSpPr>
            <p:cNvPr id="854" name="Google Shape;854;p20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55" name="Google Shape;855;p20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5" r:id="rId8"/>
    <p:sldLayoutId id="2147483666" r:id="rId9"/>
    <p:sldLayoutId id="2147483667" r:id="rId10"/>
    <p:sldLayoutId id="2147483672" r:id="rId11"/>
    <p:sldLayoutId id="2147483673" r:id="rId12"/>
    <p:sldLayoutId id="2147483675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2074750" y="1541317"/>
            <a:ext cx="4788760" cy="8261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2" charset="0"/>
              </a:rPr>
              <a:t>Medi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Connect</a:t>
            </a:r>
            <a:r>
              <a:rPr lang="en" dirty="0">
                <a:solidFill>
                  <a:schemeClr val="tx1"/>
                </a:solidFill>
                <a:latin typeface="Montserrat" panose="00000500000000000000" pitchFamily="2" charset="0"/>
              </a:rPr>
              <a:t>360</a:t>
            </a:r>
            <a:endParaRPr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625" name="Google Shape;1625;p38"/>
          <p:cNvCxnSpPr>
            <a:cxnSpLocks/>
          </p:cNvCxnSpPr>
          <p:nvPr/>
        </p:nvCxnSpPr>
        <p:spPr>
          <a:xfrm flipV="1">
            <a:off x="2225040" y="2367495"/>
            <a:ext cx="4526280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E6F1B356-7295-811A-6347-FCC173D5A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020" y="2396954"/>
            <a:ext cx="4537300" cy="444607"/>
          </a:xfrm>
        </p:spPr>
        <p:txBody>
          <a:bodyPr/>
          <a:lstStyle/>
          <a:p>
            <a:pPr algn="ctr"/>
            <a:r>
              <a:rPr lang="es-CL" sz="2000" dirty="0">
                <a:latin typeface="Montserrat" panose="00000500000000000000" pitchFamily="2" charset="0"/>
              </a:rPr>
              <a:t>Presentación final Capstone.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4D11B3-1EB7-408C-F055-AAB6D6B5D622}"/>
              </a:ext>
            </a:extLst>
          </p:cNvPr>
          <p:cNvSpPr txBox="1"/>
          <p:nvPr/>
        </p:nvSpPr>
        <p:spPr>
          <a:xfrm>
            <a:off x="795453" y="3315629"/>
            <a:ext cx="40813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5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Integrantes:</a:t>
            </a:r>
          </a:p>
          <a:p>
            <a:r>
              <a:rPr lang="es-CL" sz="1500" dirty="0">
                <a:latin typeface="Montserrat" panose="00000500000000000000" pitchFamily="2" charset="0"/>
              </a:rPr>
              <a:t>	- Benjamín Barrientos.</a:t>
            </a:r>
          </a:p>
          <a:p>
            <a:r>
              <a:rPr lang="es-CL" sz="1500" dirty="0">
                <a:latin typeface="Montserrat" panose="00000500000000000000" pitchFamily="2" charset="0"/>
              </a:rPr>
              <a:t>	- Marcelo Pardo.</a:t>
            </a:r>
          </a:p>
          <a:p>
            <a:r>
              <a:rPr lang="es-CL" sz="15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Docente:</a:t>
            </a:r>
          </a:p>
          <a:p>
            <a:r>
              <a:rPr lang="es-CL" sz="1500" dirty="0">
                <a:latin typeface="Montserrat" panose="00000500000000000000" pitchFamily="2" charset="0"/>
              </a:rPr>
              <a:t>	- Francia Berna.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5">
          <a:extLst>
            <a:ext uri="{FF2B5EF4-FFF2-40B4-BE49-F238E27FC236}">
              <a16:creationId xmlns:a16="http://schemas.microsoft.com/office/drawing/2014/main" id="{A44D600A-FB5A-612C-2F69-FEF0C5AD4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8CBC636-0185-A8C8-3300-81186659A1BC}"/>
              </a:ext>
            </a:extLst>
          </p:cNvPr>
          <p:cNvSpPr txBox="1"/>
          <p:nvPr/>
        </p:nvSpPr>
        <p:spPr>
          <a:xfrm>
            <a:off x="2373351" y="408877"/>
            <a:ext cx="4397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latin typeface="Montserrat" panose="00000500000000000000" pitchFamily="2" charset="0"/>
              </a:rPr>
              <a:t>Cronograma </a:t>
            </a:r>
            <a:r>
              <a:rPr lang="es-CL" sz="3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Fase 2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659D226-B327-5C71-AE5F-1B61FAEB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13308"/>
              </p:ext>
            </p:extLst>
          </p:nvPr>
        </p:nvGraphicFramePr>
        <p:xfrm>
          <a:off x="676507" y="1286107"/>
          <a:ext cx="3717073" cy="3048000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2014653">
                  <a:extLst>
                    <a:ext uri="{9D8B030D-6E8A-4147-A177-3AD203B41FA5}">
                      <a16:colId xmlns:a16="http://schemas.microsoft.com/office/drawing/2014/main" val="2327176051"/>
                    </a:ext>
                  </a:extLst>
                </a:gridCol>
                <a:gridCol w="1702420">
                  <a:extLst>
                    <a:ext uri="{9D8B030D-6E8A-4147-A177-3AD203B41FA5}">
                      <a16:colId xmlns:a16="http://schemas.microsoft.com/office/drawing/2014/main" val="3815311657"/>
                    </a:ext>
                  </a:extLst>
                </a:gridCol>
              </a:tblGrid>
              <a:tr h="773042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Montserrat" panose="00000500000000000000" pitchFamily="2" charset="0"/>
                        </a:rPr>
                        <a:t>Nombre de la tarea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Montserrat" panose="00000500000000000000" pitchFamily="2" charset="0"/>
                        </a:rPr>
                        <a:t>Duración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15187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Creación BBDD / Creación mockups.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5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99334"/>
                  </a:ext>
                </a:extLst>
              </a:tr>
              <a:tr h="832625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Desarrollo web service / Desarrollo módulo “Home”.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10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566373"/>
                  </a:ext>
                </a:extLst>
              </a:tr>
              <a:tr h="862360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Desarrollo módulo “Registro” e “Inicio de sesión”.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10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38727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F769BC8-A7AA-E4DA-4A26-C53F37C7F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43896"/>
              </p:ext>
            </p:extLst>
          </p:nvPr>
        </p:nvGraphicFramePr>
        <p:xfrm>
          <a:off x="5106368" y="1215213"/>
          <a:ext cx="3620429" cy="3634632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2014653">
                  <a:extLst>
                    <a:ext uri="{9D8B030D-6E8A-4147-A177-3AD203B41FA5}">
                      <a16:colId xmlns:a16="http://schemas.microsoft.com/office/drawing/2014/main" val="2201087949"/>
                    </a:ext>
                  </a:extLst>
                </a:gridCol>
                <a:gridCol w="1605776">
                  <a:extLst>
                    <a:ext uri="{9D8B030D-6E8A-4147-A177-3AD203B41FA5}">
                      <a16:colId xmlns:a16="http://schemas.microsoft.com/office/drawing/2014/main" val="2592422057"/>
                    </a:ext>
                  </a:extLst>
                </a:gridCol>
              </a:tblGrid>
              <a:tr h="768659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Montserrat" panose="00000500000000000000" pitchFamily="2" charset="0"/>
                        </a:rPr>
                        <a:t>Nombre de la tarea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Montserrat" panose="00000500000000000000" pitchFamily="2" charset="0"/>
                        </a:rPr>
                        <a:t>Duración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72905"/>
                  </a:ext>
                </a:extLst>
              </a:tr>
              <a:tr h="669074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Desarrollo módulo “Registro de hora”.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5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530545"/>
                  </a:ext>
                </a:extLst>
              </a:tr>
              <a:tr h="795563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Desarrollo proceso automatizado para agendar horas.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10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96366"/>
                  </a:ext>
                </a:extLst>
              </a:tr>
              <a:tr h="810321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Desarrollo proceso automatizado para generar informes.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10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1979"/>
                  </a:ext>
                </a:extLst>
              </a:tr>
              <a:tr h="591015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Desarrollo pruebas.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5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8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02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5">
          <a:extLst>
            <a:ext uri="{FF2B5EF4-FFF2-40B4-BE49-F238E27FC236}">
              <a16:creationId xmlns:a16="http://schemas.microsoft.com/office/drawing/2014/main" id="{3B7C8FE8-717B-622E-FD31-21D04F7E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00F3532-4DDD-5259-53EA-324EC846B2D5}"/>
              </a:ext>
            </a:extLst>
          </p:cNvPr>
          <p:cNvSpPr txBox="1"/>
          <p:nvPr/>
        </p:nvSpPr>
        <p:spPr>
          <a:xfrm>
            <a:off x="2373351" y="408877"/>
            <a:ext cx="4397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latin typeface="Montserrat" panose="00000500000000000000" pitchFamily="2" charset="0"/>
              </a:rPr>
              <a:t>Cronograma </a:t>
            </a:r>
            <a:r>
              <a:rPr lang="es-CL" sz="3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Fase 3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7DE6CB6-BE1B-E808-ABCE-943F955A0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77427"/>
              </p:ext>
            </p:extLst>
          </p:nvPr>
        </p:nvGraphicFramePr>
        <p:xfrm>
          <a:off x="2713463" y="1468910"/>
          <a:ext cx="3717073" cy="2515792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2014653">
                  <a:extLst>
                    <a:ext uri="{9D8B030D-6E8A-4147-A177-3AD203B41FA5}">
                      <a16:colId xmlns:a16="http://schemas.microsoft.com/office/drawing/2014/main" val="2327176051"/>
                    </a:ext>
                  </a:extLst>
                </a:gridCol>
                <a:gridCol w="1702420">
                  <a:extLst>
                    <a:ext uri="{9D8B030D-6E8A-4147-A177-3AD203B41FA5}">
                      <a16:colId xmlns:a16="http://schemas.microsoft.com/office/drawing/2014/main" val="3815311657"/>
                    </a:ext>
                  </a:extLst>
                </a:gridCol>
              </a:tblGrid>
              <a:tr h="768659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Montserrat" panose="00000500000000000000" pitchFamily="2" charset="0"/>
                        </a:rPr>
                        <a:t>Nombre de la tarea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Montserrat" panose="00000500000000000000" pitchFamily="2" charset="0"/>
                        </a:rPr>
                        <a:t>Duración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15187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Desarrollo informe de pruebas.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5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99334"/>
                  </a:ext>
                </a:extLst>
              </a:tr>
              <a:tr h="572429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Creación manual de usuario.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5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566373"/>
                  </a:ext>
                </a:extLst>
              </a:tr>
              <a:tr h="594731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Cierre del proyecto.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5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38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3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1543349" y="208276"/>
            <a:ext cx="5846959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Arquitectura del 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Software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6BBD292-3853-AF2A-1A42-833A95179DEE}"/>
              </a:ext>
            </a:extLst>
          </p:cNvPr>
          <p:cNvSpPr/>
          <p:nvPr/>
        </p:nvSpPr>
        <p:spPr>
          <a:xfrm>
            <a:off x="1052318" y="931219"/>
            <a:ext cx="4718517" cy="2882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528AF9C-BDB6-DDA0-DA7F-5EEBA025665D}"/>
              </a:ext>
            </a:extLst>
          </p:cNvPr>
          <p:cNvSpPr/>
          <p:nvPr/>
        </p:nvSpPr>
        <p:spPr>
          <a:xfrm>
            <a:off x="1052319" y="925752"/>
            <a:ext cx="4718516" cy="281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Front-</a:t>
            </a:r>
            <a:r>
              <a:rPr lang="es-CL" dirty="0" err="1">
                <a:solidFill>
                  <a:schemeClr val="bg1">
                    <a:lumMod val="10000"/>
                  </a:schemeClr>
                </a:solidFill>
              </a:rPr>
              <a:t>End</a:t>
            </a:r>
            <a:endParaRPr lang="es-CL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6" name="Google Shape;8144;p88">
            <a:extLst>
              <a:ext uri="{FF2B5EF4-FFF2-40B4-BE49-F238E27FC236}">
                <a16:creationId xmlns:a16="http://schemas.microsoft.com/office/drawing/2014/main" id="{8BEF4144-422B-B553-0B7B-0C390FBE413A}"/>
              </a:ext>
            </a:extLst>
          </p:cNvPr>
          <p:cNvGrpSpPr/>
          <p:nvPr/>
        </p:nvGrpSpPr>
        <p:grpSpPr>
          <a:xfrm>
            <a:off x="229541" y="1144426"/>
            <a:ext cx="720541" cy="720000"/>
            <a:chOff x="4645650" y="3962900"/>
            <a:chExt cx="259950" cy="296175"/>
          </a:xfrm>
        </p:grpSpPr>
        <p:sp>
          <p:nvSpPr>
            <p:cNvPr id="7" name="Google Shape;8145;p88">
              <a:extLst>
                <a:ext uri="{FF2B5EF4-FFF2-40B4-BE49-F238E27FC236}">
                  <a16:creationId xmlns:a16="http://schemas.microsoft.com/office/drawing/2014/main" id="{A529D500-8910-3423-381A-450BC7CB7ECF}"/>
                </a:ext>
              </a:extLst>
            </p:cNvPr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146;p88">
              <a:extLst>
                <a:ext uri="{FF2B5EF4-FFF2-40B4-BE49-F238E27FC236}">
                  <a16:creationId xmlns:a16="http://schemas.microsoft.com/office/drawing/2014/main" id="{D5938662-236D-7648-644C-CB35E7F2E3A0}"/>
                </a:ext>
              </a:extLst>
            </p:cNvPr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47;p88">
              <a:extLst>
                <a:ext uri="{FF2B5EF4-FFF2-40B4-BE49-F238E27FC236}">
                  <a16:creationId xmlns:a16="http://schemas.microsoft.com/office/drawing/2014/main" id="{6F914DA1-A263-C2E2-A473-09163A2DB291}"/>
                </a:ext>
              </a:extLst>
            </p:cNvPr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48;p88">
              <a:extLst>
                <a:ext uri="{FF2B5EF4-FFF2-40B4-BE49-F238E27FC236}">
                  <a16:creationId xmlns:a16="http://schemas.microsoft.com/office/drawing/2014/main" id="{6FBE4389-C5E7-5652-AFE3-C1CF4D869748}"/>
                </a:ext>
              </a:extLst>
            </p:cNvPr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49;p88">
              <a:extLst>
                <a:ext uri="{FF2B5EF4-FFF2-40B4-BE49-F238E27FC236}">
                  <a16:creationId xmlns:a16="http://schemas.microsoft.com/office/drawing/2014/main" id="{068881A2-FE55-86C3-4860-B9184DD304A7}"/>
                </a:ext>
              </a:extLst>
            </p:cNvPr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50;p88">
              <a:extLst>
                <a:ext uri="{FF2B5EF4-FFF2-40B4-BE49-F238E27FC236}">
                  <a16:creationId xmlns:a16="http://schemas.microsoft.com/office/drawing/2014/main" id="{E68263EA-9B56-BA6B-1588-5CDF46F2264C}"/>
                </a:ext>
              </a:extLst>
            </p:cNvPr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6BA3C13-8D51-E5D7-D1F2-2D1D1EDBE80A}"/>
              </a:ext>
            </a:extLst>
          </p:cNvPr>
          <p:cNvSpPr txBox="1"/>
          <p:nvPr/>
        </p:nvSpPr>
        <p:spPr>
          <a:xfrm>
            <a:off x="145312" y="1836968"/>
            <a:ext cx="892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Montserrat" panose="00000500000000000000" pitchFamily="2" charset="0"/>
              </a:rPr>
              <a:t>Usuario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BEB1058-359F-CB20-4F8C-5AA9A7C42797}"/>
              </a:ext>
            </a:extLst>
          </p:cNvPr>
          <p:cNvSpPr/>
          <p:nvPr/>
        </p:nvSpPr>
        <p:spPr>
          <a:xfrm>
            <a:off x="2040337" y="1343261"/>
            <a:ext cx="2339339" cy="3964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Inicio de sesión / Registro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77E0014-F50B-D908-567F-F8982321F3C6}"/>
              </a:ext>
            </a:extLst>
          </p:cNvPr>
          <p:cNvSpPr/>
          <p:nvPr/>
        </p:nvSpPr>
        <p:spPr>
          <a:xfrm>
            <a:off x="1334926" y="2338806"/>
            <a:ext cx="857606" cy="540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Interfaz</a:t>
            </a:r>
          </a:p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Médico 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994A506-5F8D-B189-50FE-9227E2A2D37C}"/>
              </a:ext>
            </a:extLst>
          </p:cNvPr>
          <p:cNvSpPr/>
          <p:nvPr/>
        </p:nvSpPr>
        <p:spPr>
          <a:xfrm>
            <a:off x="2932226" y="2311203"/>
            <a:ext cx="857607" cy="540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Interfaz</a:t>
            </a:r>
          </a:p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Usuario 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19CFBFB-C95D-EF29-C1F3-278793353A16}"/>
              </a:ext>
            </a:extLst>
          </p:cNvPr>
          <p:cNvSpPr/>
          <p:nvPr/>
        </p:nvSpPr>
        <p:spPr>
          <a:xfrm>
            <a:off x="4296131" y="2335336"/>
            <a:ext cx="1286462" cy="540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Interfaz</a:t>
            </a:r>
          </a:p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Administrador 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902EAAA-EE7E-3EE3-CD03-A794DA768761}"/>
              </a:ext>
            </a:extLst>
          </p:cNvPr>
          <p:cNvSpPr/>
          <p:nvPr/>
        </p:nvSpPr>
        <p:spPr>
          <a:xfrm>
            <a:off x="1158525" y="3162946"/>
            <a:ext cx="1217063" cy="540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Gestión de horas y citas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9C557F5-2C93-F2AA-BACA-C061AB1828E0}"/>
              </a:ext>
            </a:extLst>
          </p:cNvPr>
          <p:cNvSpPr/>
          <p:nvPr/>
        </p:nvSpPr>
        <p:spPr>
          <a:xfrm>
            <a:off x="2645367" y="3161518"/>
            <a:ext cx="1435228" cy="540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Selección de horas médicas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74B14D6-0F42-05C1-BF17-FCE1D779533A}"/>
              </a:ext>
            </a:extLst>
          </p:cNvPr>
          <p:cNvSpPr/>
          <p:nvPr/>
        </p:nvSpPr>
        <p:spPr>
          <a:xfrm>
            <a:off x="4300721" y="3161518"/>
            <a:ext cx="1274962" cy="540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Gestión de permisos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32DF533-B9D0-6946-4ACD-C11955B6E235}"/>
              </a:ext>
            </a:extLst>
          </p:cNvPr>
          <p:cNvSpPr/>
          <p:nvPr/>
        </p:nvSpPr>
        <p:spPr>
          <a:xfrm>
            <a:off x="6019854" y="916276"/>
            <a:ext cx="2780818" cy="1599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1573DEF-823D-5AC3-1CE2-5290A457AFEE}"/>
              </a:ext>
            </a:extLst>
          </p:cNvPr>
          <p:cNvSpPr/>
          <p:nvPr/>
        </p:nvSpPr>
        <p:spPr>
          <a:xfrm>
            <a:off x="6450496" y="1912100"/>
            <a:ext cx="1717390" cy="4652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Autentificación de token (JWT)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08F6FC4F-595E-F55C-90BF-0E8A4507F778}"/>
              </a:ext>
            </a:extLst>
          </p:cNvPr>
          <p:cNvSpPr/>
          <p:nvPr/>
        </p:nvSpPr>
        <p:spPr>
          <a:xfrm>
            <a:off x="6450496" y="1338477"/>
            <a:ext cx="1717391" cy="3964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CRUD de módulos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CADA598-E6B1-4CAF-B957-BDBAD89612C1}"/>
              </a:ext>
            </a:extLst>
          </p:cNvPr>
          <p:cNvSpPr/>
          <p:nvPr/>
        </p:nvSpPr>
        <p:spPr>
          <a:xfrm>
            <a:off x="6019854" y="916276"/>
            <a:ext cx="2780818" cy="291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Back-</a:t>
            </a:r>
            <a:r>
              <a:rPr lang="es-CL" dirty="0" err="1">
                <a:solidFill>
                  <a:schemeClr val="bg1">
                    <a:lumMod val="10000"/>
                  </a:schemeClr>
                </a:solidFill>
              </a:rPr>
              <a:t>End</a:t>
            </a:r>
            <a:endParaRPr lang="es-CL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A50C8CE-1DDA-3B29-DD95-A5F22A3E0EE0}"/>
              </a:ext>
            </a:extLst>
          </p:cNvPr>
          <p:cNvSpPr/>
          <p:nvPr/>
        </p:nvSpPr>
        <p:spPr>
          <a:xfrm>
            <a:off x="6012800" y="2674258"/>
            <a:ext cx="2787871" cy="1098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647EA48-D7CD-0CB5-4DFE-B464C449AA0C}"/>
              </a:ext>
            </a:extLst>
          </p:cNvPr>
          <p:cNvSpPr/>
          <p:nvPr/>
        </p:nvSpPr>
        <p:spPr>
          <a:xfrm>
            <a:off x="6012801" y="3500517"/>
            <a:ext cx="2780818" cy="281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BBDD</a:t>
            </a:r>
          </a:p>
        </p:txBody>
      </p:sp>
      <p:pic>
        <p:nvPicPr>
          <p:cNvPr id="63" name="Picture 2" descr="Símbolo de base de datos en blanco - Iconos gratis de comercio">
            <a:extLst>
              <a:ext uri="{FF2B5EF4-FFF2-40B4-BE49-F238E27FC236}">
                <a16:creationId xmlns:a16="http://schemas.microsoft.com/office/drawing/2014/main" id="{5FDA621B-296C-6F83-C2C5-219332F7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380" y="2799886"/>
            <a:ext cx="550950" cy="55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21" name="Conector: angular 1920">
            <a:extLst>
              <a:ext uri="{FF2B5EF4-FFF2-40B4-BE49-F238E27FC236}">
                <a16:creationId xmlns:a16="http://schemas.microsoft.com/office/drawing/2014/main" id="{5232E05B-8FD3-89A8-564A-D0F6B8B9704D}"/>
              </a:ext>
            </a:extLst>
          </p:cNvPr>
          <p:cNvCxnSpPr>
            <a:cxnSpLocks/>
            <a:stCxn id="53" idx="3"/>
            <a:endCxn id="63" idx="3"/>
          </p:cNvCxnSpPr>
          <p:nvPr/>
        </p:nvCxnSpPr>
        <p:spPr>
          <a:xfrm flipH="1">
            <a:off x="7574330" y="1536716"/>
            <a:ext cx="593557" cy="1539157"/>
          </a:xfrm>
          <a:prstGeom prst="bentConnector3">
            <a:avLst>
              <a:gd name="adj1" fmla="val -385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4" name="Conector recto de flecha 1933">
            <a:extLst>
              <a:ext uri="{FF2B5EF4-FFF2-40B4-BE49-F238E27FC236}">
                <a16:creationId xmlns:a16="http://schemas.microsoft.com/office/drawing/2014/main" id="{6825E9E0-DEAF-7D45-A38A-8E8B8AFFF2CC}"/>
              </a:ext>
            </a:extLst>
          </p:cNvPr>
          <p:cNvCxnSpPr>
            <a:cxnSpLocks/>
            <a:stCxn id="63" idx="0"/>
            <a:endCxn id="52" idx="2"/>
          </p:cNvCxnSpPr>
          <p:nvPr/>
        </p:nvCxnSpPr>
        <p:spPr>
          <a:xfrm flipV="1">
            <a:off x="7298855" y="2377392"/>
            <a:ext cx="10336" cy="422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5" name="Conector recto de flecha 1944">
            <a:extLst>
              <a:ext uri="{FF2B5EF4-FFF2-40B4-BE49-F238E27FC236}">
                <a16:creationId xmlns:a16="http://schemas.microsoft.com/office/drawing/2014/main" id="{47FDDE28-118E-4C7A-B695-C7EFE12890E6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4379676" y="1536716"/>
            <a:ext cx="2070820" cy="4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7" name="Conector: angular 1946">
            <a:extLst>
              <a:ext uri="{FF2B5EF4-FFF2-40B4-BE49-F238E27FC236}">
                <a16:creationId xmlns:a16="http://schemas.microsoft.com/office/drawing/2014/main" id="{E2CFF1B5-D827-B5AE-D6B5-0A87BA8D2E27}"/>
              </a:ext>
            </a:extLst>
          </p:cNvPr>
          <p:cNvCxnSpPr>
            <a:cxnSpLocks/>
            <a:stCxn id="52" idx="1"/>
            <a:endCxn id="4" idx="0"/>
          </p:cNvCxnSpPr>
          <p:nvPr/>
        </p:nvCxnSpPr>
        <p:spPr>
          <a:xfrm rot="10800000" flipV="1">
            <a:off x="1763730" y="2144746"/>
            <a:ext cx="4686767" cy="1940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2" name="Conector: angular 1951">
            <a:extLst>
              <a:ext uri="{FF2B5EF4-FFF2-40B4-BE49-F238E27FC236}">
                <a16:creationId xmlns:a16="http://schemas.microsoft.com/office/drawing/2014/main" id="{74DE1D6A-07C0-E77E-FA09-4F1F54933352}"/>
              </a:ext>
            </a:extLst>
          </p:cNvPr>
          <p:cNvCxnSpPr>
            <a:stCxn id="52" idx="1"/>
            <a:endCxn id="42" idx="0"/>
          </p:cNvCxnSpPr>
          <p:nvPr/>
        </p:nvCxnSpPr>
        <p:spPr>
          <a:xfrm rot="10800000" flipV="1">
            <a:off x="3361030" y="2144745"/>
            <a:ext cx="3089466" cy="1664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4" name="Conector: angular 1953">
            <a:extLst>
              <a:ext uri="{FF2B5EF4-FFF2-40B4-BE49-F238E27FC236}">
                <a16:creationId xmlns:a16="http://schemas.microsoft.com/office/drawing/2014/main" id="{1BC9E823-8D63-54DB-68E2-6E7259A166F5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rot="10800000" flipV="1">
            <a:off x="4939362" y="2144746"/>
            <a:ext cx="1511134" cy="1905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6" name="Conector recto de flecha 1955">
            <a:extLst>
              <a:ext uri="{FF2B5EF4-FFF2-40B4-BE49-F238E27FC236}">
                <a16:creationId xmlns:a16="http://schemas.microsoft.com/office/drawing/2014/main" id="{749DB2FD-9237-36DE-49AB-29443C3CC9DF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>
            <a:off x="1763729" y="2878852"/>
            <a:ext cx="3328" cy="28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5" name="Conector: angular 1964">
            <a:extLst>
              <a:ext uri="{FF2B5EF4-FFF2-40B4-BE49-F238E27FC236}">
                <a16:creationId xmlns:a16="http://schemas.microsoft.com/office/drawing/2014/main" id="{4063C26A-698B-22D6-30EC-D7015E538A62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3206871" y="3005407"/>
            <a:ext cx="310269" cy="19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8" name="Conector: angular 1967">
            <a:extLst>
              <a:ext uri="{FF2B5EF4-FFF2-40B4-BE49-F238E27FC236}">
                <a16:creationId xmlns:a16="http://schemas.microsoft.com/office/drawing/2014/main" id="{753A3DB0-A769-917A-CBB5-EE6877EE7624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5400000">
            <a:off x="4795714" y="3017870"/>
            <a:ext cx="286136" cy="11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0" name="Conector recto de flecha 1989">
            <a:extLst>
              <a:ext uri="{FF2B5EF4-FFF2-40B4-BE49-F238E27FC236}">
                <a16:creationId xmlns:a16="http://schemas.microsoft.com/office/drawing/2014/main" id="{C6BEF97D-93F4-D8CD-0C8C-794B660B8D9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18579" y="1541500"/>
            <a:ext cx="1121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5" name="Rectángulo 2004">
            <a:extLst>
              <a:ext uri="{FF2B5EF4-FFF2-40B4-BE49-F238E27FC236}">
                <a16:creationId xmlns:a16="http://schemas.microsoft.com/office/drawing/2014/main" id="{1634AC2F-DD4D-4559-96BA-F84471EFDE74}"/>
              </a:ext>
            </a:extLst>
          </p:cNvPr>
          <p:cNvSpPr/>
          <p:nvPr/>
        </p:nvSpPr>
        <p:spPr>
          <a:xfrm>
            <a:off x="1052316" y="3984229"/>
            <a:ext cx="5619522" cy="1049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006" name="Rectángulo 2005">
            <a:extLst>
              <a:ext uri="{FF2B5EF4-FFF2-40B4-BE49-F238E27FC236}">
                <a16:creationId xmlns:a16="http://schemas.microsoft.com/office/drawing/2014/main" id="{3F92F3BF-9564-E46C-1823-3C7DDF309BB4}"/>
              </a:ext>
            </a:extLst>
          </p:cNvPr>
          <p:cNvSpPr/>
          <p:nvPr/>
        </p:nvSpPr>
        <p:spPr>
          <a:xfrm>
            <a:off x="1092959" y="4070591"/>
            <a:ext cx="1341539" cy="540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RPA agenda de hora</a:t>
            </a:r>
          </a:p>
        </p:txBody>
      </p:sp>
      <p:sp>
        <p:nvSpPr>
          <p:cNvPr id="2007" name="Rectángulo 2006">
            <a:extLst>
              <a:ext uri="{FF2B5EF4-FFF2-40B4-BE49-F238E27FC236}">
                <a16:creationId xmlns:a16="http://schemas.microsoft.com/office/drawing/2014/main" id="{9A1B0845-7973-4F7F-4DDE-887361D4B154}"/>
              </a:ext>
            </a:extLst>
          </p:cNvPr>
          <p:cNvSpPr/>
          <p:nvPr/>
        </p:nvSpPr>
        <p:spPr>
          <a:xfrm>
            <a:off x="2690260" y="4070591"/>
            <a:ext cx="1341539" cy="540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Chatbot</a:t>
            </a:r>
          </a:p>
        </p:txBody>
      </p:sp>
      <p:sp>
        <p:nvSpPr>
          <p:cNvPr id="2008" name="Rectángulo 2007">
            <a:extLst>
              <a:ext uri="{FF2B5EF4-FFF2-40B4-BE49-F238E27FC236}">
                <a16:creationId xmlns:a16="http://schemas.microsoft.com/office/drawing/2014/main" id="{47740E4D-8473-2174-53B5-B66BA1C7EF12}"/>
              </a:ext>
            </a:extLst>
          </p:cNvPr>
          <p:cNvSpPr/>
          <p:nvPr/>
        </p:nvSpPr>
        <p:spPr>
          <a:xfrm>
            <a:off x="4379676" y="4079884"/>
            <a:ext cx="1341539" cy="540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RPA informes</a:t>
            </a:r>
          </a:p>
        </p:txBody>
      </p:sp>
      <p:cxnSp>
        <p:nvCxnSpPr>
          <p:cNvPr id="2010" name="Conector: angular 2009">
            <a:extLst>
              <a:ext uri="{FF2B5EF4-FFF2-40B4-BE49-F238E27FC236}">
                <a16:creationId xmlns:a16="http://schemas.microsoft.com/office/drawing/2014/main" id="{EE2820E1-48B1-C087-801A-98BD2749EDBF}"/>
              </a:ext>
            </a:extLst>
          </p:cNvPr>
          <p:cNvCxnSpPr>
            <a:stCxn id="42" idx="1"/>
            <a:endCxn id="2006" idx="3"/>
          </p:cNvCxnSpPr>
          <p:nvPr/>
        </p:nvCxnSpPr>
        <p:spPr>
          <a:xfrm rot="10800000" flipV="1">
            <a:off x="2434498" y="2581226"/>
            <a:ext cx="497728" cy="1759388"/>
          </a:xfrm>
          <a:prstGeom prst="bentConnector3">
            <a:avLst>
              <a:gd name="adj1" fmla="val 744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4" name="Conector: angular 2023">
            <a:extLst>
              <a:ext uri="{FF2B5EF4-FFF2-40B4-BE49-F238E27FC236}">
                <a16:creationId xmlns:a16="http://schemas.microsoft.com/office/drawing/2014/main" id="{1AD8E541-E234-BAA7-5FFD-74A2B1433D8F}"/>
              </a:ext>
            </a:extLst>
          </p:cNvPr>
          <p:cNvCxnSpPr>
            <a:stCxn id="42" idx="3"/>
            <a:endCxn id="2007" idx="3"/>
          </p:cNvCxnSpPr>
          <p:nvPr/>
        </p:nvCxnSpPr>
        <p:spPr>
          <a:xfrm>
            <a:off x="3789833" y="2581226"/>
            <a:ext cx="241966" cy="1759388"/>
          </a:xfrm>
          <a:prstGeom prst="bentConnector3">
            <a:avLst>
              <a:gd name="adj1" fmla="val 1692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9" name="Rectángulo 2028">
            <a:extLst>
              <a:ext uri="{FF2B5EF4-FFF2-40B4-BE49-F238E27FC236}">
                <a16:creationId xmlns:a16="http://schemas.microsoft.com/office/drawing/2014/main" id="{AF89AC0F-7D92-FEBC-1F5E-4D8F549E7C22}"/>
              </a:ext>
            </a:extLst>
          </p:cNvPr>
          <p:cNvSpPr/>
          <p:nvPr/>
        </p:nvSpPr>
        <p:spPr>
          <a:xfrm>
            <a:off x="1052316" y="4753931"/>
            <a:ext cx="5619522" cy="281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10000"/>
                  </a:schemeClr>
                </a:solidFill>
              </a:rPr>
              <a:t>Procesos Automatizados</a:t>
            </a:r>
          </a:p>
        </p:txBody>
      </p:sp>
      <p:pic>
        <p:nvPicPr>
          <p:cNvPr id="2041" name="Imagen 2040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2054A884-9F73-217C-8C5F-5DF017355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597" y="1190782"/>
            <a:ext cx="328580" cy="328580"/>
          </a:xfrm>
          <a:prstGeom prst="rect">
            <a:avLst/>
          </a:prstGeom>
        </p:spPr>
      </p:pic>
      <p:pic>
        <p:nvPicPr>
          <p:cNvPr id="2042" name="Imagen 2041" descr="Logotipo&#10;&#10;Descripción generada automáticamente">
            <a:extLst>
              <a:ext uri="{FF2B5EF4-FFF2-40B4-BE49-F238E27FC236}">
                <a16:creationId xmlns:a16="http://schemas.microsoft.com/office/drawing/2014/main" id="{F7D66184-BDEE-1F77-5D9C-DED427BC5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256" y="1247975"/>
            <a:ext cx="372965" cy="228004"/>
          </a:xfrm>
          <a:prstGeom prst="rect">
            <a:avLst/>
          </a:prstGeom>
        </p:spPr>
      </p:pic>
      <p:pic>
        <p:nvPicPr>
          <p:cNvPr id="2043" name="Imagen 2042" descr="Icono&#10;&#10;Descripción generada automáticamente">
            <a:extLst>
              <a:ext uri="{FF2B5EF4-FFF2-40B4-BE49-F238E27FC236}">
                <a16:creationId xmlns:a16="http://schemas.microsoft.com/office/drawing/2014/main" id="{6D882D6A-EC88-B35C-FB2C-4E916B9DE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292" y="1190783"/>
            <a:ext cx="376880" cy="376880"/>
          </a:xfrm>
          <a:prstGeom prst="rect">
            <a:avLst/>
          </a:prstGeom>
        </p:spPr>
      </p:pic>
      <p:pic>
        <p:nvPicPr>
          <p:cNvPr id="2044" name="Imagen 2043" descr="Logotipo&#10;&#10;Descripción generada automáticamente">
            <a:extLst>
              <a:ext uri="{FF2B5EF4-FFF2-40B4-BE49-F238E27FC236}">
                <a16:creationId xmlns:a16="http://schemas.microsoft.com/office/drawing/2014/main" id="{D833058F-691D-A899-261A-3F7A5D197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144" y="3050583"/>
            <a:ext cx="451622" cy="375605"/>
          </a:xfrm>
          <a:prstGeom prst="rect">
            <a:avLst/>
          </a:prstGeom>
        </p:spPr>
      </p:pic>
      <p:pic>
        <p:nvPicPr>
          <p:cNvPr id="2049" name="Imagen 2048" descr="Texto&#10;&#10;Descripción generada automáticamente">
            <a:extLst>
              <a:ext uri="{FF2B5EF4-FFF2-40B4-BE49-F238E27FC236}">
                <a16:creationId xmlns:a16="http://schemas.microsoft.com/office/drawing/2014/main" id="{1AABE3BF-3325-4DB2-701A-9BEA64879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0549" y="4107775"/>
            <a:ext cx="737217" cy="266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5">
          <a:extLst>
            <a:ext uri="{FF2B5EF4-FFF2-40B4-BE49-F238E27FC236}">
              <a16:creationId xmlns:a16="http://schemas.microsoft.com/office/drawing/2014/main" id="{1BB12A93-6967-D76E-A2B9-513CDBFA0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8D3F7A8-F5B4-95C6-4B49-2072A1275236}"/>
              </a:ext>
            </a:extLst>
          </p:cNvPr>
          <p:cNvSpPr txBox="1"/>
          <p:nvPr/>
        </p:nvSpPr>
        <p:spPr>
          <a:xfrm>
            <a:off x="1978412" y="221276"/>
            <a:ext cx="5187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000" b="1" dirty="0">
                <a:latin typeface="Montserrat" panose="00000500000000000000" pitchFamily="2" charset="0"/>
              </a:rPr>
              <a:t>Modelo </a:t>
            </a:r>
            <a:r>
              <a:rPr lang="en" sz="3000" b="1" dirty="0">
                <a:solidFill>
                  <a:schemeClr val="tx1"/>
                </a:solidFill>
                <a:latin typeface="Montserrat" panose="00000500000000000000" pitchFamily="2" charset="0"/>
              </a:rPr>
              <a:t>de</a:t>
            </a:r>
            <a:r>
              <a:rPr lang="en" sz="30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base de datos</a:t>
            </a:r>
            <a:endParaRPr lang="es-CL" sz="30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3D7B751-3C81-B47E-4CC9-0FC945100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90187"/>
              </p:ext>
            </p:extLst>
          </p:nvPr>
        </p:nvGraphicFramePr>
        <p:xfrm>
          <a:off x="3289610" y="1956388"/>
          <a:ext cx="2564780" cy="1230721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535259">
                  <a:extLst>
                    <a:ext uri="{9D8B030D-6E8A-4147-A177-3AD203B41FA5}">
                      <a16:colId xmlns:a16="http://schemas.microsoft.com/office/drawing/2014/main" val="3199464450"/>
                    </a:ext>
                  </a:extLst>
                </a:gridCol>
                <a:gridCol w="2029521">
                  <a:extLst>
                    <a:ext uri="{9D8B030D-6E8A-4147-A177-3AD203B41FA5}">
                      <a16:colId xmlns:a16="http://schemas.microsoft.com/office/drawing/2014/main" val="2775285872"/>
                    </a:ext>
                  </a:extLst>
                </a:gridCol>
              </a:tblGrid>
              <a:tr h="316321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 err="1">
                          <a:latin typeface="Montserrat" panose="00000500000000000000" pitchFamily="2" charset="0"/>
                        </a:rPr>
                        <a:t>TipoCuenta</a:t>
                      </a:r>
                      <a:endParaRPr lang="es-CL" sz="14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5613"/>
                  </a:ext>
                </a:extLst>
              </a:tr>
              <a:tr h="291607">
                <a:tc>
                  <a:txBody>
                    <a:bodyPr/>
                    <a:lstStyle/>
                    <a:p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idTipoCuenta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01758"/>
                  </a:ext>
                </a:extLst>
              </a:tr>
              <a:tr h="292474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tipoCuenta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47942"/>
                  </a:ext>
                </a:extLst>
              </a:tr>
              <a:tr h="278473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descripcion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79368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B026B1C-152A-82FA-0837-DE58C30C5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89875"/>
              </p:ext>
            </p:extLst>
          </p:nvPr>
        </p:nvGraphicFramePr>
        <p:xfrm>
          <a:off x="323384" y="1346971"/>
          <a:ext cx="2564780" cy="2449557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535259">
                  <a:extLst>
                    <a:ext uri="{9D8B030D-6E8A-4147-A177-3AD203B41FA5}">
                      <a16:colId xmlns:a16="http://schemas.microsoft.com/office/drawing/2014/main" val="3199464450"/>
                    </a:ext>
                  </a:extLst>
                </a:gridCol>
                <a:gridCol w="2029521">
                  <a:extLst>
                    <a:ext uri="{9D8B030D-6E8A-4147-A177-3AD203B41FA5}">
                      <a16:colId xmlns:a16="http://schemas.microsoft.com/office/drawing/2014/main" val="2775285872"/>
                    </a:ext>
                  </a:extLst>
                </a:gridCol>
              </a:tblGrid>
              <a:tr h="296558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Usuarios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5613"/>
                  </a:ext>
                </a:extLst>
              </a:tr>
              <a:tr h="284173">
                <a:tc>
                  <a:txBody>
                    <a:bodyPr/>
                    <a:lstStyle/>
                    <a:p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01758"/>
                  </a:ext>
                </a:extLst>
              </a:tr>
              <a:tr h="270172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47942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apellido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79368"/>
                  </a:ext>
                </a:extLst>
              </a:tr>
              <a:tr h="301643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rut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55142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telefono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23730"/>
                  </a:ext>
                </a:extLst>
              </a:tr>
              <a:tr h="310812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password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04087"/>
                  </a:ext>
                </a:extLst>
              </a:tr>
              <a:tr h="260195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idTipoCuenta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8970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A3A2C4E-8A0A-7497-4E05-1E011512A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56435"/>
              </p:ext>
            </p:extLst>
          </p:nvPr>
        </p:nvGraphicFramePr>
        <p:xfrm>
          <a:off x="6255836" y="899161"/>
          <a:ext cx="2564780" cy="976285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535259">
                  <a:extLst>
                    <a:ext uri="{9D8B030D-6E8A-4147-A177-3AD203B41FA5}">
                      <a16:colId xmlns:a16="http://schemas.microsoft.com/office/drawing/2014/main" val="3199464450"/>
                    </a:ext>
                  </a:extLst>
                </a:gridCol>
                <a:gridCol w="2029521">
                  <a:extLst>
                    <a:ext uri="{9D8B030D-6E8A-4147-A177-3AD203B41FA5}">
                      <a16:colId xmlns:a16="http://schemas.microsoft.com/office/drawing/2014/main" val="2775285872"/>
                    </a:ext>
                  </a:extLst>
                </a:gridCol>
              </a:tblGrid>
              <a:tr h="366685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Especialidad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5613"/>
                  </a:ext>
                </a:extLst>
              </a:tr>
              <a:tr h="287891">
                <a:tc>
                  <a:txBody>
                    <a:bodyPr/>
                    <a:lstStyle/>
                    <a:p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idEspecialidad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01758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especialidad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4794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AC9364C-B80B-0548-4FB3-2F8DB98D2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93818"/>
              </p:ext>
            </p:extLst>
          </p:nvPr>
        </p:nvGraphicFramePr>
        <p:xfrm>
          <a:off x="6255836" y="2104672"/>
          <a:ext cx="2564780" cy="2754357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535259">
                  <a:extLst>
                    <a:ext uri="{9D8B030D-6E8A-4147-A177-3AD203B41FA5}">
                      <a16:colId xmlns:a16="http://schemas.microsoft.com/office/drawing/2014/main" val="3199464450"/>
                    </a:ext>
                  </a:extLst>
                </a:gridCol>
                <a:gridCol w="2029521">
                  <a:extLst>
                    <a:ext uri="{9D8B030D-6E8A-4147-A177-3AD203B41FA5}">
                      <a16:colId xmlns:a16="http://schemas.microsoft.com/office/drawing/2014/main" val="2775285872"/>
                    </a:ext>
                  </a:extLst>
                </a:gridCol>
              </a:tblGrid>
              <a:tr h="302878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Empleado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5613"/>
                  </a:ext>
                </a:extLst>
              </a:tr>
              <a:tr h="284173">
                <a:tc>
                  <a:txBody>
                    <a:bodyPr/>
                    <a:lstStyle/>
                    <a:p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01758"/>
                  </a:ext>
                </a:extLst>
              </a:tr>
              <a:tr h="270172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47942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apellido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79368"/>
                  </a:ext>
                </a:extLst>
              </a:tr>
              <a:tr h="301643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rut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55142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telefono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23730"/>
                  </a:ext>
                </a:extLst>
              </a:tr>
              <a:tr h="310812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password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04087"/>
                  </a:ext>
                </a:extLst>
              </a:tr>
              <a:tr h="260195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idTipoCuenta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89706"/>
                  </a:ext>
                </a:extLst>
              </a:tr>
              <a:tr h="260195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idEspecialidad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51228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EF1DD22-AB4C-9DD7-0596-ECDD70F6A0C8}"/>
              </a:ext>
            </a:extLst>
          </p:cNvPr>
          <p:cNvCxnSpPr>
            <a:endCxn id="3" idx="3"/>
          </p:cNvCxnSpPr>
          <p:nvPr/>
        </p:nvCxnSpPr>
        <p:spPr>
          <a:xfrm flipH="1">
            <a:off x="2888164" y="2571748"/>
            <a:ext cx="4014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C3C90A3-ADAA-30D1-1EA8-642EB05E58E0}"/>
              </a:ext>
            </a:extLst>
          </p:cNvPr>
          <p:cNvCxnSpPr>
            <a:endCxn id="4" idx="2"/>
          </p:cNvCxnSpPr>
          <p:nvPr/>
        </p:nvCxnSpPr>
        <p:spPr>
          <a:xfrm flipV="1">
            <a:off x="7538226" y="1875446"/>
            <a:ext cx="0" cy="229226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EF69E8E-CBEF-72F5-7370-4D3C56FA1316}"/>
              </a:ext>
            </a:extLst>
          </p:cNvPr>
          <p:cNvCxnSpPr/>
          <p:nvPr/>
        </p:nvCxnSpPr>
        <p:spPr>
          <a:xfrm>
            <a:off x="5854390" y="2571748"/>
            <a:ext cx="401446" cy="0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9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5">
          <a:extLst>
            <a:ext uri="{FF2B5EF4-FFF2-40B4-BE49-F238E27FC236}">
              <a16:creationId xmlns:a16="http://schemas.microsoft.com/office/drawing/2014/main" id="{1EDA7BEA-0D38-B409-FBF4-F265A423E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800FBD7-19F5-E861-5227-F511E5AEECCD}"/>
              </a:ext>
            </a:extLst>
          </p:cNvPr>
          <p:cNvSpPr txBox="1"/>
          <p:nvPr/>
        </p:nvSpPr>
        <p:spPr>
          <a:xfrm>
            <a:off x="1978412" y="221276"/>
            <a:ext cx="5187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000" b="1" dirty="0">
                <a:latin typeface="Montserrat" panose="00000500000000000000" pitchFamily="2" charset="0"/>
              </a:rPr>
              <a:t>Modelo </a:t>
            </a:r>
            <a:r>
              <a:rPr lang="en" sz="3000" b="1" dirty="0">
                <a:solidFill>
                  <a:schemeClr val="tx1"/>
                </a:solidFill>
                <a:latin typeface="Montserrat" panose="00000500000000000000" pitchFamily="2" charset="0"/>
              </a:rPr>
              <a:t>de</a:t>
            </a:r>
            <a:r>
              <a:rPr lang="en" sz="30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base de datos</a:t>
            </a:r>
            <a:endParaRPr lang="es-CL" sz="30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7F8CB1E-7F3D-8595-5475-4210E6FFB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4561"/>
              </p:ext>
            </p:extLst>
          </p:nvPr>
        </p:nvGraphicFramePr>
        <p:xfrm>
          <a:off x="323384" y="3223260"/>
          <a:ext cx="2564780" cy="1533569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535259">
                  <a:extLst>
                    <a:ext uri="{9D8B030D-6E8A-4147-A177-3AD203B41FA5}">
                      <a16:colId xmlns:a16="http://schemas.microsoft.com/office/drawing/2014/main" val="3199464450"/>
                    </a:ext>
                  </a:extLst>
                </a:gridCol>
                <a:gridCol w="2029521">
                  <a:extLst>
                    <a:ext uri="{9D8B030D-6E8A-4147-A177-3AD203B41FA5}">
                      <a16:colId xmlns:a16="http://schemas.microsoft.com/office/drawing/2014/main" val="2775285872"/>
                    </a:ext>
                  </a:extLst>
                </a:gridCol>
              </a:tblGrid>
              <a:tr h="314369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Imagen Carrusel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5613"/>
                  </a:ext>
                </a:extLst>
              </a:tr>
              <a:tr h="291607">
                <a:tc>
                  <a:txBody>
                    <a:bodyPr/>
                    <a:lstStyle/>
                    <a:p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01758"/>
                  </a:ext>
                </a:extLst>
              </a:tr>
              <a:tr h="292474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47942"/>
                  </a:ext>
                </a:extLst>
              </a:tr>
              <a:tr h="278473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descripcion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79368"/>
                  </a:ext>
                </a:extLst>
              </a:tr>
              <a:tr h="278473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imagenBase64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924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86565D6-575D-9A2C-934A-A9AEDCCD2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13458"/>
              </p:ext>
            </p:extLst>
          </p:nvPr>
        </p:nvGraphicFramePr>
        <p:xfrm>
          <a:off x="323384" y="1346971"/>
          <a:ext cx="2564780" cy="1524000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535259">
                  <a:extLst>
                    <a:ext uri="{9D8B030D-6E8A-4147-A177-3AD203B41FA5}">
                      <a16:colId xmlns:a16="http://schemas.microsoft.com/office/drawing/2014/main" val="3199464450"/>
                    </a:ext>
                  </a:extLst>
                </a:gridCol>
                <a:gridCol w="2029521">
                  <a:extLst>
                    <a:ext uri="{9D8B030D-6E8A-4147-A177-3AD203B41FA5}">
                      <a16:colId xmlns:a16="http://schemas.microsoft.com/office/drawing/2014/main" val="2775285872"/>
                    </a:ext>
                  </a:extLst>
                </a:gridCol>
              </a:tblGrid>
              <a:tr h="296558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Imagen Especialidad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5613"/>
                  </a:ext>
                </a:extLst>
              </a:tr>
              <a:tr h="284173">
                <a:tc>
                  <a:txBody>
                    <a:bodyPr/>
                    <a:lstStyle/>
                    <a:p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01758"/>
                  </a:ext>
                </a:extLst>
              </a:tr>
              <a:tr h="270172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47942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Descripcion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79368"/>
                  </a:ext>
                </a:extLst>
              </a:tr>
              <a:tr h="301643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imagenBase64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5514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9BEA20C-E943-04A3-D73B-9535C09D6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18800"/>
              </p:ext>
            </p:extLst>
          </p:nvPr>
        </p:nvGraphicFramePr>
        <p:xfrm>
          <a:off x="3289610" y="1927509"/>
          <a:ext cx="2564780" cy="1886924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535259">
                  <a:extLst>
                    <a:ext uri="{9D8B030D-6E8A-4147-A177-3AD203B41FA5}">
                      <a16:colId xmlns:a16="http://schemas.microsoft.com/office/drawing/2014/main" val="3199464450"/>
                    </a:ext>
                  </a:extLst>
                </a:gridCol>
                <a:gridCol w="2029521">
                  <a:extLst>
                    <a:ext uri="{9D8B030D-6E8A-4147-A177-3AD203B41FA5}">
                      <a16:colId xmlns:a16="http://schemas.microsoft.com/office/drawing/2014/main" val="2775285872"/>
                    </a:ext>
                  </a:extLst>
                </a:gridCol>
              </a:tblGrid>
              <a:tr h="362924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Horas Disponibles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5613"/>
                  </a:ext>
                </a:extLst>
              </a:tr>
              <a:tr h="287891">
                <a:tc>
                  <a:txBody>
                    <a:bodyPr/>
                    <a:lstStyle/>
                    <a:p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idHorasDisponibles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01758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47942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11031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72882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214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E729C85-9389-6C9E-8552-076AE135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42169"/>
              </p:ext>
            </p:extLst>
          </p:nvPr>
        </p:nvGraphicFramePr>
        <p:xfrm>
          <a:off x="6255836" y="1346971"/>
          <a:ext cx="2564780" cy="3059157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535259">
                  <a:extLst>
                    <a:ext uri="{9D8B030D-6E8A-4147-A177-3AD203B41FA5}">
                      <a16:colId xmlns:a16="http://schemas.microsoft.com/office/drawing/2014/main" val="3199464450"/>
                    </a:ext>
                  </a:extLst>
                </a:gridCol>
                <a:gridCol w="2029521">
                  <a:extLst>
                    <a:ext uri="{9D8B030D-6E8A-4147-A177-3AD203B41FA5}">
                      <a16:colId xmlns:a16="http://schemas.microsoft.com/office/drawing/2014/main" val="2775285872"/>
                    </a:ext>
                  </a:extLst>
                </a:gridCol>
              </a:tblGrid>
              <a:tr h="295529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Registro Cliente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5613"/>
                  </a:ext>
                </a:extLst>
              </a:tr>
              <a:tr h="284173">
                <a:tc>
                  <a:txBody>
                    <a:bodyPr/>
                    <a:lstStyle/>
                    <a:p>
                      <a:r>
                        <a:rPr lang="es-CL" sz="1400" b="1" dirty="0">
                          <a:latin typeface="Montserrat" panose="00000500000000000000" pitchFamily="2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idRegistroCliente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01758"/>
                  </a:ext>
                </a:extLst>
              </a:tr>
              <a:tr h="270172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47942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apellido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79368"/>
                  </a:ext>
                </a:extLst>
              </a:tr>
              <a:tr h="301643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rut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55142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telefono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23730"/>
                  </a:ext>
                </a:extLst>
              </a:tr>
              <a:tr h="310812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sintoma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04087"/>
                  </a:ext>
                </a:extLst>
              </a:tr>
              <a:tr h="260195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Montserrat" panose="00000500000000000000" pitchFamily="2" charset="0"/>
                        </a:rPr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89706"/>
                  </a:ext>
                </a:extLst>
              </a:tr>
              <a:tr h="260195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fechaCreación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51228"/>
                  </a:ext>
                </a:extLst>
              </a:tr>
              <a:tr h="260195">
                <a:tc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>
                          <a:latin typeface="Montserrat" panose="00000500000000000000" pitchFamily="2" charset="0"/>
                        </a:rPr>
                        <a:t>idHoraDisponible</a:t>
                      </a:r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93214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D5CD219-5EA2-BD4E-1408-071B3029B9C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854390" y="2870971"/>
            <a:ext cx="401446" cy="557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5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50" y="47632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Tecnologías 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utilizadas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681E91D-A64A-47F0-881B-395D88D9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4" y="1341717"/>
            <a:ext cx="1698368" cy="1395868"/>
          </a:xfrm>
          <a:prstGeom prst="rect">
            <a:avLst/>
          </a:prstGeom>
        </p:spPr>
      </p:pic>
      <p:pic>
        <p:nvPicPr>
          <p:cNvPr id="7" name="Imagen 6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121BB250-9C30-04EA-C39F-6259720C4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836" y="1184320"/>
            <a:ext cx="1539736" cy="153973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790C4CBD-1B39-833E-1B19-DAD17569D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35" y="3011891"/>
            <a:ext cx="1435927" cy="1435927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82F9C278-DBC4-12B9-E607-207A3D304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545" y="3142701"/>
            <a:ext cx="1920908" cy="1174306"/>
          </a:xfrm>
          <a:prstGeom prst="rect">
            <a:avLst/>
          </a:prstGeom>
        </p:spPr>
      </p:pic>
      <p:pic>
        <p:nvPicPr>
          <p:cNvPr id="15" name="Imagen 14" descr="Texto&#10;&#10;Descripción generada automáticamente">
            <a:extLst>
              <a:ext uri="{FF2B5EF4-FFF2-40B4-BE49-F238E27FC236}">
                <a16:creationId xmlns:a16="http://schemas.microsoft.com/office/drawing/2014/main" id="{BF8DB46B-D346-37C9-3A2B-014425917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8155" y="1593411"/>
            <a:ext cx="2467689" cy="892481"/>
          </a:xfrm>
          <a:prstGeom prst="rect">
            <a:avLst/>
          </a:prstGeom>
        </p:spPr>
      </p:pic>
      <p:pic>
        <p:nvPicPr>
          <p:cNvPr id="2" name="Picture 4" descr="Why Is The Python Programming Language So Popular?">
            <a:extLst>
              <a:ext uri="{FF2B5EF4-FFF2-40B4-BE49-F238E27FC236}">
                <a16:creationId xmlns:a16="http://schemas.microsoft.com/office/drawing/2014/main" id="{6D2F8F21-2307-F021-BD44-58F205422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92" y="2840514"/>
            <a:ext cx="1778680" cy="17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>
          <a:extLst>
            <a:ext uri="{FF2B5EF4-FFF2-40B4-BE49-F238E27FC236}">
              <a16:creationId xmlns:a16="http://schemas.microsoft.com/office/drawing/2014/main" id="{A16DEE14-8D59-371A-4FF0-BE14AB3A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4">
            <a:extLst>
              <a:ext uri="{FF2B5EF4-FFF2-40B4-BE49-F238E27FC236}">
                <a16:creationId xmlns:a16="http://schemas.microsoft.com/office/drawing/2014/main" id="{380CD6BA-F016-3DE9-48CD-4031343958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7632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Tecnologías 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utilizadas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2FB68973-8FEC-D0B4-FE01-7303AEEE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53" y="2020029"/>
            <a:ext cx="1532893" cy="1594087"/>
          </a:xfrm>
          <a:prstGeom prst="rect">
            <a:avLst/>
          </a:prstGeom>
        </p:spPr>
      </p:pic>
      <p:pic>
        <p:nvPicPr>
          <p:cNvPr id="1028" name="Picture 4" descr="NuGet Gallery | Microsoft.Playwright 1.48.0">
            <a:extLst>
              <a:ext uri="{FF2B5EF4-FFF2-40B4-BE49-F238E27FC236}">
                <a16:creationId xmlns:a16="http://schemas.microsoft.com/office/drawing/2014/main" id="{DE1E3680-6A72-73BE-2AA4-B7C340CC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109" y="2050624"/>
            <a:ext cx="1532893" cy="153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AI - EBM">
            <a:extLst>
              <a:ext uri="{FF2B5EF4-FFF2-40B4-BE49-F238E27FC236}">
                <a16:creationId xmlns:a16="http://schemas.microsoft.com/office/drawing/2014/main" id="{0FA20302-7944-F3B1-E9E1-97A8E56E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98" y="2050625"/>
            <a:ext cx="1532893" cy="153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29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50" y="47646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Montserrat" panose="00000500000000000000" pitchFamily="2" charset="0"/>
              </a:rPr>
              <a:t>Resultados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obtenidos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0088E8-C39A-810B-BA94-7D271122551F}"/>
              </a:ext>
            </a:extLst>
          </p:cNvPr>
          <p:cNvSpPr txBox="1"/>
          <p:nvPr/>
        </p:nvSpPr>
        <p:spPr>
          <a:xfrm>
            <a:off x="713250" y="1585910"/>
            <a:ext cx="7505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Creación de sitio web funcional.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Desarrollo exitoso del web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Desarrollo exitoso de la BBDD.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Levantamiento de máquinas virtuales.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Desarrollo exitoso de procesos automatizados.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Uso adecuado de prompt para la 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Realización de pruebas y validaciones al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Obstáculos 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presentados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4E5F66F-A6E6-74DE-FCBE-8B6D9822893C}"/>
              </a:ext>
            </a:extLst>
          </p:cNvPr>
          <p:cNvSpPr txBox="1"/>
          <p:nvPr/>
        </p:nvSpPr>
        <p:spPr>
          <a:xfrm>
            <a:off x="819125" y="1756142"/>
            <a:ext cx="7505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Tiempo.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Uso de librerías nuevas.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Mejoras de experiencia de usuario.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265;p86">
            <a:extLst>
              <a:ext uri="{FF2B5EF4-FFF2-40B4-BE49-F238E27FC236}">
                <a16:creationId xmlns:a16="http://schemas.microsoft.com/office/drawing/2014/main" id="{6212EFA7-D55A-39DA-E411-8332F7CBE22A}"/>
              </a:ext>
            </a:extLst>
          </p:cNvPr>
          <p:cNvGrpSpPr/>
          <p:nvPr/>
        </p:nvGrpSpPr>
        <p:grpSpPr>
          <a:xfrm>
            <a:off x="1083086" y="1642796"/>
            <a:ext cx="2181600" cy="2181600"/>
            <a:chOff x="5049725" y="2635825"/>
            <a:chExt cx="481825" cy="451700"/>
          </a:xfrm>
        </p:grpSpPr>
        <p:sp>
          <p:nvSpPr>
            <p:cNvPr id="21" name="Google Shape;7266;p86">
              <a:extLst>
                <a:ext uri="{FF2B5EF4-FFF2-40B4-BE49-F238E27FC236}">
                  <a16:creationId xmlns:a16="http://schemas.microsoft.com/office/drawing/2014/main" id="{EEAD3FE1-42EE-5E52-6CFB-8925C4B21D55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7267;p86">
              <a:extLst>
                <a:ext uri="{FF2B5EF4-FFF2-40B4-BE49-F238E27FC236}">
                  <a16:creationId xmlns:a16="http://schemas.microsoft.com/office/drawing/2014/main" id="{B2799E22-40B0-C2D4-B764-BBFFD7514F62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7268;p86">
              <a:extLst>
                <a:ext uri="{FF2B5EF4-FFF2-40B4-BE49-F238E27FC236}">
                  <a16:creationId xmlns:a16="http://schemas.microsoft.com/office/drawing/2014/main" id="{AE6252A3-8648-5F73-3E3A-92A9E0B3E94E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cxnSp>
        <p:nvCxnSpPr>
          <p:cNvPr id="24" name="Google Shape;1888;p43">
            <a:extLst>
              <a:ext uri="{FF2B5EF4-FFF2-40B4-BE49-F238E27FC236}">
                <a16:creationId xmlns:a16="http://schemas.microsoft.com/office/drawing/2014/main" id="{0D41A11F-D744-8BCB-E8A6-AD4DE0252E0D}"/>
              </a:ext>
            </a:extLst>
          </p:cNvPr>
          <p:cNvCxnSpPr>
            <a:cxnSpLocks/>
          </p:cNvCxnSpPr>
          <p:nvPr/>
        </p:nvCxnSpPr>
        <p:spPr>
          <a:xfrm>
            <a:off x="4572000" y="3006356"/>
            <a:ext cx="39789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0459DF-02F4-2ABD-EF68-D5AA27539DEE}"/>
              </a:ext>
            </a:extLst>
          </p:cNvPr>
          <p:cNvSpPr txBox="1"/>
          <p:nvPr/>
        </p:nvSpPr>
        <p:spPr>
          <a:xfrm>
            <a:off x="4572000" y="1929138"/>
            <a:ext cx="3978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>
                <a:latin typeface="Montserrat" panose="00000500000000000000" pitchFamily="2" charset="0"/>
              </a:rPr>
              <a:t>Demostración del </a:t>
            </a:r>
            <a:r>
              <a:rPr lang="es-CL" sz="3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Sistema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39"/>
          <p:cNvSpPr txBox="1">
            <a:spLocks noGrp="1"/>
          </p:cNvSpPr>
          <p:nvPr>
            <p:ph type="title"/>
          </p:nvPr>
        </p:nvSpPr>
        <p:spPr>
          <a:xfrm>
            <a:off x="713250" y="21140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Índice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A02F9A6-EE45-CEE5-998D-29A1622EAAF3}"/>
              </a:ext>
            </a:extLst>
          </p:cNvPr>
          <p:cNvSpPr txBox="1"/>
          <p:nvPr/>
        </p:nvSpPr>
        <p:spPr>
          <a:xfrm>
            <a:off x="934230" y="1294477"/>
            <a:ext cx="5611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Descripción del proyecto.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Metodología de trabajo y cronograma.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Arquitectura de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Modelo de base de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Tecnologías utilizadas.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Resultados y obstáculos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Demostración de sistema.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Preguntas de la comisión.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53"/>
          <p:cNvSpPr txBox="1">
            <a:spLocks noGrp="1"/>
          </p:cNvSpPr>
          <p:nvPr>
            <p:ph type="title"/>
          </p:nvPr>
        </p:nvSpPr>
        <p:spPr>
          <a:xfrm>
            <a:off x="961360" y="2688030"/>
            <a:ext cx="3086880" cy="974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Montserrat" panose="00000500000000000000" pitchFamily="2" charset="0"/>
              </a:rPr>
              <a:t>Preguntas de </a:t>
            </a:r>
            <a:br>
              <a:rPr lang="en" sz="3200" b="1" dirty="0">
                <a:latin typeface="Montserrat" panose="00000500000000000000" pitchFamily="2" charset="0"/>
              </a:rPr>
            </a:br>
            <a:r>
              <a:rPr lang="en" sz="3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la comisión</a:t>
            </a:r>
            <a:endParaRPr sz="32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2256" name="Google Shape;2256;p53"/>
          <p:cNvCxnSpPr>
            <a:cxnSpLocks/>
          </p:cNvCxnSpPr>
          <p:nvPr/>
        </p:nvCxnSpPr>
        <p:spPr>
          <a:xfrm>
            <a:off x="961360" y="2497710"/>
            <a:ext cx="30868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10000;p92">
            <a:extLst>
              <a:ext uri="{FF2B5EF4-FFF2-40B4-BE49-F238E27FC236}">
                <a16:creationId xmlns:a16="http://schemas.microsoft.com/office/drawing/2014/main" id="{227CF305-ECFD-2088-576F-677A51C67C13}"/>
              </a:ext>
            </a:extLst>
          </p:cNvPr>
          <p:cNvGrpSpPr/>
          <p:nvPr/>
        </p:nvGrpSpPr>
        <p:grpSpPr>
          <a:xfrm>
            <a:off x="5735541" y="1480950"/>
            <a:ext cx="2181600" cy="2181600"/>
            <a:chOff x="-2310650" y="3958175"/>
            <a:chExt cx="293825" cy="291450"/>
          </a:xfrm>
        </p:grpSpPr>
        <p:sp>
          <p:nvSpPr>
            <p:cNvPr id="5" name="Google Shape;10001;p92">
              <a:extLst>
                <a:ext uri="{FF2B5EF4-FFF2-40B4-BE49-F238E27FC236}">
                  <a16:creationId xmlns:a16="http://schemas.microsoft.com/office/drawing/2014/main" id="{37AE9323-66A1-EB11-FADF-57CA105E14C9}"/>
                </a:ext>
              </a:extLst>
            </p:cNvPr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02;p92">
              <a:extLst>
                <a:ext uri="{FF2B5EF4-FFF2-40B4-BE49-F238E27FC236}">
                  <a16:creationId xmlns:a16="http://schemas.microsoft.com/office/drawing/2014/main" id="{EF791B33-26A7-BC94-212A-224AAC201B82}"/>
                </a:ext>
              </a:extLst>
            </p:cNvPr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8" name="Google Shape;2578;p72"/>
          <p:cNvSpPr txBox="1">
            <a:spLocks/>
          </p:cNvSpPr>
          <p:nvPr/>
        </p:nvSpPr>
        <p:spPr>
          <a:xfrm>
            <a:off x="961360" y="1263130"/>
            <a:ext cx="308688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 Medium"/>
              <a:buNone/>
              <a:defRPr sz="60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 Medium"/>
              <a:buNone/>
              <a:defRPr sz="60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 Medium"/>
              <a:buNone/>
              <a:defRPr sz="60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 Medium"/>
              <a:buNone/>
              <a:defRPr sz="60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 Medium"/>
              <a:buNone/>
              <a:defRPr sz="60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 Medium"/>
              <a:buNone/>
              <a:defRPr sz="60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 Medium"/>
              <a:buNone/>
              <a:defRPr sz="60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 Medium"/>
              <a:buNone/>
              <a:defRPr sz="60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 Medium"/>
              <a:buNone/>
              <a:defRPr sz="60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s-CL" sz="3200" b="1" dirty="0">
                <a:latin typeface="Montserrat" panose="00000500000000000000" pitchFamily="2" charset="0"/>
              </a:rPr>
              <a:t>Gracias por </a:t>
            </a:r>
            <a:br>
              <a:rPr lang="es-CL" sz="3200" b="1" dirty="0">
                <a:latin typeface="Montserrat" panose="00000500000000000000" pitchFamily="2" charset="0"/>
              </a:rPr>
            </a:br>
            <a:r>
              <a:rPr lang="es-CL" sz="3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su atención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3" name="Google Shape;1813;p41"/>
          <p:cNvGrpSpPr/>
          <p:nvPr/>
        </p:nvGrpSpPr>
        <p:grpSpPr>
          <a:xfrm rot="-5400000">
            <a:off x="3259416" y="-2023375"/>
            <a:ext cx="2750618" cy="2741916"/>
            <a:chOff x="2724182" y="-1866850"/>
            <a:chExt cx="2750618" cy="2741916"/>
          </a:xfrm>
        </p:grpSpPr>
        <p:sp>
          <p:nvSpPr>
            <p:cNvPr id="1814" name="Google Shape;1814;p4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5" name="Google Shape;1815;p4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816" name="Google Shape;1816;p4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1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8" name="Google Shape;1738;p40"/>
          <p:cNvSpPr txBox="1">
            <a:spLocks noGrp="1"/>
          </p:cNvSpPr>
          <p:nvPr>
            <p:ph type="title"/>
          </p:nvPr>
        </p:nvSpPr>
        <p:spPr>
          <a:xfrm>
            <a:off x="758709" y="1918185"/>
            <a:ext cx="3636427" cy="1085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Montserrat" panose="00000500000000000000" pitchFamily="2" charset="0"/>
              </a:rPr>
              <a:t>Descripción del </a:t>
            </a:r>
            <a:r>
              <a:rPr lang="en" sz="3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Proyecto</a:t>
            </a:r>
            <a:endParaRPr sz="32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" name="Google Shape;1888;p43">
            <a:extLst>
              <a:ext uri="{FF2B5EF4-FFF2-40B4-BE49-F238E27FC236}">
                <a16:creationId xmlns:a16="http://schemas.microsoft.com/office/drawing/2014/main" id="{381DEEBB-D2B8-37A5-845B-4B6D7783CA36}"/>
              </a:ext>
            </a:extLst>
          </p:cNvPr>
          <p:cNvCxnSpPr>
            <a:cxnSpLocks/>
          </p:cNvCxnSpPr>
          <p:nvPr/>
        </p:nvCxnSpPr>
        <p:spPr>
          <a:xfrm>
            <a:off x="743171" y="3115251"/>
            <a:ext cx="36675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9973;p92">
            <a:extLst>
              <a:ext uri="{FF2B5EF4-FFF2-40B4-BE49-F238E27FC236}">
                <a16:creationId xmlns:a16="http://schemas.microsoft.com/office/drawing/2014/main" id="{8D6A2CBE-DECC-AC9A-963B-4B2451219A0E}"/>
              </a:ext>
            </a:extLst>
          </p:cNvPr>
          <p:cNvGrpSpPr/>
          <p:nvPr/>
        </p:nvGrpSpPr>
        <p:grpSpPr>
          <a:xfrm>
            <a:off x="5814218" y="1571240"/>
            <a:ext cx="2181600" cy="2181600"/>
            <a:chOff x="-5971525" y="3273750"/>
            <a:chExt cx="292250" cy="290650"/>
          </a:xfrm>
        </p:grpSpPr>
        <p:sp>
          <p:nvSpPr>
            <p:cNvPr id="10" name="Google Shape;9974;p92">
              <a:extLst>
                <a:ext uri="{FF2B5EF4-FFF2-40B4-BE49-F238E27FC236}">
                  <a16:creationId xmlns:a16="http://schemas.microsoft.com/office/drawing/2014/main" id="{566493AC-5793-7E61-73F5-23DA668FAF3E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75;p92">
              <a:extLst>
                <a:ext uri="{FF2B5EF4-FFF2-40B4-BE49-F238E27FC236}">
                  <a16:creationId xmlns:a16="http://schemas.microsoft.com/office/drawing/2014/main" id="{8CC0B329-01AE-667E-29C0-CC97B1C6C1E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58751C5A-B3F0-3D91-4732-CAEFD197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38045"/>
            <a:ext cx="7717500" cy="708000"/>
          </a:xfrm>
        </p:spPr>
        <p:txBody>
          <a:bodyPr/>
          <a:lstStyle/>
          <a:p>
            <a:r>
              <a:rPr lang="es-CL" b="1" dirty="0">
                <a:latin typeface="Montserrat" panose="00000500000000000000" pitchFamily="2" charset="0"/>
              </a:rPr>
              <a:t>Objetivo </a:t>
            </a:r>
            <a:r>
              <a:rPr lang="es-CL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General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6060CC-8275-6741-E02F-A0EA663293BD}"/>
              </a:ext>
            </a:extLst>
          </p:cNvPr>
          <p:cNvSpPr txBox="1"/>
          <p:nvPr/>
        </p:nvSpPr>
        <p:spPr>
          <a:xfrm>
            <a:off x="1082015" y="2171640"/>
            <a:ext cx="697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Creación sitio web que simule un sitio hospitalario.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>
          <a:extLst>
            <a:ext uri="{FF2B5EF4-FFF2-40B4-BE49-F238E27FC236}">
              <a16:creationId xmlns:a16="http://schemas.microsoft.com/office/drawing/2014/main" id="{0AC90189-B8F4-0D21-78C2-3D1E978AD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3C4591CE-117A-9F72-AFBC-681142A1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38045"/>
            <a:ext cx="7717500" cy="708000"/>
          </a:xfrm>
        </p:spPr>
        <p:txBody>
          <a:bodyPr/>
          <a:lstStyle/>
          <a:p>
            <a:r>
              <a:rPr lang="es-CL" b="1" dirty="0">
                <a:latin typeface="Montserrat" panose="00000500000000000000" pitchFamily="2" charset="0"/>
              </a:rPr>
              <a:t>Objetivos </a:t>
            </a:r>
            <a:r>
              <a:rPr lang="es-CL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Específicos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E15983-5A62-F4C3-19A0-005A0C205501}"/>
              </a:ext>
            </a:extLst>
          </p:cNvPr>
          <p:cNvSpPr txBox="1"/>
          <p:nvPr/>
        </p:nvSpPr>
        <p:spPr>
          <a:xfrm>
            <a:off x="1196315" y="1645920"/>
            <a:ext cx="5852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Creación sitio web.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Crear procesos automatizados.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Respuestas limitadas por IA.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Creación de informes.</a:t>
            </a:r>
          </a:p>
        </p:txBody>
      </p:sp>
    </p:spTree>
    <p:extLst>
      <p:ext uri="{BB962C8B-B14F-4D97-AF65-F5344CB8AC3E}">
        <p14:creationId xmlns:p14="http://schemas.microsoft.com/office/powerpoint/2010/main" val="324964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>
          <a:extLst>
            <a:ext uri="{FF2B5EF4-FFF2-40B4-BE49-F238E27FC236}">
              <a16:creationId xmlns:a16="http://schemas.microsoft.com/office/drawing/2014/main" id="{909BFCC9-BDE3-3C85-87F6-DB6EDE2D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>
            <a:extLst>
              <a:ext uri="{FF2B5EF4-FFF2-40B4-BE49-F238E27FC236}">
                <a16:creationId xmlns:a16="http://schemas.microsoft.com/office/drawing/2014/main" id="{14C17B50-47C2-E937-C29C-4AF089177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39538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Alcance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973FAA-9D9E-95FE-4860-A3EAC51EC4D7}"/>
              </a:ext>
            </a:extLst>
          </p:cNvPr>
          <p:cNvSpPr txBox="1"/>
          <p:nvPr/>
        </p:nvSpPr>
        <p:spPr>
          <a:xfrm>
            <a:off x="1155210" y="1226087"/>
            <a:ext cx="5154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Web service.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Base de datos en SQL Server.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RPA para agendar citas médicas.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RPA para generar informes.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Documentación.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Pruebas y validación del sistema.</a:t>
            </a:r>
          </a:p>
        </p:txBody>
      </p:sp>
    </p:spTree>
    <p:extLst>
      <p:ext uri="{BB962C8B-B14F-4D97-AF65-F5344CB8AC3E}">
        <p14:creationId xmlns:p14="http://schemas.microsoft.com/office/powerpoint/2010/main" val="169620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>
          <a:extLst>
            <a:ext uri="{FF2B5EF4-FFF2-40B4-BE49-F238E27FC236}">
              <a16:creationId xmlns:a16="http://schemas.microsoft.com/office/drawing/2014/main" id="{62569D33-CED2-A50C-2F67-25208FEF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>
            <a:extLst>
              <a:ext uri="{FF2B5EF4-FFF2-40B4-BE49-F238E27FC236}">
                <a16:creationId xmlns:a16="http://schemas.microsoft.com/office/drawing/2014/main" id="{8BA5B315-ADCF-52BB-688D-588874137F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39538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Limitaciones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FC2EAD-97D1-B5D2-441F-7DE3E5A10C25}"/>
              </a:ext>
            </a:extLst>
          </p:cNvPr>
          <p:cNvSpPr txBox="1"/>
          <p:nvPr/>
        </p:nvSpPr>
        <p:spPr>
          <a:xfrm>
            <a:off x="922020" y="1448365"/>
            <a:ext cx="7056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Solo para recintos privados.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Problemas de licencia.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Limitaciones de software.</a:t>
            </a:r>
          </a:p>
          <a:p>
            <a:endParaRPr lang="es-CL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>
                <a:latin typeface="Montserrat" panose="00000500000000000000" pitchFamily="2" charset="0"/>
              </a:rPr>
              <a:t>Limitaciones por recursos necesarios.</a:t>
            </a:r>
          </a:p>
        </p:txBody>
      </p:sp>
    </p:spTree>
    <p:extLst>
      <p:ext uri="{BB962C8B-B14F-4D97-AF65-F5344CB8AC3E}">
        <p14:creationId xmlns:p14="http://schemas.microsoft.com/office/powerpoint/2010/main" val="147753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888;p43">
            <a:extLst>
              <a:ext uri="{FF2B5EF4-FFF2-40B4-BE49-F238E27FC236}">
                <a16:creationId xmlns:a16="http://schemas.microsoft.com/office/drawing/2014/main" id="{BC58BEDE-CA88-926B-1284-0417D33B9198}"/>
              </a:ext>
            </a:extLst>
          </p:cNvPr>
          <p:cNvCxnSpPr>
            <a:cxnSpLocks/>
          </p:cNvCxnSpPr>
          <p:nvPr/>
        </p:nvCxnSpPr>
        <p:spPr>
          <a:xfrm>
            <a:off x="730350" y="2597613"/>
            <a:ext cx="379128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4310CE-D918-4B68-A66D-C0D0D3FC9CA7}"/>
              </a:ext>
            </a:extLst>
          </p:cNvPr>
          <p:cNvSpPr txBox="1"/>
          <p:nvPr/>
        </p:nvSpPr>
        <p:spPr>
          <a:xfrm>
            <a:off x="730350" y="1520395"/>
            <a:ext cx="3791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>
                <a:latin typeface="Montserrat" panose="00000500000000000000" pitchFamily="2" charset="0"/>
              </a:rPr>
              <a:t>Metodología de </a:t>
            </a:r>
            <a:r>
              <a:rPr lang="es-CL" sz="3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Trabajo</a:t>
            </a:r>
          </a:p>
        </p:txBody>
      </p:sp>
      <p:grpSp>
        <p:nvGrpSpPr>
          <p:cNvPr id="22" name="Google Shape;10011;p92">
            <a:extLst>
              <a:ext uri="{FF2B5EF4-FFF2-40B4-BE49-F238E27FC236}">
                <a16:creationId xmlns:a16="http://schemas.microsoft.com/office/drawing/2014/main" id="{E247CA0C-048C-F479-7281-BDCDBDEBE2A6}"/>
              </a:ext>
            </a:extLst>
          </p:cNvPr>
          <p:cNvGrpSpPr/>
          <p:nvPr/>
        </p:nvGrpSpPr>
        <p:grpSpPr>
          <a:xfrm>
            <a:off x="5697024" y="1480950"/>
            <a:ext cx="2181600" cy="2181600"/>
            <a:chOff x="-5611575" y="3272950"/>
            <a:chExt cx="294600" cy="291450"/>
          </a:xfrm>
          <a:solidFill>
            <a:schemeClr val="bg1">
              <a:lumMod val="75000"/>
            </a:schemeClr>
          </a:solidFill>
        </p:grpSpPr>
        <p:sp>
          <p:nvSpPr>
            <p:cNvPr id="23" name="Google Shape;10012;p92">
              <a:extLst>
                <a:ext uri="{FF2B5EF4-FFF2-40B4-BE49-F238E27FC236}">
                  <a16:creationId xmlns:a16="http://schemas.microsoft.com/office/drawing/2014/main" id="{1F77EF26-EB29-1143-C8BE-55B179A0F273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13;p92">
              <a:extLst>
                <a:ext uri="{FF2B5EF4-FFF2-40B4-BE49-F238E27FC236}">
                  <a16:creationId xmlns:a16="http://schemas.microsoft.com/office/drawing/2014/main" id="{08CF65C9-9498-9702-35A1-6A31E1C31245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14;p92">
              <a:extLst>
                <a:ext uri="{FF2B5EF4-FFF2-40B4-BE49-F238E27FC236}">
                  <a16:creationId xmlns:a16="http://schemas.microsoft.com/office/drawing/2014/main" id="{779F8B21-3841-7B55-E391-7C3D8A58BA48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15;p92">
              <a:extLst>
                <a:ext uri="{FF2B5EF4-FFF2-40B4-BE49-F238E27FC236}">
                  <a16:creationId xmlns:a16="http://schemas.microsoft.com/office/drawing/2014/main" id="{35FACCE4-5C99-E87B-C852-2B2B418A7246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16;p92">
              <a:extLst>
                <a:ext uri="{FF2B5EF4-FFF2-40B4-BE49-F238E27FC236}">
                  <a16:creationId xmlns:a16="http://schemas.microsoft.com/office/drawing/2014/main" id="{8823D478-6820-5893-743F-0498ED5F2DC2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AEFBADE-8BB8-B25A-E686-2135760F2446}"/>
              </a:ext>
            </a:extLst>
          </p:cNvPr>
          <p:cNvSpPr txBox="1"/>
          <p:nvPr/>
        </p:nvSpPr>
        <p:spPr>
          <a:xfrm>
            <a:off x="759184" y="2802673"/>
            <a:ext cx="373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>
                <a:latin typeface="Montserrat" panose="00000500000000000000" pitchFamily="2" charset="0"/>
              </a:rPr>
              <a:t>Metodología de cascada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>
          <a:extLst>
            <a:ext uri="{FF2B5EF4-FFF2-40B4-BE49-F238E27FC236}">
              <a16:creationId xmlns:a16="http://schemas.microsoft.com/office/drawing/2014/main" id="{2E051AEC-C082-C31E-A03C-4F7374D0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499C27-2CF6-CDEF-FF0D-C8F8859E10F9}"/>
              </a:ext>
            </a:extLst>
          </p:cNvPr>
          <p:cNvSpPr txBox="1"/>
          <p:nvPr/>
        </p:nvSpPr>
        <p:spPr>
          <a:xfrm>
            <a:off x="2373351" y="408877"/>
            <a:ext cx="4397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latin typeface="Montserrat" panose="00000500000000000000" pitchFamily="2" charset="0"/>
              </a:rPr>
              <a:t>Cronograma </a:t>
            </a:r>
            <a:r>
              <a:rPr lang="es-CL" sz="3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Fase 1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64FD59B-7165-62BF-3085-64099F760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04107"/>
              </p:ext>
            </p:extLst>
          </p:nvPr>
        </p:nvGraphicFramePr>
        <p:xfrm>
          <a:off x="2761785" y="1348608"/>
          <a:ext cx="3620429" cy="2446284"/>
        </p:xfrm>
        <a:graphic>
          <a:graphicData uri="http://schemas.openxmlformats.org/drawingml/2006/table">
            <a:tbl>
              <a:tblPr firstRow="1" bandRow="1">
                <a:tableStyleId>{07A4067B-059E-4D6D-B1F8-5243B46AFC54}</a:tableStyleId>
              </a:tblPr>
              <a:tblGrid>
                <a:gridCol w="2014653">
                  <a:extLst>
                    <a:ext uri="{9D8B030D-6E8A-4147-A177-3AD203B41FA5}">
                      <a16:colId xmlns:a16="http://schemas.microsoft.com/office/drawing/2014/main" val="2327176051"/>
                    </a:ext>
                  </a:extLst>
                </a:gridCol>
                <a:gridCol w="1605776">
                  <a:extLst>
                    <a:ext uri="{9D8B030D-6E8A-4147-A177-3AD203B41FA5}">
                      <a16:colId xmlns:a16="http://schemas.microsoft.com/office/drawing/2014/main" val="3815311657"/>
                    </a:ext>
                  </a:extLst>
                </a:gridCol>
              </a:tblGrid>
              <a:tr h="77137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Montserrat" panose="00000500000000000000" pitchFamily="2" charset="0"/>
                        </a:rPr>
                        <a:t>Nombre de la tarea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Montserrat" panose="00000500000000000000" pitchFamily="2" charset="0"/>
                        </a:rPr>
                        <a:t>Duración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15187"/>
                  </a:ext>
                </a:extLst>
              </a:tr>
              <a:tr h="669074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Definición del proyecto.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10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99334"/>
                  </a:ext>
                </a:extLst>
              </a:tr>
              <a:tr h="795563">
                <a:tc>
                  <a:txBody>
                    <a:bodyPr/>
                    <a:lstStyle/>
                    <a:p>
                      <a:pPr algn="ctr"/>
                      <a:r>
                        <a:rPr lang="es-CL" sz="1500" dirty="0">
                          <a:latin typeface="Montserrat" panose="00000500000000000000" pitchFamily="2" charset="0"/>
                        </a:rPr>
                        <a:t>Definición de las tecnologías / Creación Carta Gantt.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Montserrat" panose="00000500000000000000" pitchFamily="2" charset="0"/>
                        </a:rPr>
                        <a:t>5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56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9566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481</Words>
  <Application>Microsoft Office PowerPoint</Application>
  <PresentationFormat>Presentación en pantalla (16:9)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Manrope SemiBold</vt:lpstr>
      <vt:lpstr>Manrope Medium</vt:lpstr>
      <vt:lpstr>Montserrat</vt:lpstr>
      <vt:lpstr>Red Hat Display</vt:lpstr>
      <vt:lpstr>Inter</vt:lpstr>
      <vt:lpstr>Business Cost Analysis by Slidesgo</vt:lpstr>
      <vt:lpstr>MediConnect360</vt:lpstr>
      <vt:lpstr>Índice</vt:lpstr>
      <vt:lpstr>Descripción del Proyecto</vt:lpstr>
      <vt:lpstr>Objetivo General</vt:lpstr>
      <vt:lpstr>Objetivos Específicos</vt:lpstr>
      <vt:lpstr>Alcance</vt:lpstr>
      <vt:lpstr>Limitaciones</vt:lpstr>
      <vt:lpstr>Presentación de PowerPoint</vt:lpstr>
      <vt:lpstr>Presentación de PowerPoint</vt:lpstr>
      <vt:lpstr>Presentación de PowerPoint</vt:lpstr>
      <vt:lpstr>Presentación de PowerPoint</vt:lpstr>
      <vt:lpstr>Arquitectura del Software</vt:lpstr>
      <vt:lpstr>Presentación de PowerPoint</vt:lpstr>
      <vt:lpstr>Presentación de PowerPoint</vt:lpstr>
      <vt:lpstr>Tecnologías utilizadas</vt:lpstr>
      <vt:lpstr>Tecnologías utilizadas</vt:lpstr>
      <vt:lpstr>Resultados obtenidos</vt:lpstr>
      <vt:lpstr>Obstáculos presentados</vt:lpstr>
      <vt:lpstr>Presentación de PowerPoint</vt:lpstr>
      <vt:lpstr>Preguntas de  la comisión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MARCELO ALEXIS Pardo Nahuelfil</cp:lastModifiedBy>
  <cp:revision>9</cp:revision>
  <dcterms:modified xsi:type="dcterms:W3CDTF">2024-12-14T04:22:01Z</dcterms:modified>
</cp:coreProperties>
</file>