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La Lou" charset="1" panose="00000500000000000000"/>
      <p:regular r:id="rId23"/>
    </p:embeddedFont>
    <p:embeddedFont>
      <p:font typeface="Dekk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8808" y="7200900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7845" y="5709661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80611" y="2487203"/>
            <a:ext cx="8545829" cy="272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1217">
                <a:solidFill>
                  <a:srgbClr val="FFFFFF"/>
                </a:solidFill>
                <a:latin typeface="La Lou"/>
              </a:rPr>
              <a:t>GENERATIVE 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31326" y="6048791"/>
            <a:ext cx="12625348" cy="69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9"/>
              </a:lnSpc>
            </a:pPr>
            <a:r>
              <a:rPr lang="en-US" sz="4135">
                <a:solidFill>
                  <a:srgbClr val="FFFFFF"/>
                </a:solidFill>
                <a:latin typeface="Dekko"/>
              </a:rPr>
              <a:t>Laya Shree Elango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98937" y="8252856"/>
            <a:ext cx="1945078" cy="2010889"/>
          </a:xfrm>
          <a:custGeom>
            <a:avLst/>
            <a:gdLst/>
            <a:ahLst/>
            <a:cxnLst/>
            <a:rect r="r" b="b" t="t" l="l"/>
            <a:pathLst>
              <a:path h="2010889" w="1945078">
                <a:moveTo>
                  <a:pt x="0" y="0"/>
                </a:moveTo>
                <a:lnTo>
                  <a:pt x="1945078" y="0"/>
                </a:lnTo>
                <a:lnTo>
                  <a:pt x="1945078" y="2010888"/>
                </a:lnTo>
                <a:lnTo>
                  <a:pt x="0" y="2010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56674" y="-1454299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1081" y="740011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7845" y="5709661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8937" y="8252856"/>
            <a:ext cx="1945078" cy="2010889"/>
          </a:xfrm>
          <a:custGeom>
            <a:avLst/>
            <a:gdLst/>
            <a:ahLst/>
            <a:cxnLst/>
            <a:rect r="r" b="b" t="t" l="l"/>
            <a:pathLst>
              <a:path h="2010889" w="1945078">
                <a:moveTo>
                  <a:pt x="0" y="0"/>
                </a:moveTo>
                <a:lnTo>
                  <a:pt x="1945078" y="0"/>
                </a:lnTo>
                <a:lnTo>
                  <a:pt x="1945078" y="2010888"/>
                </a:lnTo>
                <a:lnTo>
                  <a:pt x="0" y="2010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6674" y="-1454299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43273" y="3388914"/>
            <a:ext cx="2774743" cy="3509171"/>
          </a:xfrm>
          <a:custGeom>
            <a:avLst/>
            <a:gdLst/>
            <a:ahLst/>
            <a:cxnLst/>
            <a:rect r="r" b="b" t="t" l="l"/>
            <a:pathLst>
              <a:path h="3509171" w="2774743">
                <a:moveTo>
                  <a:pt x="0" y="0"/>
                </a:moveTo>
                <a:lnTo>
                  <a:pt x="2774743" y="0"/>
                </a:lnTo>
                <a:lnTo>
                  <a:pt x="2774743" y="3509172"/>
                </a:lnTo>
                <a:lnTo>
                  <a:pt x="0" y="350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57" t="0" r="-1991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20500" y="3388914"/>
            <a:ext cx="2797487" cy="3509171"/>
          </a:xfrm>
          <a:custGeom>
            <a:avLst/>
            <a:gdLst/>
            <a:ahLst/>
            <a:cxnLst/>
            <a:rect r="r" b="b" t="t" l="l"/>
            <a:pathLst>
              <a:path h="3509171" w="2797487">
                <a:moveTo>
                  <a:pt x="0" y="0"/>
                </a:moveTo>
                <a:lnTo>
                  <a:pt x="2797487" y="0"/>
                </a:lnTo>
                <a:lnTo>
                  <a:pt x="2797487" y="3509172"/>
                </a:lnTo>
                <a:lnTo>
                  <a:pt x="0" y="3509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5038" t="0" r="-7584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71476" y="3349574"/>
            <a:ext cx="3366081" cy="3509171"/>
          </a:xfrm>
          <a:custGeom>
            <a:avLst/>
            <a:gdLst/>
            <a:ahLst/>
            <a:cxnLst/>
            <a:rect r="r" b="b" t="t" l="l"/>
            <a:pathLst>
              <a:path h="3509171" w="3366081">
                <a:moveTo>
                  <a:pt x="0" y="0"/>
                </a:moveTo>
                <a:lnTo>
                  <a:pt x="3366081" y="0"/>
                </a:lnTo>
                <a:lnTo>
                  <a:pt x="3366081" y="3509171"/>
                </a:lnTo>
                <a:lnTo>
                  <a:pt x="0" y="35091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72" t="0" r="-819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69053" y="504488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POPULAR LLM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7673" y="7102527"/>
            <a:ext cx="2398083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OpenAI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31603" y="7102527"/>
            <a:ext cx="2398083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Google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44111" y="7102527"/>
            <a:ext cx="2398083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Meta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 RLHF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8780" y="4073423"/>
            <a:ext cx="13824142" cy="188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One of the key methods in improving Generative AI is Reinforcement Learning from Human Feedback, or RLHF. This is where AI gets better through feedback provided by humans,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517107" y="3120318"/>
            <a:ext cx="11184049" cy="5517212"/>
            <a:chOff x="0" y="0"/>
            <a:chExt cx="14912065" cy="7356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06141" cy="7356283"/>
            </a:xfrm>
            <a:custGeom>
              <a:avLst/>
              <a:gdLst/>
              <a:ahLst/>
              <a:cxnLst/>
              <a:rect r="r" b="b" t="t" l="l"/>
              <a:pathLst>
                <a:path h="7356283" w="14806141">
                  <a:moveTo>
                    <a:pt x="0" y="0"/>
                  </a:moveTo>
                  <a:lnTo>
                    <a:pt x="14806141" y="0"/>
                  </a:lnTo>
                  <a:lnTo>
                    <a:pt x="14806141" y="7356283"/>
                  </a:lnTo>
                  <a:lnTo>
                    <a:pt x="0" y="7356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98" r="-1343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13958691" y="3667192"/>
              <a:ext cx="953374" cy="3689091"/>
              <a:chOff x="0" y="0"/>
              <a:chExt cx="188321" cy="72870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8321" cy="728709"/>
              </a:xfrm>
              <a:custGeom>
                <a:avLst/>
                <a:gdLst/>
                <a:ahLst/>
                <a:cxnLst/>
                <a:rect r="r" b="b" t="t" l="l"/>
                <a:pathLst>
                  <a:path h="728709" w="188321">
                    <a:moveTo>
                      <a:pt x="0" y="0"/>
                    </a:moveTo>
                    <a:lnTo>
                      <a:pt x="188321" y="0"/>
                    </a:lnTo>
                    <a:lnTo>
                      <a:pt x="188321" y="728709"/>
                    </a:lnTo>
                    <a:lnTo>
                      <a:pt x="0" y="72870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188321" cy="785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75"/>
                  </a:lnSpc>
                </a:pPr>
              </a:p>
            </p:txBody>
          </p:sp>
        </p:grpSp>
      </p:grpSp>
      <p:sp>
        <p:nvSpPr>
          <p:cNvPr name="TextBox 11" id="11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LLM APP ARCHITECTURE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52507" y="2881211"/>
            <a:ext cx="9382986" cy="7080769"/>
          </a:xfrm>
          <a:custGeom>
            <a:avLst/>
            <a:gdLst/>
            <a:ahLst/>
            <a:cxnLst/>
            <a:rect r="r" b="b" t="t" l="l"/>
            <a:pathLst>
              <a:path h="7080769" w="9382986">
                <a:moveTo>
                  <a:pt x="0" y="0"/>
                </a:moveTo>
                <a:lnTo>
                  <a:pt x="9382986" y="0"/>
                </a:lnTo>
                <a:lnTo>
                  <a:pt x="9382986" y="7080769"/>
                </a:lnTo>
                <a:lnTo>
                  <a:pt x="0" y="7080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EMBEDDINGS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21225" y="2221994"/>
            <a:ext cx="14321684" cy="125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</a:pPr>
            <a:r>
              <a:rPr lang="en-US" sz="3593">
                <a:solidFill>
                  <a:srgbClr val="FFFFFF"/>
                </a:solidFill>
                <a:latin typeface="Dekko"/>
              </a:rPr>
              <a:t>Numeric representations of text in vectors that capture the meaning of words.</a:t>
            </a:r>
          </a:p>
          <a:p>
            <a:pPr algn="ctr">
              <a:lnSpc>
                <a:spcPts val="50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0018" y="2288669"/>
            <a:ext cx="9008310" cy="2854831"/>
          </a:xfrm>
          <a:custGeom>
            <a:avLst/>
            <a:gdLst/>
            <a:ahLst/>
            <a:cxnLst/>
            <a:rect r="r" b="b" t="t" l="l"/>
            <a:pathLst>
              <a:path h="2854831" w="9008310">
                <a:moveTo>
                  <a:pt x="0" y="0"/>
                </a:moveTo>
                <a:lnTo>
                  <a:pt x="9008311" y="0"/>
                </a:lnTo>
                <a:lnTo>
                  <a:pt x="9008311" y="2854831"/>
                </a:lnTo>
                <a:lnTo>
                  <a:pt x="0" y="2854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10215" y="5572125"/>
            <a:ext cx="8528114" cy="4400144"/>
          </a:xfrm>
          <a:custGeom>
            <a:avLst/>
            <a:gdLst/>
            <a:ahLst/>
            <a:cxnLst/>
            <a:rect r="r" b="b" t="t" l="l"/>
            <a:pathLst>
              <a:path h="4400144" w="8528114">
                <a:moveTo>
                  <a:pt x="0" y="0"/>
                </a:moveTo>
                <a:lnTo>
                  <a:pt x="8528114" y="0"/>
                </a:lnTo>
                <a:lnTo>
                  <a:pt x="8528114" y="4400144"/>
                </a:lnTo>
                <a:lnTo>
                  <a:pt x="0" y="4400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-140037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VECTOR DATABASE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5078" y="1675086"/>
            <a:ext cx="14321684" cy="6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hashing technique: Locality Senisitive Hashing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RAG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1225" y="2221994"/>
            <a:ext cx="14321684" cy="125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Retrieval Augmented Generation a technique where generative models retrieve relevant information from a database before generating new content.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341342" y="3676012"/>
            <a:ext cx="11605317" cy="5422684"/>
            <a:chOff x="0" y="0"/>
            <a:chExt cx="15473756" cy="72302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73756" cy="7230245"/>
            </a:xfrm>
            <a:custGeom>
              <a:avLst/>
              <a:gdLst/>
              <a:ahLst/>
              <a:cxnLst/>
              <a:rect r="r" b="b" t="t" l="l"/>
              <a:pathLst>
                <a:path h="7230245" w="15473756">
                  <a:moveTo>
                    <a:pt x="0" y="0"/>
                  </a:moveTo>
                  <a:lnTo>
                    <a:pt x="15473756" y="0"/>
                  </a:lnTo>
                  <a:lnTo>
                    <a:pt x="15473756" y="7230245"/>
                  </a:lnTo>
                  <a:lnTo>
                    <a:pt x="0" y="72302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984727" y="2935530"/>
              <a:ext cx="695797" cy="2456328"/>
              <a:chOff x="0" y="0"/>
              <a:chExt cx="137441" cy="48520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7441" cy="485201"/>
              </a:xfrm>
              <a:custGeom>
                <a:avLst/>
                <a:gdLst/>
                <a:ahLst/>
                <a:cxnLst/>
                <a:rect r="r" b="b" t="t" l="l"/>
                <a:pathLst>
                  <a:path h="485201" w="137441">
                    <a:moveTo>
                      <a:pt x="0" y="0"/>
                    </a:moveTo>
                    <a:lnTo>
                      <a:pt x="137441" y="0"/>
                    </a:lnTo>
                    <a:lnTo>
                      <a:pt x="137441" y="485201"/>
                    </a:lnTo>
                    <a:lnTo>
                      <a:pt x="0" y="485201"/>
                    </a:lnTo>
                    <a:close/>
                  </a:path>
                </a:pathLst>
              </a:custGeom>
              <a:solidFill>
                <a:srgbClr val="18181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137441" cy="5423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75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32625" y="3411003"/>
              <a:ext cx="695797" cy="1078521"/>
              <a:chOff x="0" y="0"/>
              <a:chExt cx="137441" cy="21304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7441" cy="213041"/>
              </a:xfrm>
              <a:custGeom>
                <a:avLst/>
                <a:gdLst/>
                <a:ahLst/>
                <a:cxnLst/>
                <a:rect r="r" b="b" t="t" l="l"/>
                <a:pathLst>
                  <a:path h="213041" w="137441">
                    <a:moveTo>
                      <a:pt x="0" y="0"/>
                    </a:moveTo>
                    <a:lnTo>
                      <a:pt x="137441" y="0"/>
                    </a:lnTo>
                    <a:lnTo>
                      <a:pt x="137441" y="213041"/>
                    </a:lnTo>
                    <a:lnTo>
                      <a:pt x="0" y="213041"/>
                    </a:lnTo>
                    <a:close/>
                  </a:path>
                </a:pathLst>
              </a:custGeom>
              <a:solidFill>
                <a:srgbClr val="18181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137441" cy="270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75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LANGCHAIN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42538" y="3927661"/>
            <a:ext cx="9590366" cy="4283538"/>
            <a:chOff x="0" y="0"/>
            <a:chExt cx="12787155" cy="57113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87155" cy="5711384"/>
            </a:xfrm>
            <a:custGeom>
              <a:avLst/>
              <a:gdLst/>
              <a:ahLst/>
              <a:cxnLst/>
              <a:rect r="r" b="b" t="t" l="l"/>
              <a:pathLst>
                <a:path h="5711384" w="12787155">
                  <a:moveTo>
                    <a:pt x="0" y="0"/>
                  </a:moveTo>
                  <a:lnTo>
                    <a:pt x="12787155" y="0"/>
                  </a:lnTo>
                  <a:lnTo>
                    <a:pt x="12787155" y="5711384"/>
                  </a:lnTo>
                  <a:lnTo>
                    <a:pt x="0" y="571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9433869" y="1777171"/>
              <a:ext cx="695797" cy="1078521"/>
              <a:chOff x="0" y="0"/>
              <a:chExt cx="137441" cy="21304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7441" cy="213041"/>
              </a:xfrm>
              <a:custGeom>
                <a:avLst/>
                <a:gdLst/>
                <a:ahLst/>
                <a:cxnLst/>
                <a:rect r="r" b="b" t="t" l="l"/>
                <a:pathLst>
                  <a:path h="213041" w="137441">
                    <a:moveTo>
                      <a:pt x="0" y="0"/>
                    </a:moveTo>
                    <a:lnTo>
                      <a:pt x="137441" y="0"/>
                    </a:lnTo>
                    <a:lnTo>
                      <a:pt x="137441" y="213041"/>
                    </a:lnTo>
                    <a:lnTo>
                      <a:pt x="0" y="213041"/>
                    </a:lnTo>
                    <a:close/>
                  </a:path>
                </a:pathLst>
              </a:custGeom>
              <a:solidFill>
                <a:srgbClr val="18181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137441" cy="270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75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2521225" y="2599703"/>
            <a:ext cx="14321684" cy="6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Python library that makes building LLM apps easier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6666" y="3659754"/>
            <a:ext cx="10082109" cy="5019419"/>
          </a:xfrm>
          <a:custGeom>
            <a:avLst/>
            <a:gdLst/>
            <a:ahLst/>
            <a:cxnLst/>
            <a:rect r="r" b="b" t="t" l="l"/>
            <a:pathLst>
              <a:path h="5019419" w="10082109">
                <a:moveTo>
                  <a:pt x="0" y="0"/>
                </a:moveTo>
                <a:lnTo>
                  <a:pt x="10082109" y="0"/>
                </a:lnTo>
                <a:lnTo>
                  <a:pt x="10082109" y="5019419"/>
                </a:lnTo>
                <a:lnTo>
                  <a:pt x="0" y="50194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LANGCHAIN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21225" y="2599703"/>
            <a:ext cx="14321684" cy="6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Python library that makes building LLM apps easier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1081" y="740011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7845" y="5709661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8937" y="8252856"/>
            <a:ext cx="1945078" cy="2010889"/>
          </a:xfrm>
          <a:custGeom>
            <a:avLst/>
            <a:gdLst/>
            <a:ahLst/>
            <a:cxnLst/>
            <a:rect r="r" b="b" t="t" l="l"/>
            <a:pathLst>
              <a:path h="2010889" w="1945078">
                <a:moveTo>
                  <a:pt x="0" y="0"/>
                </a:moveTo>
                <a:lnTo>
                  <a:pt x="1945078" y="0"/>
                </a:lnTo>
                <a:lnTo>
                  <a:pt x="1945078" y="2010888"/>
                </a:lnTo>
                <a:lnTo>
                  <a:pt x="0" y="2010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6674" y="-1454299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69053" y="504488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WHAT IS GEN AI?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0460" y="3668780"/>
            <a:ext cx="14262495" cy="264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Generative AI refers to AI systems capable of creating </a:t>
            </a:r>
            <a:r>
              <a:rPr lang="en-US" sz="3793">
                <a:solidFill>
                  <a:srgbClr val="00FFFC"/>
                </a:solidFill>
                <a:latin typeface="Dekko"/>
              </a:rPr>
              <a:t>new content</a:t>
            </a:r>
            <a:r>
              <a:rPr lang="en-US" sz="3793">
                <a:solidFill>
                  <a:srgbClr val="FFFFFF"/>
                </a:solidFill>
                <a:latin typeface="Dekko"/>
              </a:rPr>
              <a:t>, such as text, images, or videos, based on patterns and data they've been trained on.</a:t>
            </a:r>
          </a:p>
          <a:p>
            <a:pPr algn="ctr">
              <a:lnSpc>
                <a:spcPts val="53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1081" y="740011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7845" y="5709661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8937" y="8252856"/>
            <a:ext cx="1945078" cy="2010889"/>
          </a:xfrm>
          <a:custGeom>
            <a:avLst/>
            <a:gdLst/>
            <a:ahLst/>
            <a:cxnLst/>
            <a:rect r="r" b="b" t="t" l="l"/>
            <a:pathLst>
              <a:path h="2010889" w="1945078">
                <a:moveTo>
                  <a:pt x="0" y="0"/>
                </a:moveTo>
                <a:lnTo>
                  <a:pt x="1945078" y="0"/>
                </a:lnTo>
                <a:lnTo>
                  <a:pt x="1945078" y="2010888"/>
                </a:lnTo>
                <a:lnTo>
                  <a:pt x="0" y="2010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6674" y="-1454299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58873" y="3086100"/>
            <a:ext cx="3740727" cy="4114800"/>
          </a:xfrm>
          <a:custGeom>
            <a:avLst/>
            <a:gdLst/>
            <a:ahLst/>
            <a:cxnLst/>
            <a:rect r="r" b="b" t="t" l="l"/>
            <a:pathLst>
              <a:path h="4114800" w="3740727">
                <a:moveTo>
                  <a:pt x="0" y="0"/>
                </a:moveTo>
                <a:lnTo>
                  <a:pt x="3740727" y="0"/>
                </a:lnTo>
                <a:lnTo>
                  <a:pt x="3740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78747" y="3901915"/>
            <a:ext cx="5677928" cy="3073758"/>
            <a:chOff x="0" y="0"/>
            <a:chExt cx="7570570" cy="40983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860883" y="0"/>
              <a:ext cx="1709687" cy="3498082"/>
            </a:xfrm>
            <a:custGeom>
              <a:avLst/>
              <a:gdLst/>
              <a:ahLst/>
              <a:cxnLst/>
              <a:rect r="r" b="b" t="t" l="l"/>
              <a:pathLst>
                <a:path h="3498082" w="1709687">
                  <a:moveTo>
                    <a:pt x="0" y="0"/>
                  </a:moveTo>
                  <a:lnTo>
                    <a:pt x="1709687" y="0"/>
                  </a:lnTo>
                  <a:lnTo>
                    <a:pt x="1709687" y="3498082"/>
                  </a:lnTo>
                  <a:lnTo>
                    <a:pt x="0" y="3498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44088"/>
              <a:ext cx="2391623" cy="2609906"/>
            </a:xfrm>
            <a:custGeom>
              <a:avLst/>
              <a:gdLst/>
              <a:ahLst/>
              <a:cxnLst/>
              <a:rect r="r" b="b" t="t" l="l"/>
              <a:pathLst>
                <a:path h="2609906" w="2391623">
                  <a:moveTo>
                    <a:pt x="0" y="0"/>
                  </a:moveTo>
                  <a:lnTo>
                    <a:pt x="2391623" y="0"/>
                  </a:lnTo>
                  <a:lnTo>
                    <a:pt x="2391623" y="2609906"/>
                  </a:lnTo>
                  <a:lnTo>
                    <a:pt x="0" y="2609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569053" y="504488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WHAT IS GEN AI?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1081" y="740011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7845" y="5709661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8937" y="8252856"/>
            <a:ext cx="1945078" cy="2010889"/>
          </a:xfrm>
          <a:custGeom>
            <a:avLst/>
            <a:gdLst/>
            <a:ahLst/>
            <a:cxnLst/>
            <a:rect r="r" b="b" t="t" l="l"/>
            <a:pathLst>
              <a:path h="2010889" w="1945078">
                <a:moveTo>
                  <a:pt x="0" y="0"/>
                </a:moveTo>
                <a:lnTo>
                  <a:pt x="1945078" y="0"/>
                </a:lnTo>
                <a:lnTo>
                  <a:pt x="1945078" y="2010888"/>
                </a:lnTo>
                <a:lnTo>
                  <a:pt x="0" y="2010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6674" y="-1454299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71476" y="3520334"/>
            <a:ext cx="5473129" cy="3480548"/>
          </a:xfrm>
          <a:custGeom>
            <a:avLst/>
            <a:gdLst/>
            <a:ahLst/>
            <a:cxnLst/>
            <a:rect r="r" b="b" t="t" l="l"/>
            <a:pathLst>
              <a:path h="3480548" w="5473129">
                <a:moveTo>
                  <a:pt x="0" y="0"/>
                </a:moveTo>
                <a:lnTo>
                  <a:pt x="5473129" y="0"/>
                </a:lnTo>
                <a:lnTo>
                  <a:pt x="5473129" y="3480548"/>
                </a:lnTo>
                <a:lnTo>
                  <a:pt x="0" y="3480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JOURNEY FROM ML TO GENERATIVE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9088" y="4897291"/>
            <a:ext cx="4217587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Statistical 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33353" y="7102527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Structured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3353" y="2823521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Eg: House Price Prediction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1747" y="3607071"/>
            <a:ext cx="2458467" cy="3873649"/>
          </a:xfrm>
          <a:custGeom>
            <a:avLst/>
            <a:gdLst/>
            <a:ahLst/>
            <a:cxnLst/>
            <a:rect r="r" b="b" t="t" l="l"/>
            <a:pathLst>
              <a:path h="3873649" w="2458467">
                <a:moveTo>
                  <a:pt x="0" y="0"/>
                </a:moveTo>
                <a:lnTo>
                  <a:pt x="2458467" y="0"/>
                </a:lnTo>
                <a:lnTo>
                  <a:pt x="2458467" y="3873649"/>
                </a:lnTo>
                <a:lnTo>
                  <a:pt x="0" y="3873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125" t="-27158" r="0" b="-62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99115" y="4490901"/>
            <a:ext cx="3981143" cy="2239173"/>
          </a:xfrm>
          <a:custGeom>
            <a:avLst/>
            <a:gdLst/>
            <a:ahLst/>
            <a:cxnLst/>
            <a:rect r="r" b="b" t="t" l="l"/>
            <a:pathLst>
              <a:path h="2239173" w="3981143">
                <a:moveTo>
                  <a:pt x="0" y="0"/>
                </a:moveTo>
                <a:lnTo>
                  <a:pt x="3981143" y="0"/>
                </a:lnTo>
                <a:lnTo>
                  <a:pt x="3981143" y="2239173"/>
                </a:lnTo>
                <a:lnTo>
                  <a:pt x="0" y="223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3353" y="3607071"/>
            <a:ext cx="610662" cy="610662"/>
          </a:xfrm>
          <a:custGeom>
            <a:avLst/>
            <a:gdLst/>
            <a:ahLst/>
            <a:cxnLst/>
            <a:rect r="r" b="b" t="t" l="l"/>
            <a:pathLst>
              <a:path h="610662" w="610662">
                <a:moveTo>
                  <a:pt x="0" y="0"/>
                </a:moveTo>
                <a:lnTo>
                  <a:pt x="610662" y="0"/>
                </a:lnTo>
                <a:lnTo>
                  <a:pt x="610662" y="610662"/>
                </a:lnTo>
                <a:lnTo>
                  <a:pt x="0" y="610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84825" y="3880239"/>
            <a:ext cx="610662" cy="610662"/>
          </a:xfrm>
          <a:custGeom>
            <a:avLst/>
            <a:gdLst/>
            <a:ahLst/>
            <a:cxnLst/>
            <a:rect r="r" b="b" t="t" l="l"/>
            <a:pathLst>
              <a:path h="610662" w="610662">
                <a:moveTo>
                  <a:pt x="0" y="0"/>
                </a:moveTo>
                <a:lnTo>
                  <a:pt x="610661" y="0"/>
                </a:lnTo>
                <a:lnTo>
                  <a:pt x="610661" y="610662"/>
                </a:lnTo>
                <a:lnTo>
                  <a:pt x="0" y="610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67043" y="4578004"/>
            <a:ext cx="1526887" cy="748174"/>
          </a:xfrm>
          <a:custGeom>
            <a:avLst/>
            <a:gdLst/>
            <a:ahLst/>
            <a:cxnLst/>
            <a:rect r="r" b="b" t="t" l="l"/>
            <a:pathLst>
              <a:path h="748174" w="1526887">
                <a:moveTo>
                  <a:pt x="0" y="0"/>
                </a:moveTo>
                <a:lnTo>
                  <a:pt x="1526887" y="0"/>
                </a:lnTo>
                <a:lnTo>
                  <a:pt x="1526887" y="748175"/>
                </a:lnTo>
                <a:lnTo>
                  <a:pt x="0" y="748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5144015" y="3880239"/>
            <a:ext cx="1055100" cy="32163"/>
          </a:xfrm>
          <a:prstGeom prst="line">
            <a:avLst/>
          </a:prstGeom>
          <a:ln cap="flat" w="38100">
            <a:solidFill>
              <a:srgbClr val="00FFF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2756451" y="4952091"/>
            <a:ext cx="1010592" cy="0"/>
          </a:xfrm>
          <a:prstGeom prst="line">
            <a:avLst/>
          </a:prstGeom>
          <a:ln cap="flat" w="38100">
            <a:solidFill>
              <a:srgbClr val="00FFF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827958" y="2660501"/>
            <a:ext cx="7190283" cy="4033299"/>
          </a:xfrm>
          <a:custGeom>
            <a:avLst/>
            <a:gdLst/>
            <a:ahLst/>
            <a:cxnLst/>
            <a:rect r="r" b="b" t="t" l="l"/>
            <a:pathLst>
              <a:path h="4033299" w="7190283">
                <a:moveTo>
                  <a:pt x="0" y="0"/>
                </a:moveTo>
                <a:lnTo>
                  <a:pt x="7190283" y="0"/>
                </a:lnTo>
                <a:lnTo>
                  <a:pt x="7190283" y="4033300"/>
                </a:lnTo>
                <a:lnTo>
                  <a:pt x="0" y="4033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JOURNEY FROM ML TO GENERATIVE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27810" y="7038710"/>
            <a:ext cx="4217587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Neural Networks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33353" y="7700746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Unstructured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33353" y="2823521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Classification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26413" y="3661713"/>
            <a:ext cx="4217587" cy="38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2293">
                <a:solidFill>
                  <a:srgbClr val="FFFFFF"/>
                </a:solidFill>
                <a:latin typeface="Dekko"/>
              </a:rPr>
              <a:t>pointy ears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0061" y="4733565"/>
            <a:ext cx="1181579" cy="38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2293">
                <a:solidFill>
                  <a:srgbClr val="FFFFFF"/>
                </a:solidFill>
                <a:latin typeface="Dekko"/>
              </a:rPr>
              <a:t>whiskers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5018" y="2973193"/>
            <a:ext cx="4860941" cy="4055755"/>
          </a:xfrm>
          <a:custGeom>
            <a:avLst/>
            <a:gdLst/>
            <a:ahLst/>
            <a:cxnLst/>
            <a:rect r="r" b="b" t="t" l="l"/>
            <a:pathLst>
              <a:path h="4055755" w="4860941">
                <a:moveTo>
                  <a:pt x="0" y="0"/>
                </a:moveTo>
                <a:lnTo>
                  <a:pt x="4860941" y="0"/>
                </a:lnTo>
                <a:lnTo>
                  <a:pt x="4860941" y="4055755"/>
                </a:lnTo>
                <a:lnTo>
                  <a:pt x="0" y="405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809" t="-51677" r="-13022" b="-524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33959" y="6971798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movie        was       great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63109" y="4171337"/>
            <a:ext cx="5285079" cy="131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Recurrent Neural Networks (RNN)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JOURNEY FROM ML TO GENERATIVE AI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72194" y="5692083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contacting me          </a:t>
            </a:r>
            <a:r>
              <a:rPr lang="en-US" sz="3193">
                <a:solidFill>
                  <a:srgbClr val="00FFFC"/>
                </a:solidFill>
                <a:latin typeface="Dekko"/>
              </a:rPr>
              <a:t> 0.91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00213" y="3769129"/>
            <a:ext cx="13442709" cy="198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Angela: Hey we have a potential collaboration opportunity. Do you have time to talk?</a:t>
            </a:r>
          </a:p>
          <a:p>
            <a:pPr algn="l">
              <a:lnSpc>
                <a:spcPts val="5310"/>
              </a:lnSpc>
            </a:pPr>
            <a:r>
              <a:rPr lang="en-US" sz="3793">
                <a:solidFill>
                  <a:srgbClr val="FFFFFF"/>
                </a:solidFill>
                <a:latin typeface="Dekko"/>
              </a:rPr>
              <a:t>Dhaval: Angela, Thanks for</a:t>
            </a:r>
            <a:r>
              <a:rPr lang="en-US" sz="3793">
                <a:solidFill>
                  <a:srgbClr val="00FFFC"/>
                </a:solidFill>
                <a:latin typeface="Dekko"/>
              </a:rPr>
              <a:t> _________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JOURNEY FROM ML TO GENERATIVE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22611" y="6307771"/>
            <a:ext cx="4217587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  reaching out          </a:t>
            </a:r>
            <a:r>
              <a:rPr lang="en-US" sz="3193">
                <a:solidFill>
                  <a:srgbClr val="00FFFC"/>
                </a:solidFill>
                <a:latin typeface="Dekko"/>
              </a:rPr>
              <a:t>0.96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0940" y="6921990"/>
            <a:ext cx="4819258" cy="5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>
                <a:solidFill>
                  <a:srgbClr val="FFFFFF"/>
                </a:solidFill>
                <a:latin typeface="Dekko"/>
              </a:rPr>
              <a:t>  finishing project          </a:t>
            </a:r>
            <a:r>
              <a:rPr lang="en-US" sz="3193">
                <a:solidFill>
                  <a:srgbClr val="00FFFC"/>
                </a:solidFill>
                <a:latin typeface="Dekko"/>
              </a:rPr>
              <a:t>0.24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22864" y="2950501"/>
            <a:ext cx="5351733" cy="4385998"/>
            <a:chOff x="0" y="0"/>
            <a:chExt cx="7135643" cy="58479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76081" y="1637029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76081" y="4200810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76081" y="2945141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38848" y="817578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238802" y="2294401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238802" y="3704740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038848" y="2124621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038848" y="3544194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038848" y="4855857"/>
              <a:ext cx="992140" cy="992140"/>
            </a:xfrm>
            <a:custGeom>
              <a:avLst/>
              <a:gdLst/>
              <a:ahLst/>
              <a:cxnLst/>
              <a:rect r="r" b="b" t="t" l="l"/>
              <a:pathLst>
                <a:path h="992140" w="992140">
                  <a:moveTo>
                    <a:pt x="0" y="0"/>
                  </a:moveTo>
                  <a:lnTo>
                    <a:pt x="992140" y="0"/>
                  </a:lnTo>
                  <a:lnTo>
                    <a:pt x="992140" y="992140"/>
                  </a:lnTo>
                  <a:lnTo>
                    <a:pt x="0" y="992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V="true">
              <a:off x="1768221" y="1313648"/>
              <a:ext cx="1270627" cy="819451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68221" y="2133099"/>
              <a:ext cx="1270627" cy="487592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1768221" y="2133099"/>
              <a:ext cx="1270627" cy="1907165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1768221" y="2620691"/>
              <a:ext cx="1270627" cy="820521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1768221" y="3441211"/>
              <a:ext cx="1270627" cy="599053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1768221" y="3441211"/>
              <a:ext cx="1270627" cy="1910716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1768221" y="2620691"/>
              <a:ext cx="1270627" cy="2076189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1768221" y="4040264"/>
              <a:ext cx="1270627" cy="656615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768221" y="4696880"/>
              <a:ext cx="1270627" cy="655048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4030988" y="1313648"/>
              <a:ext cx="1207814" cy="1476823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4030988" y="1313648"/>
              <a:ext cx="1207814" cy="2887162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4030988" y="2620691"/>
              <a:ext cx="1207814" cy="169780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030988" y="2620691"/>
              <a:ext cx="1207814" cy="1580119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4030988" y="4040264"/>
              <a:ext cx="1207814" cy="160545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0" id="30"/>
            <p:cNvSpPr/>
            <p:nvPr/>
          </p:nvSpPr>
          <p:spPr>
            <a:xfrm flipV="true">
              <a:off x="4030988" y="2790471"/>
              <a:ext cx="1207814" cy="1249793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1" id="31"/>
            <p:cNvSpPr/>
            <p:nvPr/>
          </p:nvSpPr>
          <p:spPr>
            <a:xfrm flipV="true">
              <a:off x="4030988" y="4200810"/>
              <a:ext cx="1207814" cy="1151117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768221" y="2133099"/>
              <a:ext cx="1270627" cy="3218828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3" id="33"/>
            <p:cNvSpPr/>
            <p:nvPr/>
          </p:nvSpPr>
          <p:spPr>
            <a:xfrm flipV="true">
              <a:off x="1768221" y="1313648"/>
              <a:ext cx="1270627" cy="2127563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4" id="34"/>
            <p:cNvSpPr/>
            <p:nvPr/>
          </p:nvSpPr>
          <p:spPr>
            <a:xfrm flipV="true">
              <a:off x="1768221" y="1313648"/>
              <a:ext cx="1270627" cy="3383232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5" id="35"/>
            <p:cNvSpPr/>
            <p:nvPr/>
          </p:nvSpPr>
          <p:spPr>
            <a:xfrm flipV="true">
              <a:off x="4030988" y="2790471"/>
              <a:ext cx="1207814" cy="2561456"/>
            </a:xfrm>
            <a:prstGeom prst="line">
              <a:avLst/>
            </a:prstGeom>
            <a:ln cap="flat" w="3047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802934"/>
              <a:ext cx="2262767" cy="569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FFFFFF"/>
                  </a:solidFill>
                  <a:latin typeface="Dekko"/>
                </a:rPr>
                <a:t>input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2547164" y="-57150"/>
              <a:ext cx="2262767" cy="569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FFFFFF"/>
                  </a:solidFill>
                  <a:latin typeface="Dekko"/>
                </a:rPr>
                <a:t>hidden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4872876" y="1307933"/>
              <a:ext cx="2262767" cy="569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FFFFFF"/>
                  </a:solidFill>
                  <a:latin typeface="Dekko"/>
                </a:rPr>
                <a:t>output 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4342406" y="3782970"/>
            <a:ext cx="3228805" cy="2759160"/>
          </a:xfrm>
          <a:custGeom>
            <a:avLst/>
            <a:gdLst/>
            <a:ahLst/>
            <a:cxnLst/>
            <a:rect r="r" b="b" t="t" l="l"/>
            <a:pathLst>
              <a:path h="2759160" w="3228805">
                <a:moveTo>
                  <a:pt x="0" y="0"/>
                </a:moveTo>
                <a:lnTo>
                  <a:pt x="3228805" y="0"/>
                </a:lnTo>
                <a:lnTo>
                  <a:pt x="3228805" y="2759160"/>
                </a:lnTo>
                <a:lnTo>
                  <a:pt x="0" y="2759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482925" y="6542130"/>
            <a:ext cx="2938388" cy="2226051"/>
          </a:xfrm>
          <a:custGeom>
            <a:avLst/>
            <a:gdLst/>
            <a:ahLst/>
            <a:cxnLst/>
            <a:rect r="r" b="b" t="t" l="l"/>
            <a:pathLst>
              <a:path h="2226051" w="2938388">
                <a:moveTo>
                  <a:pt x="0" y="0"/>
                </a:moveTo>
                <a:lnTo>
                  <a:pt x="2938388" y="0"/>
                </a:lnTo>
                <a:lnTo>
                  <a:pt x="2938388" y="2226052"/>
                </a:lnTo>
                <a:lnTo>
                  <a:pt x="0" y="22260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461673" y="1028700"/>
            <a:ext cx="2959640" cy="2911210"/>
          </a:xfrm>
          <a:custGeom>
            <a:avLst/>
            <a:gdLst/>
            <a:ahLst/>
            <a:cxnLst/>
            <a:rect r="r" b="b" t="t" l="l"/>
            <a:pathLst>
              <a:path h="2911210" w="2959640">
                <a:moveTo>
                  <a:pt x="0" y="0"/>
                </a:moveTo>
                <a:lnTo>
                  <a:pt x="2959640" y="0"/>
                </a:lnTo>
                <a:lnTo>
                  <a:pt x="2959640" y="2911210"/>
                </a:lnTo>
                <a:lnTo>
                  <a:pt x="0" y="29112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>
            <a:off x="7571211" y="5162550"/>
            <a:ext cx="275395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V="true">
            <a:off x="7421313" y="5448300"/>
            <a:ext cx="2906351" cy="220685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7421313" y="2484305"/>
            <a:ext cx="2903849" cy="24359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5" id="45"/>
          <p:cNvSpPr txBox="true"/>
          <p:nvPr/>
        </p:nvSpPr>
        <p:spPr>
          <a:xfrm rot="0">
            <a:off x="9237720" y="861863"/>
            <a:ext cx="5910960" cy="61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FFFFFF"/>
                </a:solidFill>
                <a:latin typeface="Dekko"/>
              </a:rPr>
              <a:t>  Semi-Supervised learning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7845" y="5652668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1367" y="7509816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890155" cy="4577339"/>
          </a:xfrm>
          <a:custGeom>
            <a:avLst/>
            <a:gdLst/>
            <a:ahLst/>
            <a:cxnLst/>
            <a:rect r="r" b="b" t="t" l="l"/>
            <a:pathLst>
              <a:path h="4577339" w="3890155">
                <a:moveTo>
                  <a:pt x="0" y="0"/>
                </a:moveTo>
                <a:lnTo>
                  <a:pt x="3890155" y="0"/>
                </a:lnTo>
                <a:lnTo>
                  <a:pt x="3890155" y="4577339"/>
                </a:lnTo>
                <a:lnTo>
                  <a:pt x="0" y="457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344" y="-139098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04488"/>
            <a:ext cx="164180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a Lou"/>
              </a:rPr>
              <a:t>LLM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8780" y="2862160"/>
            <a:ext cx="13824142" cy="444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It is an extremely large AI model that can predict the </a:t>
            </a:r>
            <a:r>
              <a:rPr lang="en-US" sz="3593">
                <a:solidFill>
                  <a:srgbClr val="00FFFC"/>
                </a:solidFill>
                <a:latin typeface="Dekko"/>
              </a:rPr>
              <a:t>next word</a:t>
            </a:r>
            <a:r>
              <a:rPr lang="en-US" sz="3593">
                <a:solidFill>
                  <a:srgbClr val="FFFFFF"/>
                </a:solidFill>
                <a:latin typeface="Dekko"/>
              </a:rPr>
              <a:t> or </a:t>
            </a:r>
            <a:r>
              <a:rPr lang="en-US" sz="3593">
                <a:solidFill>
                  <a:srgbClr val="00FFFC"/>
                </a:solidFill>
                <a:latin typeface="Dekko"/>
              </a:rPr>
              <a:t>set of words</a:t>
            </a:r>
            <a:r>
              <a:rPr lang="en-US" sz="3593">
                <a:solidFill>
                  <a:srgbClr val="FFFFFF"/>
                </a:solidFill>
                <a:latin typeface="Dekko"/>
              </a:rPr>
              <a:t> from the given sequence of words, enabling them to generate coherent and contextually appropriate text.</a:t>
            </a:r>
          </a:p>
          <a:p>
            <a:pPr algn="ctr">
              <a:lnSpc>
                <a:spcPts val="5030"/>
              </a:lnSpc>
              <a:spcBef>
                <a:spcPct val="0"/>
              </a:spcBef>
            </a:pPr>
          </a:p>
          <a:p>
            <a:pPr algn="ctr">
              <a:lnSpc>
                <a:spcPts val="5030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Dekko"/>
              </a:rPr>
              <a:t>Eg: If I say "Once upon a time, there was a...", a language model can predict "princess" or "dragon" based on the context.</a:t>
            </a:r>
          </a:p>
          <a:p>
            <a:pPr algn="ctr">
              <a:lnSpc>
                <a:spcPts val="50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DAGIpssc6rg</dc:identifier>
  <dcterms:modified xsi:type="dcterms:W3CDTF">2011-08-01T06:04:30Z</dcterms:modified>
  <cp:revision>1</cp:revision>
  <dc:title>Generative AI</dc:title>
</cp:coreProperties>
</file>