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57" r:id="rId5"/>
    <p:sldId id="258" r:id="rId6"/>
    <p:sldId id="259" r:id="rId7"/>
    <p:sldId id="260" r:id="rId8"/>
    <p:sldId id="263" r:id="rId9"/>
    <p:sldId id="266" r:id="rId10"/>
    <p:sldId id="265"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ayam\Downloads\Excel%20CapstoneTransactionData_.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ayam\Downloads\Excel%20CapstoneTransactionData_.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CapstoneTransactionData_.xlsx]Customer Level Analysis!PivotTable5</c:name>
    <c:fmtId val="20"/>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358092738407698"/>
          <c:y val="0.14249781277340332"/>
          <c:w val="0.49232305336832893"/>
          <c:h val="0.55053368328958885"/>
        </c:manualLayout>
      </c:layout>
      <c:barChart>
        <c:barDir val="col"/>
        <c:grouping val="clustered"/>
        <c:varyColors val="0"/>
        <c:ser>
          <c:idx val="0"/>
          <c:order val="0"/>
          <c:tx>
            <c:strRef>
              <c:f>'Customer Level Analysis'!$U$10</c:f>
              <c:strCache>
                <c:ptCount val="1"/>
                <c:pt idx="0">
                  <c:v>Count of No of items</c:v>
                </c:pt>
              </c:strCache>
            </c:strRef>
          </c:tx>
          <c:spPr>
            <a:solidFill>
              <a:schemeClr val="accent1"/>
            </a:solidFill>
            <a:ln>
              <a:noFill/>
            </a:ln>
            <a:effectLst/>
          </c:spPr>
          <c:invertIfNegative val="0"/>
          <c:cat>
            <c:strRef>
              <c:f>'Customer Level Analysis'!$T$11:$T$16</c:f>
              <c:strCache>
                <c:ptCount val="5"/>
                <c:pt idx="0">
                  <c:v>Afternoon</c:v>
                </c:pt>
                <c:pt idx="1">
                  <c:v>Evening</c:v>
                </c:pt>
                <c:pt idx="2">
                  <c:v>Late Night</c:v>
                </c:pt>
                <c:pt idx="3">
                  <c:v>Morning</c:v>
                </c:pt>
                <c:pt idx="4">
                  <c:v>Night</c:v>
                </c:pt>
              </c:strCache>
            </c:strRef>
          </c:cat>
          <c:val>
            <c:numRef>
              <c:f>'Customer Level Analysis'!$U$11:$U$16</c:f>
              <c:numCache>
                <c:formatCode>General</c:formatCode>
                <c:ptCount val="5"/>
                <c:pt idx="0">
                  <c:v>5924</c:v>
                </c:pt>
                <c:pt idx="1">
                  <c:v>4712</c:v>
                </c:pt>
                <c:pt idx="2">
                  <c:v>1589</c:v>
                </c:pt>
                <c:pt idx="3">
                  <c:v>5389</c:v>
                </c:pt>
                <c:pt idx="4">
                  <c:v>5209</c:v>
                </c:pt>
              </c:numCache>
            </c:numRef>
          </c:val>
          <c:extLst>
            <c:ext xmlns:c16="http://schemas.microsoft.com/office/drawing/2014/chart" uri="{C3380CC4-5D6E-409C-BE32-E72D297353CC}">
              <c16:uniqueId val="{00000000-CFED-4F9E-8582-B4AF7910320B}"/>
            </c:ext>
          </c:extLst>
        </c:ser>
        <c:ser>
          <c:idx val="1"/>
          <c:order val="1"/>
          <c:tx>
            <c:strRef>
              <c:f>'Customer Level Analysis'!$V$10</c:f>
              <c:strCache>
                <c:ptCount val="1"/>
                <c:pt idx="0">
                  <c:v>Average of Delivery Charges</c:v>
                </c:pt>
              </c:strCache>
            </c:strRef>
          </c:tx>
          <c:spPr>
            <a:solidFill>
              <a:schemeClr val="accent2"/>
            </a:solidFill>
            <a:ln>
              <a:noFill/>
            </a:ln>
            <a:effectLst/>
          </c:spPr>
          <c:invertIfNegative val="0"/>
          <c:cat>
            <c:strRef>
              <c:f>'Customer Level Analysis'!$T$11:$T$16</c:f>
              <c:strCache>
                <c:ptCount val="5"/>
                <c:pt idx="0">
                  <c:v>Afternoon</c:v>
                </c:pt>
                <c:pt idx="1">
                  <c:v>Evening</c:v>
                </c:pt>
                <c:pt idx="2">
                  <c:v>Late Night</c:v>
                </c:pt>
                <c:pt idx="3">
                  <c:v>Morning</c:v>
                </c:pt>
                <c:pt idx="4">
                  <c:v>Night</c:v>
                </c:pt>
              </c:strCache>
            </c:strRef>
          </c:cat>
          <c:val>
            <c:numRef>
              <c:f>'Customer Level Analysis'!$V$11:$V$16</c:f>
              <c:numCache>
                <c:formatCode>General</c:formatCode>
                <c:ptCount val="5"/>
                <c:pt idx="0">
                  <c:v>19.2475884244373</c:v>
                </c:pt>
                <c:pt idx="1">
                  <c:v>19.985951468710088</c:v>
                </c:pt>
                <c:pt idx="2">
                  <c:v>32.289423685877139</c:v>
                </c:pt>
                <c:pt idx="3">
                  <c:v>18.995524892783891</c:v>
                </c:pt>
                <c:pt idx="4">
                  <c:v>20.970610982211909</c:v>
                </c:pt>
              </c:numCache>
            </c:numRef>
          </c:val>
          <c:extLst>
            <c:ext xmlns:c16="http://schemas.microsoft.com/office/drawing/2014/chart" uri="{C3380CC4-5D6E-409C-BE32-E72D297353CC}">
              <c16:uniqueId val="{00000001-CFED-4F9E-8582-B4AF7910320B}"/>
            </c:ext>
          </c:extLst>
        </c:ser>
        <c:dLbls>
          <c:showLegendKey val="0"/>
          <c:showVal val="0"/>
          <c:showCatName val="0"/>
          <c:showSerName val="0"/>
          <c:showPercent val="0"/>
          <c:showBubbleSize val="0"/>
        </c:dLbls>
        <c:gapWidth val="219"/>
        <c:overlap val="-27"/>
        <c:axId val="93355312"/>
        <c:axId val="85678096"/>
      </c:barChart>
      <c:lineChart>
        <c:grouping val="stacked"/>
        <c:varyColors val="0"/>
        <c:ser>
          <c:idx val="2"/>
          <c:order val="2"/>
          <c:tx>
            <c:strRef>
              <c:f>'Customer Level Analysis'!$W$10</c:f>
              <c:strCache>
                <c:ptCount val="1"/>
                <c:pt idx="0">
                  <c:v>Average of Discount</c:v>
                </c:pt>
              </c:strCache>
            </c:strRef>
          </c:tx>
          <c:spPr>
            <a:ln w="28575" cap="rnd">
              <a:solidFill>
                <a:schemeClr val="accent3"/>
              </a:solidFill>
              <a:round/>
            </a:ln>
            <a:effectLst/>
          </c:spPr>
          <c:marker>
            <c:symbol val="none"/>
          </c:marker>
          <c:cat>
            <c:strRef>
              <c:f>'Customer Level Analysis'!$T$11:$T$16</c:f>
              <c:strCache>
                <c:ptCount val="5"/>
                <c:pt idx="0">
                  <c:v>Afternoon</c:v>
                </c:pt>
                <c:pt idx="1">
                  <c:v>Evening</c:v>
                </c:pt>
                <c:pt idx="2">
                  <c:v>Late Night</c:v>
                </c:pt>
                <c:pt idx="3">
                  <c:v>Morning</c:v>
                </c:pt>
                <c:pt idx="4">
                  <c:v>Night</c:v>
                </c:pt>
              </c:strCache>
            </c:strRef>
          </c:cat>
          <c:val>
            <c:numRef>
              <c:f>'Customer Level Analysis'!$W$11:$W$16</c:f>
              <c:numCache>
                <c:formatCode>General</c:formatCode>
                <c:ptCount val="5"/>
                <c:pt idx="0">
                  <c:v>24.076155017769505</c:v>
                </c:pt>
                <c:pt idx="1">
                  <c:v>24.089612601106854</c:v>
                </c:pt>
                <c:pt idx="2">
                  <c:v>9.8157061431285619</c:v>
                </c:pt>
                <c:pt idx="3">
                  <c:v>23.156628752563865</c:v>
                </c:pt>
                <c:pt idx="4">
                  <c:v>22.242072699149265</c:v>
                </c:pt>
              </c:numCache>
            </c:numRef>
          </c:val>
          <c:smooth val="0"/>
          <c:extLst>
            <c:ext xmlns:c16="http://schemas.microsoft.com/office/drawing/2014/chart" uri="{C3380CC4-5D6E-409C-BE32-E72D297353CC}">
              <c16:uniqueId val="{00000002-CFED-4F9E-8582-B4AF7910320B}"/>
            </c:ext>
          </c:extLst>
        </c:ser>
        <c:ser>
          <c:idx val="3"/>
          <c:order val="3"/>
          <c:tx>
            <c:strRef>
              <c:f>'Customer Level Analysis'!$X$10</c:f>
              <c:strCache>
                <c:ptCount val="1"/>
                <c:pt idx="0">
                  <c:v>Average of Order Rating</c:v>
                </c:pt>
              </c:strCache>
            </c:strRef>
          </c:tx>
          <c:spPr>
            <a:ln w="28575" cap="rnd">
              <a:solidFill>
                <a:schemeClr val="accent4"/>
              </a:solidFill>
              <a:round/>
            </a:ln>
            <a:effectLst/>
          </c:spPr>
          <c:marker>
            <c:symbol val="none"/>
          </c:marker>
          <c:cat>
            <c:strRef>
              <c:f>'Customer Level Analysis'!$T$11:$T$16</c:f>
              <c:strCache>
                <c:ptCount val="5"/>
                <c:pt idx="0">
                  <c:v>Afternoon</c:v>
                </c:pt>
                <c:pt idx="1">
                  <c:v>Evening</c:v>
                </c:pt>
                <c:pt idx="2">
                  <c:v>Late Night</c:v>
                </c:pt>
                <c:pt idx="3">
                  <c:v>Morning</c:v>
                </c:pt>
                <c:pt idx="4">
                  <c:v>Night</c:v>
                </c:pt>
              </c:strCache>
            </c:strRef>
          </c:cat>
          <c:val>
            <c:numRef>
              <c:f>'Customer Level Analysis'!$X$11:$X$16</c:f>
              <c:numCache>
                <c:formatCode>General</c:formatCode>
                <c:ptCount val="5"/>
                <c:pt idx="0">
                  <c:v>4.8597547380156074</c:v>
                </c:pt>
                <c:pt idx="1">
                  <c:v>4.8522886829542262</c:v>
                </c:pt>
                <c:pt idx="2">
                  <c:v>4.8397435897435894</c:v>
                </c:pt>
                <c:pt idx="3">
                  <c:v>4.856204379562044</c:v>
                </c:pt>
                <c:pt idx="4">
                  <c:v>4.843060959792477</c:v>
                </c:pt>
              </c:numCache>
            </c:numRef>
          </c:val>
          <c:smooth val="0"/>
          <c:extLst>
            <c:ext xmlns:c16="http://schemas.microsoft.com/office/drawing/2014/chart" uri="{C3380CC4-5D6E-409C-BE32-E72D297353CC}">
              <c16:uniqueId val="{00000003-CFED-4F9E-8582-B4AF7910320B}"/>
            </c:ext>
          </c:extLst>
        </c:ser>
        <c:dLbls>
          <c:showLegendKey val="0"/>
          <c:showVal val="0"/>
          <c:showCatName val="0"/>
          <c:showSerName val="0"/>
          <c:showPercent val="0"/>
          <c:showBubbleSize val="0"/>
        </c:dLbls>
        <c:marker val="1"/>
        <c:smooth val="0"/>
        <c:axId val="93335632"/>
        <c:axId val="85685040"/>
      </c:lineChart>
      <c:catAx>
        <c:axId val="93355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678096"/>
        <c:crosses val="autoZero"/>
        <c:auto val="1"/>
        <c:lblAlgn val="ctr"/>
        <c:lblOffset val="100"/>
        <c:noMultiLvlLbl val="0"/>
      </c:catAx>
      <c:valAx>
        <c:axId val="8567809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355312"/>
        <c:crosses val="autoZero"/>
        <c:crossBetween val="between"/>
      </c:valAx>
      <c:valAx>
        <c:axId val="85685040"/>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335632"/>
        <c:crosses val="max"/>
        <c:crossBetween val="between"/>
      </c:valAx>
      <c:catAx>
        <c:axId val="93335632"/>
        <c:scaling>
          <c:orientation val="minMax"/>
        </c:scaling>
        <c:delete val="1"/>
        <c:axPos val="b"/>
        <c:numFmt formatCode="General" sourceLinked="1"/>
        <c:majorTickMark val="out"/>
        <c:minorTickMark val="none"/>
        <c:tickLblPos val="nextTo"/>
        <c:crossAx val="85685040"/>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CapstoneTransactionData_.xlsx]Delivery Analysis!PivotTable2</c:name>
    <c:fmtId val="9"/>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'Delivery Analysis'!$O$28:$O$29</c:f>
              <c:strCache>
                <c:ptCount val="1"/>
                <c:pt idx="0">
                  <c:v>Akshaya Nagar</c:v>
                </c:pt>
              </c:strCache>
            </c:strRef>
          </c:tx>
          <c:spPr>
            <a:solidFill>
              <a:schemeClr val="accent1"/>
            </a:solidFill>
            <a:ln>
              <a:noFill/>
            </a:ln>
            <a:effectLst/>
          </c:spPr>
          <c:invertIfNegative val="0"/>
          <c:cat>
            <c:strRef>
              <c:f>'Delivery Analysis'!$N$30:$N$35</c:f>
              <c:strCache>
                <c:ptCount val="5"/>
                <c:pt idx="0">
                  <c:v>Afternoon</c:v>
                </c:pt>
                <c:pt idx="1">
                  <c:v>Evening</c:v>
                </c:pt>
                <c:pt idx="2">
                  <c:v>Late Night</c:v>
                </c:pt>
                <c:pt idx="3">
                  <c:v>Morning</c:v>
                </c:pt>
                <c:pt idx="4">
                  <c:v>Night</c:v>
                </c:pt>
              </c:strCache>
            </c:strRef>
          </c:cat>
          <c:val>
            <c:numRef>
              <c:f>'Delivery Analysis'!$O$30:$O$35</c:f>
              <c:numCache>
                <c:formatCode>General</c:formatCode>
                <c:ptCount val="5"/>
                <c:pt idx="0">
                  <c:v>370</c:v>
                </c:pt>
                <c:pt idx="1">
                  <c:v>465</c:v>
                </c:pt>
                <c:pt idx="2">
                  <c:v>563</c:v>
                </c:pt>
                <c:pt idx="3">
                  <c:v>802</c:v>
                </c:pt>
                <c:pt idx="4">
                  <c:v>305</c:v>
                </c:pt>
              </c:numCache>
            </c:numRef>
          </c:val>
          <c:extLst>
            <c:ext xmlns:c16="http://schemas.microsoft.com/office/drawing/2014/chart" uri="{C3380CC4-5D6E-409C-BE32-E72D297353CC}">
              <c16:uniqueId val="{00000000-45C7-45EF-AC95-FB791B91E782}"/>
            </c:ext>
          </c:extLst>
        </c:ser>
        <c:ser>
          <c:idx val="1"/>
          <c:order val="1"/>
          <c:tx>
            <c:strRef>
              <c:f>'Delivery Analysis'!$P$28:$P$29</c:f>
              <c:strCache>
                <c:ptCount val="1"/>
                <c:pt idx="0">
                  <c:v>Arekere</c:v>
                </c:pt>
              </c:strCache>
            </c:strRef>
          </c:tx>
          <c:spPr>
            <a:solidFill>
              <a:schemeClr val="accent2"/>
            </a:solidFill>
            <a:ln>
              <a:noFill/>
            </a:ln>
            <a:effectLst/>
          </c:spPr>
          <c:invertIfNegative val="0"/>
          <c:cat>
            <c:strRef>
              <c:f>'Delivery Analysis'!$N$30:$N$35</c:f>
              <c:strCache>
                <c:ptCount val="5"/>
                <c:pt idx="0">
                  <c:v>Afternoon</c:v>
                </c:pt>
                <c:pt idx="1">
                  <c:v>Evening</c:v>
                </c:pt>
                <c:pt idx="2">
                  <c:v>Late Night</c:v>
                </c:pt>
                <c:pt idx="3">
                  <c:v>Morning</c:v>
                </c:pt>
                <c:pt idx="4">
                  <c:v>Night</c:v>
                </c:pt>
              </c:strCache>
            </c:strRef>
          </c:cat>
          <c:val>
            <c:numRef>
              <c:f>'Delivery Analysis'!$P$30:$P$35</c:f>
              <c:numCache>
                <c:formatCode>General</c:formatCode>
                <c:ptCount val="5"/>
                <c:pt idx="0">
                  <c:v>150</c:v>
                </c:pt>
                <c:pt idx="1">
                  <c:v>100</c:v>
                </c:pt>
                <c:pt idx="2">
                  <c:v>272</c:v>
                </c:pt>
                <c:pt idx="4">
                  <c:v>240</c:v>
                </c:pt>
              </c:numCache>
            </c:numRef>
          </c:val>
          <c:extLst>
            <c:ext xmlns:c16="http://schemas.microsoft.com/office/drawing/2014/chart" uri="{C3380CC4-5D6E-409C-BE32-E72D297353CC}">
              <c16:uniqueId val="{00000001-45C7-45EF-AC95-FB791B91E782}"/>
            </c:ext>
          </c:extLst>
        </c:ser>
        <c:ser>
          <c:idx val="2"/>
          <c:order val="2"/>
          <c:tx>
            <c:strRef>
              <c:f>'Delivery Analysis'!$Q$28:$Q$29</c:f>
              <c:strCache>
                <c:ptCount val="1"/>
                <c:pt idx="0">
                  <c:v>Banashankari Stage 2</c:v>
                </c:pt>
              </c:strCache>
            </c:strRef>
          </c:tx>
          <c:spPr>
            <a:solidFill>
              <a:schemeClr val="accent3"/>
            </a:solidFill>
            <a:ln>
              <a:noFill/>
            </a:ln>
            <a:effectLst/>
          </c:spPr>
          <c:invertIfNegative val="0"/>
          <c:cat>
            <c:strRef>
              <c:f>'Delivery Analysis'!$N$30:$N$35</c:f>
              <c:strCache>
                <c:ptCount val="5"/>
                <c:pt idx="0">
                  <c:v>Afternoon</c:v>
                </c:pt>
                <c:pt idx="1">
                  <c:v>Evening</c:v>
                </c:pt>
                <c:pt idx="2">
                  <c:v>Late Night</c:v>
                </c:pt>
                <c:pt idx="3">
                  <c:v>Morning</c:v>
                </c:pt>
                <c:pt idx="4">
                  <c:v>Night</c:v>
                </c:pt>
              </c:strCache>
            </c:strRef>
          </c:cat>
          <c:val>
            <c:numRef>
              <c:f>'Delivery Analysis'!$Q$30:$Q$35</c:f>
              <c:numCache>
                <c:formatCode>General</c:formatCode>
                <c:ptCount val="5"/>
                <c:pt idx="1">
                  <c:v>145</c:v>
                </c:pt>
                <c:pt idx="4">
                  <c:v>145</c:v>
                </c:pt>
              </c:numCache>
            </c:numRef>
          </c:val>
          <c:extLst>
            <c:ext xmlns:c16="http://schemas.microsoft.com/office/drawing/2014/chart" uri="{C3380CC4-5D6E-409C-BE32-E72D297353CC}">
              <c16:uniqueId val="{00000002-45C7-45EF-AC95-FB791B91E782}"/>
            </c:ext>
          </c:extLst>
        </c:ser>
        <c:ser>
          <c:idx val="3"/>
          <c:order val="3"/>
          <c:tx>
            <c:strRef>
              <c:f>'Delivery Analysis'!$R$28:$R$29</c:f>
              <c:strCache>
                <c:ptCount val="1"/>
                <c:pt idx="0">
                  <c:v>Bannerghatta</c:v>
                </c:pt>
              </c:strCache>
            </c:strRef>
          </c:tx>
          <c:spPr>
            <a:solidFill>
              <a:schemeClr val="accent4"/>
            </a:solidFill>
            <a:ln>
              <a:noFill/>
            </a:ln>
            <a:effectLst/>
          </c:spPr>
          <c:invertIfNegative val="0"/>
          <c:cat>
            <c:strRef>
              <c:f>'Delivery Analysis'!$N$30:$N$35</c:f>
              <c:strCache>
                <c:ptCount val="5"/>
                <c:pt idx="0">
                  <c:v>Afternoon</c:v>
                </c:pt>
                <c:pt idx="1">
                  <c:v>Evening</c:v>
                </c:pt>
                <c:pt idx="2">
                  <c:v>Late Night</c:v>
                </c:pt>
                <c:pt idx="3">
                  <c:v>Morning</c:v>
                </c:pt>
                <c:pt idx="4">
                  <c:v>Night</c:v>
                </c:pt>
              </c:strCache>
            </c:strRef>
          </c:cat>
          <c:val>
            <c:numRef>
              <c:f>'Delivery Analysis'!$R$30:$R$35</c:f>
              <c:numCache>
                <c:formatCode>General</c:formatCode>
                <c:ptCount val="5"/>
                <c:pt idx="1">
                  <c:v>295</c:v>
                </c:pt>
                <c:pt idx="3">
                  <c:v>105</c:v>
                </c:pt>
                <c:pt idx="4">
                  <c:v>155</c:v>
                </c:pt>
              </c:numCache>
            </c:numRef>
          </c:val>
          <c:extLst>
            <c:ext xmlns:c16="http://schemas.microsoft.com/office/drawing/2014/chart" uri="{C3380CC4-5D6E-409C-BE32-E72D297353CC}">
              <c16:uniqueId val="{00000003-45C7-45EF-AC95-FB791B91E782}"/>
            </c:ext>
          </c:extLst>
        </c:ser>
        <c:ser>
          <c:idx val="4"/>
          <c:order val="4"/>
          <c:tx>
            <c:strRef>
              <c:f>'Delivery Analysis'!$S$28:$S$29</c:f>
              <c:strCache>
                <c:ptCount val="1"/>
                <c:pt idx="0">
                  <c:v>Basavanagudi</c:v>
                </c:pt>
              </c:strCache>
            </c:strRef>
          </c:tx>
          <c:spPr>
            <a:solidFill>
              <a:schemeClr val="accent5"/>
            </a:solidFill>
            <a:ln>
              <a:noFill/>
            </a:ln>
            <a:effectLst/>
          </c:spPr>
          <c:invertIfNegative val="0"/>
          <c:cat>
            <c:strRef>
              <c:f>'Delivery Analysis'!$N$30:$N$35</c:f>
              <c:strCache>
                <c:ptCount val="5"/>
                <c:pt idx="0">
                  <c:v>Afternoon</c:v>
                </c:pt>
                <c:pt idx="1">
                  <c:v>Evening</c:v>
                </c:pt>
                <c:pt idx="2">
                  <c:v>Late Night</c:v>
                </c:pt>
                <c:pt idx="3">
                  <c:v>Morning</c:v>
                </c:pt>
                <c:pt idx="4">
                  <c:v>Night</c:v>
                </c:pt>
              </c:strCache>
            </c:strRef>
          </c:cat>
          <c:val>
            <c:numRef>
              <c:f>'Delivery Analysis'!$S$30:$S$35</c:f>
              <c:numCache>
                <c:formatCode>General</c:formatCode>
                <c:ptCount val="5"/>
                <c:pt idx="1">
                  <c:v>315</c:v>
                </c:pt>
                <c:pt idx="4">
                  <c:v>150</c:v>
                </c:pt>
              </c:numCache>
            </c:numRef>
          </c:val>
          <c:extLst>
            <c:ext xmlns:c16="http://schemas.microsoft.com/office/drawing/2014/chart" uri="{C3380CC4-5D6E-409C-BE32-E72D297353CC}">
              <c16:uniqueId val="{00000004-45C7-45EF-AC95-FB791B91E782}"/>
            </c:ext>
          </c:extLst>
        </c:ser>
        <c:ser>
          <c:idx val="5"/>
          <c:order val="5"/>
          <c:tx>
            <c:strRef>
              <c:f>'Delivery Analysis'!$T$28:$T$29</c:f>
              <c:strCache>
                <c:ptCount val="1"/>
                <c:pt idx="0">
                  <c:v>Bellandur - Off Sarjapur Road</c:v>
                </c:pt>
              </c:strCache>
            </c:strRef>
          </c:tx>
          <c:spPr>
            <a:solidFill>
              <a:schemeClr val="accent6"/>
            </a:solidFill>
            <a:ln>
              <a:noFill/>
            </a:ln>
            <a:effectLst/>
          </c:spPr>
          <c:invertIfNegative val="0"/>
          <c:cat>
            <c:strRef>
              <c:f>'Delivery Analysis'!$N$30:$N$35</c:f>
              <c:strCache>
                <c:ptCount val="5"/>
                <c:pt idx="0">
                  <c:v>Afternoon</c:v>
                </c:pt>
                <c:pt idx="1">
                  <c:v>Evening</c:v>
                </c:pt>
                <c:pt idx="2">
                  <c:v>Late Night</c:v>
                </c:pt>
                <c:pt idx="3">
                  <c:v>Morning</c:v>
                </c:pt>
                <c:pt idx="4">
                  <c:v>Night</c:v>
                </c:pt>
              </c:strCache>
            </c:strRef>
          </c:cat>
          <c:val>
            <c:numRef>
              <c:f>'Delivery Analysis'!$T$30:$T$35</c:f>
              <c:numCache>
                <c:formatCode>General</c:formatCode>
                <c:ptCount val="5"/>
                <c:pt idx="0">
                  <c:v>360</c:v>
                </c:pt>
                <c:pt idx="1">
                  <c:v>552</c:v>
                </c:pt>
                <c:pt idx="2">
                  <c:v>198</c:v>
                </c:pt>
                <c:pt idx="3">
                  <c:v>458</c:v>
                </c:pt>
                <c:pt idx="4">
                  <c:v>785</c:v>
                </c:pt>
              </c:numCache>
            </c:numRef>
          </c:val>
          <c:extLst>
            <c:ext xmlns:c16="http://schemas.microsoft.com/office/drawing/2014/chart" uri="{C3380CC4-5D6E-409C-BE32-E72D297353CC}">
              <c16:uniqueId val="{00000005-45C7-45EF-AC95-FB791B91E782}"/>
            </c:ext>
          </c:extLst>
        </c:ser>
        <c:ser>
          <c:idx val="6"/>
          <c:order val="6"/>
          <c:tx>
            <c:strRef>
              <c:f>'Delivery Analysis'!$U$28:$U$29</c:f>
              <c:strCache>
                <c:ptCount val="1"/>
                <c:pt idx="0">
                  <c:v>Bellandur, APR</c:v>
                </c:pt>
              </c:strCache>
            </c:strRef>
          </c:tx>
          <c:spPr>
            <a:solidFill>
              <a:schemeClr val="accent1">
                <a:lumMod val="60000"/>
              </a:schemeClr>
            </a:solidFill>
            <a:ln>
              <a:noFill/>
            </a:ln>
            <a:effectLst/>
          </c:spPr>
          <c:invertIfNegative val="0"/>
          <c:cat>
            <c:strRef>
              <c:f>'Delivery Analysis'!$N$30:$N$35</c:f>
              <c:strCache>
                <c:ptCount val="5"/>
                <c:pt idx="0">
                  <c:v>Afternoon</c:v>
                </c:pt>
                <c:pt idx="1">
                  <c:v>Evening</c:v>
                </c:pt>
                <c:pt idx="2">
                  <c:v>Late Night</c:v>
                </c:pt>
                <c:pt idx="3">
                  <c:v>Morning</c:v>
                </c:pt>
                <c:pt idx="4">
                  <c:v>Night</c:v>
                </c:pt>
              </c:strCache>
            </c:strRef>
          </c:cat>
          <c:val>
            <c:numRef>
              <c:f>'Delivery Analysis'!$U$30:$U$35</c:f>
              <c:numCache>
                <c:formatCode>General</c:formatCode>
                <c:ptCount val="5"/>
                <c:pt idx="0">
                  <c:v>785</c:v>
                </c:pt>
                <c:pt idx="1">
                  <c:v>1405</c:v>
                </c:pt>
                <c:pt idx="3">
                  <c:v>670</c:v>
                </c:pt>
                <c:pt idx="4">
                  <c:v>110</c:v>
                </c:pt>
              </c:numCache>
            </c:numRef>
          </c:val>
          <c:extLst>
            <c:ext xmlns:c16="http://schemas.microsoft.com/office/drawing/2014/chart" uri="{C3380CC4-5D6E-409C-BE32-E72D297353CC}">
              <c16:uniqueId val="{00000006-45C7-45EF-AC95-FB791B91E782}"/>
            </c:ext>
          </c:extLst>
        </c:ser>
        <c:ser>
          <c:idx val="7"/>
          <c:order val="7"/>
          <c:tx>
            <c:strRef>
              <c:f>'Delivery Analysis'!$V$28:$V$29</c:f>
              <c:strCache>
                <c:ptCount val="1"/>
                <c:pt idx="0">
                  <c:v>Bellandur, Ecospace</c:v>
                </c:pt>
              </c:strCache>
            </c:strRef>
          </c:tx>
          <c:spPr>
            <a:solidFill>
              <a:schemeClr val="accent2">
                <a:lumMod val="60000"/>
              </a:schemeClr>
            </a:solidFill>
            <a:ln>
              <a:noFill/>
            </a:ln>
            <a:effectLst/>
          </c:spPr>
          <c:invertIfNegative val="0"/>
          <c:cat>
            <c:strRef>
              <c:f>'Delivery Analysis'!$N$30:$N$35</c:f>
              <c:strCache>
                <c:ptCount val="5"/>
                <c:pt idx="0">
                  <c:v>Afternoon</c:v>
                </c:pt>
                <c:pt idx="1">
                  <c:v>Evening</c:v>
                </c:pt>
                <c:pt idx="2">
                  <c:v>Late Night</c:v>
                </c:pt>
                <c:pt idx="3">
                  <c:v>Morning</c:v>
                </c:pt>
                <c:pt idx="4">
                  <c:v>Night</c:v>
                </c:pt>
              </c:strCache>
            </c:strRef>
          </c:cat>
          <c:val>
            <c:numRef>
              <c:f>'Delivery Analysis'!$V$30:$V$35</c:f>
              <c:numCache>
                <c:formatCode>General</c:formatCode>
                <c:ptCount val="5"/>
                <c:pt idx="2">
                  <c:v>39</c:v>
                </c:pt>
              </c:numCache>
            </c:numRef>
          </c:val>
          <c:extLst>
            <c:ext xmlns:c16="http://schemas.microsoft.com/office/drawing/2014/chart" uri="{C3380CC4-5D6E-409C-BE32-E72D297353CC}">
              <c16:uniqueId val="{00000007-45C7-45EF-AC95-FB791B91E782}"/>
            </c:ext>
          </c:extLst>
        </c:ser>
        <c:ser>
          <c:idx val="8"/>
          <c:order val="8"/>
          <c:tx>
            <c:strRef>
              <c:f>'Delivery Analysis'!$W$28:$W$29</c:f>
              <c:strCache>
                <c:ptCount val="1"/>
                <c:pt idx="0">
                  <c:v>Bellandur, ETV</c:v>
                </c:pt>
              </c:strCache>
            </c:strRef>
          </c:tx>
          <c:spPr>
            <a:solidFill>
              <a:schemeClr val="accent3">
                <a:lumMod val="60000"/>
              </a:schemeClr>
            </a:solidFill>
            <a:ln>
              <a:noFill/>
            </a:ln>
            <a:effectLst/>
          </c:spPr>
          <c:invertIfNegative val="0"/>
          <c:cat>
            <c:strRef>
              <c:f>'Delivery Analysis'!$N$30:$N$35</c:f>
              <c:strCache>
                <c:ptCount val="5"/>
                <c:pt idx="0">
                  <c:v>Afternoon</c:v>
                </c:pt>
                <c:pt idx="1">
                  <c:v>Evening</c:v>
                </c:pt>
                <c:pt idx="2">
                  <c:v>Late Night</c:v>
                </c:pt>
                <c:pt idx="3">
                  <c:v>Morning</c:v>
                </c:pt>
                <c:pt idx="4">
                  <c:v>Night</c:v>
                </c:pt>
              </c:strCache>
            </c:strRef>
          </c:cat>
          <c:val>
            <c:numRef>
              <c:f>'Delivery Analysis'!$W$30:$W$35</c:f>
              <c:numCache>
                <c:formatCode>General</c:formatCode>
                <c:ptCount val="5"/>
                <c:pt idx="4">
                  <c:v>0</c:v>
                </c:pt>
              </c:numCache>
            </c:numRef>
          </c:val>
          <c:extLst>
            <c:ext xmlns:c16="http://schemas.microsoft.com/office/drawing/2014/chart" uri="{C3380CC4-5D6E-409C-BE32-E72D297353CC}">
              <c16:uniqueId val="{00000008-45C7-45EF-AC95-FB791B91E782}"/>
            </c:ext>
          </c:extLst>
        </c:ser>
        <c:ser>
          <c:idx val="9"/>
          <c:order val="9"/>
          <c:tx>
            <c:strRef>
              <c:f>'Delivery Analysis'!$X$28:$X$29</c:f>
              <c:strCache>
                <c:ptCount val="1"/>
                <c:pt idx="0">
                  <c:v>Bellandur, Green Glen</c:v>
                </c:pt>
              </c:strCache>
            </c:strRef>
          </c:tx>
          <c:spPr>
            <a:solidFill>
              <a:schemeClr val="accent4">
                <a:lumMod val="60000"/>
              </a:schemeClr>
            </a:solidFill>
            <a:ln>
              <a:noFill/>
            </a:ln>
            <a:effectLst/>
          </c:spPr>
          <c:invertIfNegative val="0"/>
          <c:cat>
            <c:strRef>
              <c:f>'Delivery Analysis'!$N$30:$N$35</c:f>
              <c:strCache>
                <c:ptCount val="5"/>
                <c:pt idx="0">
                  <c:v>Afternoon</c:v>
                </c:pt>
                <c:pt idx="1">
                  <c:v>Evening</c:v>
                </c:pt>
                <c:pt idx="2">
                  <c:v>Late Night</c:v>
                </c:pt>
                <c:pt idx="3">
                  <c:v>Morning</c:v>
                </c:pt>
                <c:pt idx="4">
                  <c:v>Night</c:v>
                </c:pt>
              </c:strCache>
            </c:strRef>
          </c:cat>
          <c:val>
            <c:numRef>
              <c:f>'Delivery Analysis'!$X$30:$X$35</c:f>
              <c:numCache>
                <c:formatCode>General</c:formatCode>
                <c:ptCount val="5"/>
                <c:pt idx="0">
                  <c:v>1210</c:v>
                </c:pt>
                <c:pt idx="1">
                  <c:v>814</c:v>
                </c:pt>
                <c:pt idx="2">
                  <c:v>486</c:v>
                </c:pt>
                <c:pt idx="3">
                  <c:v>1092</c:v>
                </c:pt>
                <c:pt idx="4">
                  <c:v>1211</c:v>
                </c:pt>
              </c:numCache>
            </c:numRef>
          </c:val>
          <c:extLst>
            <c:ext xmlns:c16="http://schemas.microsoft.com/office/drawing/2014/chart" uri="{C3380CC4-5D6E-409C-BE32-E72D297353CC}">
              <c16:uniqueId val="{00000009-45C7-45EF-AC95-FB791B91E782}"/>
            </c:ext>
          </c:extLst>
        </c:ser>
        <c:ser>
          <c:idx val="10"/>
          <c:order val="10"/>
          <c:tx>
            <c:strRef>
              <c:f>'Delivery Analysis'!$Y$28:$Y$29</c:f>
              <c:strCache>
                <c:ptCount val="1"/>
                <c:pt idx="0">
                  <c:v>Bellandur, Sakara</c:v>
                </c:pt>
              </c:strCache>
            </c:strRef>
          </c:tx>
          <c:spPr>
            <a:solidFill>
              <a:schemeClr val="accent5">
                <a:lumMod val="60000"/>
              </a:schemeClr>
            </a:solidFill>
            <a:ln>
              <a:noFill/>
            </a:ln>
            <a:effectLst/>
          </c:spPr>
          <c:invertIfNegative val="0"/>
          <c:cat>
            <c:strRef>
              <c:f>'Delivery Analysis'!$N$30:$N$35</c:f>
              <c:strCache>
                <c:ptCount val="5"/>
                <c:pt idx="0">
                  <c:v>Afternoon</c:v>
                </c:pt>
                <c:pt idx="1">
                  <c:v>Evening</c:v>
                </c:pt>
                <c:pt idx="2">
                  <c:v>Late Night</c:v>
                </c:pt>
                <c:pt idx="3">
                  <c:v>Morning</c:v>
                </c:pt>
                <c:pt idx="4">
                  <c:v>Night</c:v>
                </c:pt>
              </c:strCache>
            </c:strRef>
          </c:cat>
          <c:val>
            <c:numRef>
              <c:f>'Delivery Analysis'!$Y$30:$Y$35</c:f>
              <c:numCache>
                <c:formatCode>General</c:formatCode>
                <c:ptCount val="5"/>
                <c:pt idx="0">
                  <c:v>470</c:v>
                </c:pt>
                <c:pt idx="1">
                  <c:v>160</c:v>
                </c:pt>
                <c:pt idx="2">
                  <c:v>73</c:v>
                </c:pt>
                <c:pt idx="4">
                  <c:v>70</c:v>
                </c:pt>
              </c:numCache>
            </c:numRef>
          </c:val>
          <c:extLst>
            <c:ext xmlns:c16="http://schemas.microsoft.com/office/drawing/2014/chart" uri="{C3380CC4-5D6E-409C-BE32-E72D297353CC}">
              <c16:uniqueId val="{0000000A-45C7-45EF-AC95-FB791B91E782}"/>
            </c:ext>
          </c:extLst>
        </c:ser>
        <c:ser>
          <c:idx val="11"/>
          <c:order val="11"/>
          <c:tx>
            <c:strRef>
              <c:f>'Delivery Analysis'!$Z$28:$Z$29</c:f>
              <c:strCache>
                <c:ptCount val="1"/>
                <c:pt idx="0">
                  <c:v>Bellandur, Sarjapur Road</c:v>
                </c:pt>
              </c:strCache>
            </c:strRef>
          </c:tx>
          <c:spPr>
            <a:solidFill>
              <a:schemeClr val="accent6">
                <a:lumMod val="60000"/>
              </a:schemeClr>
            </a:solidFill>
            <a:ln>
              <a:noFill/>
            </a:ln>
            <a:effectLst/>
          </c:spPr>
          <c:invertIfNegative val="0"/>
          <c:cat>
            <c:strRef>
              <c:f>'Delivery Analysis'!$N$30:$N$35</c:f>
              <c:strCache>
                <c:ptCount val="5"/>
                <c:pt idx="0">
                  <c:v>Afternoon</c:v>
                </c:pt>
                <c:pt idx="1">
                  <c:v>Evening</c:v>
                </c:pt>
                <c:pt idx="2">
                  <c:v>Late Night</c:v>
                </c:pt>
                <c:pt idx="3">
                  <c:v>Morning</c:v>
                </c:pt>
                <c:pt idx="4">
                  <c:v>Night</c:v>
                </c:pt>
              </c:strCache>
            </c:strRef>
          </c:cat>
          <c:val>
            <c:numRef>
              <c:f>'Delivery Analysis'!$Z$30:$Z$35</c:f>
              <c:numCache>
                <c:formatCode>General</c:formatCode>
                <c:ptCount val="5"/>
                <c:pt idx="0">
                  <c:v>1325</c:v>
                </c:pt>
                <c:pt idx="1">
                  <c:v>875</c:v>
                </c:pt>
                <c:pt idx="2">
                  <c:v>1393</c:v>
                </c:pt>
                <c:pt idx="3">
                  <c:v>690</c:v>
                </c:pt>
                <c:pt idx="4">
                  <c:v>2533</c:v>
                </c:pt>
              </c:numCache>
            </c:numRef>
          </c:val>
          <c:extLst>
            <c:ext xmlns:c16="http://schemas.microsoft.com/office/drawing/2014/chart" uri="{C3380CC4-5D6E-409C-BE32-E72D297353CC}">
              <c16:uniqueId val="{0000000B-45C7-45EF-AC95-FB791B91E782}"/>
            </c:ext>
          </c:extLst>
        </c:ser>
        <c:ser>
          <c:idx val="12"/>
          <c:order val="12"/>
          <c:tx>
            <c:strRef>
              <c:f>'Delivery Analysis'!$AA$28:$AA$29</c:f>
              <c:strCache>
                <c:ptCount val="1"/>
                <c:pt idx="0">
                  <c:v>Bilekahalli</c:v>
                </c:pt>
              </c:strCache>
            </c:strRef>
          </c:tx>
          <c:spPr>
            <a:solidFill>
              <a:schemeClr val="accent1">
                <a:lumMod val="80000"/>
                <a:lumOff val="20000"/>
              </a:schemeClr>
            </a:solidFill>
            <a:ln>
              <a:noFill/>
            </a:ln>
            <a:effectLst/>
          </c:spPr>
          <c:invertIfNegative val="0"/>
          <c:cat>
            <c:strRef>
              <c:f>'Delivery Analysis'!$N$30:$N$35</c:f>
              <c:strCache>
                <c:ptCount val="5"/>
                <c:pt idx="0">
                  <c:v>Afternoon</c:v>
                </c:pt>
                <c:pt idx="1">
                  <c:v>Evening</c:v>
                </c:pt>
                <c:pt idx="2">
                  <c:v>Late Night</c:v>
                </c:pt>
                <c:pt idx="3">
                  <c:v>Morning</c:v>
                </c:pt>
                <c:pt idx="4">
                  <c:v>Night</c:v>
                </c:pt>
              </c:strCache>
            </c:strRef>
          </c:cat>
          <c:val>
            <c:numRef>
              <c:f>'Delivery Analysis'!$AA$30:$AA$35</c:f>
              <c:numCache>
                <c:formatCode>General</c:formatCode>
                <c:ptCount val="5"/>
                <c:pt idx="0">
                  <c:v>175</c:v>
                </c:pt>
                <c:pt idx="1">
                  <c:v>435</c:v>
                </c:pt>
                <c:pt idx="2">
                  <c:v>119</c:v>
                </c:pt>
                <c:pt idx="3">
                  <c:v>100</c:v>
                </c:pt>
                <c:pt idx="4">
                  <c:v>20</c:v>
                </c:pt>
              </c:numCache>
            </c:numRef>
          </c:val>
          <c:extLst>
            <c:ext xmlns:c16="http://schemas.microsoft.com/office/drawing/2014/chart" uri="{C3380CC4-5D6E-409C-BE32-E72D297353CC}">
              <c16:uniqueId val="{0000000C-45C7-45EF-AC95-FB791B91E782}"/>
            </c:ext>
          </c:extLst>
        </c:ser>
        <c:ser>
          <c:idx val="13"/>
          <c:order val="13"/>
          <c:tx>
            <c:strRef>
              <c:f>'Delivery Analysis'!$AB$28:$AB$29</c:f>
              <c:strCache>
                <c:ptCount val="1"/>
                <c:pt idx="0">
                  <c:v>Binnipet</c:v>
                </c:pt>
              </c:strCache>
            </c:strRef>
          </c:tx>
          <c:spPr>
            <a:solidFill>
              <a:schemeClr val="accent2">
                <a:lumMod val="80000"/>
                <a:lumOff val="20000"/>
              </a:schemeClr>
            </a:solidFill>
            <a:ln>
              <a:noFill/>
            </a:ln>
            <a:effectLst/>
          </c:spPr>
          <c:invertIfNegative val="0"/>
          <c:cat>
            <c:strRef>
              <c:f>'Delivery Analysis'!$N$30:$N$35</c:f>
              <c:strCache>
                <c:ptCount val="5"/>
                <c:pt idx="0">
                  <c:v>Afternoon</c:v>
                </c:pt>
                <c:pt idx="1">
                  <c:v>Evening</c:v>
                </c:pt>
                <c:pt idx="2">
                  <c:v>Late Night</c:v>
                </c:pt>
                <c:pt idx="3">
                  <c:v>Morning</c:v>
                </c:pt>
                <c:pt idx="4">
                  <c:v>Night</c:v>
                </c:pt>
              </c:strCache>
            </c:strRef>
          </c:cat>
          <c:val>
            <c:numRef>
              <c:f>'Delivery Analysis'!$AB$30:$AB$35</c:f>
              <c:numCache>
                <c:formatCode>General</c:formatCode>
                <c:ptCount val="5"/>
                <c:pt idx="3">
                  <c:v>0</c:v>
                </c:pt>
              </c:numCache>
            </c:numRef>
          </c:val>
          <c:extLst>
            <c:ext xmlns:c16="http://schemas.microsoft.com/office/drawing/2014/chart" uri="{C3380CC4-5D6E-409C-BE32-E72D297353CC}">
              <c16:uniqueId val="{0000000D-45C7-45EF-AC95-FB791B91E782}"/>
            </c:ext>
          </c:extLst>
        </c:ser>
        <c:ser>
          <c:idx val="14"/>
          <c:order val="14"/>
          <c:tx>
            <c:strRef>
              <c:f>'Delivery Analysis'!$AC$28:$AC$29</c:f>
              <c:strCache>
                <c:ptCount val="1"/>
                <c:pt idx="0">
                  <c:v>Bomannahali - MicoLayout</c:v>
                </c:pt>
              </c:strCache>
            </c:strRef>
          </c:tx>
          <c:spPr>
            <a:solidFill>
              <a:schemeClr val="accent3">
                <a:lumMod val="80000"/>
                <a:lumOff val="20000"/>
              </a:schemeClr>
            </a:solidFill>
            <a:ln>
              <a:noFill/>
            </a:ln>
            <a:effectLst/>
          </c:spPr>
          <c:invertIfNegative val="0"/>
          <c:cat>
            <c:strRef>
              <c:f>'Delivery Analysis'!$N$30:$N$35</c:f>
              <c:strCache>
                <c:ptCount val="5"/>
                <c:pt idx="0">
                  <c:v>Afternoon</c:v>
                </c:pt>
                <c:pt idx="1">
                  <c:v>Evening</c:v>
                </c:pt>
                <c:pt idx="2">
                  <c:v>Late Night</c:v>
                </c:pt>
                <c:pt idx="3">
                  <c:v>Morning</c:v>
                </c:pt>
                <c:pt idx="4">
                  <c:v>Night</c:v>
                </c:pt>
              </c:strCache>
            </c:strRef>
          </c:cat>
          <c:val>
            <c:numRef>
              <c:f>'Delivery Analysis'!$AC$30:$AC$35</c:f>
              <c:numCache>
                <c:formatCode>General</c:formatCode>
                <c:ptCount val="5"/>
                <c:pt idx="0">
                  <c:v>5479</c:v>
                </c:pt>
                <c:pt idx="1">
                  <c:v>4289</c:v>
                </c:pt>
                <c:pt idx="2">
                  <c:v>1611</c:v>
                </c:pt>
                <c:pt idx="3">
                  <c:v>4735</c:v>
                </c:pt>
                <c:pt idx="4">
                  <c:v>5088</c:v>
                </c:pt>
              </c:numCache>
            </c:numRef>
          </c:val>
          <c:extLst>
            <c:ext xmlns:c16="http://schemas.microsoft.com/office/drawing/2014/chart" uri="{C3380CC4-5D6E-409C-BE32-E72D297353CC}">
              <c16:uniqueId val="{0000000E-45C7-45EF-AC95-FB791B91E782}"/>
            </c:ext>
          </c:extLst>
        </c:ser>
        <c:ser>
          <c:idx val="15"/>
          <c:order val="15"/>
          <c:tx>
            <c:strRef>
              <c:f>'Delivery Analysis'!$AD$28:$AD$29</c:f>
              <c:strCache>
                <c:ptCount val="1"/>
                <c:pt idx="0">
                  <c:v>Bommanahalli</c:v>
                </c:pt>
              </c:strCache>
            </c:strRef>
          </c:tx>
          <c:spPr>
            <a:solidFill>
              <a:schemeClr val="accent4">
                <a:lumMod val="80000"/>
                <a:lumOff val="20000"/>
              </a:schemeClr>
            </a:solidFill>
            <a:ln>
              <a:noFill/>
            </a:ln>
            <a:effectLst/>
          </c:spPr>
          <c:invertIfNegative val="0"/>
          <c:cat>
            <c:strRef>
              <c:f>'Delivery Analysis'!$N$30:$N$35</c:f>
              <c:strCache>
                <c:ptCount val="5"/>
                <c:pt idx="0">
                  <c:v>Afternoon</c:v>
                </c:pt>
                <c:pt idx="1">
                  <c:v>Evening</c:v>
                </c:pt>
                <c:pt idx="2">
                  <c:v>Late Night</c:v>
                </c:pt>
                <c:pt idx="3">
                  <c:v>Morning</c:v>
                </c:pt>
                <c:pt idx="4">
                  <c:v>Night</c:v>
                </c:pt>
              </c:strCache>
            </c:strRef>
          </c:cat>
          <c:val>
            <c:numRef>
              <c:f>'Delivery Analysis'!$AD$30:$AD$35</c:f>
              <c:numCache>
                <c:formatCode>General</c:formatCode>
                <c:ptCount val="5"/>
                <c:pt idx="0">
                  <c:v>505</c:v>
                </c:pt>
                <c:pt idx="1">
                  <c:v>755</c:v>
                </c:pt>
                <c:pt idx="2">
                  <c:v>442</c:v>
                </c:pt>
                <c:pt idx="3">
                  <c:v>455</c:v>
                </c:pt>
                <c:pt idx="4">
                  <c:v>485</c:v>
                </c:pt>
              </c:numCache>
            </c:numRef>
          </c:val>
          <c:extLst>
            <c:ext xmlns:c16="http://schemas.microsoft.com/office/drawing/2014/chart" uri="{C3380CC4-5D6E-409C-BE32-E72D297353CC}">
              <c16:uniqueId val="{0000000F-45C7-45EF-AC95-FB791B91E782}"/>
            </c:ext>
          </c:extLst>
        </c:ser>
        <c:ser>
          <c:idx val="16"/>
          <c:order val="16"/>
          <c:tx>
            <c:strRef>
              <c:f>'Delivery Analysis'!$AE$28:$AE$29</c:f>
              <c:strCache>
                <c:ptCount val="1"/>
                <c:pt idx="0">
                  <c:v>Brookefield</c:v>
                </c:pt>
              </c:strCache>
            </c:strRef>
          </c:tx>
          <c:spPr>
            <a:solidFill>
              <a:schemeClr val="accent5">
                <a:lumMod val="80000"/>
                <a:lumOff val="20000"/>
              </a:schemeClr>
            </a:solidFill>
            <a:ln>
              <a:noFill/>
            </a:ln>
            <a:effectLst/>
          </c:spPr>
          <c:invertIfNegative val="0"/>
          <c:cat>
            <c:strRef>
              <c:f>'Delivery Analysis'!$N$30:$N$35</c:f>
              <c:strCache>
                <c:ptCount val="5"/>
                <c:pt idx="0">
                  <c:v>Afternoon</c:v>
                </c:pt>
                <c:pt idx="1">
                  <c:v>Evening</c:v>
                </c:pt>
                <c:pt idx="2">
                  <c:v>Late Night</c:v>
                </c:pt>
                <c:pt idx="3">
                  <c:v>Morning</c:v>
                </c:pt>
                <c:pt idx="4">
                  <c:v>Night</c:v>
                </c:pt>
              </c:strCache>
            </c:strRef>
          </c:cat>
          <c:val>
            <c:numRef>
              <c:f>'Delivery Analysis'!$AE$30:$AE$35</c:f>
              <c:numCache>
                <c:formatCode>General</c:formatCode>
                <c:ptCount val="5"/>
                <c:pt idx="2">
                  <c:v>332</c:v>
                </c:pt>
              </c:numCache>
            </c:numRef>
          </c:val>
          <c:extLst>
            <c:ext xmlns:c16="http://schemas.microsoft.com/office/drawing/2014/chart" uri="{C3380CC4-5D6E-409C-BE32-E72D297353CC}">
              <c16:uniqueId val="{00000010-45C7-45EF-AC95-FB791B91E782}"/>
            </c:ext>
          </c:extLst>
        </c:ser>
        <c:ser>
          <c:idx val="17"/>
          <c:order val="17"/>
          <c:tx>
            <c:strRef>
              <c:f>'Delivery Analysis'!$AF$28:$AF$29</c:f>
              <c:strCache>
                <c:ptCount val="1"/>
                <c:pt idx="0">
                  <c:v>BTM Stage 1</c:v>
                </c:pt>
              </c:strCache>
            </c:strRef>
          </c:tx>
          <c:spPr>
            <a:solidFill>
              <a:schemeClr val="accent6">
                <a:lumMod val="80000"/>
                <a:lumOff val="20000"/>
              </a:schemeClr>
            </a:solidFill>
            <a:ln>
              <a:noFill/>
            </a:ln>
            <a:effectLst/>
          </c:spPr>
          <c:invertIfNegative val="0"/>
          <c:cat>
            <c:strRef>
              <c:f>'Delivery Analysis'!$N$30:$N$35</c:f>
              <c:strCache>
                <c:ptCount val="5"/>
                <c:pt idx="0">
                  <c:v>Afternoon</c:v>
                </c:pt>
                <c:pt idx="1">
                  <c:v>Evening</c:v>
                </c:pt>
                <c:pt idx="2">
                  <c:v>Late Night</c:v>
                </c:pt>
                <c:pt idx="3">
                  <c:v>Morning</c:v>
                </c:pt>
                <c:pt idx="4">
                  <c:v>Night</c:v>
                </c:pt>
              </c:strCache>
            </c:strRef>
          </c:cat>
          <c:val>
            <c:numRef>
              <c:f>'Delivery Analysis'!$AF$30:$AF$35</c:f>
              <c:numCache>
                <c:formatCode>General</c:formatCode>
                <c:ptCount val="5"/>
                <c:pt idx="0">
                  <c:v>650</c:v>
                </c:pt>
                <c:pt idx="1">
                  <c:v>270</c:v>
                </c:pt>
                <c:pt idx="2">
                  <c:v>673</c:v>
                </c:pt>
                <c:pt idx="3">
                  <c:v>165</c:v>
                </c:pt>
                <c:pt idx="4">
                  <c:v>727</c:v>
                </c:pt>
              </c:numCache>
            </c:numRef>
          </c:val>
          <c:extLst>
            <c:ext xmlns:c16="http://schemas.microsoft.com/office/drawing/2014/chart" uri="{C3380CC4-5D6E-409C-BE32-E72D297353CC}">
              <c16:uniqueId val="{00000011-45C7-45EF-AC95-FB791B91E782}"/>
            </c:ext>
          </c:extLst>
        </c:ser>
        <c:ser>
          <c:idx val="18"/>
          <c:order val="18"/>
          <c:tx>
            <c:strRef>
              <c:f>'Delivery Analysis'!$AG$28:$AG$29</c:f>
              <c:strCache>
                <c:ptCount val="1"/>
                <c:pt idx="0">
                  <c:v>BTM Stage 2</c:v>
                </c:pt>
              </c:strCache>
            </c:strRef>
          </c:tx>
          <c:spPr>
            <a:solidFill>
              <a:schemeClr val="accent1">
                <a:lumMod val="80000"/>
              </a:schemeClr>
            </a:solidFill>
            <a:ln>
              <a:noFill/>
            </a:ln>
            <a:effectLst/>
          </c:spPr>
          <c:invertIfNegative val="0"/>
          <c:cat>
            <c:strRef>
              <c:f>'Delivery Analysis'!$N$30:$N$35</c:f>
              <c:strCache>
                <c:ptCount val="5"/>
                <c:pt idx="0">
                  <c:v>Afternoon</c:v>
                </c:pt>
                <c:pt idx="1">
                  <c:v>Evening</c:v>
                </c:pt>
                <c:pt idx="2">
                  <c:v>Late Night</c:v>
                </c:pt>
                <c:pt idx="3">
                  <c:v>Morning</c:v>
                </c:pt>
                <c:pt idx="4">
                  <c:v>Night</c:v>
                </c:pt>
              </c:strCache>
            </c:strRef>
          </c:cat>
          <c:val>
            <c:numRef>
              <c:f>'Delivery Analysis'!$AG$30:$AG$35</c:f>
              <c:numCache>
                <c:formatCode>General</c:formatCode>
                <c:ptCount val="5"/>
                <c:pt idx="0">
                  <c:v>395</c:v>
                </c:pt>
                <c:pt idx="1">
                  <c:v>250</c:v>
                </c:pt>
                <c:pt idx="2">
                  <c:v>423</c:v>
                </c:pt>
                <c:pt idx="3">
                  <c:v>275</c:v>
                </c:pt>
                <c:pt idx="4">
                  <c:v>445</c:v>
                </c:pt>
              </c:numCache>
            </c:numRef>
          </c:val>
          <c:extLst>
            <c:ext xmlns:c16="http://schemas.microsoft.com/office/drawing/2014/chart" uri="{C3380CC4-5D6E-409C-BE32-E72D297353CC}">
              <c16:uniqueId val="{00000012-45C7-45EF-AC95-FB791B91E782}"/>
            </c:ext>
          </c:extLst>
        </c:ser>
        <c:ser>
          <c:idx val="19"/>
          <c:order val="19"/>
          <c:tx>
            <c:strRef>
              <c:f>'Delivery Analysis'!$AH$28:$AH$29</c:f>
              <c:strCache>
                <c:ptCount val="1"/>
                <c:pt idx="0">
                  <c:v>Challagatta</c:v>
                </c:pt>
              </c:strCache>
            </c:strRef>
          </c:tx>
          <c:spPr>
            <a:solidFill>
              <a:schemeClr val="accent2">
                <a:lumMod val="80000"/>
              </a:schemeClr>
            </a:solidFill>
            <a:ln>
              <a:noFill/>
            </a:ln>
            <a:effectLst/>
          </c:spPr>
          <c:invertIfNegative val="0"/>
          <c:cat>
            <c:strRef>
              <c:f>'Delivery Analysis'!$N$30:$N$35</c:f>
              <c:strCache>
                <c:ptCount val="5"/>
                <c:pt idx="0">
                  <c:v>Afternoon</c:v>
                </c:pt>
                <c:pt idx="1">
                  <c:v>Evening</c:v>
                </c:pt>
                <c:pt idx="2">
                  <c:v>Late Night</c:v>
                </c:pt>
                <c:pt idx="3">
                  <c:v>Morning</c:v>
                </c:pt>
                <c:pt idx="4">
                  <c:v>Night</c:v>
                </c:pt>
              </c:strCache>
            </c:strRef>
          </c:cat>
          <c:val>
            <c:numRef>
              <c:f>'Delivery Analysis'!$AH$30:$AH$35</c:f>
              <c:numCache>
                <c:formatCode>General</c:formatCode>
                <c:ptCount val="5"/>
                <c:pt idx="2">
                  <c:v>172</c:v>
                </c:pt>
              </c:numCache>
            </c:numRef>
          </c:val>
          <c:extLst>
            <c:ext xmlns:c16="http://schemas.microsoft.com/office/drawing/2014/chart" uri="{C3380CC4-5D6E-409C-BE32-E72D297353CC}">
              <c16:uniqueId val="{00000013-45C7-45EF-AC95-FB791B91E782}"/>
            </c:ext>
          </c:extLst>
        </c:ser>
        <c:ser>
          <c:idx val="20"/>
          <c:order val="20"/>
          <c:tx>
            <c:strRef>
              <c:f>'Delivery Analysis'!$AI$28:$AI$29</c:f>
              <c:strCache>
                <c:ptCount val="1"/>
                <c:pt idx="0">
                  <c:v>Cox Town</c:v>
                </c:pt>
              </c:strCache>
            </c:strRef>
          </c:tx>
          <c:spPr>
            <a:solidFill>
              <a:schemeClr val="accent3">
                <a:lumMod val="80000"/>
              </a:schemeClr>
            </a:solidFill>
            <a:ln>
              <a:noFill/>
            </a:ln>
            <a:effectLst/>
          </c:spPr>
          <c:invertIfNegative val="0"/>
          <c:cat>
            <c:strRef>
              <c:f>'Delivery Analysis'!$N$30:$N$35</c:f>
              <c:strCache>
                <c:ptCount val="5"/>
                <c:pt idx="0">
                  <c:v>Afternoon</c:v>
                </c:pt>
                <c:pt idx="1">
                  <c:v>Evening</c:v>
                </c:pt>
                <c:pt idx="2">
                  <c:v>Late Night</c:v>
                </c:pt>
                <c:pt idx="3">
                  <c:v>Morning</c:v>
                </c:pt>
                <c:pt idx="4">
                  <c:v>Night</c:v>
                </c:pt>
              </c:strCache>
            </c:strRef>
          </c:cat>
          <c:val>
            <c:numRef>
              <c:f>'Delivery Analysis'!$AI$30:$AI$35</c:f>
              <c:numCache>
                <c:formatCode>General</c:formatCode>
                <c:ptCount val="5"/>
              </c:numCache>
            </c:numRef>
          </c:val>
          <c:extLst>
            <c:ext xmlns:c16="http://schemas.microsoft.com/office/drawing/2014/chart" uri="{C3380CC4-5D6E-409C-BE32-E72D297353CC}">
              <c16:uniqueId val="{00000014-45C7-45EF-AC95-FB791B91E782}"/>
            </c:ext>
          </c:extLst>
        </c:ser>
        <c:ser>
          <c:idx val="21"/>
          <c:order val="21"/>
          <c:tx>
            <c:strRef>
              <c:f>'Delivery Analysis'!$AJ$28:$AJ$29</c:f>
              <c:strCache>
                <c:ptCount val="1"/>
                <c:pt idx="0">
                  <c:v>CV Raman Nagar</c:v>
                </c:pt>
              </c:strCache>
            </c:strRef>
          </c:tx>
          <c:spPr>
            <a:solidFill>
              <a:schemeClr val="accent4">
                <a:lumMod val="80000"/>
              </a:schemeClr>
            </a:solidFill>
            <a:ln>
              <a:noFill/>
            </a:ln>
            <a:effectLst/>
          </c:spPr>
          <c:invertIfNegative val="0"/>
          <c:cat>
            <c:strRef>
              <c:f>'Delivery Analysis'!$N$30:$N$35</c:f>
              <c:strCache>
                <c:ptCount val="5"/>
                <c:pt idx="0">
                  <c:v>Afternoon</c:v>
                </c:pt>
                <c:pt idx="1">
                  <c:v>Evening</c:v>
                </c:pt>
                <c:pt idx="2">
                  <c:v>Late Night</c:v>
                </c:pt>
                <c:pt idx="3">
                  <c:v>Morning</c:v>
                </c:pt>
                <c:pt idx="4">
                  <c:v>Night</c:v>
                </c:pt>
              </c:strCache>
            </c:strRef>
          </c:cat>
          <c:val>
            <c:numRef>
              <c:f>'Delivery Analysis'!$AJ$30:$AJ$35</c:f>
              <c:numCache>
                <c:formatCode>General</c:formatCode>
                <c:ptCount val="5"/>
                <c:pt idx="2">
                  <c:v>287</c:v>
                </c:pt>
              </c:numCache>
            </c:numRef>
          </c:val>
          <c:extLst>
            <c:ext xmlns:c16="http://schemas.microsoft.com/office/drawing/2014/chart" uri="{C3380CC4-5D6E-409C-BE32-E72D297353CC}">
              <c16:uniqueId val="{00000015-45C7-45EF-AC95-FB791B91E782}"/>
            </c:ext>
          </c:extLst>
        </c:ser>
        <c:ser>
          <c:idx val="22"/>
          <c:order val="22"/>
          <c:tx>
            <c:strRef>
              <c:f>'Delivery Analysis'!$AK$28:$AK$29</c:f>
              <c:strCache>
                <c:ptCount val="1"/>
                <c:pt idx="0">
                  <c:v>Devarachikanna Halli</c:v>
                </c:pt>
              </c:strCache>
            </c:strRef>
          </c:tx>
          <c:spPr>
            <a:solidFill>
              <a:schemeClr val="accent5">
                <a:lumMod val="80000"/>
              </a:schemeClr>
            </a:solidFill>
            <a:ln>
              <a:noFill/>
            </a:ln>
            <a:effectLst/>
          </c:spPr>
          <c:invertIfNegative val="0"/>
          <c:cat>
            <c:strRef>
              <c:f>'Delivery Analysis'!$N$30:$N$35</c:f>
              <c:strCache>
                <c:ptCount val="5"/>
                <c:pt idx="0">
                  <c:v>Afternoon</c:v>
                </c:pt>
                <c:pt idx="1">
                  <c:v>Evening</c:v>
                </c:pt>
                <c:pt idx="2">
                  <c:v>Late Night</c:v>
                </c:pt>
                <c:pt idx="3">
                  <c:v>Morning</c:v>
                </c:pt>
                <c:pt idx="4">
                  <c:v>Night</c:v>
                </c:pt>
              </c:strCache>
            </c:strRef>
          </c:cat>
          <c:val>
            <c:numRef>
              <c:f>'Delivery Analysis'!$AK$30:$AK$35</c:f>
              <c:numCache>
                <c:formatCode>General</c:formatCode>
                <c:ptCount val="5"/>
                <c:pt idx="0">
                  <c:v>85</c:v>
                </c:pt>
                <c:pt idx="1">
                  <c:v>305</c:v>
                </c:pt>
                <c:pt idx="2">
                  <c:v>166</c:v>
                </c:pt>
                <c:pt idx="4">
                  <c:v>210</c:v>
                </c:pt>
              </c:numCache>
            </c:numRef>
          </c:val>
          <c:extLst>
            <c:ext xmlns:c16="http://schemas.microsoft.com/office/drawing/2014/chart" uri="{C3380CC4-5D6E-409C-BE32-E72D297353CC}">
              <c16:uniqueId val="{00000016-45C7-45EF-AC95-FB791B91E782}"/>
            </c:ext>
          </c:extLst>
        </c:ser>
        <c:ser>
          <c:idx val="23"/>
          <c:order val="23"/>
          <c:tx>
            <c:strRef>
              <c:f>'Delivery Analysis'!$AL$28:$AL$29</c:f>
              <c:strCache>
                <c:ptCount val="1"/>
                <c:pt idx="0">
                  <c:v>Doddanekundi</c:v>
                </c:pt>
              </c:strCache>
            </c:strRef>
          </c:tx>
          <c:spPr>
            <a:solidFill>
              <a:schemeClr val="accent6">
                <a:lumMod val="80000"/>
              </a:schemeClr>
            </a:solidFill>
            <a:ln>
              <a:noFill/>
            </a:ln>
            <a:effectLst/>
          </c:spPr>
          <c:invertIfNegative val="0"/>
          <c:cat>
            <c:strRef>
              <c:f>'Delivery Analysis'!$N$30:$N$35</c:f>
              <c:strCache>
                <c:ptCount val="5"/>
                <c:pt idx="0">
                  <c:v>Afternoon</c:v>
                </c:pt>
                <c:pt idx="1">
                  <c:v>Evening</c:v>
                </c:pt>
                <c:pt idx="2">
                  <c:v>Late Night</c:v>
                </c:pt>
                <c:pt idx="3">
                  <c:v>Morning</c:v>
                </c:pt>
                <c:pt idx="4">
                  <c:v>Night</c:v>
                </c:pt>
              </c:strCache>
            </c:strRef>
          </c:cat>
          <c:val>
            <c:numRef>
              <c:f>'Delivery Analysis'!$AL$30:$AL$35</c:f>
              <c:numCache>
                <c:formatCode>General</c:formatCode>
                <c:ptCount val="5"/>
                <c:pt idx="2">
                  <c:v>232</c:v>
                </c:pt>
                <c:pt idx="4">
                  <c:v>165</c:v>
                </c:pt>
              </c:numCache>
            </c:numRef>
          </c:val>
          <c:extLst>
            <c:ext xmlns:c16="http://schemas.microsoft.com/office/drawing/2014/chart" uri="{C3380CC4-5D6E-409C-BE32-E72D297353CC}">
              <c16:uniqueId val="{00000017-45C7-45EF-AC95-FB791B91E782}"/>
            </c:ext>
          </c:extLst>
        </c:ser>
        <c:ser>
          <c:idx val="24"/>
          <c:order val="24"/>
          <c:tx>
            <c:strRef>
              <c:f>'Delivery Analysis'!$AM$28:$AM$29</c:f>
              <c:strCache>
                <c:ptCount val="1"/>
                <c:pt idx="0">
                  <c:v>Domlur, EGL</c:v>
                </c:pt>
              </c:strCache>
            </c:strRef>
          </c:tx>
          <c:spPr>
            <a:solidFill>
              <a:schemeClr val="accent1">
                <a:lumMod val="60000"/>
                <a:lumOff val="40000"/>
              </a:schemeClr>
            </a:solidFill>
            <a:ln>
              <a:noFill/>
            </a:ln>
            <a:effectLst/>
          </c:spPr>
          <c:invertIfNegative val="0"/>
          <c:cat>
            <c:strRef>
              <c:f>'Delivery Analysis'!$N$30:$N$35</c:f>
              <c:strCache>
                <c:ptCount val="5"/>
                <c:pt idx="0">
                  <c:v>Afternoon</c:v>
                </c:pt>
                <c:pt idx="1">
                  <c:v>Evening</c:v>
                </c:pt>
                <c:pt idx="2">
                  <c:v>Late Night</c:v>
                </c:pt>
                <c:pt idx="3">
                  <c:v>Morning</c:v>
                </c:pt>
                <c:pt idx="4">
                  <c:v>Night</c:v>
                </c:pt>
              </c:strCache>
            </c:strRef>
          </c:cat>
          <c:val>
            <c:numRef>
              <c:f>'Delivery Analysis'!$AM$30:$AM$35</c:f>
              <c:numCache>
                <c:formatCode>General</c:formatCode>
                <c:ptCount val="5"/>
                <c:pt idx="0">
                  <c:v>250</c:v>
                </c:pt>
                <c:pt idx="2">
                  <c:v>117</c:v>
                </c:pt>
                <c:pt idx="3">
                  <c:v>445</c:v>
                </c:pt>
              </c:numCache>
            </c:numRef>
          </c:val>
          <c:extLst>
            <c:ext xmlns:c16="http://schemas.microsoft.com/office/drawing/2014/chart" uri="{C3380CC4-5D6E-409C-BE32-E72D297353CC}">
              <c16:uniqueId val="{00000018-45C7-45EF-AC95-FB791B91E782}"/>
            </c:ext>
          </c:extLst>
        </c:ser>
        <c:ser>
          <c:idx val="25"/>
          <c:order val="25"/>
          <c:tx>
            <c:strRef>
              <c:f>'Delivery Analysis'!$AN$28:$AN$29</c:f>
              <c:strCache>
                <c:ptCount val="1"/>
                <c:pt idx="0">
                  <c:v>Frazer Town</c:v>
                </c:pt>
              </c:strCache>
            </c:strRef>
          </c:tx>
          <c:spPr>
            <a:solidFill>
              <a:schemeClr val="accent2">
                <a:lumMod val="60000"/>
                <a:lumOff val="40000"/>
              </a:schemeClr>
            </a:solidFill>
            <a:ln>
              <a:noFill/>
            </a:ln>
            <a:effectLst/>
          </c:spPr>
          <c:invertIfNegative val="0"/>
          <c:cat>
            <c:strRef>
              <c:f>'Delivery Analysis'!$N$30:$N$35</c:f>
              <c:strCache>
                <c:ptCount val="5"/>
                <c:pt idx="0">
                  <c:v>Afternoon</c:v>
                </c:pt>
                <c:pt idx="1">
                  <c:v>Evening</c:v>
                </c:pt>
                <c:pt idx="2">
                  <c:v>Late Night</c:v>
                </c:pt>
                <c:pt idx="3">
                  <c:v>Morning</c:v>
                </c:pt>
                <c:pt idx="4">
                  <c:v>Night</c:v>
                </c:pt>
              </c:strCache>
            </c:strRef>
          </c:cat>
          <c:val>
            <c:numRef>
              <c:f>'Delivery Analysis'!$AN$30:$AN$35</c:f>
              <c:numCache>
                <c:formatCode>General</c:formatCode>
                <c:ptCount val="5"/>
                <c:pt idx="2">
                  <c:v>259</c:v>
                </c:pt>
              </c:numCache>
            </c:numRef>
          </c:val>
          <c:extLst>
            <c:ext xmlns:c16="http://schemas.microsoft.com/office/drawing/2014/chart" uri="{C3380CC4-5D6E-409C-BE32-E72D297353CC}">
              <c16:uniqueId val="{00000019-45C7-45EF-AC95-FB791B91E782}"/>
            </c:ext>
          </c:extLst>
        </c:ser>
        <c:dLbls>
          <c:showLegendKey val="0"/>
          <c:showVal val="0"/>
          <c:showCatName val="0"/>
          <c:showSerName val="0"/>
          <c:showPercent val="0"/>
          <c:showBubbleSize val="0"/>
        </c:dLbls>
        <c:gapWidth val="219"/>
        <c:overlap val="-27"/>
        <c:axId val="840278000"/>
        <c:axId val="13081152"/>
      </c:barChart>
      <c:lineChart>
        <c:grouping val="standard"/>
        <c:varyColors val="0"/>
        <c:ser>
          <c:idx val="26"/>
          <c:order val="26"/>
          <c:tx>
            <c:strRef>
              <c:f>'Delivery Analysis'!$AO$28:$AO$29</c:f>
              <c:strCache>
                <c:ptCount val="1"/>
                <c:pt idx="0">
                  <c:v>Harlur</c:v>
                </c:pt>
              </c:strCache>
            </c:strRef>
          </c:tx>
          <c:spPr>
            <a:ln w="28575" cap="rnd">
              <a:solidFill>
                <a:schemeClr val="accent3">
                  <a:lumMod val="60000"/>
                  <a:lumOff val="40000"/>
                </a:schemeClr>
              </a:solidFill>
              <a:round/>
            </a:ln>
            <a:effectLst/>
          </c:spPr>
          <c:marker>
            <c:symbol val="none"/>
          </c:marker>
          <c:cat>
            <c:strRef>
              <c:f>'Delivery Analysis'!$N$30:$N$35</c:f>
              <c:strCache>
                <c:ptCount val="5"/>
                <c:pt idx="0">
                  <c:v>Afternoon</c:v>
                </c:pt>
                <c:pt idx="1">
                  <c:v>Evening</c:v>
                </c:pt>
                <c:pt idx="2">
                  <c:v>Late Night</c:v>
                </c:pt>
                <c:pt idx="3">
                  <c:v>Morning</c:v>
                </c:pt>
                <c:pt idx="4">
                  <c:v>Night</c:v>
                </c:pt>
              </c:strCache>
            </c:strRef>
          </c:cat>
          <c:val>
            <c:numRef>
              <c:f>'Delivery Analysis'!$AO$30:$AO$35</c:f>
              <c:numCache>
                <c:formatCode>General</c:formatCode>
                <c:ptCount val="5"/>
                <c:pt idx="0">
                  <c:v>6470</c:v>
                </c:pt>
                <c:pt idx="1">
                  <c:v>5122</c:v>
                </c:pt>
                <c:pt idx="2">
                  <c:v>3407</c:v>
                </c:pt>
                <c:pt idx="3">
                  <c:v>5997</c:v>
                </c:pt>
                <c:pt idx="4">
                  <c:v>5694</c:v>
                </c:pt>
              </c:numCache>
            </c:numRef>
          </c:val>
          <c:smooth val="0"/>
          <c:extLst>
            <c:ext xmlns:c16="http://schemas.microsoft.com/office/drawing/2014/chart" uri="{C3380CC4-5D6E-409C-BE32-E72D297353CC}">
              <c16:uniqueId val="{0000001A-45C7-45EF-AC95-FB791B91E782}"/>
            </c:ext>
          </c:extLst>
        </c:ser>
        <c:ser>
          <c:idx val="27"/>
          <c:order val="27"/>
          <c:tx>
            <c:strRef>
              <c:f>'Delivery Analysis'!$AP$28:$AP$29</c:f>
              <c:strCache>
                <c:ptCount val="1"/>
                <c:pt idx="0">
                  <c:v>HSR Layout</c:v>
                </c:pt>
              </c:strCache>
            </c:strRef>
          </c:tx>
          <c:spPr>
            <a:ln w="28575" cap="rnd">
              <a:solidFill>
                <a:schemeClr val="accent4">
                  <a:lumMod val="60000"/>
                  <a:lumOff val="40000"/>
                </a:schemeClr>
              </a:solidFill>
              <a:round/>
            </a:ln>
            <a:effectLst/>
          </c:spPr>
          <c:marker>
            <c:symbol val="none"/>
          </c:marker>
          <c:cat>
            <c:strRef>
              <c:f>'Delivery Analysis'!$N$30:$N$35</c:f>
              <c:strCache>
                <c:ptCount val="5"/>
                <c:pt idx="0">
                  <c:v>Afternoon</c:v>
                </c:pt>
                <c:pt idx="1">
                  <c:v>Evening</c:v>
                </c:pt>
                <c:pt idx="2">
                  <c:v>Late Night</c:v>
                </c:pt>
                <c:pt idx="3">
                  <c:v>Morning</c:v>
                </c:pt>
                <c:pt idx="4">
                  <c:v>Night</c:v>
                </c:pt>
              </c:strCache>
            </c:strRef>
          </c:cat>
          <c:val>
            <c:numRef>
              <c:f>'Delivery Analysis'!$AP$30:$AP$35</c:f>
              <c:numCache>
                <c:formatCode>General</c:formatCode>
                <c:ptCount val="5"/>
                <c:pt idx="0">
                  <c:v>69889</c:v>
                </c:pt>
                <c:pt idx="1">
                  <c:v>58331</c:v>
                </c:pt>
                <c:pt idx="2">
                  <c:v>23480</c:v>
                </c:pt>
                <c:pt idx="3">
                  <c:v>65875</c:v>
                </c:pt>
                <c:pt idx="4">
                  <c:v>66316</c:v>
                </c:pt>
              </c:numCache>
            </c:numRef>
          </c:val>
          <c:smooth val="0"/>
          <c:extLst>
            <c:ext xmlns:c16="http://schemas.microsoft.com/office/drawing/2014/chart" uri="{C3380CC4-5D6E-409C-BE32-E72D297353CC}">
              <c16:uniqueId val="{0000001B-45C7-45EF-AC95-FB791B91E782}"/>
            </c:ext>
          </c:extLst>
        </c:ser>
        <c:ser>
          <c:idx val="28"/>
          <c:order val="28"/>
          <c:tx>
            <c:strRef>
              <c:f>'Delivery Analysis'!$AQ$28:$AQ$29</c:f>
              <c:strCache>
                <c:ptCount val="1"/>
                <c:pt idx="0">
                  <c:v>Indiranagar</c:v>
                </c:pt>
              </c:strCache>
            </c:strRef>
          </c:tx>
          <c:spPr>
            <a:ln w="28575" cap="rnd">
              <a:solidFill>
                <a:schemeClr val="accent5">
                  <a:lumMod val="60000"/>
                  <a:lumOff val="40000"/>
                </a:schemeClr>
              </a:solidFill>
              <a:round/>
            </a:ln>
            <a:effectLst/>
          </c:spPr>
          <c:marker>
            <c:symbol val="none"/>
          </c:marker>
          <c:cat>
            <c:strRef>
              <c:f>'Delivery Analysis'!$N$30:$N$35</c:f>
              <c:strCache>
                <c:ptCount val="5"/>
                <c:pt idx="0">
                  <c:v>Afternoon</c:v>
                </c:pt>
                <c:pt idx="1">
                  <c:v>Evening</c:v>
                </c:pt>
                <c:pt idx="2">
                  <c:v>Late Night</c:v>
                </c:pt>
                <c:pt idx="3">
                  <c:v>Morning</c:v>
                </c:pt>
                <c:pt idx="4">
                  <c:v>Night</c:v>
                </c:pt>
              </c:strCache>
            </c:strRef>
          </c:cat>
          <c:val>
            <c:numRef>
              <c:f>'Delivery Analysis'!$AQ$30:$AQ$35</c:f>
              <c:numCache>
                <c:formatCode>General</c:formatCode>
                <c:ptCount val="5"/>
                <c:pt idx="0">
                  <c:v>255</c:v>
                </c:pt>
                <c:pt idx="2">
                  <c:v>384</c:v>
                </c:pt>
                <c:pt idx="3">
                  <c:v>135</c:v>
                </c:pt>
                <c:pt idx="4">
                  <c:v>220</c:v>
                </c:pt>
              </c:numCache>
            </c:numRef>
          </c:val>
          <c:smooth val="0"/>
          <c:extLst>
            <c:ext xmlns:c16="http://schemas.microsoft.com/office/drawing/2014/chart" uri="{C3380CC4-5D6E-409C-BE32-E72D297353CC}">
              <c16:uniqueId val="{0000001C-45C7-45EF-AC95-FB791B91E782}"/>
            </c:ext>
          </c:extLst>
        </c:ser>
        <c:ser>
          <c:idx val="29"/>
          <c:order val="29"/>
          <c:tx>
            <c:strRef>
              <c:f>'Delivery Analysis'!$AR$28:$AR$29</c:f>
              <c:strCache>
                <c:ptCount val="1"/>
                <c:pt idx="0">
                  <c:v>ITI Layout</c:v>
                </c:pt>
              </c:strCache>
            </c:strRef>
          </c:tx>
          <c:spPr>
            <a:ln w="28575" cap="rnd">
              <a:solidFill>
                <a:schemeClr val="accent6">
                  <a:lumMod val="60000"/>
                  <a:lumOff val="40000"/>
                </a:schemeClr>
              </a:solidFill>
              <a:round/>
            </a:ln>
            <a:effectLst/>
          </c:spPr>
          <c:marker>
            <c:symbol val="none"/>
          </c:marker>
          <c:cat>
            <c:strRef>
              <c:f>'Delivery Analysis'!$N$30:$N$35</c:f>
              <c:strCache>
                <c:ptCount val="5"/>
                <c:pt idx="0">
                  <c:v>Afternoon</c:v>
                </c:pt>
                <c:pt idx="1">
                  <c:v>Evening</c:v>
                </c:pt>
                <c:pt idx="2">
                  <c:v>Late Night</c:v>
                </c:pt>
                <c:pt idx="3">
                  <c:v>Morning</c:v>
                </c:pt>
                <c:pt idx="4">
                  <c:v>Night</c:v>
                </c:pt>
              </c:strCache>
            </c:strRef>
          </c:cat>
          <c:val>
            <c:numRef>
              <c:f>'Delivery Analysis'!$AR$30:$AR$35</c:f>
              <c:numCache>
                <c:formatCode>General</c:formatCode>
                <c:ptCount val="5"/>
                <c:pt idx="0">
                  <c:v>15773</c:v>
                </c:pt>
                <c:pt idx="1">
                  <c:v>11661</c:v>
                </c:pt>
                <c:pt idx="2">
                  <c:v>8429</c:v>
                </c:pt>
                <c:pt idx="3">
                  <c:v>13009</c:v>
                </c:pt>
                <c:pt idx="4">
                  <c:v>16583</c:v>
                </c:pt>
              </c:numCache>
            </c:numRef>
          </c:val>
          <c:smooth val="0"/>
          <c:extLst>
            <c:ext xmlns:c16="http://schemas.microsoft.com/office/drawing/2014/chart" uri="{C3380CC4-5D6E-409C-BE32-E72D297353CC}">
              <c16:uniqueId val="{0000001D-45C7-45EF-AC95-FB791B91E782}"/>
            </c:ext>
          </c:extLst>
        </c:ser>
        <c:ser>
          <c:idx val="30"/>
          <c:order val="30"/>
          <c:tx>
            <c:strRef>
              <c:f>'Delivery Analysis'!$AS$28:$AS$29</c:f>
              <c:strCache>
                <c:ptCount val="1"/>
                <c:pt idx="0">
                  <c:v>Jayanagar</c:v>
                </c:pt>
              </c:strCache>
            </c:strRef>
          </c:tx>
          <c:spPr>
            <a:ln w="28575" cap="rnd">
              <a:solidFill>
                <a:schemeClr val="accent1">
                  <a:lumMod val="50000"/>
                </a:schemeClr>
              </a:solidFill>
              <a:round/>
            </a:ln>
            <a:effectLst/>
          </c:spPr>
          <c:marker>
            <c:symbol val="none"/>
          </c:marker>
          <c:cat>
            <c:strRef>
              <c:f>'Delivery Analysis'!$N$30:$N$35</c:f>
              <c:strCache>
                <c:ptCount val="5"/>
                <c:pt idx="0">
                  <c:v>Afternoon</c:v>
                </c:pt>
                <c:pt idx="1">
                  <c:v>Evening</c:v>
                </c:pt>
                <c:pt idx="2">
                  <c:v>Late Night</c:v>
                </c:pt>
                <c:pt idx="3">
                  <c:v>Morning</c:v>
                </c:pt>
                <c:pt idx="4">
                  <c:v>Night</c:v>
                </c:pt>
              </c:strCache>
            </c:strRef>
          </c:cat>
          <c:val>
            <c:numRef>
              <c:f>'Delivery Analysis'!$AS$30:$AS$35</c:f>
              <c:numCache>
                <c:formatCode>General</c:formatCode>
                <c:ptCount val="5"/>
                <c:pt idx="0">
                  <c:v>110</c:v>
                </c:pt>
                <c:pt idx="1">
                  <c:v>30</c:v>
                </c:pt>
                <c:pt idx="3">
                  <c:v>60</c:v>
                </c:pt>
              </c:numCache>
            </c:numRef>
          </c:val>
          <c:smooth val="0"/>
          <c:extLst>
            <c:ext xmlns:c16="http://schemas.microsoft.com/office/drawing/2014/chart" uri="{C3380CC4-5D6E-409C-BE32-E72D297353CC}">
              <c16:uniqueId val="{0000001E-45C7-45EF-AC95-FB791B91E782}"/>
            </c:ext>
          </c:extLst>
        </c:ser>
        <c:ser>
          <c:idx val="31"/>
          <c:order val="31"/>
          <c:tx>
            <c:strRef>
              <c:f>'Delivery Analysis'!$AT$28:$AT$29</c:f>
              <c:strCache>
                <c:ptCount val="1"/>
                <c:pt idx="0">
                  <c:v>JP Nagar Phase 1-3</c:v>
                </c:pt>
              </c:strCache>
            </c:strRef>
          </c:tx>
          <c:spPr>
            <a:ln w="28575" cap="rnd">
              <a:solidFill>
                <a:schemeClr val="accent2">
                  <a:lumMod val="50000"/>
                </a:schemeClr>
              </a:solidFill>
              <a:round/>
            </a:ln>
            <a:effectLst/>
          </c:spPr>
          <c:marker>
            <c:symbol val="none"/>
          </c:marker>
          <c:cat>
            <c:strRef>
              <c:f>'Delivery Analysis'!$N$30:$N$35</c:f>
              <c:strCache>
                <c:ptCount val="5"/>
                <c:pt idx="0">
                  <c:v>Afternoon</c:v>
                </c:pt>
                <c:pt idx="1">
                  <c:v>Evening</c:v>
                </c:pt>
                <c:pt idx="2">
                  <c:v>Late Night</c:v>
                </c:pt>
                <c:pt idx="3">
                  <c:v>Morning</c:v>
                </c:pt>
                <c:pt idx="4">
                  <c:v>Night</c:v>
                </c:pt>
              </c:strCache>
            </c:strRef>
          </c:cat>
          <c:val>
            <c:numRef>
              <c:f>'Delivery Analysis'!$AT$30:$AT$35</c:f>
              <c:numCache>
                <c:formatCode>General</c:formatCode>
                <c:ptCount val="5"/>
                <c:pt idx="1">
                  <c:v>155</c:v>
                </c:pt>
                <c:pt idx="2">
                  <c:v>179</c:v>
                </c:pt>
                <c:pt idx="3">
                  <c:v>105</c:v>
                </c:pt>
                <c:pt idx="4">
                  <c:v>90</c:v>
                </c:pt>
              </c:numCache>
            </c:numRef>
          </c:val>
          <c:smooth val="0"/>
          <c:extLst>
            <c:ext xmlns:c16="http://schemas.microsoft.com/office/drawing/2014/chart" uri="{C3380CC4-5D6E-409C-BE32-E72D297353CC}">
              <c16:uniqueId val="{0000001F-45C7-45EF-AC95-FB791B91E782}"/>
            </c:ext>
          </c:extLst>
        </c:ser>
        <c:ser>
          <c:idx val="32"/>
          <c:order val="32"/>
          <c:tx>
            <c:strRef>
              <c:f>'Delivery Analysis'!$AU$28:$AU$29</c:f>
              <c:strCache>
                <c:ptCount val="1"/>
                <c:pt idx="0">
                  <c:v>JP Nagar Phase 4-5</c:v>
                </c:pt>
              </c:strCache>
            </c:strRef>
          </c:tx>
          <c:spPr>
            <a:ln w="28575" cap="rnd">
              <a:solidFill>
                <a:schemeClr val="accent3">
                  <a:lumMod val="50000"/>
                </a:schemeClr>
              </a:solidFill>
              <a:round/>
            </a:ln>
            <a:effectLst/>
          </c:spPr>
          <c:marker>
            <c:symbol val="none"/>
          </c:marker>
          <c:cat>
            <c:strRef>
              <c:f>'Delivery Analysis'!$N$30:$N$35</c:f>
              <c:strCache>
                <c:ptCount val="5"/>
                <c:pt idx="0">
                  <c:v>Afternoon</c:v>
                </c:pt>
                <c:pt idx="1">
                  <c:v>Evening</c:v>
                </c:pt>
                <c:pt idx="2">
                  <c:v>Late Night</c:v>
                </c:pt>
                <c:pt idx="3">
                  <c:v>Morning</c:v>
                </c:pt>
                <c:pt idx="4">
                  <c:v>Night</c:v>
                </c:pt>
              </c:strCache>
            </c:strRef>
          </c:cat>
          <c:val>
            <c:numRef>
              <c:f>'Delivery Analysis'!$AU$30:$AU$35</c:f>
              <c:numCache>
                <c:formatCode>General</c:formatCode>
                <c:ptCount val="5"/>
                <c:pt idx="0">
                  <c:v>240</c:v>
                </c:pt>
                <c:pt idx="1">
                  <c:v>100</c:v>
                </c:pt>
                <c:pt idx="2">
                  <c:v>78</c:v>
                </c:pt>
                <c:pt idx="3">
                  <c:v>305</c:v>
                </c:pt>
                <c:pt idx="4">
                  <c:v>100</c:v>
                </c:pt>
              </c:numCache>
            </c:numRef>
          </c:val>
          <c:smooth val="0"/>
          <c:extLst>
            <c:ext xmlns:c16="http://schemas.microsoft.com/office/drawing/2014/chart" uri="{C3380CC4-5D6E-409C-BE32-E72D297353CC}">
              <c16:uniqueId val="{00000020-45C7-45EF-AC95-FB791B91E782}"/>
            </c:ext>
          </c:extLst>
        </c:ser>
        <c:ser>
          <c:idx val="33"/>
          <c:order val="33"/>
          <c:tx>
            <c:strRef>
              <c:f>'Delivery Analysis'!$AV$28:$AV$29</c:f>
              <c:strCache>
                <c:ptCount val="1"/>
                <c:pt idx="0">
                  <c:v>JP Nagar Phase 6-7</c:v>
                </c:pt>
              </c:strCache>
            </c:strRef>
          </c:tx>
          <c:spPr>
            <a:ln w="28575" cap="rnd">
              <a:solidFill>
                <a:schemeClr val="accent4">
                  <a:lumMod val="50000"/>
                </a:schemeClr>
              </a:solidFill>
              <a:round/>
            </a:ln>
            <a:effectLst/>
          </c:spPr>
          <c:marker>
            <c:symbol val="none"/>
          </c:marker>
          <c:cat>
            <c:strRef>
              <c:f>'Delivery Analysis'!$N$30:$N$35</c:f>
              <c:strCache>
                <c:ptCount val="5"/>
                <c:pt idx="0">
                  <c:v>Afternoon</c:v>
                </c:pt>
                <c:pt idx="1">
                  <c:v>Evening</c:v>
                </c:pt>
                <c:pt idx="2">
                  <c:v>Late Night</c:v>
                </c:pt>
                <c:pt idx="3">
                  <c:v>Morning</c:v>
                </c:pt>
                <c:pt idx="4">
                  <c:v>Night</c:v>
                </c:pt>
              </c:strCache>
            </c:strRef>
          </c:cat>
          <c:val>
            <c:numRef>
              <c:f>'Delivery Analysis'!$AV$30:$AV$35</c:f>
              <c:numCache>
                <c:formatCode>General</c:formatCode>
                <c:ptCount val="5"/>
                <c:pt idx="0">
                  <c:v>375</c:v>
                </c:pt>
                <c:pt idx="2">
                  <c:v>199</c:v>
                </c:pt>
                <c:pt idx="3">
                  <c:v>185</c:v>
                </c:pt>
              </c:numCache>
            </c:numRef>
          </c:val>
          <c:smooth val="0"/>
          <c:extLst>
            <c:ext xmlns:c16="http://schemas.microsoft.com/office/drawing/2014/chart" uri="{C3380CC4-5D6E-409C-BE32-E72D297353CC}">
              <c16:uniqueId val="{00000021-45C7-45EF-AC95-FB791B91E782}"/>
            </c:ext>
          </c:extLst>
        </c:ser>
        <c:ser>
          <c:idx val="34"/>
          <c:order val="34"/>
          <c:tx>
            <c:strRef>
              <c:f>'Delivery Analysis'!$AW$28:$AW$29</c:f>
              <c:strCache>
                <c:ptCount val="1"/>
                <c:pt idx="0">
                  <c:v>JP Nagar Phase 8-9</c:v>
                </c:pt>
              </c:strCache>
            </c:strRef>
          </c:tx>
          <c:spPr>
            <a:ln w="28575" cap="rnd">
              <a:solidFill>
                <a:schemeClr val="accent5">
                  <a:lumMod val="50000"/>
                </a:schemeClr>
              </a:solidFill>
              <a:round/>
            </a:ln>
            <a:effectLst/>
          </c:spPr>
          <c:marker>
            <c:symbol val="none"/>
          </c:marker>
          <c:cat>
            <c:strRef>
              <c:f>'Delivery Analysis'!$N$30:$N$35</c:f>
              <c:strCache>
                <c:ptCount val="5"/>
                <c:pt idx="0">
                  <c:v>Afternoon</c:v>
                </c:pt>
                <c:pt idx="1">
                  <c:v>Evening</c:v>
                </c:pt>
                <c:pt idx="2">
                  <c:v>Late Night</c:v>
                </c:pt>
                <c:pt idx="3">
                  <c:v>Morning</c:v>
                </c:pt>
                <c:pt idx="4">
                  <c:v>Night</c:v>
                </c:pt>
              </c:strCache>
            </c:strRef>
          </c:cat>
          <c:val>
            <c:numRef>
              <c:f>'Delivery Analysis'!$AW$30:$AW$35</c:f>
              <c:numCache>
                <c:formatCode>General</c:formatCode>
                <c:ptCount val="5"/>
                <c:pt idx="1">
                  <c:v>130</c:v>
                </c:pt>
              </c:numCache>
            </c:numRef>
          </c:val>
          <c:smooth val="0"/>
          <c:extLst>
            <c:ext xmlns:c16="http://schemas.microsoft.com/office/drawing/2014/chart" uri="{C3380CC4-5D6E-409C-BE32-E72D297353CC}">
              <c16:uniqueId val="{00000022-45C7-45EF-AC95-FB791B91E782}"/>
            </c:ext>
          </c:extLst>
        </c:ser>
        <c:ser>
          <c:idx val="35"/>
          <c:order val="35"/>
          <c:tx>
            <c:strRef>
              <c:f>'Delivery Analysis'!$AX$28:$AX$29</c:f>
              <c:strCache>
                <c:ptCount val="1"/>
                <c:pt idx="0">
                  <c:v>Kadubeesanhali, Prestige</c:v>
                </c:pt>
              </c:strCache>
            </c:strRef>
          </c:tx>
          <c:spPr>
            <a:ln w="28575" cap="rnd">
              <a:solidFill>
                <a:schemeClr val="accent6">
                  <a:lumMod val="50000"/>
                </a:schemeClr>
              </a:solidFill>
              <a:round/>
            </a:ln>
            <a:effectLst/>
          </c:spPr>
          <c:marker>
            <c:symbol val="none"/>
          </c:marker>
          <c:cat>
            <c:strRef>
              <c:f>'Delivery Analysis'!$N$30:$N$35</c:f>
              <c:strCache>
                <c:ptCount val="5"/>
                <c:pt idx="0">
                  <c:v>Afternoon</c:v>
                </c:pt>
                <c:pt idx="1">
                  <c:v>Evening</c:v>
                </c:pt>
                <c:pt idx="2">
                  <c:v>Late Night</c:v>
                </c:pt>
                <c:pt idx="3">
                  <c:v>Morning</c:v>
                </c:pt>
                <c:pt idx="4">
                  <c:v>Night</c:v>
                </c:pt>
              </c:strCache>
            </c:strRef>
          </c:cat>
          <c:val>
            <c:numRef>
              <c:f>'Delivery Analysis'!$AX$30:$AX$35</c:f>
              <c:numCache>
                <c:formatCode>General</c:formatCode>
                <c:ptCount val="5"/>
                <c:pt idx="0">
                  <c:v>100</c:v>
                </c:pt>
                <c:pt idx="2">
                  <c:v>834</c:v>
                </c:pt>
                <c:pt idx="4">
                  <c:v>165</c:v>
                </c:pt>
              </c:numCache>
            </c:numRef>
          </c:val>
          <c:smooth val="0"/>
          <c:extLst>
            <c:ext xmlns:c16="http://schemas.microsoft.com/office/drawing/2014/chart" uri="{C3380CC4-5D6E-409C-BE32-E72D297353CC}">
              <c16:uniqueId val="{00000023-45C7-45EF-AC95-FB791B91E782}"/>
            </c:ext>
          </c:extLst>
        </c:ser>
        <c:ser>
          <c:idx val="36"/>
          <c:order val="36"/>
          <c:tx>
            <c:strRef>
              <c:f>'Delivery Analysis'!$AY$28:$AY$29</c:f>
              <c:strCache>
                <c:ptCount val="1"/>
                <c:pt idx="0">
                  <c:v>Kadubeesanhali, PTP</c:v>
                </c:pt>
              </c:strCache>
            </c:strRef>
          </c:tx>
          <c:spPr>
            <a:ln w="28575" cap="rnd">
              <a:solidFill>
                <a:schemeClr val="accent1">
                  <a:lumMod val="70000"/>
                  <a:lumOff val="30000"/>
                </a:schemeClr>
              </a:solidFill>
              <a:round/>
            </a:ln>
            <a:effectLst/>
          </c:spPr>
          <c:marker>
            <c:symbol val="none"/>
          </c:marker>
          <c:cat>
            <c:strRef>
              <c:f>'Delivery Analysis'!$N$30:$N$35</c:f>
              <c:strCache>
                <c:ptCount val="5"/>
                <c:pt idx="0">
                  <c:v>Afternoon</c:v>
                </c:pt>
                <c:pt idx="1">
                  <c:v>Evening</c:v>
                </c:pt>
                <c:pt idx="2">
                  <c:v>Late Night</c:v>
                </c:pt>
                <c:pt idx="3">
                  <c:v>Morning</c:v>
                </c:pt>
                <c:pt idx="4">
                  <c:v>Night</c:v>
                </c:pt>
              </c:strCache>
            </c:strRef>
          </c:cat>
          <c:val>
            <c:numRef>
              <c:f>'Delivery Analysis'!$AY$30:$AY$35</c:f>
              <c:numCache>
                <c:formatCode>General</c:formatCode>
                <c:ptCount val="5"/>
                <c:pt idx="4">
                  <c:v>120</c:v>
                </c:pt>
              </c:numCache>
            </c:numRef>
          </c:val>
          <c:smooth val="0"/>
          <c:extLst>
            <c:ext xmlns:c16="http://schemas.microsoft.com/office/drawing/2014/chart" uri="{C3380CC4-5D6E-409C-BE32-E72D297353CC}">
              <c16:uniqueId val="{00000024-45C7-45EF-AC95-FB791B91E782}"/>
            </c:ext>
          </c:extLst>
        </c:ser>
        <c:ser>
          <c:idx val="37"/>
          <c:order val="37"/>
          <c:tx>
            <c:strRef>
              <c:f>'Delivery Analysis'!$AZ$28:$AZ$29</c:f>
              <c:strCache>
                <c:ptCount val="1"/>
                <c:pt idx="0">
                  <c:v>Koramangala, Ejipura</c:v>
                </c:pt>
              </c:strCache>
            </c:strRef>
          </c:tx>
          <c:spPr>
            <a:ln w="28575" cap="rnd">
              <a:solidFill>
                <a:schemeClr val="accent2">
                  <a:lumMod val="70000"/>
                  <a:lumOff val="30000"/>
                </a:schemeClr>
              </a:solidFill>
              <a:round/>
            </a:ln>
            <a:effectLst/>
          </c:spPr>
          <c:marker>
            <c:symbol val="none"/>
          </c:marker>
          <c:cat>
            <c:strRef>
              <c:f>'Delivery Analysis'!$N$30:$N$35</c:f>
              <c:strCache>
                <c:ptCount val="5"/>
                <c:pt idx="0">
                  <c:v>Afternoon</c:v>
                </c:pt>
                <c:pt idx="1">
                  <c:v>Evening</c:v>
                </c:pt>
                <c:pt idx="2">
                  <c:v>Late Night</c:v>
                </c:pt>
                <c:pt idx="3">
                  <c:v>Morning</c:v>
                </c:pt>
                <c:pt idx="4">
                  <c:v>Night</c:v>
                </c:pt>
              </c:strCache>
            </c:strRef>
          </c:cat>
          <c:val>
            <c:numRef>
              <c:f>'Delivery Analysis'!$AZ$30:$AZ$35</c:f>
              <c:numCache>
                <c:formatCode>General</c:formatCode>
                <c:ptCount val="5"/>
                <c:pt idx="0">
                  <c:v>1585</c:v>
                </c:pt>
                <c:pt idx="1">
                  <c:v>1355</c:v>
                </c:pt>
                <c:pt idx="2">
                  <c:v>2253</c:v>
                </c:pt>
                <c:pt idx="3">
                  <c:v>1277</c:v>
                </c:pt>
                <c:pt idx="4">
                  <c:v>1525</c:v>
                </c:pt>
              </c:numCache>
            </c:numRef>
          </c:val>
          <c:smooth val="0"/>
          <c:extLst>
            <c:ext xmlns:c16="http://schemas.microsoft.com/office/drawing/2014/chart" uri="{C3380CC4-5D6E-409C-BE32-E72D297353CC}">
              <c16:uniqueId val="{00000025-45C7-45EF-AC95-FB791B91E782}"/>
            </c:ext>
          </c:extLst>
        </c:ser>
        <c:ser>
          <c:idx val="38"/>
          <c:order val="38"/>
          <c:tx>
            <c:strRef>
              <c:f>'Delivery Analysis'!$BA$28:$BA$29</c:f>
              <c:strCache>
                <c:ptCount val="1"/>
                <c:pt idx="0">
                  <c:v>Kudlu</c:v>
                </c:pt>
              </c:strCache>
            </c:strRef>
          </c:tx>
          <c:spPr>
            <a:ln w="28575" cap="rnd">
              <a:solidFill>
                <a:schemeClr val="accent3">
                  <a:lumMod val="70000"/>
                  <a:lumOff val="30000"/>
                </a:schemeClr>
              </a:solidFill>
              <a:round/>
            </a:ln>
            <a:effectLst/>
          </c:spPr>
          <c:marker>
            <c:symbol val="none"/>
          </c:marker>
          <c:cat>
            <c:strRef>
              <c:f>'Delivery Analysis'!$N$30:$N$35</c:f>
              <c:strCache>
                <c:ptCount val="5"/>
                <c:pt idx="0">
                  <c:v>Afternoon</c:v>
                </c:pt>
                <c:pt idx="1">
                  <c:v>Evening</c:v>
                </c:pt>
                <c:pt idx="2">
                  <c:v>Late Night</c:v>
                </c:pt>
                <c:pt idx="3">
                  <c:v>Morning</c:v>
                </c:pt>
                <c:pt idx="4">
                  <c:v>Night</c:v>
                </c:pt>
              </c:strCache>
            </c:strRef>
          </c:cat>
          <c:val>
            <c:numRef>
              <c:f>'Delivery Analysis'!$BA$30:$BA$35</c:f>
              <c:numCache>
                <c:formatCode>General</c:formatCode>
                <c:ptCount val="5"/>
                <c:pt idx="0">
                  <c:v>3920</c:v>
                </c:pt>
                <c:pt idx="1">
                  <c:v>3135</c:v>
                </c:pt>
                <c:pt idx="2">
                  <c:v>2808</c:v>
                </c:pt>
                <c:pt idx="3">
                  <c:v>3616</c:v>
                </c:pt>
                <c:pt idx="4">
                  <c:v>3213</c:v>
                </c:pt>
              </c:numCache>
            </c:numRef>
          </c:val>
          <c:smooth val="0"/>
          <c:extLst>
            <c:ext xmlns:c16="http://schemas.microsoft.com/office/drawing/2014/chart" uri="{C3380CC4-5D6E-409C-BE32-E72D297353CC}">
              <c16:uniqueId val="{00000026-45C7-45EF-AC95-FB791B91E782}"/>
            </c:ext>
          </c:extLst>
        </c:ser>
        <c:ser>
          <c:idx val="39"/>
          <c:order val="39"/>
          <c:tx>
            <c:strRef>
              <c:f>'Delivery Analysis'!$BB$28:$BB$29</c:f>
              <c:strCache>
                <c:ptCount val="1"/>
                <c:pt idx="0">
                  <c:v>Kumaraswamy Layout</c:v>
                </c:pt>
              </c:strCache>
            </c:strRef>
          </c:tx>
          <c:spPr>
            <a:ln w="28575" cap="rnd">
              <a:solidFill>
                <a:schemeClr val="accent4">
                  <a:lumMod val="70000"/>
                  <a:lumOff val="30000"/>
                </a:schemeClr>
              </a:solidFill>
              <a:round/>
            </a:ln>
            <a:effectLst/>
          </c:spPr>
          <c:marker>
            <c:symbol val="none"/>
          </c:marker>
          <c:cat>
            <c:strRef>
              <c:f>'Delivery Analysis'!$N$30:$N$35</c:f>
              <c:strCache>
                <c:ptCount val="5"/>
                <c:pt idx="0">
                  <c:v>Afternoon</c:v>
                </c:pt>
                <c:pt idx="1">
                  <c:v>Evening</c:v>
                </c:pt>
                <c:pt idx="2">
                  <c:v>Late Night</c:v>
                </c:pt>
                <c:pt idx="3">
                  <c:v>Morning</c:v>
                </c:pt>
                <c:pt idx="4">
                  <c:v>Night</c:v>
                </c:pt>
              </c:strCache>
            </c:strRef>
          </c:cat>
          <c:val>
            <c:numRef>
              <c:f>'Delivery Analysis'!$BB$30:$BB$35</c:f>
              <c:numCache>
                <c:formatCode>General</c:formatCode>
                <c:ptCount val="5"/>
                <c:pt idx="0">
                  <c:v>145</c:v>
                </c:pt>
                <c:pt idx="1">
                  <c:v>150</c:v>
                </c:pt>
                <c:pt idx="3">
                  <c:v>145</c:v>
                </c:pt>
                <c:pt idx="4">
                  <c:v>145</c:v>
                </c:pt>
              </c:numCache>
            </c:numRef>
          </c:val>
          <c:smooth val="0"/>
          <c:extLst>
            <c:ext xmlns:c16="http://schemas.microsoft.com/office/drawing/2014/chart" uri="{C3380CC4-5D6E-409C-BE32-E72D297353CC}">
              <c16:uniqueId val="{00000027-45C7-45EF-AC95-FB791B91E782}"/>
            </c:ext>
          </c:extLst>
        </c:ser>
        <c:ser>
          <c:idx val="40"/>
          <c:order val="40"/>
          <c:tx>
            <c:strRef>
              <c:f>'Delivery Analysis'!$BC$28:$BC$29</c:f>
              <c:strCache>
                <c:ptCount val="1"/>
                <c:pt idx="0">
                  <c:v>Mahadevapura</c:v>
                </c:pt>
              </c:strCache>
            </c:strRef>
          </c:tx>
          <c:spPr>
            <a:ln w="28575" cap="rnd">
              <a:solidFill>
                <a:schemeClr val="accent5">
                  <a:lumMod val="70000"/>
                  <a:lumOff val="30000"/>
                </a:schemeClr>
              </a:solidFill>
              <a:round/>
            </a:ln>
            <a:effectLst/>
          </c:spPr>
          <c:marker>
            <c:symbol val="none"/>
          </c:marker>
          <c:cat>
            <c:strRef>
              <c:f>'Delivery Analysis'!$N$30:$N$35</c:f>
              <c:strCache>
                <c:ptCount val="5"/>
                <c:pt idx="0">
                  <c:v>Afternoon</c:v>
                </c:pt>
                <c:pt idx="1">
                  <c:v>Evening</c:v>
                </c:pt>
                <c:pt idx="2">
                  <c:v>Late Night</c:v>
                </c:pt>
                <c:pt idx="3">
                  <c:v>Morning</c:v>
                </c:pt>
                <c:pt idx="4">
                  <c:v>Night</c:v>
                </c:pt>
              </c:strCache>
            </c:strRef>
          </c:cat>
          <c:val>
            <c:numRef>
              <c:f>'Delivery Analysis'!$BC$30:$BC$35</c:f>
              <c:numCache>
                <c:formatCode>General</c:formatCode>
                <c:ptCount val="5"/>
                <c:pt idx="3">
                  <c:v>195</c:v>
                </c:pt>
              </c:numCache>
            </c:numRef>
          </c:val>
          <c:smooth val="0"/>
          <c:extLst>
            <c:ext xmlns:c16="http://schemas.microsoft.com/office/drawing/2014/chart" uri="{C3380CC4-5D6E-409C-BE32-E72D297353CC}">
              <c16:uniqueId val="{00000028-45C7-45EF-AC95-FB791B91E782}"/>
            </c:ext>
          </c:extLst>
        </c:ser>
        <c:ser>
          <c:idx val="41"/>
          <c:order val="41"/>
          <c:tx>
            <c:strRef>
              <c:f>'Delivery Analysis'!$BD$28:$BD$29</c:f>
              <c:strCache>
                <c:ptCount val="1"/>
                <c:pt idx="0">
                  <c:v>Manipal County</c:v>
                </c:pt>
              </c:strCache>
            </c:strRef>
          </c:tx>
          <c:spPr>
            <a:ln w="28575" cap="rnd">
              <a:solidFill>
                <a:schemeClr val="accent6">
                  <a:lumMod val="70000"/>
                  <a:lumOff val="30000"/>
                </a:schemeClr>
              </a:solidFill>
              <a:round/>
            </a:ln>
            <a:effectLst/>
          </c:spPr>
          <c:marker>
            <c:symbol val="none"/>
          </c:marker>
          <c:cat>
            <c:strRef>
              <c:f>'Delivery Analysis'!$N$30:$N$35</c:f>
              <c:strCache>
                <c:ptCount val="5"/>
                <c:pt idx="0">
                  <c:v>Afternoon</c:v>
                </c:pt>
                <c:pt idx="1">
                  <c:v>Evening</c:v>
                </c:pt>
                <c:pt idx="2">
                  <c:v>Late Night</c:v>
                </c:pt>
                <c:pt idx="3">
                  <c:v>Morning</c:v>
                </c:pt>
                <c:pt idx="4">
                  <c:v>Night</c:v>
                </c:pt>
              </c:strCache>
            </c:strRef>
          </c:cat>
          <c:val>
            <c:numRef>
              <c:f>'Delivery Analysis'!$BD$30:$BD$35</c:f>
              <c:numCache>
                <c:formatCode>General</c:formatCode>
                <c:ptCount val="5"/>
                <c:pt idx="0">
                  <c:v>1148</c:v>
                </c:pt>
                <c:pt idx="1">
                  <c:v>1209</c:v>
                </c:pt>
                <c:pt idx="2">
                  <c:v>897</c:v>
                </c:pt>
                <c:pt idx="3">
                  <c:v>932</c:v>
                </c:pt>
                <c:pt idx="4">
                  <c:v>470</c:v>
                </c:pt>
              </c:numCache>
            </c:numRef>
          </c:val>
          <c:smooth val="0"/>
          <c:extLst>
            <c:ext xmlns:c16="http://schemas.microsoft.com/office/drawing/2014/chart" uri="{C3380CC4-5D6E-409C-BE32-E72D297353CC}">
              <c16:uniqueId val="{00000029-45C7-45EF-AC95-FB791B91E782}"/>
            </c:ext>
          </c:extLst>
        </c:ser>
        <c:ser>
          <c:idx val="42"/>
          <c:order val="42"/>
          <c:tx>
            <c:strRef>
              <c:f>'Delivery Analysis'!$BE$28:$BE$29</c:f>
              <c:strCache>
                <c:ptCount val="1"/>
                <c:pt idx="0">
                  <c:v>Marathahalli</c:v>
                </c:pt>
              </c:strCache>
            </c:strRef>
          </c:tx>
          <c:spPr>
            <a:ln w="28575" cap="rnd">
              <a:solidFill>
                <a:schemeClr val="accent1">
                  <a:lumMod val="70000"/>
                </a:schemeClr>
              </a:solidFill>
              <a:round/>
            </a:ln>
            <a:effectLst/>
          </c:spPr>
          <c:marker>
            <c:symbol val="none"/>
          </c:marker>
          <c:cat>
            <c:strRef>
              <c:f>'Delivery Analysis'!$N$30:$N$35</c:f>
              <c:strCache>
                <c:ptCount val="5"/>
                <c:pt idx="0">
                  <c:v>Afternoon</c:v>
                </c:pt>
                <c:pt idx="1">
                  <c:v>Evening</c:v>
                </c:pt>
                <c:pt idx="2">
                  <c:v>Late Night</c:v>
                </c:pt>
                <c:pt idx="3">
                  <c:v>Morning</c:v>
                </c:pt>
                <c:pt idx="4">
                  <c:v>Night</c:v>
                </c:pt>
              </c:strCache>
            </c:strRef>
          </c:cat>
          <c:val>
            <c:numRef>
              <c:f>'Delivery Analysis'!$BE$30:$BE$35</c:f>
              <c:numCache>
                <c:formatCode>General</c:formatCode>
                <c:ptCount val="5"/>
                <c:pt idx="1">
                  <c:v>180</c:v>
                </c:pt>
                <c:pt idx="4">
                  <c:v>170</c:v>
                </c:pt>
              </c:numCache>
            </c:numRef>
          </c:val>
          <c:smooth val="0"/>
          <c:extLst>
            <c:ext xmlns:c16="http://schemas.microsoft.com/office/drawing/2014/chart" uri="{C3380CC4-5D6E-409C-BE32-E72D297353CC}">
              <c16:uniqueId val="{0000002A-45C7-45EF-AC95-FB791B91E782}"/>
            </c:ext>
          </c:extLst>
        </c:ser>
        <c:ser>
          <c:idx val="43"/>
          <c:order val="43"/>
          <c:tx>
            <c:strRef>
              <c:f>'Delivery Analysis'!$BF$28:$BF$29</c:f>
              <c:strCache>
                <c:ptCount val="1"/>
                <c:pt idx="0">
                  <c:v>Pattandur</c:v>
                </c:pt>
              </c:strCache>
            </c:strRef>
          </c:tx>
          <c:spPr>
            <a:ln w="28575" cap="rnd">
              <a:solidFill>
                <a:schemeClr val="accent2">
                  <a:lumMod val="70000"/>
                </a:schemeClr>
              </a:solidFill>
              <a:round/>
            </a:ln>
            <a:effectLst/>
          </c:spPr>
          <c:marker>
            <c:symbol val="none"/>
          </c:marker>
          <c:cat>
            <c:strRef>
              <c:f>'Delivery Analysis'!$N$30:$N$35</c:f>
              <c:strCache>
                <c:ptCount val="5"/>
                <c:pt idx="0">
                  <c:v>Afternoon</c:v>
                </c:pt>
                <c:pt idx="1">
                  <c:v>Evening</c:v>
                </c:pt>
                <c:pt idx="2">
                  <c:v>Late Night</c:v>
                </c:pt>
                <c:pt idx="3">
                  <c:v>Morning</c:v>
                </c:pt>
                <c:pt idx="4">
                  <c:v>Night</c:v>
                </c:pt>
              </c:strCache>
            </c:strRef>
          </c:cat>
          <c:val>
            <c:numRef>
              <c:f>'Delivery Analysis'!$BF$30:$BF$35</c:f>
              <c:numCache>
                <c:formatCode>General</c:formatCode>
                <c:ptCount val="5"/>
                <c:pt idx="0">
                  <c:v>180</c:v>
                </c:pt>
              </c:numCache>
            </c:numRef>
          </c:val>
          <c:smooth val="0"/>
          <c:extLst>
            <c:ext xmlns:c16="http://schemas.microsoft.com/office/drawing/2014/chart" uri="{C3380CC4-5D6E-409C-BE32-E72D297353CC}">
              <c16:uniqueId val="{0000002B-45C7-45EF-AC95-FB791B91E782}"/>
            </c:ext>
          </c:extLst>
        </c:ser>
        <c:ser>
          <c:idx val="44"/>
          <c:order val="44"/>
          <c:tx>
            <c:strRef>
              <c:f>'Delivery Analysis'!$BG$28:$BG$29</c:f>
              <c:strCache>
                <c:ptCount val="1"/>
                <c:pt idx="0">
                  <c:v>Richmond Town</c:v>
                </c:pt>
              </c:strCache>
            </c:strRef>
          </c:tx>
          <c:spPr>
            <a:ln w="28575" cap="rnd">
              <a:solidFill>
                <a:schemeClr val="accent3">
                  <a:lumMod val="70000"/>
                </a:schemeClr>
              </a:solidFill>
              <a:round/>
            </a:ln>
            <a:effectLst/>
          </c:spPr>
          <c:marker>
            <c:symbol val="none"/>
          </c:marker>
          <c:cat>
            <c:strRef>
              <c:f>'Delivery Analysis'!$N$30:$N$35</c:f>
              <c:strCache>
                <c:ptCount val="5"/>
                <c:pt idx="0">
                  <c:v>Afternoon</c:v>
                </c:pt>
                <c:pt idx="1">
                  <c:v>Evening</c:v>
                </c:pt>
                <c:pt idx="2">
                  <c:v>Late Night</c:v>
                </c:pt>
                <c:pt idx="3">
                  <c:v>Morning</c:v>
                </c:pt>
                <c:pt idx="4">
                  <c:v>Night</c:v>
                </c:pt>
              </c:strCache>
            </c:strRef>
          </c:cat>
          <c:val>
            <c:numRef>
              <c:f>'Delivery Analysis'!$BG$30:$BG$35</c:f>
              <c:numCache>
                <c:formatCode>General</c:formatCode>
                <c:ptCount val="5"/>
                <c:pt idx="0">
                  <c:v>165</c:v>
                </c:pt>
              </c:numCache>
            </c:numRef>
          </c:val>
          <c:smooth val="0"/>
          <c:extLst>
            <c:ext xmlns:c16="http://schemas.microsoft.com/office/drawing/2014/chart" uri="{C3380CC4-5D6E-409C-BE32-E72D297353CC}">
              <c16:uniqueId val="{0000002C-45C7-45EF-AC95-FB791B91E782}"/>
            </c:ext>
          </c:extLst>
        </c:ser>
        <c:ser>
          <c:idx val="45"/>
          <c:order val="45"/>
          <c:tx>
            <c:strRef>
              <c:f>'Delivery Analysis'!$BH$28:$BH$29</c:f>
              <c:strCache>
                <c:ptCount val="1"/>
                <c:pt idx="0">
                  <c:v>Sarjapur Road</c:v>
                </c:pt>
              </c:strCache>
            </c:strRef>
          </c:tx>
          <c:spPr>
            <a:ln w="28575" cap="rnd">
              <a:solidFill>
                <a:schemeClr val="accent4">
                  <a:lumMod val="70000"/>
                </a:schemeClr>
              </a:solidFill>
              <a:round/>
            </a:ln>
            <a:effectLst/>
          </c:spPr>
          <c:marker>
            <c:symbol val="none"/>
          </c:marker>
          <c:cat>
            <c:strRef>
              <c:f>'Delivery Analysis'!$N$30:$N$35</c:f>
              <c:strCache>
                <c:ptCount val="5"/>
                <c:pt idx="0">
                  <c:v>Afternoon</c:v>
                </c:pt>
                <c:pt idx="1">
                  <c:v>Evening</c:v>
                </c:pt>
                <c:pt idx="2">
                  <c:v>Late Night</c:v>
                </c:pt>
                <c:pt idx="3">
                  <c:v>Morning</c:v>
                </c:pt>
                <c:pt idx="4">
                  <c:v>Night</c:v>
                </c:pt>
              </c:strCache>
            </c:strRef>
          </c:cat>
          <c:val>
            <c:numRef>
              <c:f>'Delivery Analysis'!$BH$30:$BH$35</c:f>
              <c:numCache>
                <c:formatCode>General</c:formatCode>
                <c:ptCount val="5"/>
                <c:pt idx="0">
                  <c:v>480</c:v>
                </c:pt>
                <c:pt idx="1">
                  <c:v>226</c:v>
                </c:pt>
                <c:pt idx="2">
                  <c:v>180</c:v>
                </c:pt>
                <c:pt idx="4">
                  <c:v>495</c:v>
                </c:pt>
              </c:numCache>
            </c:numRef>
          </c:val>
          <c:smooth val="0"/>
          <c:extLst>
            <c:ext xmlns:c16="http://schemas.microsoft.com/office/drawing/2014/chart" uri="{C3380CC4-5D6E-409C-BE32-E72D297353CC}">
              <c16:uniqueId val="{0000002D-45C7-45EF-AC95-FB791B91E782}"/>
            </c:ext>
          </c:extLst>
        </c:ser>
        <c:ser>
          <c:idx val="46"/>
          <c:order val="46"/>
          <c:tx>
            <c:strRef>
              <c:f>'Delivery Analysis'!$BI$28:$BI$29</c:f>
              <c:strCache>
                <c:ptCount val="1"/>
                <c:pt idx="0">
                  <c:v>Victoria Layout</c:v>
                </c:pt>
              </c:strCache>
            </c:strRef>
          </c:tx>
          <c:spPr>
            <a:ln w="28575" cap="rnd">
              <a:solidFill>
                <a:schemeClr val="accent5">
                  <a:lumMod val="70000"/>
                </a:schemeClr>
              </a:solidFill>
              <a:round/>
            </a:ln>
            <a:effectLst/>
          </c:spPr>
          <c:marker>
            <c:symbol val="none"/>
          </c:marker>
          <c:cat>
            <c:strRef>
              <c:f>'Delivery Analysis'!$N$30:$N$35</c:f>
              <c:strCache>
                <c:ptCount val="5"/>
                <c:pt idx="0">
                  <c:v>Afternoon</c:v>
                </c:pt>
                <c:pt idx="1">
                  <c:v>Evening</c:v>
                </c:pt>
                <c:pt idx="2">
                  <c:v>Late Night</c:v>
                </c:pt>
                <c:pt idx="3">
                  <c:v>Morning</c:v>
                </c:pt>
                <c:pt idx="4">
                  <c:v>Night</c:v>
                </c:pt>
              </c:strCache>
            </c:strRef>
          </c:cat>
          <c:val>
            <c:numRef>
              <c:f>'Delivery Analysis'!$BI$30:$BI$35</c:f>
              <c:numCache>
                <c:formatCode>General</c:formatCode>
                <c:ptCount val="5"/>
                <c:pt idx="4">
                  <c:v>75</c:v>
                </c:pt>
              </c:numCache>
            </c:numRef>
          </c:val>
          <c:smooth val="0"/>
          <c:extLst>
            <c:ext xmlns:c16="http://schemas.microsoft.com/office/drawing/2014/chart" uri="{C3380CC4-5D6E-409C-BE32-E72D297353CC}">
              <c16:uniqueId val="{0000002E-45C7-45EF-AC95-FB791B91E782}"/>
            </c:ext>
          </c:extLst>
        </c:ser>
        <c:ser>
          <c:idx val="47"/>
          <c:order val="47"/>
          <c:tx>
            <c:strRef>
              <c:f>'Delivery Analysis'!$BJ$28:$BJ$29</c:f>
              <c:strCache>
                <c:ptCount val="1"/>
                <c:pt idx="0">
                  <c:v>Vimanapura</c:v>
                </c:pt>
              </c:strCache>
            </c:strRef>
          </c:tx>
          <c:spPr>
            <a:ln w="28575" cap="rnd">
              <a:solidFill>
                <a:schemeClr val="accent6">
                  <a:lumMod val="70000"/>
                </a:schemeClr>
              </a:solidFill>
              <a:round/>
            </a:ln>
            <a:effectLst/>
          </c:spPr>
          <c:marker>
            <c:symbol val="none"/>
          </c:marker>
          <c:cat>
            <c:strRef>
              <c:f>'Delivery Analysis'!$N$30:$N$35</c:f>
              <c:strCache>
                <c:ptCount val="5"/>
                <c:pt idx="0">
                  <c:v>Afternoon</c:v>
                </c:pt>
                <c:pt idx="1">
                  <c:v>Evening</c:v>
                </c:pt>
                <c:pt idx="2">
                  <c:v>Late Night</c:v>
                </c:pt>
                <c:pt idx="3">
                  <c:v>Morning</c:v>
                </c:pt>
                <c:pt idx="4">
                  <c:v>Night</c:v>
                </c:pt>
              </c:strCache>
            </c:strRef>
          </c:cat>
          <c:val>
            <c:numRef>
              <c:f>'Delivery Analysis'!$BJ$30:$BJ$35</c:f>
              <c:numCache>
                <c:formatCode>General</c:formatCode>
                <c:ptCount val="5"/>
                <c:pt idx="0">
                  <c:v>210</c:v>
                </c:pt>
              </c:numCache>
            </c:numRef>
          </c:val>
          <c:smooth val="0"/>
          <c:extLst>
            <c:ext xmlns:c16="http://schemas.microsoft.com/office/drawing/2014/chart" uri="{C3380CC4-5D6E-409C-BE32-E72D297353CC}">
              <c16:uniqueId val="{0000002F-45C7-45EF-AC95-FB791B91E782}"/>
            </c:ext>
          </c:extLst>
        </c:ser>
        <c:ser>
          <c:idx val="48"/>
          <c:order val="48"/>
          <c:tx>
            <c:strRef>
              <c:f>'Delivery Analysis'!$BK$28:$BK$29</c:f>
              <c:strCache>
                <c:ptCount val="1"/>
                <c:pt idx="0">
                  <c:v>Viveka Nagar</c:v>
                </c:pt>
              </c:strCache>
            </c:strRef>
          </c:tx>
          <c:spPr>
            <a:ln w="28575" cap="rnd">
              <a:solidFill>
                <a:schemeClr val="accent1">
                  <a:lumMod val="50000"/>
                  <a:lumOff val="50000"/>
                </a:schemeClr>
              </a:solidFill>
              <a:round/>
            </a:ln>
            <a:effectLst/>
          </c:spPr>
          <c:marker>
            <c:symbol val="none"/>
          </c:marker>
          <c:cat>
            <c:strRef>
              <c:f>'Delivery Analysis'!$N$30:$N$35</c:f>
              <c:strCache>
                <c:ptCount val="5"/>
                <c:pt idx="0">
                  <c:v>Afternoon</c:v>
                </c:pt>
                <c:pt idx="1">
                  <c:v>Evening</c:v>
                </c:pt>
                <c:pt idx="2">
                  <c:v>Late Night</c:v>
                </c:pt>
                <c:pt idx="3">
                  <c:v>Morning</c:v>
                </c:pt>
                <c:pt idx="4">
                  <c:v>Night</c:v>
                </c:pt>
              </c:strCache>
            </c:strRef>
          </c:cat>
          <c:val>
            <c:numRef>
              <c:f>'Delivery Analysis'!$BK$30:$BK$35</c:f>
              <c:numCache>
                <c:formatCode>General</c:formatCode>
                <c:ptCount val="5"/>
                <c:pt idx="0">
                  <c:v>380</c:v>
                </c:pt>
                <c:pt idx="1">
                  <c:v>135</c:v>
                </c:pt>
              </c:numCache>
            </c:numRef>
          </c:val>
          <c:smooth val="0"/>
          <c:extLst>
            <c:ext xmlns:c16="http://schemas.microsoft.com/office/drawing/2014/chart" uri="{C3380CC4-5D6E-409C-BE32-E72D297353CC}">
              <c16:uniqueId val="{00000030-45C7-45EF-AC95-FB791B91E782}"/>
            </c:ext>
          </c:extLst>
        </c:ser>
        <c:ser>
          <c:idx val="49"/>
          <c:order val="49"/>
          <c:tx>
            <c:strRef>
              <c:f>'Delivery Analysis'!$BL$28:$BL$29</c:f>
              <c:strCache>
                <c:ptCount val="1"/>
                <c:pt idx="0">
                  <c:v>Whitefield</c:v>
                </c:pt>
              </c:strCache>
            </c:strRef>
          </c:tx>
          <c:spPr>
            <a:ln w="28575" cap="rnd">
              <a:solidFill>
                <a:schemeClr val="accent2">
                  <a:lumMod val="50000"/>
                  <a:lumOff val="50000"/>
                </a:schemeClr>
              </a:solidFill>
              <a:round/>
            </a:ln>
            <a:effectLst/>
          </c:spPr>
          <c:marker>
            <c:symbol val="none"/>
          </c:marker>
          <c:cat>
            <c:strRef>
              <c:f>'Delivery Analysis'!$N$30:$N$35</c:f>
              <c:strCache>
                <c:ptCount val="5"/>
                <c:pt idx="0">
                  <c:v>Afternoon</c:v>
                </c:pt>
                <c:pt idx="1">
                  <c:v>Evening</c:v>
                </c:pt>
                <c:pt idx="2">
                  <c:v>Late Night</c:v>
                </c:pt>
                <c:pt idx="3">
                  <c:v>Morning</c:v>
                </c:pt>
                <c:pt idx="4">
                  <c:v>Night</c:v>
                </c:pt>
              </c:strCache>
            </c:strRef>
          </c:cat>
          <c:val>
            <c:numRef>
              <c:f>'Delivery Analysis'!$BL$30:$BL$35</c:f>
              <c:numCache>
                <c:formatCode>General</c:formatCode>
                <c:ptCount val="5"/>
              </c:numCache>
            </c:numRef>
          </c:val>
          <c:smooth val="0"/>
          <c:extLst>
            <c:ext xmlns:c16="http://schemas.microsoft.com/office/drawing/2014/chart" uri="{C3380CC4-5D6E-409C-BE32-E72D297353CC}">
              <c16:uniqueId val="{00000031-45C7-45EF-AC95-FB791B91E782}"/>
            </c:ext>
          </c:extLst>
        </c:ser>
        <c:ser>
          <c:idx val="50"/>
          <c:order val="50"/>
          <c:tx>
            <c:strRef>
              <c:f>'Delivery Analysis'!$BM$28:$BM$29</c:f>
              <c:strCache>
                <c:ptCount val="1"/>
                <c:pt idx="0">
                  <c:v>Wilson Garden, Shantinagar</c:v>
                </c:pt>
              </c:strCache>
            </c:strRef>
          </c:tx>
          <c:spPr>
            <a:ln w="28575" cap="rnd">
              <a:solidFill>
                <a:schemeClr val="accent3">
                  <a:lumMod val="50000"/>
                  <a:lumOff val="50000"/>
                </a:schemeClr>
              </a:solidFill>
              <a:round/>
            </a:ln>
            <a:effectLst/>
          </c:spPr>
          <c:marker>
            <c:symbol val="none"/>
          </c:marker>
          <c:cat>
            <c:strRef>
              <c:f>'Delivery Analysis'!$N$30:$N$35</c:f>
              <c:strCache>
                <c:ptCount val="5"/>
                <c:pt idx="0">
                  <c:v>Afternoon</c:v>
                </c:pt>
                <c:pt idx="1">
                  <c:v>Evening</c:v>
                </c:pt>
                <c:pt idx="2">
                  <c:v>Late Night</c:v>
                </c:pt>
                <c:pt idx="3">
                  <c:v>Morning</c:v>
                </c:pt>
                <c:pt idx="4">
                  <c:v>Night</c:v>
                </c:pt>
              </c:strCache>
            </c:strRef>
          </c:cat>
          <c:val>
            <c:numRef>
              <c:f>'Delivery Analysis'!$BM$30:$BM$35</c:f>
              <c:numCache>
                <c:formatCode>General</c:formatCode>
                <c:ptCount val="5"/>
                <c:pt idx="1">
                  <c:v>190</c:v>
                </c:pt>
                <c:pt idx="4">
                  <c:v>190</c:v>
                </c:pt>
              </c:numCache>
            </c:numRef>
          </c:val>
          <c:smooth val="0"/>
          <c:extLst>
            <c:ext xmlns:c16="http://schemas.microsoft.com/office/drawing/2014/chart" uri="{C3380CC4-5D6E-409C-BE32-E72D297353CC}">
              <c16:uniqueId val="{00000032-45C7-45EF-AC95-FB791B91E782}"/>
            </c:ext>
          </c:extLst>
        </c:ser>
        <c:ser>
          <c:idx val="51"/>
          <c:order val="51"/>
          <c:tx>
            <c:strRef>
              <c:f>'Delivery Analysis'!$BN$28:$BN$29</c:f>
              <c:strCache>
                <c:ptCount val="1"/>
                <c:pt idx="0">
                  <c:v>Yemalur</c:v>
                </c:pt>
              </c:strCache>
            </c:strRef>
          </c:tx>
          <c:spPr>
            <a:ln w="28575" cap="rnd">
              <a:solidFill>
                <a:schemeClr val="accent4">
                  <a:lumMod val="50000"/>
                  <a:lumOff val="50000"/>
                </a:schemeClr>
              </a:solidFill>
              <a:round/>
            </a:ln>
            <a:effectLst/>
          </c:spPr>
          <c:marker>
            <c:symbol val="none"/>
          </c:marker>
          <c:cat>
            <c:strRef>
              <c:f>'Delivery Analysis'!$N$30:$N$35</c:f>
              <c:strCache>
                <c:ptCount val="5"/>
                <c:pt idx="0">
                  <c:v>Afternoon</c:v>
                </c:pt>
                <c:pt idx="1">
                  <c:v>Evening</c:v>
                </c:pt>
                <c:pt idx="2">
                  <c:v>Late Night</c:v>
                </c:pt>
                <c:pt idx="3">
                  <c:v>Morning</c:v>
                </c:pt>
                <c:pt idx="4">
                  <c:v>Night</c:v>
                </c:pt>
              </c:strCache>
            </c:strRef>
          </c:cat>
          <c:val>
            <c:numRef>
              <c:f>'Delivery Analysis'!$BN$30:$BN$35</c:f>
              <c:numCache>
                <c:formatCode>General</c:formatCode>
                <c:ptCount val="5"/>
                <c:pt idx="0">
                  <c:v>100</c:v>
                </c:pt>
                <c:pt idx="1">
                  <c:v>355</c:v>
                </c:pt>
                <c:pt idx="3">
                  <c:v>45</c:v>
                </c:pt>
                <c:pt idx="4">
                  <c:v>45</c:v>
                </c:pt>
              </c:numCache>
            </c:numRef>
          </c:val>
          <c:smooth val="0"/>
          <c:extLst>
            <c:ext xmlns:c16="http://schemas.microsoft.com/office/drawing/2014/chart" uri="{C3380CC4-5D6E-409C-BE32-E72D297353CC}">
              <c16:uniqueId val="{00000033-45C7-45EF-AC95-FB791B91E782}"/>
            </c:ext>
          </c:extLst>
        </c:ser>
        <c:dLbls>
          <c:showLegendKey val="0"/>
          <c:showVal val="0"/>
          <c:showCatName val="0"/>
          <c:showSerName val="0"/>
          <c:showPercent val="0"/>
          <c:showBubbleSize val="0"/>
        </c:dLbls>
        <c:marker val="1"/>
        <c:smooth val="0"/>
        <c:axId val="840278000"/>
        <c:axId val="13081152"/>
      </c:lineChart>
      <c:catAx>
        <c:axId val="840278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81152"/>
        <c:crosses val="autoZero"/>
        <c:auto val="1"/>
        <c:lblAlgn val="ctr"/>
        <c:lblOffset val="100"/>
        <c:noMultiLvlLbl val="0"/>
      </c:catAx>
      <c:valAx>
        <c:axId val="1308115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0278000"/>
        <c:crosses val="autoZero"/>
        <c:crossBetween val="between"/>
      </c:valAx>
      <c:spPr>
        <a:noFill/>
        <a:ln>
          <a:noFill/>
        </a:ln>
        <a:effectLst/>
      </c:spPr>
    </c:plotArea>
    <c:legend>
      <c:legendPos val="r"/>
      <c:layout>
        <c:manualLayout>
          <c:xMode val="edge"/>
          <c:yMode val="edge"/>
          <c:x val="0.66666666666666663"/>
          <c:y val="1.757946923301254E-2"/>
          <c:w val="0.33333333333333331"/>
          <c:h val="0.659285141440653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5D088-A0E7-7383-AF9C-5825DEE417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C806952-441C-E9F0-9317-B61C35E11F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7D05904-36F6-1D5B-D664-3139B9C15CA2}"/>
              </a:ext>
            </a:extLst>
          </p:cNvPr>
          <p:cNvSpPr>
            <a:spLocks noGrp="1"/>
          </p:cNvSpPr>
          <p:nvPr>
            <p:ph type="dt" sz="half" idx="10"/>
          </p:nvPr>
        </p:nvSpPr>
        <p:spPr/>
        <p:txBody>
          <a:bodyPr/>
          <a:lstStyle/>
          <a:p>
            <a:fld id="{48B3C295-88D8-4603-A2AC-697F329137ED}" type="datetimeFigureOut">
              <a:rPr lang="en-IN" smtClean="0"/>
              <a:t>28-01-2024</a:t>
            </a:fld>
            <a:endParaRPr lang="en-IN"/>
          </a:p>
        </p:txBody>
      </p:sp>
      <p:sp>
        <p:nvSpPr>
          <p:cNvPr id="5" name="Footer Placeholder 4">
            <a:extLst>
              <a:ext uri="{FF2B5EF4-FFF2-40B4-BE49-F238E27FC236}">
                <a16:creationId xmlns:a16="http://schemas.microsoft.com/office/drawing/2014/main" id="{B730EAE3-8D91-6FDA-E094-774F7016C9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892D2B-6BE2-4821-91D4-CC686F7DD632}"/>
              </a:ext>
            </a:extLst>
          </p:cNvPr>
          <p:cNvSpPr>
            <a:spLocks noGrp="1"/>
          </p:cNvSpPr>
          <p:nvPr>
            <p:ph type="sldNum" sz="quarter" idx="12"/>
          </p:nvPr>
        </p:nvSpPr>
        <p:spPr/>
        <p:txBody>
          <a:bodyPr/>
          <a:lstStyle/>
          <a:p>
            <a:fld id="{3BEEC029-531B-4D16-9013-139B374A4BE4}" type="slidenum">
              <a:rPr lang="en-IN" smtClean="0"/>
              <a:t>‹#›</a:t>
            </a:fld>
            <a:endParaRPr lang="en-IN"/>
          </a:p>
        </p:txBody>
      </p:sp>
    </p:spTree>
    <p:extLst>
      <p:ext uri="{BB962C8B-B14F-4D97-AF65-F5344CB8AC3E}">
        <p14:creationId xmlns:p14="http://schemas.microsoft.com/office/powerpoint/2010/main" val="3345618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1F379-6D6F-F9C7-DCC2-DBCDA84193D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90AE5A-9581-DDAD-A5C1-6000AC779D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87F7F9-F034-6DAD-5394-378E233EE532}"/>
              </a:ext>
            </a:extLst>
          </p:cNvPr>
          <p:cNvSpPr>
            <a:spLocks noGrp="1"/>
          </p:cNvSpPr>
          <p:nvPr>
            <p:ph type="dt" sz="half" idx="10"/>
          </p:nvPr>
        </p:nvSpPr>
        <p:spPr/>
        <p:txBody>
          <a:bodyPr/>
          <a:lstStyle/>
          <a:p>
            <a:fld id="{48B3C295-88D8-4603-A2AC-697F329137ED}" type="datetimeFigureOut">
              <a:rPr lang="en-IN" smtClean="0"/>
              <a:t>28-01-2024</a:t>
            </a:fld>
            <a:endParaRPr lang="en-IN"/>
          </a:p>
        </p:txBody>
      </p:sp>
      <p:sp>
        <p:nvSpPr>
          <p:cNvPr id="5" name="Footer Placeholder 4">
            <a:extLst>
              <a:ext uri="{FF2B5EF4-FFF2-40B4-BE49-F238E27FC236}">
                <a16:creationId xmlns:a16="http://schemas.microsoft.com/office/drawing/2014/main" id="{D0259A28-6622-A676-0845-3FE2C69AD6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B87961-943C-FB60-31E7-F3861F7B75A7}"/>
              </a:ext>
            </a:extLst>
          </p:cNvPr>
          <p:cNvSpPr>
            <a:spLocks noGrp="1"/>
          </p:cNvSpPr>
          <p:nvPr>
            <p:ph type="sldNum" sz="quarter" idx="12"/>
          </p:nvPr>
        </p:nvSpPr>
        <p:spPr/>
        <p:txBody>
          <a:bodyPr/>
          <a:lstStyle/>
          <a:p>
            <a:fld id="{3BEEC029-531B-4D16-9013-139B374A4BE4}" type="slidenum">
              <a:rPr lang="en-IN" smtClean="0"/>
              <a:t>‹#›</a:t>
            </a:fld>
            <a:endParaRPr lang="en-IN"/>
          </a:p>
        </p:txBody>
      </p:sp>
    </p:spTree>
    <p:extLst>
      <p:ext uri="{BB962C8B-B14F-4D97-AF65-F5344CB8AC3E}">
        <p14:creationId xmlns:p14="http://schemas.microsoft.com/office/powerpoint/2010/main" val="563674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EF1CB8-6501-0F13-298D-8455D3B289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42287A-3C6E-B3EF-3B91-431BD47524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EDC0E0-4390-D5D2-27BD-E6A12C8583BA}"/>
              </a:ext>
            </a:extLst>
          </p:cNvPr>
          <p:cNvSpPr>
            <a:spLocks noGrp="1"/>
          </p:cNvSpPr>
          <p:nvPr>
            <p:ph type="dt" sz="half" idx="10"/>
          </p:nvPr>
        </p:nvSpPr>
        <p:spPr/>
        <p:txBody>
          <a:bodyPr/>
          <a:lstStyle/>
          <a:p>
            <a:fld id="{48B3C295-88D8-4603-A2AC-697F329137ED}" type="datetimeFigureOut">
              <a:rPr lang="en-IN" smtClean="0"/>
              <a:t>28-01-2024</a:t>
            </a:fld>
            <a:endParaRPr lang="en-IN"/>
          </a:p>
        </p:txBody>
      </p:sp>
      <p:sp>
        <p:nvSpPr>
          <p:cNvPr id="5" name="Footer Placeholder 4">
            <a:extLst>
              <a:ext uri="{FF2B5EF4-FFF2-40B4-BE49-F238E27FC236}">
                <a16:creationId xmlns:a16="http://schemas.microsoft.com/office/drawing/2014/main" id="{46C3975C-FC7D-9EED-AFFA-B50E245E4E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FB9A6E-F90B-C4F0-7F9A-2AF93646CD75}"/>
              </a:ext>
            </a:extLst>
          </p:cNvPr>
          <p:cNvSpPr>
            <a:spLocks noGrp="1"/>
          </p:cNvSpPr>
          <p:nvPr>
            <p:ph type="sldNum" sz="quarter" idx="12"/>
          </p:nvPr>
        </p:nvSpPr>
        <p:spPr/>
        <p:txBody>
          <a:bodyPr/>
          <a:lstStyle/>
          <a:p>
            <a:fld id="{3BEEC029-531B-4D16-9013-139B374A4BE4}" type="slidenum">
              <a:rPr lang="en-IN" smtClean="0"/>
              <a:t>‹#›</a:t>
            </a:fld>
            <a:endParaRPr lang="en-IN"/>
          </a:p>
        </p:txBody>
      </p:sp>
    </p:spTree>
    <p:extLst>
      <p:ext uri="{BB962C8B-B14F-4D97-AF65-F5344CB8AC3E}">
        <p14:creationId xmlns:p14="http://schemas.microsoft.com/office/powerpoint/2010/main" val="2414788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026A2-E357-AACD-68A2-F755EA0CB0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84DB96-79D3-175C-6FB7-B8B2AE04F9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685814-B7A1-70E8-A965-BA8F83CD0CC3}"/>
              </a:ext>
            </a:extLst>
          </p:cNvPr>
          <p:cNvSpPr>
            <a:spLocks noGrp="1"/>
          </p:cNvSpPr>
          <p:nvPr>
            <p:ph type="dt" sz="half" idx="10"/>
          </p:nvPr>
        </p:nvSpPr>
        <p:spPr/>
        <p:txBody>
          <a:bodyPr/>
          <a:lstStyle/>
          <a:p>
            <a:fld id="{48B3C295-88D8-4603-A2AC-697F329137ED}" type="datetimeFigureOut">
              <a:rPr lang="en-IN" smtClean="0"/>
              <a:t>28-01-2024</a:t>
            </a:fld>
            <a:endParaRPr lang="en-IN"/>
          </a:p>
        </p:txBody>
      </p:sp>
      <p:sp>
        <p:nvSpPr>
          <p:cNvPr id="5" name="Footer Placeholder 4">
            <a:extLst>
              <a:ext uri="{FF2B5EF4-FFF2-40B4-BE49-F238E27FC236}">
                <a16:creationId xmlns:a16="http://schemas.microsoft.com/office/drawing/2014/main" id="{3A39A33C-7248-8E01-FF57-EB3547A408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F38287-B8AF-2E65-2A74-BF32F4B8D974}"/>
              </a:ext>
            </a:extLst>
          </p:cNvPr>
          <p:cNvSpPr>
            <a:spLocks noGrp="1"/>
          </p:cNvSpPr>
          <p:nvPr>
            <p:ph type="sldNum" sz="quarter" idx="12"/>
          </p:nvPr>
        </p:nvSpPr>
        <p:spPr/>
        <p:txBody>
          <a:bodyPr/>
          <a:lstStyle/>
          <a:p>
            <a:fld id="{3BEEC029-531B-4D16-9013-139B374A4BE4}" type="slidenum">
              <a:rPr lang="en-IN" smtClean="0"/>
              <a:t>‹#›</a:t>
            </a:fld>
            <a:endParaRPr lang="en-IN"/>
          </a:p>
        </p:txBody>
      </p:sp>
    </p:spTree>
    <p:extLst>
      <p:ext uri="{BB962C8B-B14F-4D97-AF65-F5344CB8AC3E}">
        <p14:creationId xmlns:p14="http://schemas.microsoft.com/office/powerpoint/2010/main" val="737841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AD3A-4CDB-9433-E5F0-948CC9601E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C96CCAE-5AFF-DB02-0BF0-9E909E669D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EB61A2-244D-0DDB-37E7-6B6B710B7600}"/>
              </a:ext>
            </a:extLst>
          </p:cNvPr>
          <p:cNvSpPr>
            <a:spLocks noGrp="1"/>
          </p:cNvSpPr>
          <p:nvPr>
            <p:ph type="dt" sz="half" idx="10"/>
          </p:nvPr>
        </p:nvSpPr>
        <p:spPr/>
        <p:txBody>
          <a:bodyPr/>
          <a:lstStyle/>
          <a:p>
            <a:fld id="{48B3C295-88D8-4603-A2AC-697F329137ED}" type="datetimeFigureOut">
              <a:rPr lang="en-IN" smtClean="0"/>
              <a:t>28-01-2024</a:t>
            </a:fld>
            <a:endParaRPr lang="en-IN"/>
          </a:p>
        </p:txBody>
      </p:sp>
      <p:sp>
        <p:nvSpPr>
          <p:cNvPr id="5" name="Footer Placeholder 4">
            <a:extLst>
              <a:ext uri="{FF2B5EF4-FFF2-40B4-BE49-F238E27FC236}">
                <a16:creationId xmlns:a16="http://schemas.microsoft.com/office/drawing/2014/main" id="{F3F84641-42BC-C7B1-E647-CFCACDF1F6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1C4BE8-749B-1440-5873-9E41DF3E4CB4}"/>
              </a:ext>
            </a:extLst>
          </p:cNvPr>
          <p:cNvSpPr>
            <a:spLocks noGrp="1"/>
          </p:cNvSpPr>
          <p:nvPr>
            <p:ph type="sldNum" sz="quarter" idx="12"/>
          </p:nvPr>
        </p:nvSpPr>
        <p:spPr/>
        <p:txBody>
          <a:bodyPr/>
          <a:lstStyle/>
          <a:p>
            <a:fld id="{3BEEC029-531B-4D16-9013-139B374A4BE4}" type="slidenum">
              <a:rPr lang="en-IN" smtClean="0"/>
              <a:t>‹#›</a:t>
            </a:fld>
            <a:endParaRPr lang="en-IN"/>
          </a:p>
        </p:txBody>
      </p:sp>
    </p:spTree>
    <p:extLst>
      <p:ext uri="{BB962C8B-B14F-4D97-AF65-F5344CB8AC3E}">
        <p14:creationId xmlns:p14="http://schemas.microsoft.com/office/powerpoint/2010/main" val="2490054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F40A9-2935-0E9F-F287-F660023B43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CF8720-9CAD-66B9-F0CF-374C73D355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B50AAD4-2F00-A52A-9E6A-C4EE282D8F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38EDA39-7AA2-7069-93ED-BA16241DAD8D}"/>
              </a:ext>
            </a:extLst>
          </p:cNvPr>
          <p:cNvSpPr>
            <a:spLocks noGrp="1"/>
          </p:cNvSpPr>
          <p:nvPr>
            <p:ph type="dt" sz="half" idx="10"/>
          </p:nvPr>
        </p:nvSpPr>
        <p:spPr/>
        <p:txBody>
          <a:bodyPr/>
          <a:lstStyle/>
          <a:p>
            <a:fld id="{48B3C295-88D8-4603-A2AC-697F329137ED}" type="datetimeFigureOut">
              <a:rPr lang="en-IN" smtClean="0"/>
              <a:t>28-01-2024</a:t>
            </a:fld>
            <a:endParaRPr lang="en-IN"/>
          </a:p>
        </p:txBody>
      </p:sp>
      <p:sp>
        <p:nvSpPr>
          <p:cNvPr id="6" name="Footer Placeholder 5">
            <a:extLst>
              <a:ext uri="{FF2B5EF4-FFF2-40B4-BE49-F238E27FC236}">
                <a16:creationId xmlns:a16="http://schemas.microsoft.com/office/drawing/2014/main" id="{145B0053-FD36-92E6-9C7F-B42C0D470C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2D4B2D-A30E-1C5F-1D7F-2A8A6A6FDB61}"/>
              </a:ext>
            </a:extLst>
          </p:cNvPr>
          <p:cNvSpPr>
            <a:spLocks noGrp="1"/>
          </p:cNvSpPr>
          <p:nvPr>
            <p:ph type="sldNum" sz="quarter" idx="12"/>
          </p:nvPr>
        </p:nvSpPr>
        <p:spPr/>
        <p:txBody>
          <a:bodyPr/>
          <a:lstStyle/>
          <a:p>
            <a:fld id="{3BEEC029-531B-4D16-9013-139B374A4BE4}" type="slidenum">
              <a:rPr lang="en-IN" smtClean="0"/>
              <a:t>‹#›</a:t>
            </a:fld>
            <a:endParaRPr lang="en-IN"/>
          </a:p>
        </p:txBody>
      </p:sp>
    </p:spTree>
    <p:extLst>
      <p:ext uri="{BB962C8B-B14F-4D97-AF65-F5344CB8AC3E}">
        <p14:creationId xmlns:p14="http://schemas.microsoft.com/office/powerpoint/2010/main" val="228474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AF848-DE2F-BCBB-AD1C-40FC132037A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F06C61-4502-5A1C-87C5-A551B76F72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BE231D-6D32-73CA-4B3E-E67975666B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A6F5AF3-3CE3-151E-0EA5-6A13F74C2A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AB64F9-CFBE-B7D9-8298-4DCAEDC53A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5E6068-BAE1-C7F2-B02B-8ADE5F052826}"/>
              </a:ext>
            </a:extLst>
          </p:cNvPr>
          <p:cNvSpPr>
            <a:spLocks noGrp="1"/>
          </p:cNvSpPr>
          <p:nvPr>
            <p:ph type="dt" sz="half" idx="10"/>
          </p:nvPr>
        </p:nvSpPr>
        <p:spPr/>
        <p:txBody>
          <a:bodyPr/>
          <a:lstStyle/>
          <a:p>
            <a:fld id="{48B3C295-88D8-4603-A2AC-697F329137ED}" type="datetimeFigureOut">
              <a:rPr lang="en-IN" smtClean="0"/>
              <a:t>28-01-2024</a:t>
            </a:fld>
            <a:endParaRPr lang="en-IN"/>
          </a:p>
        </p:txBody>
      </p:sp>
      <p:sp>
        <p:nvSpPr>
          <p:cNvPr id="8" name="Footer Placeholder 7">
            <a:extLst>
              <a:ext uri="{FF2B5EF4-FFF2-40B4-BE49-F238E27FC236}">
                <a16:creationId xmlns:a16="http://schemas.microsoft.com/office/drawing/2014/main" id="{BEB20266-B5DC-D541-2F6F-80A8019EBD8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C52701E-ACAF-8993-F4A5-DD6B9A66A714}"/>
              </a:ext>
            </a:extLst>
          </p:cNvPr>
          <p:cNvSpPr>
            <a:spLocks noGrp="1"/>
          </p:cNvSpPr>
          <p:nvPr>
            <p:ph type="sldNum" sz="quarter" idx="12"/>
          </p:nvPr>
        </p:nvSpPr>
        <p:spPr/>
        <p:txBody>
          <a:bodyPr/>
          <a:lstStyle/>
          <a:p>
            <a:fld id="{3BEEC029-531B-4D16-9013-139B374A4BE4}" type="slidenum">
              <a:rPr lang="en-IN" smtClean="0"/>
              <a:t>‹#›</a:t>
            </a:fld>
            <a:endParaRPr lang="en-IN"/>
          </a:p>
        </p:txBody>
      </p:sp>
    </p:spTree>
    <p:extLst>
      <p:ext uri="{BB962C8B-B14F-4D97-AF65-F5344CB8AC3E}">
        <p14:creationId xmlns:p14="http://schemas.microsoft.com/office/powerpoint/2010/main" val="2750526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9AF8B-8BFD-9F9B-874E-B83D03137BE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AD88EA-C824-AA1D-4D96-12E609096FD1}"/>
              </a:ext>
            </a:extLst>
          </p:cNvPr>
          <p:cNvSpPr>
            <a:spLocks noGrp="1"/>
          </p:cNvSpPr>
          <p:nvPr>
            <p:ph type="dt" sz="half" idx="10"/>
          </p:nvPr>
        </p:nvSpPr>
        <p:spPr/>
        <p:txBody>
          <a:bodyPr/>
          <a:lstStyle/>
          <a:p>
            <a:fld id="{48B3C295-88D8-4603-A2AC-697F329137ED}" type="datetimeFigureOut">
              <a:rPr lang="en-IN" smtClean="0"/>
              <a:t>28-01-2024</a:t>
            </a:fld>
            <a:endParaRPr lang="en-IN"/>
          </a:p>
        </p:txBody>
      </p:sp>
      <p:sp>
        <p:nvSpPr>
          <p:cNvPr id="4" name="Footer Placeholder 3">
            <a:extLst>
              <a:ext uri="{FF2B5EF4-FFF2-40B4-BE49-F238E27FC236}">
                <a16:creationId xmlns:a16="http://schemas.microsoft.com/office/drawing/2014/main" id="{1DE388A9-A269-07CC-9F5D-08ADF7DBC6C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11A9D38-D214-4678-725A-D88CFC82EE0C}"/>
              </a:ext>
            </a:extLst>
          </p:cNvPr>
          <p:cNvSpPr>
            <a:spLocks noGrp="1"/>
          </p:cNvSpPr>
          <p:nvPr>
            <p:ph type="sldNum" sz="quarter" idx="12"/>
          </p:nvPr>
        </p:nvSpPr>
        <p:spPr/>
        <p:txBody>
          <a:bodyPr/>
          <a:lstStyle/>
          <a:p>
            <a:fld id="{3BEEC029-531B-4D16-9013-139B374A4BE4}" type="slidenum">
              <a:rPr lang="en-IN" smtClean="0"/>
              <a:t>‹#›</a:t>
            </a:fld>
            <a:endParaRPr lang="en-IN"/>
          </a:p>
        </p:txBody>
      </p:sp>
    </p:spTree>
    <p:extLst>
      <p:ext uri="{BB962C8B-B14F-4D97-AF65-F5344CB8AC3E}">
        <p14:creationId xmlns:p14="http://schemas.microsoft.com/office/powerpoint/2010/main" val="1700623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98BA1C-137C-936F-E027-F27750399B39}"/>
              </a:ext>
            </a:extLst>
          </p:cNvPr>
          <p:cNvSpPr>
            <a:spLocks noGrp="1"/>
          </p:cNvSpPr>
          <p:nvPr>
            <p:ph type="dt" sz="half" idx="10"/>
          </p:nvPr>
        </p:nvSpPr>
        <p:spPr/>
        <p:txBody>
          <a:bodyPr/>
          <a:lstStyle/>
          <a:p>
            <a:fld id="{48B3C295-88D8-4603-A2AC-697F329137ED}" type="datetimeFigureOut">
              <a:rPr lang="en-IN" smtClean="0"/>
              <a:t>28-01-2024</a:t>
            </a:fld>
            <a:endParaRPr lang="en-IN"/>
          </a:p>
        </p:txBody>
      </p:sp>
      <p:sp>
        <p:nvSpPr>
          <p:cNvPr id="3" name="Footer Placeholder 2">
            <a:extLst>
              <a:ext uri="{FF2B5EF4-FFF2-40B4-BE49-F238E27FC236}">
                <a16:creationId xmlns:a16="http://schemas.microsoft.com/office/drawing/2014/main" id="{805627F3-FAE5-6B24-6F46-5CC6C1F1C84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41EB01C-C11E-0802-5C77-A5377292ABFE}"/>
              </a:ext>
            </a:extLst>
          </p:cNvPr>
          <p:cNvSpPr>
            <a:spLocks noGrp="1"/>
          </p:cNvSpPr>
          <p:nvPr>
            <p:ph type="sldNum" sz="quarter" idx="12"/>
          </p:nvPr>
        </p:nvSpPr>
        <p:spPr/>
        <p:txBody>
          <a:bodyPr/>
          <a:lstStyle/>
          <a:p>
            <a:fld id="{3BEEC029-531B-4D16-9013-139B374A4BE4}" type="slidenum">
              <a:rPr lang="en-IN" smtClean="0"/>
              <a:t>‹#›</a:t>
            </a:fld>
            <a:endParaRPr lang="en-IN"/>
          </a:p>
        </p:txBody>
      </p:sp>
    </p:spTree>
    <p:extLst>
      <p:ext uri="{BB962C8B-B14F-4D97-AF65-F5344CB8AC3E}">
        <p14:creationId xmlns:p14="http://schemas.microsoft.com/office/powerpoint/2010/main" val="3092121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AD5EC-89FA-566A-BD27-D8F638B8C3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C3E63B1-0209-3D78-BB32-8F956B532E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4E8E209-BE8B-509D-94C5-55662CBAF8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BF0064-342B-7B8C-9495-8362B614F21E}"/>
              </a:ext>
            </a:extLst>
          </p:cNvPr>
          <p:cNvSpPr>
            <a:spLocks noGrp="1"/>
          </p:cNvSpPr>
          <p:nvPr>
            <p:ph type="dt" sz="half" idx="10"/>
          </p:nvPr>
        </p:nvSpPr>
        <p:spPr/>
        <p:txBody>
          <a:bodyPr/>
          <a:lstStyle/>
          <a:p>
            <a:fld id="{48B3C295-88D8-4603-A2AC-697F329137ED}" type="datetimeFigureOut">
              <a:rPr lang="en-IN" smtClean="0"/>
              <a:t>28-01-2024</a:t>
            </a:fld>
            <a:endParaRPr lang="en-IN"/>
          </a:p>
        </p:txBody>
      </p:sp>
      <p:sp>
        <p:nvSpPr>
          <p:cNvPr id="6" name="Footer Placeholder 5">
            <a:extLst>
              <a:ext uri="{FF2B5EF4-FFF2-40B4-BE49-F238E27FC236}">
                <a16:creationId xmlns:a16="http://schemas.microsoft.com/office/drawing/2014/main" id="{9DFAC1D7-282C-0D1C-0268-DC07C22098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AA4BAA-0255-6552-A185-A1B24FC9AA59}"/>
              </a:ext>
            </a:extLst>
          </p:cNvPr>
          <p:cNvSpPr>
            <a:spLocks noGrp="1"/>
          </p:cNvSpPr>
          <p:nvPr>
            <p:ph type="sldNum" sz="quarter" idx="12"/>
          </p:nvPr>
        </p:nvSpPr>
        <p:spPr/>
        <p:txBody>
          <a:bodyPr/>
          <a:lstStyle/>
          <a:p>
            <a:fld id="{3BEEC029-531B-4D16-9013-139B374A4BE4}" type="slidenum">
              <a:rPr lang="en-IN" smtClean="0"/>
              <a:t>‹#›</a:t>
            </a:fld>
            <a:endParaRPr lang="en-IN"/>
          </a:p>
        </p:txBody>
      </p:sp>
    </p:spTree>
    <p:extLst>
      <p:ext uri="{BB962C8B-B14F-4D97-AF65-F5344CB8AC3E}">
        <p14:creationId xmlns:p14="http://schemas.microsoft.com/office/powerpoint/2010/main" val="4089621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CF68-AC94-675C-F601-E4616AFC15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89ED9DE-7175-C881-B26F-CB435E1377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553BFC-8874-874B-13E4-CA184C51C4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9F030F-3C66-C45F-7EA2-9A2572512128}"/>
              </a:ext>
            </a:extLst>
          </p:cNvPr>
          <p:cNvSpPr>
            <a:spLocks noGrp="1"/>
          </p:cNvSpPr>
          <p:nvPr>
            <p:ph type="dt" sz="half" idx="10"/>
          </p:nvPr>
        </p:nvSpPr>
        <p:spPr/>
        <p:txBody>
          <a:bodyPr/>
          <a:lstStyle/>
          <a:p>
            <a:fld id="{48B3C295-88D8-4603-A2AC-697F329137ED}" type="datetimeFigureOut">
              <a:rPr lang="en-IN" smtClean="0"/>
              <a:t>28-01-2024</a:t>
            </a:fld>
            <a:endParaRPr lang="en-IN"/>
          </a:p>
        </p:txBody>
      </p:sp>
      <p:sp>
        <p:nvSpPr>
          <p:cNvPr id="6" name="Footer Placeholder 5">
            <a:extLst>
              <a:ext uri="{FF2B5EF4-FFF2-40B4-BE49-F238E27FC236}">
                <a16:creationId xmlns:a16="http://schemas.microsoft.com/office/drawing/2014/main" id="{3F41A4D4-73E6-F7C5-F4D7-706A9A892E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B47330-6264-487B-7517-E1DD7D0219EA}"/>
              </a:ext>
            </a:extLst>
          </p:cNvPr>
          <p:cNvSpPr>
            <a:spLocks noGrp="1"/>
          </p:cNvSpPr>
          <p:nvPr>
            <p:ph type="sldNum" sz="quarter" idx="12"/>
          </p:nvPr>
        </p:nvSpPr>
        <p:spPr/>
        <p:txBody>
          <a:bodyPr/>
          <a:lstStyle/>
          <a:p>
            <a:fld id="{3BEEC029-531B-4D16-9013-139B374A4BE4}" type="slidenum">
              <a:rPr lang="en-IN" smtClean="0"/>
              <a:t>‹#›</a:t>
            </a:fld>
            <a:endParaRPr lang="en-IN"/>
          </a:p>
        </p:txBody>
      </p:sp>
    </p:spTree>
    <p:extLst>
      <p:ext uri="{BB962C8B-B14F-4D97-AF65-F5344CB8AC3E}">
        <p14:creationId xmlns:p14="http://schemas.microsoft.com/office/powerpoint/2010/main" val="230535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979B67-F864-5C54-E57B-0AD2DA87EF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7C0741-B65C-5FD0-D41F-5DACE87151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0A6DDB-5414-7C3E-14A5-8A8383405E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B3C295-88D8-4603-A2AC-697F329137ED}" type="datetimeFigureOut">
              <a:rPr lang="en-IN" smtClean="0"/>
              <a:t>28-01-2024</a:t>
            </a:fld>
            <a:endParaRPr lang="en-IN"/>
          </a:p>
        </p:txBody>
      </p:sp>
      <p:sp>
        <p:nvSpPr>
          <p:cNvPr id="5" name="Footer Placeholder 4">
            <a:extLst>
              <a:ext uri="{FF2B5EF4-FFF2-40B4-BE49-F238E27FC236}">
                <a16:creationId xmlns:a16="http://schemas.microsoft.com/office/drawing/2014/main" id="{A75DCA98-223B-5123-6A19-851033B8DC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E3F5EF8-0676-4DC9-9694-E0C74B88FE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EEC029-531B-4D16-9013-139B374A4BE4}" type="slidenum">
              <a:rPr lang="en-IN" smtClean="0"/>
              <a:t>‹#›</a:t>
            </a:fld>
            <a:endParaRPr lang="en-IN"/>
          </a:p>
        </p:txBody>
      </p:sp>
    </p:spTree>
    <p:extLst>
      <p:ext uri="{BB962C8B-B14F-4D97-AF65-F5344CB8AC3E}">
        <p14:creationId xmlns:p14="http://schemas.microsoft.com/office/powerpoint/2010/main" val="3280568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3FD69-5FEB-61D3-6302-A0DC85413995}"/>
              </a:ext>
            </a:extLst>
          </p:cNvPr>
          <p:cNvSpPr>
            <a:spLocks noGrp="1"/>
          </p:cNvSpPr>
          <p:nvPr>
            <p:ph type="ctrTitle"/>
          </p:nvPr>
        </p:nvSpPr>
        <p:spPr>
          <a:xfrm>
            <a:off x="326571" y="401217"/>
            <a:ext cx="10341429" cy="653142"/>
          </a:xfrm>
        </p:spPr>
        <p:txBody>
          <a:bodyPr>
            <a:normAutofit/>
          </a:bodyPr>
          <a:lstStyle/>
          <a:p>
            <a:r>
              <a:rPr lang="en-IN" sz="3600" b="1" dirty="0">
                <a:solidFill>
                  <a:srgbClr val="00B050"/>
                </a:solidFill>
                <a:latin typeface="+mn-lt"/>
              </a:rPr>
              <a:t>Excel capstone Project</a:t>
            </a:r>
          </a:p>
        </p:txBody>
      </p:sp>
      <p:sp>
        <p:nvSpPr>
          <p:cNvPr id="3" name="Subtitle 2">
            <a:extLst>
              <a:ext uri="{FF2B5EF4-FFF2-40B4-BE49-F238E27FC236}">
                <a16:creationId xmlns:a16="http://schemas.microsoft.com/office/drawing/2014/main" id="{04D9DE09-07D2-372D-9E50-BB6E628A02F6}"/>
              </a:ext>
            </a:extLst>
          </p:cNvPr>
          <p:cNvSpPr>
            <a:spLocks noGrp="1"/>
          </p:cNvSpPr>
          <p:nvPr>
            <p:ph type="subTitle" idx="1"/>
          </p:nvPr>
        </p:nvSpPr>
        <p:spPr>
          <a:xfrm>
            <a:off x="1524000" y="2099388"/>
            <a:ext cx="9144000" cy="2108718"/>
          </a:xfrm>
        </p:spPr>
        <p:txBody>
          <a:bodyPr>
            <a:noAutofit/>
          </a:bodyPr>
          <a:lstStyle/>
          <a:p>
            <a:endParaRPr lang="en-IN" sz="3600" b="1" dirty="0">
              <a:solidFill>
                <a:srgbClr val="0070C0"/>
              </a:solidFill>
            </a:endParaRPr>
          </a:p>
          <a:p>
            <a:endParaRPr lang="en-IN" sz="3600" b="1" dirty="0">
              <a:solidFill>
                <a:srgbClr val="0070C0"/>
              </a:solidFill>
            </a:endParaRPr>
          </a:p>
          <a:p>
            <a:r>
              <a:rPr lang="en-IN" sz="3600" b="1" dirty="0">
                <a:solidFill>
                  <a:srgbClr val="0070C0"/>
                </a:solidFill>
              </a:rPr>
              <a:t>“</a:t>
            </a:r>
            <a:r>
              <a:rPr lang="en-IN" sz="3600" b="1" dirty="0" err="1">
                <a:solidFill>
                  <a:srgbClr val="0070C0"/>
                </a:solidFill>
              </a:rPr>
              <a:t>Freshco</a:t>
            </a:r>
            <a:r>
              <a:rPr lang="en-IN" sz="3600" b="1" dirty="0">
                <a:solidFill>
                  <a:srgbClr val="0070C0"/>
                </a:solidFill>
              </a:rPr>
              <a:t> Hypermarket Capstone using Excel”</a:t>
            </a:r>
          </a:p>
        </p:txBody>
      </p:sp>
      <p:sp>
        <p:nvSpPr>
          <p:cNvPr id="6" name="TextBox 5">
            <a:extLst>
              <a:ext uri="{FF2B5EF4-FFF2-40B4-BE49-F238E27FC236}">
                <a16:creationId xmlns:a16="http://schemas.microsoft.com/office/drawing/2014/main" id="{0272D2C5-BF92-9FBB-395A-13D3BBD689F4}"/>
              </a:ext>
            </a:extLst>
          </p:cNvPr>
          <p:cNvSpPr txBox="1"/>
          <p:nvPr/>
        </p:nvSpPr>
        <p:spPr>
          <a:xfrm>
            <a:off x="6904654" y="4926563"/>
            <a:ext cx="6746032" cy="646331"/>
          </a:xfrm>
          <a:prstGeom prst="rect">
            <a:avLst/>
          </a:prstGeom>
          <a:noFill/>
        </p:spPr>
        <p:txBody>
          <a:bodyPr wrap="square" rtlCol="0">
            <a:spAutoFit/>
          </a:bodyPr>
          <a:lstStyle/>
          <a:p>
            <a:r>
              <a:rPr lang="en-IN" b="1" dirty="0">
                <a:solidFill>
                  <a:schemeClr val="accent2"/>
                </a:solidFill>
              </a:rPr>
              <a:t>                                                           By</a:t>
            </a:r>
          </a:p>
          <a:p>
            <a:r>
              <a:rPr lang="en-IN" b="1" dirty="0">
                <a:solidFill>
                  <a:schemeClr val="accent2"/>
                </a:solidFill>
              </a:rPr>
              <a:t>                                                     Laya Mary Joy</a:t>
            </a:r>
          </a:p>
        </p:txBody>
      </p:sp>
    </p:spTree>
    <p:extLst>
      <p:ext uri="{BB962C8B-B14F-4D97-AF65-F5344CB8AC3E}">
        <p14:creationId xmlns:p14="http://schemas.microsoft.com/office/powerpoint/2010/main" val="2549473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3A373-48BE-353A-5656-F8A4782749B9}"/>
              </a:ext>
            </a:extLst>
          </p:cNvPr>
          <p:cNvSpPr>
            <a:spLocks noGrp="1"/>
          </p:cNvSpPr>
          <p:nvPr>
            <p:ph type="title"/>
          </p:nvPr>
        </p:nvSpPr>
        <p:spPr/>
        <p:txBody>
          <a:bodyPr>
            <a:normAutofit/>
          </a:bodyPr>
          <a:lstStyle/>
          <a:p>
            <a:r>
              <a:rPr lang="en-IN" sz="3600" b="1" i="0" dirty="0">
                <a:solidFill>
                  <a:schemeClr val="accent4">
                    <a:lumMod val="50000"/>
                  </a:schemeClr>
                </a:solidFill>
                <a:effectLst/>
                <a:latin typeface="+mn-lt"/>
              </a:rPr>
              <a:t>Delivery Analysis </a:t>
            </a:r>
            <a:endParaRPr lang="en-IN" sz="3600" dirty="0">
              <a:solidFill>
                <a:schemeClr val="accent4">
                  <a:lumMod val="50000"/>
                </a:schemeClr>
              </a:solidFill>
              <a:latin typeface="+mn-lt"/>
            </a:endParaRPr>
          </a:p>
        </p:txBody>
      </p:sp>
      <p:sp>
        <p:nvSpPr>
          <p:cNvPr id="3" name="Content Placeholder 2">
            <a:extLst>
              <a:ext uri="{FF2B5EF4-FFF2-40B4-BE49-F238E27FC236}">
                <a16:creationId xmlns:a16="http://schemas.microsoft.com/office/drawing/2014/main" id="{CEE2CA50-1BEC-365F-FFEE-FB5EC56FB7FC}"/>
              </a:ext>
            </a:extLst>
          </p:cNvPr>
          <p:cNvSpPr>
            <a:spLocks noGrp="1"/>
          </p:cNvSpPr>
          <p:nvPr>
            <p:ph idx="1"/>
          </p:nvPr>
        </p:nvSpPr>
        <p:spPr/>
        <p:txBody>
          <a:bodyPr>
            <a:normAutofit/>
          </a:bodyPr>
          <a:lstStyle/>
          <a:p>
            <a:r>
              <a:rPr lang="en-IN" sz="1800" dirty="0"/>
              <a:t>In Delivery Analysis:-</a:t>
            </a:r>
          </a:p>
          <a:p>
            <a:pPr>
              <a:buFont typeface="Wingdings" panose="05000000000000000000" pitchFamily="2" charset="2"/>
              <a:buChar char="ü"/>
            </a:pPr>
            <a:r>
              <a:rPr lang="en-US" sz="1800" b="0" i="0" dirty="0">
                <a:solidFill>
                  <a:srgbClr val="202B45"/>
                </a:solidFill>
                <a:effectLst/>
              </a:rPr>
              <a:t>Calculated average overall delivery time at month and delivery area level.</a:t>
            </a:r>
          </a:p>
          <a:p>
            <a:pPr>
              <a:buFont typeface="Wingdings" panose="05000000000000000000" pitchFamily="2" charset="2"/>
              <a:buChar char="ü"/>
            </a:pPr>
            <a:r>
              <a:rPr lang="en-US" sz="1800" b="0" i="0" dirty="0">
                <a:solidFill>
                  <a:srgbClr val="202B45"/>
                </a:solidFill>
                <a:effectLst/>
              </a:rPr>
              <a:t>Calculated average overall delivery time at month and weekday/weekend level. </a:t>
            </a:r>
          </a:p>
          <a:p>
            <a:pPr>
              <a:buFont typeface="Wingdings" panose="05000000000000000000" pitchFamily="2" charset="2"/>
              <a:buChar char="ü"/>
            </a:pPr>
            <a:r>
              <a:rPr lang="en-US" sz="1800" b="0" i="0" dirty="0">
                <a:solidFill>
                  <a:srgbClr val="202B45"/>
                </a:solidFill>
                <a:effectLst/>
              </a:rPr>
              <a:t>Calculated average overall delivery time at slot level. </a:t>
            </a:r>
          </a:p>
          <a:p>
            <a:pPr>
              <a:buFont typeface="Wingdings" panose="05000000000000000000" pitchFamily="2" charset="2"/>
              <a:buChar char="ü"/>
            </a:pPr>
            <a:r>
              <a:rPr lang="en-US" sz="1800" dirty="0">
                <a:solidFill>
                  <a:srgbClr val="202B45"/>
                </a:solidFill>
              </a:rPr>
              <a:t>Afternoon delivery is high then it is slightly decreasing from evening to late night and again slightly increasing from morning to night.</a:t>
            </a:r>
          </a:p>
          <a:p>
            <a:pPr>
              <a:buFont typeface="Wingdings" panose="05000000000000000000" pitchFamily="2" charset="2"/>
              <a:buChar char="ü"/>
            </a:pPr>
            <a:r>
              <a:rPr lang="en-US" sz="1800" dirty="0">
                <a:solidFill>
                  <a:srgbClr val="202B45"/>
                </a:solidFill>
              </a:rPr>
              <a:t> Sometimes delivery in some areas is low and high. It may be due to festival time.</a:t>
            </a:r>
          </a:p>
          <a:p>
            <a:pPr marL="0" indent="0">
              <a:buNone/>
            </a:pPr>
            <a:endParaRPr lang="en-US" sz="1800" dirty="0">
              <a:solidFill>
                <a:srgbClr val="202B45"/>
              </a:solidFill>
            </a:endParaRPr>
          </a:p>
          <a:p>
            <a:pPr marL="0" indent="0">
              <a:buNone/>
            </a:pPr>
            <a:br>
              <a:rPr lang="en-US" sz="1800" dirty="0"/>
            </a:br>
            <a:endParaRPr lang="en-IN" sz="1800" dirty="0"/>
          </a:p>
        </p:txBody>
      </p:sp>
    </p:spTree>
    <p:extLst>
      <p:ext uri="{BB962C8B-B14F-4D97-AF65-F5344CB8AC3E}">
        <p14:creationId xmlns:p14="http://schemas.microsoft.com/office/powerpoint/2010/main" val="2385388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048B13-5370-0A46-E017-1EC4061E888F}"/>
              </a:ext>
            </a:extLst>
          </p:cNvPr>
          <p:cNvSpPr txBox="1"/>
          <p:nvPr/>
        </p:nvSpPr>
        <p:spPr>
          <a:xfrm>
            <a:off x="811763" y="606490"/>
            <a:ext cx="9965094" cy="5632311"/>
          </a:xfrm>
          <a:prstGeom prst="rect">
            <a:avLst/>
          </a:prstGeom>
          <a:noFill/>
        </p:spPr>
        <p:txBody>
          <a:bodyPr wrap="square" rtlCol="0">
            <a:spAutoFit/>
          </a:bodyPr>
          <a:lstStyle/>
          <a:p>
            <a:endParaRPr lang="en-US" sz="1800" b="0" i="0" dirty="0">
              <a:solidFill>
                <a:srgbClr val="202B45"/>
              </a:solidFill>
              <a:effectLst/>
            </a:endParaRPr>
          </a:p>
          <a:p>
            <a:endParaRPr lang="en-US" dirty="0">
              <a:solidFill>
                <a:srgbClr val="202B45"/>
              </a:solidFill>
            </a:endParaRPr>
          </a:p>
          <a:p>
            <a:endParaRPr lang="en-US" sz="1800" b="0" i="0" dirty="0">
              <a:solidFill>
                <a:srgbClr val="202B45"/>
              </a:solidFill>
              <a:effectLst/>
            </a:endParaRPr>
          </a:p>
          <a:p>
            <a:endParaRPr lang="en-US" dirty="0">
              <a:solidFill>
                <a:srgbClr val="202B45"/>
              </a:solidFill>
            </a:endParaRPr>
          </a:p>
          <a:p>
            <a:endParaRPr lang="en-US" sz="1800" b="0" i="0" dirty="0">
              <a:solidFill>
                <a:srgbClr val="202B45"/>
              </a:solidFill>
              <a:effectLst/>
            </a:endParaRPr>
          </a:p>
          <a:p>
            <a:endParaRPr lang="en-US" dirty="0">
              <a:solidFill>
                <a:srgbClr val="202B45"/>
              </a:solidFill>
            </a:endParaRPr>
          </a:p>
          <a:p>
            <a:endParaRPr lang="en-US" sz="1800" b="0" i="0" dirty="0">
              <a:solidFill>
                <a:srgbClr val="202B45"/>
              </a:solidFill>
              <a:effectLst/>
            </a:endParaRPr>
          </a:p>
          <a:p>
            <a:endParaRPr lang="en-US" dirty="0">
              <a:solidFill>
                <a:srgbClr val="202B45"/>
              </a:solidFill>
            </a:endParaRPr>
          </a:p>
          <a:p>
            <a:endParaRPr lang="en-US" sz="1800" b="0" i="0" dirty="0">
              <a:solidFill>
                <a:srgbClr val="202B45"/>
              </a:solidFill>
              <a:effectLst/>
            </a:endParaRPr>
          </a:p>
          <a:p>
            <a:endParaRPr lang="en-US" dirty="0">
              <a:solidFill>
                <a:srgbClr val="202B45"/>
              </a:solidFill>
            </a:endParaRPr>
          </a:p>
          <a:p>
            <a:endParaRPr lang="en-US" sz="1800" b="0" i="0" dirty="0">
              <a:solidFill>
                <a:srgbClr val="202B45"/>
              </a:solidFill>
              <a:effectLst/>
            </a:endParaRPr>
          </a:p>
          <a:p>
            <a:endParaRPr lang="en-US" dirty="0">
              <a:solidFill>
                <a:srgbClr val="202B45"/>
              </a:solidFill>
            </a:endParaRPr>
          </a:p>
          <a:p>
            <a:endParaRPr lang="en-US" sz="1800" b="0" i="0" dirty="0">
              <a:solidFill>
                <a:srgbClr val="202B45"/>
              </a:solidFill>
              <a:effectLst/>
            </a:endParaRPr>
          </a:p>
          <a:p>
            <a:endParaRPr lang="en-US" sz="1800" b="0" i="0" dirty="0">
              <a:solidFill>
                <a:srgbClr val="202B45"/>
              </a:solidFill>
              <a:effectLst/>
            </a:endParaRPr>
          </a:p>
          <a:p>
            <a:endParaRPr lang="en-US" sz="1800" b="0" i="0" dirty="0">
              <a:solidFill>
                <a:srgbClr val="202B45"/>
              </a:solidFill>
              <a:effectLst/>
            </a:endParaRPr>
          </a:p>
          <a:p>
            <a:endParaRPr lang="en-US" dirty="0">
              <a:solidFill>
                <a:srgbClr val="202B45"/>
              </a:solidFill>
            </a:endParaRPr>
          </a:p>
          <a:p>
            <a:endParaRPr lang="en-US" sz="1800" b="0" i="0" dirty="0">
              <a:solidFill>
                <a:srgbClr val="202B45"/>
              </a:solidFill>
              <a:effectLst/>
            </a:endParaRPr>
          </a:p>
          <a:p>
            <a:endParaRPr lang="en-US" dirty="0">
              <a:solidFill>
                <a:srgbClr val="202B45"/>
              </a:solidFill>
            </a:endParaRPr>
          </a:p>
          <a:p>
            <a:endParaRPr lang="en-US" sz="1800" b="0" i="0" dirty="0">
              <a:solidFill>
                <a:srgbClr val="202B45"/>
              </a:solidFill>
              <a:effectLst/>
            </a:endParaRPr>
          </a:p>
          <a:p>
            <a:endParaRPr lang="en-US" dirty="0">
              <a:solidFill>
                <a:srgbClr val="202B45"/>
              </a:solidFill>
            </a:endParaRPr>
          </a:p>
        </p:txBody>
      </p:sp>
      <p:graphicFrame>
        <p:nvGraphicFramePr>
          <p:cNvPr id="3" name="Chart 2">
            <a:extLst>
              <a:ext uri="{FF2B5EF4-FFF2-40B4-BE49-F238E27FC236}">
                <a16:creationId xmlns:a16="http://schemas.microsoft.com/office/drawing/2014/main" id="{BE2DE23B-1B7C-B522-CFE3-7FD2192F1582}"/>
              </a:ext>
            </a:extLst>
          </p:cNvPr>
          <p:cNvGraphicFramePr>
            <a:graphicFrameLocks/>
          </p:cNvGraphicFramePr>
          <p:nvPr>
            <p:extLst>
              <p:ext uri="{D42A27DB-BD31-4B8C-83A1-F6EECF244321}">
                <p14:modId xmlns:p14="http://schemas.microsoft.com/office/powerpoint/2010/main" val="1386783021"/>
              </p:ext>
            </p:extLst>
          </p:nvPr>
        </p:nvGraphicFramePr>
        <p:xfrm>
          <a:off x="1306285" y="606490"/>
          <a:ext cx="9965093" cy="52531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57175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BD6B6-9F66-D9A4-36AF-3B9B66797E5F}"/>
              </a:ext>
            </a:extLst>
          </p:cNvPr>
          <p:cNvSpPr>
            <a:spLocks noGrp="1"/>
          </p:cNvSpPr>
          <p:nvPr>
            <p:ph type="title"/>
          </p:nvPr>
        </p:nvSpPr>
        <p:spPr/>
        <p:txBody>
          <a:bodyPr>
            <a:normAutofit/>
          </a:bodyPr>
          <a:lstStyle/>
          <a:p>
            <a:r>
              <a:rPr lang="en-IN" sz="3600" b="1" dirty="0">
                <a:solidFill>
                  <a:srgbClr val="C00000"/>
                </a:solidFill>
                <a:latin typeface="+mn-lt"/>
              </a:rPr>
              <a:t>Conclusion</a:t>
            </a:r>
          </a:p>
        </p:txBody>
      </p:sp>
      <p:sp>
        <p:nvSpPr>
          <p:cNvPr id="3" name="Content Placeholder 2">
            <a:extLst>
              <a:ext uri="{FF2B5EF4-FFF2-40B4-BE49-F238E27FC236}">
                <a16:creationId xmlns:a16="http://schemas.microsoft.com/office/drawing/2014/main" id="{5AFF9E89-3924-24FE-CF0F-776B4346BD57}"/>
              </a:ext>
            </a:extLst>
          </p:cNvPr>
          <p:cNvSpPr>
            <a:spLocks noGrp="1"/>
          </p:cNvSpPr>
          <p:nvPr>
            <p:ph idx="1"/>
          </p:nvPr>
        </p:nvSpPr>
        <p:spPr>
          <a:xfrm>
            <a:off x="838200" y="1548882"/>
            <a:ext cx="10515600" cy="5206481"/>
          </a:xfrm>
        </p:spPr>
        <p:txBody>
          <a:bodyPr>
            <a:noAutofit/>
          </a:bodyPr>
          <a:lstStyle/>
          <a:p>
            <a:r>
              <a:rPr lang="en-IN" sz="1800" dirty="0"/>
              <a:t>From this we can conclude that the most of the orders are placed in September and lowest is in January.</a:t>
            </a:r>
          </a:p>
          <a:p>
            <a:r>
              <a:rPr lang="en-IN" sz="1800" dirty="0"/>
              <a:t>Orders are high in afternoon and low in late night.</a:t>
            </a:r>
          </a:p>
          <a:p>
            <a:r>
              <a:rPr lang="en-IN" sz="1800" dirty="0"/>
              <a:t>Most of them orders in Sunday.</a:t>
            </a:r>
          </a:p>
          <a:p>
            <a:r>
              <a:rPr lang="en-IN" sz="1800" dirty="0"/>
              <a:t>The lowest completion rate is on Night.</a:t>
            </a:r>
          </a:p>
          <a:p>
            <a:r>
              <a:rPr lang="en-IN" sz="1800" dirty="0"/>
              <a:t>Most of the orders are cancelled in Saturday.</a:t>
            </a:r>
          </a:p>
          <a:p>
            <a:r>
              <a:rPr lang="en-US" sz="1800" b="0" i="0" dirty="0">
                <a:solidFill>
                  <a:srgbClr val="202B45"/>
                </a:solidFill>
                <a:effectLst/>
              </a:rPr>
              <a:t>Area</a:t>
            </a:r>
            <a:r>
              <a:rPr lang="en-US" sz="1800" dirty="0">
                <a:solidFill>
                  <a:srgbClr val="202B45"/>
                </a:solidFill>
              </a:rPr>
              <a:t> having highest increase in month is HSR Layout.</a:t>
            </a:r>
          </a:p>
          <a:p>
            <a:r>
              <a:rPr lang="en-US" sz="1800" b="0" i="0" dirty="0">
                <a:solidFill>
                  <a:srgbClr val="202B45"/>
                </a:solidFill>
                <a:effectLst/>
              </a:rPr>
              <a:t>For some orders delivery charges are highe</a:t>
            </a:r>
            <a:r>
              <a:rPr lang="en-US" sz="1800" dirty="0">
                <a:solidFill>
                  <a:srgbClr val="202B45"/>
                </a:solidFill>
              </a:rPr>
              <a:t>r than product amount.</a:t>
            </a:r>
          </a:p>
          <a:p>
            <a:r>
              <a:rPr lang="en-IN" sz="1800" dirty="0">
                <a:latin typeface="+mn-lt"/>
              </a:rPr>
              <a:t>The order of rating and discount is high from afternoon to evening and slightly decreasing in late night and again increasing in morning and decreasing in night.</a:t>
            </a:r>
          </a:p>
          <a:p>
            <a:r>
              <a:rPr lang="en-IN" sz="1800" dirty="0"/>
              <a:t> </a:t>
            </a:r>
            <a:r>
              <a:rPr lang="en-IN" sz="1800" dirty="0">
                <a:latin typeface="+mn-lt"/>
              </a:rPr>
              <a:t>Order rating and discount is high in afternoon and less in Late night.</a:t>
            </a:r>
          </a:p>
          <a:p>
            <a:r>
              <a:rPr lang="en-US" sz="1800" dirty="0"/>
              <a:t>Whenever the discount is high, order rating is also high. When discount is low, order rating is also low and vice versa.</a:t>
            </a:r>
          </a:p>
          <a:p>
            <a:r>
              <a:rPr lang="en-US" sz="1800" dirty="0">
                <a:solidFill>
                  <a:srgbClr val="202B45"/>
                </a:solidFill>
              </a:rPr>
              <a:t>Delivery charge is high in afternoon and low in late night.</a:t>
            </a:r>
          </a:p>
          <a:p>
            <a:r>
              <a:rPr lang="en-US" sz="1800" dirty="0">
                <a:solidFill>
                  <a:srgbClr val="202B45"/>
                </a:solidFill>
              </a:rPr>
              <a:t>Delivery charge is high in Bannerghatta.</a:t>
            </a:r>
            <a:br>
              <a:rPr lang="en-US" sz="1800" dirty="0"/>
            </a:br>
            <a:endParaRPr lang="en-US" sz="1800" dirty="0">
              <a:solidFill>
                <a:srgbClr val="202B45"/>
              </a:solidFill>
            </a:endParaRPr>
          </a:p>
          <a:p>
            <a:endParaRPr lang="en-IN" sz="1800" dirty="0"/>
          </a:p>
          <a:p>
            <a:endParaRPr lang="en-IN" sz="1800" dirty="0"/>
          </a:p>
        </p:txBody>
      </p:sp>
    </p:spTree>
    <p:extLst>
      <p:ext uri="{BB962C8B-B14F-4D97-AF65-F5344CB8AC3E}">
        <p14:creationId xmlns:p14="http://schemas.microsoft.com/office/powerpoint/2010/main" val="922800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11F367-4DB4-F407-36B2-34B7B5E6889D}"/>
              </a:ext>
            </a:extLst>
          </p:cNvPr>
          <p:cNvSpPr txBox="1"/>
          <p:nvPr/>
        </p:nvSpPr>
        <p:spPr>
          <a:xfrm>
            <a:off x="2463282" y="1707502"/>
            <a:ext cx="9246636" cy="2031325"/>
          </a:xfrm>
          <a:prstGeom prst="rect">
            <a:avLst/>
          </a:prstGeom>
          <a:noFill/>
        </p:spPr>
        <p:txBody>
          <a:bodyPr wrap="square" rtlCol="0">
            <a:spAutoFit/>
          </a:bodyPr>
          <a:lstStyle/>
          <a:p>
            <a:endParaRPr lang="en-IN" dirty="0"/>
          </a:p>
          <a:p>
            <a:endParaRPr lang="en-IN" dirty="0"/>
          </a:p>
          <a:p>
            <a:endParaRPr lang="en-IN" dirty="0"/>
          </a:p>
          <a:p>
            <a:r>
              <a:rPr lang="en-IN" dirty="0"/>
              <a:t>                                </a:t>
            </a:r>
            <a:r>
              <a:rPr lang="en-IN" sz="7200" dirty="0">
                <a:solidFill>
                  <a:schemeClr val="accent6">
                    <a:lumMod val="75000"/>
                  </a:schemeClr>
                </a:solidFill>
              </a:rPr>
              <a:t>THANK YOU</a:t>
            </a:r>
          </a:p>
        </p:txBody>
      </p:sp>
    </p:spTree>
    <p:extLst>
      <p:ext uri="{BB962C8B-B14F-4D97-AF65-F5344CB8AC3E}">
        <p14:creationId xmlns:p14="http://schemas.microsoft.com/office/powerpoint/2010/main" val="2970572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9EC51-8662-E5A2-0BBF-04715918D4A5}"/>
              </a:ext>
            </a:extLst>
          </p:cNvPr>
          <p:cNvSpPr>
            <a:spLocks noGrp="1"/>
          </p:cNvSpPr>
          <p:nvPr>
            <p:ph type="title"/>
          </p:nvPr>
        </p:nvSpPr>
        <p:spPr/>
        <p:txBody>
          <a:bodyPr>
            <a:normAutofit/>
          </a:bodyPr>
          <a:lstStyle/>
          <a:p>
            <a:r>
              <a:rPr lang="en-IN" sz="3600" b="1" dirty="0">
                <a:solidFill>
                  <a:schemeClr val="accent4">
                    <a:lumMod val="75000"/>
                  </a:schemeClr>
                </a:solidFill>
                <a:latin typeface="+mn-lt"/>
              </a:rPr>
              <a:t>Dataset</a:t>
            </a:r>
          </a:p>
        </p:txBody>
      </p:sp>
      <p:sp>
        <p:nvSpPr>
          <p:cNvPr id="3" name="Content Placeholder 2">
            <a:extLst>
              <a:ext uri="{FF2B5EF4-FFF2-40B4-BE49-F238E27FC236}">
                <a16:creationId xmlns:a16="http://schemas.microsoft.com/office/drawing/2014/main" id="{234D02EF-5CDE-A0AF-4890-97AF5EEFB869}"/>
              </a:ext>
            </a:extLst>
          </p:cNvPr>
          <p:cNvSpPr>
            <a:spLocks noGrp="1"/>
          </p:cNvSpPr>
          <p:nvPr>
            <p:ph idx="1"/>
          </p:nvPr>
        </p:nvSpPr>
        <p:spPr/>
        <p:txBody>
          <a:bodyPr/>
          <a:lstStyle/>
          <a:p>
            <a:r>
              <a:rPr lang="en-IN" sz="1800" dirty="0"/>
              <a:t>The invoice statement is based on </a:t>
            </a:r>
            <a:r>
              <a:rPr lang="en-US" sz="1800" b="0" i="0" dirty="0" err="1">
                <a:solidFill>
                  <a:srgbClr val="202B45"/>
                </a:solidFill>
                <a:effectLst/>
              </a:rPr>
              <a:t>Freshco</a:t>
            </a:r>
            <a:r>
              <a:rPr lang="en-US" sz="1800" b="0" i="0" dirty="0">
                <a:solidFill>
                  <a:srgbClr val="202B45"/>
                </a:solidFill>
                <a:effectLst/>
              </a:rPr>
              <a:t> Hypermarket, situated in HSR, Bangalore, has established itself as a prominent supermarket in the region, catering to a wide range of customers. In response to evolving customer needs and to enhance convenience, </a:t>
            </a:r>
            <a:r>
              <a:rPr lang="en-US" sz="1800" b="0" i="0" dirty="0" err="1">
                <a:solidFill>
                  <a:srgbClr val="202B45"/>
                </a:solidFill>
                <a:effectLst/>
              </a:rPr>
              <a:t>Freshco</a:t>
            </a:r>
            <a:r>
              <a:rPr lang="en-US" sz="1800" b="0" i="0" dirty="0">
                <a:solidFill>
                  <a:srgbClr val="202B45"/>
                </a:solidFill>
                <a:effectLst/>
              </a:rPr>
              <a:t> introduced a home delivery service in the year 2021. To ensure seamless operations and optimize customer satisfaction, the store diligently maintained a comprehensive transaction data sheet, containing detailed information at the order level.</a:t>
            </a:r>
          </a:p>
          <a:p>
            <a:r>
              <a:rPr lang="en-US" sz="1800" dirty="0">
                <a:solidFill>
                  <a:srgbClr val="202B45"/>
                </a:solidFill>
              </a:rPr>
              <a:t>The dataset contains 1 excel and 1 csv file.</a:t>
            </a:r>
            <a:endParaRPr lang="en-US" sz="1800" b="0" i="0" dirty="0">
              <a:solidFill>
                <a:srgbClr val="202B45"/>
              </a:solidFill>
              <a:effectLst/>
            </a:endParaRPr>
          </a:p>
          <a:p>
            <a:pPr algn="l"/>
            <a:r>
              <a:rPr lang="en-US" sz="1800" b="1" i="0" dirty="0">
                <a:solidFill>
                  <a:srgbClr val="202B45"/>
                </a:solidFill>
                <a:effectLst/>
              </a:rPr>
              <a:t>Completion rate</a:t>
            </a:r>
            <a:r>
              <a:rPr lang="en-US" sz="1800" b="0" i="0" dirty="0">
                <a:solidFill>
                  <a:srgbClr val="202B45"/>
                </a:solidFill>
                <a:effectLst/>
              </a:rPr>
              <a:t> : This refers to the rate at which orders are completed (Order successfully delivered / Total order placed).</a:t>
            </a:r>
          </a:p>
          <a:p>
            <a:r>
              <a:rPr lang="en-US" sz="1800" b="1" i="0" dirty="0">
                <a:solidFill>
                  <a:srgbClr val="202B45"/>
                </a:solidFill>
                <a:effectLst/>
              </a:rPr>
              <a:t>Customer Lifetime value</a:t>
            </a:r>
            <a:r>
              <a:rPr lang="en-US" sz="1800" b="0" i="0" dirty="0">
                <a:solidFill>
                  <a:srgbClr val="202B45"/>
                </a:solidFill>
                <a:effectLst/>
              </a:rPr>
              <a:t> : It refers to the total revenue generated per customer.</a:t>
            </a:r>
          </a:p>
          <a:p>
            <a:r>
              <a:rPr lang="en-US" sz="1800" b="1" i="0" dirty="0">
                <a:solidFill>
                  <a:srgbClr val="202B45"/>
                </a:solidFill>
                <a:effectLst/>
              </a:rPr>
              <a:t>Delivery Area </a:t>
            </a:r>
            <a:r>
              <a:rPr lang="en-US" sz="1800" b="0" i="0" dirty="0">
                <a:solidFill>
                  <a:srgbClr val="202B45"/>
                </a:solidFill>
                <a:effectLst/>
              </a:rPr>
              <a:t>: It refers to the designated drop-off location where a product or package is intended to be delivered. Refer </a:t>
            </a:r>
            <a:r>
              <a:rPr lang="en-US" sz="1800" b="1" i="0" dirty="0">
                <a:solidFill>
                  <a:srgbClr val="202B45"/>
                </a:solidFill>
                <a:effectLst/>
              </a:rPr>
              <a:t>order geo drop</a:t>
            </a:r>
            <a:r>
              <a:rPr lang="en-US" sz="1800" b="0" i="0" dirty="0">
                <a:solidFill>
                  <a:srgbClr val="202B45"/>
                </a:solidFill>
                <a:effectLst/>
              </a:rPr>
              <a:t> column for this.</a:t>
            </a:r>
          </a:p>
          <a:p>
            <a:r>
              <a:rPr lang="en-US" sz="1800" b="1" i="0" dirty="0">
                <a:solidFill>
                  <a:srgbClr val="202B45"/>
                </a:solidFill>
                <a:effectLst/>
              </a:rPr>
              <a:t>Slot definition </a:t>
            </a:r>
            <a:r>
              <a:rPr lang="en-US" sz="1800" b="0" i="0" dirty="0">
                <a:solidFill>
                  <a:srgbClr val="202B45"/>
                </a:solidFill>
                <a:effectLst/>
              </a:rPr>
              <a:t>: A time slot is a specific interval when a customer chooses to place an order from a specific store or location. Example of time slots: morning, afternoon, evening, night, and late-night. </a:t>
            </a:r>
          </a:p>
          <a:p>
            <a:endParaRPr lang="en-US" sz="1800" b="0" i="0" dirty="0">
              <a:solidFill>
                <a:srgbClr val="202B45"/>
              </a:solidFill>
              <a:effectLst/>
            </a:endParaRPr>
          </a:p>
          <a:p>
            <a:endParaRPr lang="en-US" sz="1200" b="0" i="0" dirty="0">
              <a:solidFill>
                <a:srgbClr val="202B45"/>
              </a:solidFill>
              <a:effectLst/>
            </a:endParaRPr>
          </a:p>
          <a:p>
            <a:pPr algn="l"/>
            <a:endParaRPr lang="en-IN" sz="1800" dirty="0"/>
          </a:p>
          <a:p>
            <a:endParaRPr lang="en-IN" dirty="0"/>
          </a:p>
        </p:txBody>
      </p:sp>
    </p:spTree>
    <p:extLst>
      <p:ext uri="{BB962C8B-B14F-4D97-AF65-F5344CB8AC3E}">
        <p14:creationId xmlns:p14="http://schemas.microsoft.com/office/powerpoint/2010/main" val="3113409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691687-FD08-54BC-F4AF-33919CAE29AF}"/>
              </a:ext>
            </a:extLst>
          </p:cNvPr>
          <p:cNvSpPr txBox="1"/>
          <p:nvPr/>
        </p:nvSpPr>
        <p:spPr>
          <a:xfrm>
            <a:off x="531846" y="2108719"/>
            <a:ext cx="11336694" cy="2862322"/>
          </a:xfrm>
          <a:prstGeom prst="rect">
            <a:avLst/>
          </a:prstGeom>
          <a:noFill/>
        </p:spPr>
        <p:txBody>
          <a:bodyPr wrap="square" rtlCol="0">
            <a:spAutoFit/>
          </a:bodyPr>
          <a:lstStyle/>
          <a:p>
            <a:pPr marL="285750" indent="-285750">
              <a:buFont typeface="Arial" panose="020B0604020202020204" pitchFamily="34" charset="0"/>
              <a:buChar char="•"/>
            </a:pPr>
            <a:r>
              <a:rPr lang="en-IN" sz="1800" dirty="0"/>
              <a:t>Time slot is broken into 5:-  </a:t>
            </a:r>
          </a:p>
          <a:p>
            <a:pPr marL="514350" indent="-514350" algn="l">
              <a:buFont typeface="+mj-lt"/>
              <a:buAutoNum type="arabicParenR"/>
            </a:pPr>
            <a:r>
              <a:rPr lang="en-IN" sz="1800" dirty="0"/>
              <a:t> </a:t>
            </a:r>
            <a:r>
              <a:rPr lang="en-US" sz="1800" b="1" i="0" dirty="0">
                <a:solidFill>
                  <a:srgbClr val="202B45"/>
                </a:solidFill>
                <a:effectLst/>
              </a:rPr>
              <a:t>Morning:</a:t>
            </a:r>
            <a:r>
              <a:rPr lang="en-US" sz="1800" b="0" i="0" dirty="0">
                <a:solidFill>
                  <a:srgbClr val="202B45"/>
                </a:solidFill>
                <a:effectLst/>
              </a:rPr>
              <a:t> Orders placed between 5am to 12pm .</a:t>
            </a:r>
          </a:p>
          <a:p>
            <a:pPr marL="514350" indent="-514350" algn="l">
              <a:buFont typeface="+mj-lt"/>
              <a:buAutoNum type="arabicParenR"/>
            </a:pPr>
            <a:r>
              <a:rPr lang="en-US" sz="1800" b="1" i="0" dirty="0">
                <a:solidFill>
                  <a:srgbClr val="202B45"/>
                </a:solidFill>
                <a:effectLst/>
              </a:rPr>
              <a:t>Afternoon:</a:t>
            </a:r>
            <a:r>
              <a:rPr lang="en-US" sz="1800" b="0" i="0" dirty="0">
                <a:solidFill>
                  <a:srgbClr val="202B45"/>
                </a:solidFill>
                <a:effectLst/>
              </a:rPr>
              <a:t> Orders placed between 12pm to 5 pm. </a:t>
            </a:r>
          </a:p>
          <a:p>
            <a:pPr marL="514350" indent="-514350" algn="l">
              <a:buFont typeface="+mj-lt"/>
              <a:buAutoNum type="arabicParenR"/>
            </a:pPr>
            <a:r>
              <a:rPr lang="en-US" sz="1800" b="1" i="0" dirty="0">
                <a:solidFill>
                  <a:srgbClr val="202B45"/>
                </a:solidFill>
                <a:effectLst/>
              </a:rPr>
              <a:t>Evening:</a:t>
            </a:r>
            <a:r>
              <a:rPr lang="en-US" sz="1800" b="0" i="0" dirty="0">
                <a:solidFill>
                  <a:srgbClr val="202B45"/>
                </a:solidFill>
                <a:effectLst/>
              </a:rPr>
              <a:t> Orders placed between 5pm to 8pm.</a:t>
            </a:r>
          </a:p>
          <a:p>
            <a:pPr marL="514350" indent="-514350" algn="l">
              <a:buFont typeface="+mj-lt"/>
              <a:buAutoNum type="arabicParenR"/>
            </a:pPr>
            <a:r>
              <a:rPr lang="en-US" sz="1800" b="1" i="0" dirty="0">
                <a:solidFill>
                  <a:srgbClr val="202B45"/>
                </a:solidFill>
                <a:effectLst/>
              </a:rPr>
              <a:t>Night:</a:t>
            </a:r>
            <a:r>
              <a:rPr lang="en-US" sz="1800" b="0" i="0" dirty="0">
                <a:solidFill>
                  <a:srgbClr val="202B45"/>
                </a:solidFill>
                <a:effectLst/>
              </a:rPr>
              <a:t> Orders placed between 8pm to 11pm.</a:t>
            </a:r>
          </a:p>
          <a:p>
            <a:pPr marL="514350" indent="-514350" algn="l">
              <a:buFont typeface="+mj-lt"/>
              <a:buAutoNum type="arabicParenR"/>
            </a:pPr>
            <a:r>
              <a:rPr lang="en-US" sz="1800" b="1" i="0" dirty="0">
                <a:solidFill>
                  <a:srgbClr val="202B45"/>
                </a:solidFill>
                <a:effectLst/>
              </a:rPr>
              <a:t>Late Night:</a:t>
            </a:r>
            <a:r>
              <a:rPr lang="en-US" sz="1800" b="0" i="0" dirty="0">
                <a:solidFill>
                  <a:srgbClr val="202B45"/>
                </a:solidFill>
                <a:effectLst/>
              </a:rPr>
              <a:t> Orders placed between 11pm to 5am.</a:t>
            </a:r>
          </a:p>
          <a:p>
            <a:pPr marL="285750" indent="-285750">
              <a:buFont typeface="Arial" panose="020B0604020202020204" pitchFamily="34" charset="0"/>
              <a:buChar char="•"/>
            </a:pPr>
            <a:r>
              <a:rPr lang="en-US" b="1" i="0" dirty="0">
                <a:solidFill>
                  <a:srgbClr val="202B45"/>
                </a:solidFill>
                <a:effectLst/>
              </a:rPr>
              <a:t>Overall delivery time</a:t>
            </a:r>
            <a:r>
              <a:rPr lang="en-US" b="0" i="0" dirty="0">
                <a:solidFill>
                  <a:srgbClr val="202B45"/>
                </a:solidFill>
                <a:effectLst/>
              </a:rPr>
              <a:t> :It refer as the time difference between the order placed time and the completion time of the delivery process. It measures the total elapsed time required for the entire delivery process (Order time – completed delivery time).</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90670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0A35E-43C1-E3E2-F26D-E93598522B68}"/>
              </a:ext>
            </a:extLst>
          </p:cNvPr>
          <p:cNvSpPr>
            <a:spLocks noGrp="1"/>
          </p:cNvSpPr>
          <p:nvPr>
            <p:ph type="title"/>
          </p:nvPr>
        </p:nvSpPr>
        <p:spPr/>
        <p:txBody>
          <a:bodyPr>
            <a:normAutofit/>
          </a:bodyPr>
          <a:lstStyle/>
          <a:p>
            <a:r>
              <a:rPr lang="en-IN" sz="3600" b="1" dirty="0">
                <a:solidFill>
                  <a:srgbClr val="7030A0"/>
                </a:solidFill>
                <a:latin typeface="+mn-lt"/>
              </a:rPr>
              <a:t>Execution Summary</a:t>
            </a:r>
          </a:p>
        </p:txBody>
      </p:sp>
      <p:sp>
        <p:nvSpPr>
          <p:cNvPr id="3" name="Content Placeholder 2">
            <a:extLst>
              <a:ext uri="{FF2B5EF4-FFF2-40B4-BE49-F238E27FC236}">
                <a16:creationId xmlns:a16="http://schemas.microsoft.com/office/drawing/2014/main" id="{1BAF78C0-79E0-2699-E5A0-0FE8BBC6349E}"/>
              </a:ext>
            </a:extLst>
          </p:cNvPr>
          <p:cNvSpPr>
            <a:spLocks noGrp="1"/>
          </p:cNvSpPr>
          <p:nvPr>
            <p:ph idx="1"/>
          </p:nvPr>
        </p:nvSpPr>
        <p:spPr/>
        <p:txBody>
          <a:bodyPr>
            <a:normAutofit/>
          </a:bodyPr>
          <a:lstStyle/>
          <a:p>
            <a:r>
              <a:rPr lang="en-IN" sz="1800" dirty="0"/>
              <a:t>This dataset consists of </a:t>
            </a:r>
            <a:r>
              <a:rPr lang="en-US" sz="1800" i="0" u="none" strike="noStrike" dirty="0">
                <a:solidFill>
                  <a:srgbClr val="000000"/>
                </a:solidFill>
                <a:effectLst/>
              </a:rPr>
              <a:t>Order Timestamp</a:t>
            </a:r>
            <a:r>
              <a:rPr lang="en-US" sz="1800" dirty="0"/>
              <a:t> ,</a:t>
            </a:r>
            <a:r>
              <a:rPr lang="en-US" sz="1800" i="0" u="none" strike="noStrike" dirty="0">
                <a:solidFill>
                  <a:srgbClr val="000000"/>
                </a:solidFill>
                <a:effectLst/>
              </a:rPr>
              <a:t>User ID,</a:t>
            </a:r>
            <a:r>
              <a:rPr lang="en-US" sz="1800" dirty="0"/>
              <a:t> </a:t>
            </a:r>
            <a:r>
              <a:rPr lang="en-US" sz="1800" i="0" u="none" strike="noStrike" dirty="0">
                <a:solidFill>
                  <a:srgbClr val="000000"/>
                </a:solidFill>
                <a:effectLst/>
              </a:rPr>
              <a:t>Order Pickup Geo,</a:t>
            </a:r>
            <a:r>
              <a:rPr lang="en-US" sz="1800" dirty="0"/>
              <a:t> </a:t>
            </a:r>
            <a:r>
              <a:rPr lang="en-US" sz="1800" i="0" u="none" strike="noStrike" dirty="0">
                <a:solidFill>
                  <a:srgbClr val="000000"/>
                </a:solidFill>
                <a:effectLst/>
              </a:rPr>
              <a:t>Order Drop Geo,</a:t>
            </a:r>
            <a:r>
              <a:rPr lang="en-US" sz="1800" dirty="0"/>
              <a:t> </a:t>
            </a:r>
            <a:r>
              <a:rPr lang="en-US" sz="1800" i="0" u="none" strike="noStrike" dirty="0">
                <a:solidFill>
                  <a:srgbClr val="000000"/>
                </a:solidFill>
                <a:effectLst/>
              </a:rPr>
              <a:t>Order ID,</a:t>
            </a:r>
            <a:r>
              <a:rPr lang="en-US" sz="1800" dirty="0"/>
              <a:t> </a:t>
            </a:r>
            <a:r>
              <a:rPr lang="en-US" sz="1800" i="0" u="none" strike="noStrike" dirty="0">
                <a:solidFill>
                  <a:srgbClr val="000000"/>
                </a:solidFill>
                <a:effectLst/>
              </a:rPr>
              <a:t>Products,</a:t>
            </a:r>
            <a:r>
              <a:rPr lang="en-US" sz="1800" dirty="0"/>
              <a:t> </a:t>
            </a:r>
            <a:r>
              <a:rPr lang="en-US" sz="1800" i="0" u="none" strike="noStrike" dirty="0">
                <a:solidFill>
                  <a:srgbClr val="000000"/>
                </a:solidFill>
                <a:effectLst/>
              </a:rPr>
              <a:t>Partner Store Reach Time,</a:t>
            </a:r>
            <a:r>
              <a:rPr lang="en-US" sz="1800" dirty="0"/>
              <a:t> </a:t>
            </a:r>
            <a:r>
              <a:rPr lang="en-US" sz="1800" i="0" u="none" strike="noStrike" dirty="0">
                <a:solidFill>
                  <a:srgbClr val="000000"/>
                </a:solidFill>
                <a:effectLst/>
              </a:rPr>
              <a:t>Partner Start for Delivery Time,</a:t>
            </a:r>
            <a:r>
              <a:rPr lang="en-US" sz="1800" dirty="0"/>
              <a:t> </a:t>
            </a:r>
            <a:r>
              <a:rPr lang="en-US" sz="1800" i="0" u="none" strike="noStrike" dirty="0">
                <a:solidFill>
                  <a:srgbClr val="000000"/>
                </a:solidFill>
                <a:effectLst/>
              </a:rPr>
              <a:t>Completed/Cancelled Timestamp,</a:t>
            </a:r>
            <a:r>
              <a:rPr lang="en-US" sz="1800" dirty="0"/>
              <a:t> </a:t>
            </a:r>
            <a:r>
              <a:rPr lang="en-US" sz="1800" i="0" u="none" strike="noStrike" dirty="0">
                <a:solidFill>
                  <a:srgbClr val="000000"/>
                </a:solidFill>
                <a:effectLst/>
              </a:rPr>
              <a:t>Completion Flag,</a:t>
            </a:r>
            <a:r>
              <a:rPr lang="en-US" sz="1800" dirty="0"/>
              <a:t> </a:t>
            </a:r>
            <a:r>
              <a:rPr lang="en-US" sz="1800" i="0" u="none" strike="noStrike" dirty="0">
                <a:solidFill>
                  <a:srgbClr val="000000"/>
                </a:solidFill>
                <a:effectLst/>
              </a:rPr>
              <a:t>Order Rating,</a:t>
            </a:r>
            <a:r>
              <a:rPr lang="en-US" sz="1800" dirty="0"/>
              <a:t> </a:t>
            </a:r>
            <a:r>
              <a:rPr lang="en-US" sz="1800" i="0" u="none" strike="noStrike" dirty="0">
                <a:solidFill>
                  <a:srgbClr val="000000"/>
                </a:solidFill>
                <a:effectLst/>
              </a:rPr>
              <a:t>Product Amount,</a:t>
            </a:r>
            <a:r>
              <a:rPr lang="en-US" sz="1800" dirty="0"/>
              <a:t> </a:t>
            </a:r>
            <a:r>
              <a:rPr lang="en-US" sz="1800" i="0" u="none" strike="noStrike" dirty="0">
                <a:solidFill>
                  <a:srgbClr val="000000"/>
                </a:solidFill>
                <a:effectLst/>
              </a:rPr>
              <a:t>Delivery Charges,</a:t>
            </a:r>
            <a:r>
              <a:rPr lang="en-US" sz="1800" dirty="0"/>
              <a:t> </a:t>
            </a:r>
            <a:r>
              <a:rPr lang="en-US" sz="1800" i="0" u="none" strike="noStrike" dirty="0">
                <a:solidFill>
                  <a:srgbClr val="000000"/>
                </a:solidFill>
                <a:effectLst/>
              </a:rPr>
              <a:t>Discount, </a:t>
            </a:r>
            <a:r>
              <a:rPr lang="en-IN" sz="1800" b="0" i="0" u="none" strike="noStrike" dirty="0">
                <a:solidFill>
                  <a:srgbClr val="000000"/>
                </a:solidFill>
                <a:effectLst/>
              </a:rPr>
              <a:t>Source,</a:t>
            </a:r>
            <a:r>
              <a:rPr lang="en-IN" sz="1800" dirty="0"/>
              <a:t> </a:t>
            </a:r>
            <a:r>
              <a:rPr lang="en-IN" sz="1800" b="0" i="0" u="none" strike="noStrike" dirty="0">
                <a:solidFill>
                  <a:srgbClr val="000000"/>
                </a:solidFill>
                <a:effectLst/>
              </a:rPr>
              <a:t>User ID</a:t>
            </a:r>
            <a:r>
              <a:rPr lang="en-IN" sz="1800" dirty="0"/>
              <a:t> </a:t>
            </a:r>
            <a:r>
              <a:rPr lang="en-US" sz="1800" i="0" u="none" strike="noStrike" dirty="0">
                <a:solidFill>
                  <a:srgbClr val="000000"/>
                </a:solidFill>
                <a:effectLst/>
              </a:rPr>
              <a:t>.</a:t>
            </a:r>
          </a:p>
          <a:p>
            <a:r>
              <a:rPr lang="en-US" sz="1800" dirty="0">
                <a:solidFill>
                  <a:srgbClr val="000000"/>
                </a:solidFill>
              </a:rPr>
              <a:t>The project made by using Pivot table, Pivot charts, VLOOKUP, Conditional Formatting, Conditional functions.</a:t>
            </a:r>
          </a:p>
          <a:p>
            <a:r>
              <a:rPr lang="en-US" sz="1800" dirty="0">
                <a:solidFill>
                  <a:srgbClr val="000000"/>
                </a:solidFill>
              </a:rPr>
              <a:t>This project made by using interactive dashboard.</a:t>
            </a:r>
            <a:endParaRPr lang="en-IN" sz="1800" dirty="0"/>
          </a:p>
        </p:txBody>
      </p:sp>
    </p:spTree>
    <p:extLst>
      <p:ext uri="{BB962C8B-B14F-4D97-AF65-F5344CB8AC3E}">
        <p14:creationId xmlns:p14="http://schemas.microsoft.com/office/powerpoint/2010/main" val="1189041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2423F-9625-6F87-5E9D-6D57C124284F}"/>
              </a:ext>
            </a:extLst>
          </p:cNvPr>
          <p:cNvSpPr>
            <a:spLocks noGrp="1"/>
          </p:cNvSpPr>
          <p:nvPr>
            <p:ph type="title"/>
          </p:nvPr>
        </p:nvSpPr>
        <p:spPr>
          <a:xfrm>
            <a:off x="838200" y="365125"/>
            <a:ext cx="10515600" cy="1071789"/>
          </a:xfrm>
        </p:spPr>
        <p:txBody>
          <a:bodyPr>
            <a:normAutofit/>
          </a:bodyPr>
          <a:lstStyle/>
          <a:p>
            <a:r>
              <a:rPr lang="en-IN" sz="3600" dirty="0">
                <a:solidFill>
                  <a:schemeClr val="accent2"/>
                </a:solidFill>
                <a:latin typeface="+mn-lt"/>
              </a:rPr>
              <a:t>Problem Statement</a:t>
            </a:r>
          </a:p>
        </p:txBody>
      </p:sp>
      <p:sp>
        <p:nvSpPr>
          <p:cNvPr id="3" name="Content Placeholder 2">
            <a:extLst>
              <a:ext uri="{FF2B5EF4-FFF2-40B4-BE49-F238E27FC236}">
                <a16:creationId xmlns:a16="http://schemas.microsoft.com/office/drawing/2014/main" id="{7C6D6F50-FEA3-F0E0-03E6-BB28BB5CF8A4}"/>
              </a:ext>
            </a:extLst>
          </p:cNvPr>
          <p:cNvSpPr>
            <a:spLocks noGrp="1"/>
          </p:cNvSpPr>
          <p:nvPr>
            <p:ph idx="1"/>
          </p:nvPr>
        </p:nvSpPr>
        <p:spPr>
          <a:xfrm>
            <a:off x="838200" y="1511558"/>
            <a:ext cx="10515600" cy="5346441"/>
          </a:xfrm>
        </p:spPr>
        <p:txBody>
          <a:bodyPr>
            <a:normAutofit fontScale="25000" lnSpcReduction="20000"/>
          </a:bodyPr>
          <a:lstStyle/>
          <a:p>
            <a:pPr algn="l"/>
            <a:r>
              <a:rPr lang="en-US" sz="7200" dirty="0">
                <a:solidFill>
                  <a:srgbClr val="202B45"/>
                </a:solidFill>
              </a:rPr>
              <a:t>O</a:t>
            </a:r>
            <a:r>
              <a:rPr lang="en-US" sz="7200" b="0" i="0" dirty="0">
                <a:solidFill>
                  <a:srgbClr val="202B45"/>
                </a:solidFill>
                <a:effectLst/>
              </a:rPr>
              <a:t>rder distribution at slot and delivery area level.</a:t>
            </a:r>
            <a:endParaRPr lang="en-US" sz="7200" dirty="0">
              <a:solidFill>
                <a:srgbClr val="202B45"/>
              </a:solidFill>
            </a:endParaRPr>
          </a:p>
          <a:p>
            <a:pPr algn="l"/>
            <a:r>
              <a:rPr lang="en-US" sz="7200" dirty="0">
                <a:solidFill>
                  <a:srgbClr val="202B45"/>
                </a:solidFill>
              </a:rPr>
              <a:t>A</a:t>
            </a:r>
            <a:r>
              <a:rPr lang="en-US" sz="7200" b="0" i="0" dirty="0">
                <a:solidFill>
                  <a:srgbClr val="202B45"/>
                </a:solidFill>
                <a:effectLst/>
              </a:rPr>
              <a:t>reas having highest increase in monthly orders.</a:t>
            </a:r>
            <a:endParaRPr lang="en-US" sz="7200" dirty="0">
              <a:solidFill>
                <a:srgbClr val="202B45"/>
              </a:solidFill>
            </a:endParaRPr>
          </a:p>
          <a:p>
            <a:pPr algn="l"/>
            <a:r>
              <a:rPr lang="en-US" sz="7200" b="0" i="0" dirty="0">
                <a:solidFill>
                  <a:srgbClr val="202B45"/>
                </a:solidFill>
                <a:effectLst/>
              </a:rPr>
              <a:t> </a:t>
            </a:r>
            <a:r>
              <a:rPr lang="en-US" sz="7200" dirty="0">
                <a:solidFill>
                  <a:srgbClr val="202B45"/>
                </a:solidFill>
              </a:rPr>
              <a:t>D</a:t>
            </a:r>
            <a:r>
              <a:rPr lang="en-US" sz="7200" b="0" i="0" dirty="0">
                <a:solidFill>
                  <a:srgbClr val="202B45"/>
                </a:solidFill>
                <a:effectLst/>
              </a:rPr>
              <a:t>elivery charges as a percentage of product amount at slot and month level.</a:t>
            </a:r>
            <a:endParaRPr lang="en-US" sz="7200" dirty="0">
              <a:solidFill>
                <a:srgbClr val="202B45"/>
              </a:solidFill>
            </a:endParaRPr>
          </a:p>
          <a:p>
            <a:pPr algn="l"/>
            <a:r>
              <a:rPr lang="en-US" sz="7200" dirty="0">
                <a:solidFill>
                  <a:srgbClr val="202B45"/>
                </a:solidFill>
              </a:rPr>
              <a:t>D</a:t>
            </a:r>
            <a:r>
              <a:rPr lang="en-US" sz="7200" b="0" i="0" dirty="0">
                <a:solidFill>
                  <a:srgbClr val="202B45"/>
                </a:solidFill>
                <a:effectLst/>
              </a:rPr>
              <a:t>iscount as a percentage of product amount at slot and month level.</a:t>
            </a:r>
          </a:p>
          <a:p>
            <a:pPr algn="l"/>
            <a:r>
              <a:rPr lang="en-US" sz="7200" dirty="0">
                <a:solidFill>
                  <a:srgbClr val="202B45"/>
                </a:solidFill>
              </a:rPr>
              <a:t>D</a:t>
            </a:r>
            <a:r>
              <a:rPr lang="en-US" sz="7200" b="0" i="0" dirty="0">
                <a:solidFill>
                  <a:srgbClr val="202B45"/>
                </a:solidFill>
                <a:effectLst/>
              </a:rPr>
              <a:t>iscount as a percentage of product amount at drop area and slot level.</a:t>
            </a:r>
          </a:p>
          <a:p>
            <a:pPr algn="l"/>
            <a:r>
              <a:rPr lang="en-US" sz="7200" b="0" i="0" dirty="0">
                <a:solidFill>
                  <a:srgbClr val="202B45"/>
                </a:solidFill>
                <a:effectLst/>
              </a:rPr>
              <a:t>Completion rate at slot vs day of the week  level. </a:t>
            </a:r>
            <a:endParaRPr lang="en-US" sz="7200" dirty="0">
              <a:solidFill>
                <a:srgbClr val="202B45"/>
              </a:solidFill>
            </a:endParaRPr>
          </a:p>
          <a:p>
            <a:pPr algn="l"/>
            <a:r>
              <a:rPr lang="en-US" sz="7200" dirty="0">
                <a:solidFill>
                  <a:srgbClr val="202B45"/>
                </a:solidFill>
              </a:rPr>
              <a:t>C</a:t>
            </a:r>
            <a:r>
              <a:rPr lang="en-US" sz="7200" b="0" i="0" dirty="0">
                <a:solidFill>
                  <a:srgbClr val="202B45"/>
                </a:solidFill>
                <a:effectLst/>
              </a:rPr>
              <a:t>ompletion rate at drop area level.</a:t>
            </a:r>
            <a:endParaRPr lang="en-US" sz="7200" dirty="0">
              <a:solidFill>
                <a:srgbClr val="202B45"/>
              </a:solidFill>
            </a:endParaRPr>
          </a:p>
          <a:p>
            <a:pPr algn="l"/>
            <a:r>
              <a:rPr lang="en-US" sz="7200" b="0" i="0" dirty="0">
                <a:solidFill>
                  <a:srgbClr val="202B45"/>
                </a:solidFill>
                <a:effectLst/>
              </a:rPr>
              <a:t>Completion rate at number of products ordered level. </a:t>
            </a:r>
            <a:endParaRPr lang="en-US" sz="7200" dirty="0">
              <a:solidFill>
                <a:srgbClr val="202B45"/>
              </a:solidFill>
            </a:endParaRPr>
          </a:p>
          <a:p>
            <a:pPr algn="l"/>
            <a:r>
              <a:rPr lang="en-US" sz="7200" b="0" i="0" dirty="0">
                <a:solidFill>
                  <a:srgbClr val="202B45"/>
                </a:solidFill>
                <a:effectLst/>
              </a:rPr>
              <a:t> Completion rate at source level.</a:t>
            </a:r>
            <a:endParaRPr lang="en-US" sz="7200" dirty="0">
              <a:solidFill>
                <a:srgbClr val="202B45"/>
              </a:solidFill>
            </a:endParaRPr>
          </a:p>
          <a:p>
            <a:pPr algn="l"/>
            <a:r>
              <a:rPr lang="en-US" sz="7200" b="0" i="0" dirty="0">
                <a:solidFill>
                  <a:srgbClr val="202B45"/>
                </a:solidFill>
                <a:effectLst/>
              </a:rPr>
              <a:t>LTV for every customer.</a:t>
            </a:r>
            <a:endParaRPr lang="en-US" sz="7200" dirty="0">
              <a:solidFill>
                <a:srgbClr val="202B45"/>
              </a:solidFill>
            </a:endParaRPr>
          </a:p>
          <a:p>
            <a:pPr algn="l"/>
            <a:r>
              <a:rPr lang="en-US" sz="7200" dirty="0">
                <a:solidFill>
                  <a:srgbClr val="202B45"/>
                </a:solidFill>
              </a:rPr>
              <a:t>A</a:t>
            </a:r>
            <a:r>
              <a:rPr lang="en-US" sz="7200" b="0" i="0" dirty="0">
                <a:solidFill>
                  <a:srgbClr val="202B45"/>
                </a:solidFill>
                <a:effectLst/>
              </a:rPr>
              <a:t>ggregated LTV at customer acquisition source level. </a:t>
            </a:r>
          </a:p>
          <a:p>
            <a:pPr algn="l"/>
            <a:r>
              <a:rPr lang="en-US" sz="7200" dirty="0">
                <a:solidFill>
                  <a:srgbClr val="202B45"/>
                </a:solidFill>
              </a:rPr>
              <a:t>A</a:t>
            </a:r>
            <a:r>
              <a:rPr lang="en-US" sz="7200" b="0" i="0" dirty="0">
                <a:solidFill>
                  <a:srgbClr val="202B45"/>
                </a:solidFill>
                <a:effectLst/>
              </a:rPr>
              <a:t>ggregated  LTV at acquisition month level. </a:t>
            </a:r>
          </a:p>
          <a:p>
            <a:pPr algn="l"/>
            <a:r>
              <a:rPr lang="en-US" sz="7200" dirty="0">
                <a:solidFill>
                  <a:srgbClr val="202B45"/>
                </a:solidFill>
              </a:rPr>
              <a:t>A</a:t>
            </a:r>
            <a:r>
              <a:rPr lang="en-US" sz="7200" b="0" i="0" dirty="0">
                <a:solidFill>
                  <a:srgbClr val="202B45"/>
                </a:solidFill>
                <a:effectLst/>
              </a:rPr>
              <a:t>verage Revenue(Product amount after discount) per order at different customer acquisition source level.</a:t>
            </a:r>
          </a:p>
          <a:p>
            <a:pPr algn="l"/>
            <a:r>
              <a:rPr lang="en-US" sz="7200" b="0" i="0" dirty="0">
                <a:solidFill>
                  <a:srgbClr val="202B45"/>
                </a:solidFill>
                <a:effectLst/>
              </a:rPr>
              <a:t>Average Revenue(Product amount after discount) per order at acquisition month level.</a:t>
            </a:r>
          </a:p>
          <a:p>
            <a:pPr algn="l"/>
            <a:r>
              <a:rPr lang="en-US" sz="7200" dirty="0">
                <a:solidFill>
                  <a:srgbClr val="202B45"/>
                </a:solidFill>
              </a:rPr>
              <a:t>A</a:t>
            </a:r>
            <a:r>
              <a:rPr lang="en-US" sz="7200" b="0" i="0" dirty="0">
                <a:solidFill>
                  <a:srgbClr val="202B45"/>
                </a:solidFill>
                <a:effectLst/>
              </a:rPr>
              <a:t>verage overall delivery time at month and delivery area level.</a:t>
            </a:r>
          </a:p>
          <a:p>
            <a:pPr algn="l"/>
            <a:r>
              <a:rPr lang="en-US" sz="7200" dirty="0">
                <a:solidFill>
                  <a:srgbClr val="202B45"/>
                </a:solidFill>
              </a:rPr>
              <a:t>A</a:t>
            </a:r>
            <a:r>
              <a:rPr lang="en-US" sz="7200" b="0" i="0" dirty="0">
                <a:solidFill>
                  <a:srgbClr val="202B45"/>
                </a:solidFill>
                <a:effectLst/>
              </a:rPr>
              <a:t>verage overall delivery time at month and weekday/weekend level.</a:t>
            </a:r>
          </a:p>
          <a:p>
            <a:pPr algn="l"/>
            <a:r>
              <a:rPr lang="en-US" sz="7200" dirty="0">
                <a:solidFill>
                  <a:srgbClr val="202B45"/>
                </a:solidFill>
              </a:rPr>
              <a:t>A</a:t>
            </a:r>
            <a:r>
              <a:rPr lang="en-US" sz="7200" b="0" i="0" dirty="0">
                <a:solidFill>
                  <a:srgbClr val="202B45"/>
                </a:solidFill>
                <a:effectLst/>
              </a:rPr>
              <a:t>verage overall delivery time at slot level. Refer to the definition of slot.</a:t>
            </a:r>
            <a:br>
              <a:rPr lang="en-US" sz="7200" b="0" i="0" dirty="0">
                <a:solidFill>
                  <a:srgbClr val="202B45"/>
                </a:solidFill>
                <a:effectLst/>
              </a:rPr>
            </a:br>
            <a:endParaRPr lang="en-US" sz="7200" b="0" i="0" dirty="0">
              <a:solidFill>
                <a:srgbClr val="202B45"/>
              </a:solidFill>
              <a:effectLst/>
            </a:endParaRPr>
          </a:p>
          <a:p>
            <a:endParaRPr lang="en-IN" dirty="0"/>
          </a:p>
        </p:txBody>
      </p:sp>
    </p:spTree>
    <p:extLst>
      <p:ext uri="{BB962C8B-B14F-4D97-AF65-F5344CB8AC3E}">
        <p14:creationId xmlns:p14="http://schemas.microsoft.com/office/powerpoint/2010/main" val="2401039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D0AC9-009E-AB4D-4E31-166A8F1096BC}"/>
              </a:ext>
            </a:extLst>
          </p:cNvPr>
          <p:cNvSpPr>
            <a:spLocks noGrp="1"/>
          </p:cNvSpPr>
          <p:nvPr>
            <p:ph type="title"/>
          </p:nvPr>
        </p:nvSpPr>
        <p:spPr/>
        <p:txBody>
          <a:bodyPr>
            <a:normAutofit/>
          </a:bodyPr>
          <a:lstStyle/>
          <a:p>
            <a:r>
              <a:rPr lang="en-IN" sz="3600" dirty="0">
                <a:solidFill>
                  <a:schemeClr val="accent6">
                    <a:lumMod val="75000"/>
                  </a:schemeClr>
                </a:solidFill>
                <a:latin typeface="+mn-lt"/>
              </a:rPr>
              <a:t>Order Level Analysis</a:t>
            </a:r>
          </a:p>
        </p:txBody>
      </p:sp>
      <p:sp>
        <p:nvSpPr>
          <p:cNvPr id="3" name="Content Placeholder 2">
            <a:extLst>
              <a:ext uri="{FF2B5EF4-FFF2-40B4-BE49-F238E27FC236}">
                <a16:creationId xmlns:a16="http://schemas.microsoft.com/office/drawing/2014/main" id="{3A704BD9-DEAC-25DA-7E5E-25569DA415FC}"/>
              </a:ext>
            </a:extLst>
          </p:cNvPr>
          <p:cNvSpPr>
            <a:spLocks noGrp="1"/>
          </p:cNvSpPr>
          <p:nvPr>
            <p:ph idx="1"/>
          </p:nvPr>
        </p:nvSpPr>
        <p:spPr/>
        <p:txBody>
          <a:bodyPr/>
          <a:lstStyle/>
          <a:p>
            <a:r>
              <a:rPr lang="en-US" sz="1800" b="0" i="0" dirty="0">
                <a:solidFill>
                  <a:srgbClr val="202B45"/>
                </a:solidFill>
                <a:effectLst/>
              </a:rPr>
              <a:t>In Order Level Analysis:-</a:t>
            </a:r>
          </a:p>
          <a:p>
            <a:pPr>
              <a:buFont typeface="Wingdings" panose="05000000000000000000" pitchFamily="2" charset="2"/>
              <a:buChar char="Ø"/>
            </a:pPr>
            <a:r>
              <a:rPr lang="en-US" sz="1800" b="0" i="0" dirty="0">
                <a:solidFill>
                  <a:srgbClr val="202B45"/>
                </a:solidFill>
                <a:effectLst/>
              </a:rPr>
              <a:t>Identified order distribution at slot and delivery area level.</a:t>
            </a:r>
          </a:p>
          <a:p>
            <a:pPr>
              <a:buFont typeface="Wingdings" panose="05000000000000000000" pitchFamily="2" charset="2"/>
              <a:buChar char="Ø"/>
            </a:pPr>
            <a:r>
              <a:rPr lang="en-US" sz="1800" b="0" i="0" dirty="0">
                <a:solidFill>
                  <a:srgbClr val="202B45"/>
                </a:solidFill>
                <a:effectLst/>
              </a:rPr>
              <a:t>Identified the areas having highest increase in monthly orders (from Jan to Sep) in absolute orders.</a:t>
            </a:r>
          </a:p>
          <a:p>
            <a:pPr marL="0" indent="0" algn="l">
              <a:buNone/>
            </a:pPr>
            <a:r>
              <a:rPr lang="en-US" sz="1800" dirty="0">
                <a:solidFill>
                  <a:srgbClr val="202B45"/>
                </a:solidFill>
              </a:rPr>
              <a:t>                                               -&gt; </a:t>
            </a:r>
            <a:r>
              <a:rPr lang="en-US" sz="1800" b="0" i="0" dirty="0">
                <a:solidFill>
                  <a:srgbClr val="202B45"/>
                </a:solidFill>
                <a:effectLst/>
              </a:rPr>
              <a:t>Area</a:t>
            </a:r>
            <a:r>
              <a:rPr lang="en-US" sz="1800" dirty="0">
                <a:solidFill>
                  <a:srgbClr val="202B45"/>
                </a:solidFill>
              </a:rPr>
              <a:t> having highest increase in month is HSR Layout.</a:t>
            </a:r>
          </a:p>
          <a:p>
            <a:pPr algn="l">
              <a:buFont typeface="Wingdings" panose="05000000000000000000" pitchFamily="2" charset="2"/>
              <a:buChar char="Ø"/>
            </a:pPr>
            <a:r>
              <a:rPr lang="en-US" sz="1800" b="0" i="0" dirty="0">
                <a:solidFill>
                  <a:srgbClr val="202B45"/>
                </a:solidFill>
                <a:effectLst/>
              </a:rPr>
              <a:t> Calculated delivery charges as a percentage of product amount at slot and month level.</a:t>
            </a:r>
            <a:br>
              <a:rPr lang="en-US" sz="1800" dirty="0"/>
            </a:br>
            <a:r>
              <a:rPr lang="en-US" sz="1800" dirty="0">
                <a:solidFill>
                  <a:srgbClr val="202B45"/>
                </a:solidFill>
              </a:rPr>
              <a:t>                               -&gt; </a:t>
            </a:r>
            <a:r>
              <a:rPr lang="en-US" sz="1800" b="0" i="0" dirty="0">
                <a:solidFill>
                  <a:srgbClr val="202B45"/>
                </a:solidFill>
                <a:effectLst/>
              </a:rPr>
              <a:t>For some orders delivery charges are highe</a:t>
            </a:r>
            <a:r>
              <a:rPr lang="en-US" sz="1800" dirty="0">
                <a:solidFill>
                  <a:srgbClr val="202B45"/>
                </a:solidFill>
              </a:rPr>
              <a:t>r than product amount.</a:t>
            </a:r>
          </a:p>
          <a:p>
            <a:pPr marL="0" indent="0" algn="l">
              <a:buNone/>
            </a:pPr>
            <a:r>
              <a:rPr lang="en-US" sz="1800" b="0" i="0" dirty="0">
                <a:solidFill>
                  <a:srgbClr val="202B45"/>
                </a:solidFill>
                <a:effectLst/>
              </a:rPr>
              <a:t>                                   -&gt; People orders these products very less.</a:t>
            </a:r>
          </a:p>
          <a:p>
            <a:pPr algn="l">
              <a:buFont typeface="Wingdings" panose="05000000000000000000" pitchFamily="2" charset="2"/>
              <a:buChar char="Ø"/>
            </a:pPr>
            <a:r>
              <a:rPr lang="en-US" sz="1800" dirty="0">
                <a:solidFill>
                  <a:srgbClr val="202B45"/>
                </a:solidFill>
              </a:rPr>
              <a:t>Calculated </a:t>
            </a:r>
            <a:r>
              <a:rPr lang="en-US" sz="1800" b="0" i="0" dirty="0">
                <a:solidFill>
                  <a:srgbClr val="202B45"/>
                </a:solidFill>
                <a:effectLst/>
              </a:rPr>
              <a:t>discount as a percentage of product amount at slot and month level</a:t>
            </a:r>
          </a:p>
          <a:p>
            <a:pPr algn="l">
              <a:buFont typeface="Wingdings" panose="05000000000000000000" pitchFamily="2" charset="2"/>
              <a:buChar char="Ø"/>
            </a:pPr>
            <a:r>
              <a:rPr lang="en-US" sz="1800" b="0" i="0" dirty="0">
                <a:solidFill>
                  <a:srgbClr val="202B45"/>
                </a:solidFill>
                <a:effectLst/>
              </a:rPr>
              <a:t>Calculated discount as a percentage of product amount at drop area and slot level.</a:t>
            </a:r>
          </a:p>
          <a:p>
            <a:pPr marL="0" indent="0">
              <a:buNone/>
            </a:pPr>
            <a:endParaRPr lang="en-IN" dirty="0"/>
          </a:p>
        </p:txBody>
      </p:sp>
    </p:spTree>
    <p:extLst>
      <p:ext uri="{BB962C8B-B14F-4D97-AF65-F5344CB8AC3E}">
        <p14:creationId xmlns:p14="http://schemas.microsoft.com/office/powerpoint/2010/main" val="3047113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709E8-1A51-F1DF-3518-D5786AAB0F35}"/>
              </a:ext>
            </a:extLst>
          </p:cNvPr>
          <p:cNvSpPr>
            <a:spLocks noGrp="1"/>
          </p:cNvSpPr>
          <p:nvPr>
            <p:ph type="title"/>
          </p:nvPr>
        </p:nvSpPr>
        <p:spPr/>
        <p:txBody>
          <a:bodyPr>
            <a:normAutofit/>
          </a:bodyPr>
          <a:lstStyle/>
          <a:p>
            <a:r>
              <a:rPr lang="en-IN" sz="3600" b="1" i="0" dirty="0">
                <a:solidFill>
                  <a:schemeClr val="accent4"/>
                </a:solidFill>
                <a:effectLst/>
                <a:latin typeface="+mn-lt"/>
              </a:rPr>
              <a:t>Completion Rate Analysis </a:t>
            </a:r>
            <a:endParaRPr lang="en-IN" sz="3600" dirty="0">
              <a:solidFill>
                <a:schemeClr val="accent4"/>
              </a:solidFill>
              <a:latin typeface="+mn-lt"/>
            </a:endParaRPr>
          </a:p>
        </p:txBody>
      </p:sp>
      <p:sp>
        <p:nvSpPr>
          <p:cNvPr id="3" name="Content Placeholder 2">
            <a:extLst>
              <a:ext uri="{FF2B5EF4-FFF2-40B4-BE49-F238E27FC236}">
                <a16:creationId xmlns:a16="http://schemas.microsoft.com/office/drawing/2014/main" id="{90110C63-8C5B-2766-1282-CFDF30397ACD}"/>
              </a:ext>
            </a:extLst>
          </p:cNvPr>
          <p:cNvSpPr>
            <a:spLocks noGrp="1"/>
          </p:cNvSpPr>
          <p:nvPr>
            <p:ph idx="1"/>
          </p:nvPr>
        </p:nvSpPr>
        <p:spPr/>
        <p:txBody>
          <a:bodyPr>
            <a:normAutofit/>
          </a:bodyPr>
          <a:lstStyle/>
          <a:p>
            <a:r>
              <a:rPr lang="en-IN" sz="1800" dirty="0"/>
              <a:t>In Completion Rate Analysis:-</a:t>
            </a:r>
          </a:p>
          <a:p>
            <a:pPr>
              <a:buFont typeface="Wingdings" panose="05000000000000000000" pitchFamily="2" charset="2"/>
              <a:buChar char="q"/>
            </a:pPr>
            <a:r>
              <a:rPr lang="en-US" sz="1800" b="0" i="0" dirty="0">
                <a:solidFill>
                  <a:srgbClr val="202B45"/>
                </a:solidFill>
                <a:effectLst/>
              </a:rPr>
              <a:t> Identified Completion rate at slot vs day of the week (</a:t>
            </a:r>
            <a:r>
              <a:rPr lang="en-US" sz="1800" b="1" i="0" dirty="0">
                <a:solidFill>
                  <a:srgbClr val="202B45"/>
                </a:solidFill>
                <a:effectLst/>
              </a:rPr>
              <a:t>Sunday to Saturday</a:t>
            </a:r>
            <a:r>
              <a:rPr lang="en-US" sz="1800" b="0" i="0" dirty="0">
                <a:solidFill>
                  <a:srgbClr val="202B45"/>
                </a:solidFill>
                <a:effectLst/>
              </a:rPr>
              <a:t>) level. </a:t>
            </a:r>
          </a:p>
          <a:p>
            <a:pPr marL="0" indent="0">
              <a:buNone/>
            </a:pPr>
            <a:r>
              <a:rPr lang="en-US" sz="1800" dirty="0">
                <a:solidFill>
                  <a:srgbClr val="202B45"/>
                </a:solidFill>
              </a:rPr>
              <a:t>                                              -&gt; In most of the time lowest completion rate is on Saturday.</a:t>
            </a:r>
            <a:endParaRPr lang="en-US" sz="1800" b="0" i="0" dirty="0">
              <a:solidFill>
                <a:srgbClr val="202B45"/>
              </a:solidFill>
              <a:effectLst/>
            </a:endParaRPr>
          </a:p>
          <a:p>
            <a:pPr>
              <a:buFont typeface="Wingdings" panose="05000000000000000000" pitchFamily="2" charset="2"/>
              <a:buChar char="q"/>
            </a:pPr>
            <a:r>
              <a:rPr lang="en-US" sz="1800" b="0" i="0" dirty="0">
                <a:solidFill>
                  <a:srgbClr val="202B45"/>
                </a:solidFill>
                <a:effectLst/>
              </a:rPr>
              <a:t>Calculated completion rate at drop area level.</a:t>
            </a:r>
          </a:p>
          <a:p>
            <a:pPr>
              <a:buFont typeface="Wingdings" panose="05000000000000000000" pitchFamily="2" charset="2"/>
              <a:buChar char="q"/>
            </a:pPr>
            <a:r>
              <a:rPr lang="en-US" sz="1800" b="0" i="0" dirty="0">
                <a:solidFill>
                  <a:srgbClr val="202B45"/>
                </a:solidFill>
                <a:effectLst/>
              </a:rPr>
              <a:t> Calculated completion rate at number of products ordered level. </a:t>
            </a:r>
            <a:endParaRPr lang="en-US" sz="1800" dirty="0">
              <a:solidFill>
                <a:srgbClr val="202B45"/>
              </a:solidFill>
            </a:endParaRPr>
          </a:p>
          <a:p>
            <a:pPr>
              <a:buFont typeface="Wingdings" panose="05000000000000000000" pitchFamily="2" charset="2"/>
              <a:buChar char="q"/>
            </a:pPr>
            <a:r>
              <a:rPr lang="en-US" sz="1800" dirty="0">
                <a:solidFill>
                  <a:srgbClr val="202B45"/>
                </a:solidFill>
              </a:rPr>
              <a:t>The lowest completion rate is at night and on Saturday.</a:t>
            </a:r>
            <a:br>
              <a:rPr lang="en-US" sz="1800" dirty="0"/>
            </a:br>
            <a:endParaRPr lang="en-IN" sz="1800" dirty="0"/>
          </a:p>
        </p:txBody>
      </p:sp>
    </p:spTree>
    <p:extLst>
      <p:ext uri="{BB962C8B-B14F-4D97-AF65-F5344CB8AC3E}">
        <p14:creationId xmlns:p14="http://schemas.microsoft.com/office/powerpoint/2010/main" val="4148256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050A9-0F91-EB53-E55D-030A60631068}"/>
              </a:ext>
            </a:extLst>
          </p:cNvPr>
          <p:cNvSpPr>
            <a:spLocks noGrp="1"/>
          </p:cNvSpPr>
          <p:nvPr>
            <p:ph type="title"/>
          </p:nvPr>
        </p:nvSpPr>
        <p:spPr/>
        <p:txBody>
          <a:bodyPr>
            <a:normAutofit/>
          </a:bodyPr>
          <a:lstStyle/>
          <a:p>
            <a:r>
              <a:rPr lang="en-IN" sz="3600" b="1" i="0" dirty="0">
                <a:solidFill>
                  <a:schemeClr val="bg1">
                    <a:lumMod val="75000"/>
                  </a:schemeClr>
                </a:solidFill>
                <a:effectLst/>
                <a:latin typeface="+mn-lt"/>
              </a:rPr>
              <a:t>Customer Level Analysis</a:t>
            </a:r>
            <a:endParaRPr lang="en-IN" sz="3600" dirty="0">
              <a:solidFill>
                <a:schemeClr val="bg1">
                  <a:lumMod val="75000"/>
                </a:schemeClr>
              </a:solidFill>
              <a:latin typeface="+mn-lt"/>
            </a:endParaRPr>
          </a:p>
        </p:txBody>
      </p:sp>
      <p:sp>
        <p:nvSpPr>
          <p:cNvPr id="3" name="Content Placeholder 2">
            <a:extLst>
              <a:ext uri="{FF2B5EF4-FFF2-40B4-BE49-F238E27FC236}">
                <a16:creationId xmlns:a16="http://schemas.microsoft.com/office/drawing/2014/main" id="{533FAF6B-2971-ADF3-CEFC-2F1F6E7D7C6B}"/>
              </a:ext>
            </a:extLst>
          </p:cNvPr>
          <p:cNvSpPr>
            <a:spLocks noGrp="1"/>
          </p:cNvSpPr>
          <p:nvPr>
            <p:ph idx="1"/>
          </p:nvPr>
        </p:nvSpPr>
        <p:spPr/>
        <p:txBody>
          <a:bodyPr>
            <a:normAutofit lnSpcReduction="10000"/>
          </a:bodyPr>
          <a:lstStyle/>
          <a:p>
            <a:r>
              <a:rPr lang="en-US" sz="1800" b="0" i="0" dirty="0">
                <a:solidFill>
                  <a:srgbClr val="202B45"/>
                </a:solidFill>
                <a:effectLst/>
              </a:rPr>
              <a:t>In Customer Level Analysis:- </a:t>
            </a:r>
          </a:p>
          <a:p>
            <a:pPr>
              <a:buFont typeface="Wingdings" panose="05000000000000000000" pitchFamily="2" charset="2"/>
              <a:buChar char="v"/>
            </a:pPr>
            <a:r>
              <a:rPr lang="en-US" sz="1800" b="0" i="0" dirty="0">
                <a:solidFill>
                  <a:srgbClr val="202B45"/>
                </a:solidFill>
                <a:effectLst/>
              </a:rPr>
              <a:t>Identified Completion rate at source level.</a:t>
            </a:r>
          </a:p>
          <a:p>
            <a:pPr>
              <a:buFont typeface="Wingdings" panose="05000000000000000000" pitchFamily="2" charset="2"/>
              <a:buChar char="v"/>
            </a:pPr>
            <a:r>
              <a:rPr lang="en-US" sz="1800" b="0" i="0" dirty="0">
                <a:solidFill>
                  <a:srgbClr val="202B45"/>
                </a:solidFill>
                <a:effectLst/>
              </a:rPr>
              <a:t> Calculated LTV for every customer.</a:t>
            </a:r>
          </a:p>
          <a:p>
            <a:pPr>
              <a:buFont typeface="Wingdings" panose="05000000000000000000" pitchFamily="2" charset="2"/>
              <a:buChar char="v"/>
            </a:pPr>
            <a:r>
              <a:rPr lang="en-US" sz="1800" b="0" i="0" dirty="0">
                <a:solidFill>
                  <a:srgbClr val="202B45"/>
                </a:solidFill>
                <a:effectLst/>
              </a:rPr>
              <a:t> Calculated aggregated LTV at customer acquisition source level.</a:t>
            </a:r>
          </a:p>
          <a:p>
            <a:pPr>
              <a:buFont typeface="Wingdings" panose="05000000000000000000" pitchFamily="2" charset="2"/>
              <a:buChar char="v"/>
            </a:pPr>
            <a:r>
              <a:rPr lang="en-US" sz="1800" b="0" i="0" dirty="0">
                <a:solidFill>
                  <a:srgbClr val="202B45"/>
                </a:solidFill>
                <a:effectLst/>
              </a:rPr>
              <a:t>Calculated aggregated  LTV at acquisition month level.</a:t>
            </a:r>
          </a:p>
          <a:p>
            <a:pPr>
              <a:buFont typeface="Wingdings" panose="05000000000000000000" pitchFamily="2" charset="2"/>
              <a:buChar char="v"/>
            </a:pPr>
            <a:r>
              <a:rPr lang="en-US" sz="1800" b="0" i="0" dirty="0">
                <a:solidFill>
                  <a:srgbClr val="202B45"/>
                </a:solidFill>
                <a:effectLst/>
              </a:rPr>
              <a:t>Calculated average Revenue(Product amount after discount) per order at different customer acquisition source level.</a:t>
            </a:r>
          </a:p>
          <a:p>
            <a:pPr>
              <a:buFont typeface="Wingdings" panose="05000000000000000000" pitchFamily="2" charset="2"/>
              <a:buChar char="v"/>
            </a:pPr>
            <a:r>
              <a:rPr lang="en-US" sz="1800" b="0" i="0" dirty="0">
                <a:solidFill>
                  <a:srgbClr val="202B45"/>
                </a:solidFill>
                <a:effectLst/>
              </a:rPr>
              <a:t>Calculated average Revenue(Product amount after discount) per order at acquisition month level.</a:t>
            </a:r>
          </a:p>
          <a:p>
            <a:pPr>
              <a:buFont typeface="Wingdings" panose="05000000000000000000" pitchFamily="2" charset="2"/>
              <a:buChar char="v"/>
            </a:pPr>
            <a:r>
              <a:rPr lang="en-IN" sz="1800" dirty="0">
                <a:latin typeface="+mn-lt"/>
              </a:rPr>
              <a:t>The order of rating and discount is high from afternoon to evening and slightly decreasing in late night and again increasing in morning and decreasing in night.</a:t>
            </a:r>
          </a:p>
          <a:p>
            <a:pPr>
              <a:buFont typeface="Wingdings" panose="05000000000000000000" pitchFamily="2" charset="2"/>
              <a:buChar char="v"/>
            </a:pPr>
            <a:r>
              <a:rPr lang="en-IN" sz="1800" dirty="0"/>
              <a:t> </a:t>
            </a:r>
            <a:r>
              <a:rPr lang="en-IN" sz="1800" dirty="0">
                <a:latin typeface="+mn-lt"/>
              </a:rPr>
              <a:t>Order rating and discount is high in afternoon and less in Late night.</a:t>
            </a:r>
          </a:p>
          <a:p>
            <a:pPr>
              <a:buFont typeface="Wingdings" panose="05000000000000000000" pitchFamily="2" charset="2"/>
              <a:buChar char="v"/>
            </a:pPr>
            <a:r>
              <a:rPr lang="en-US" sz="1800" dirty="0"/>
              <a:t>Whenever the discount is high, order rating is also high. When discount is low, order rating is also low and vice versa.</a:t>
            </a:r>
            <a:br>
              <a:rPr lang="en-US" sz="1800" dirty="0"/>
            </a:br>
            <a:r>
              <a:rPr lang="en-US" sz="1800" b="0" i="0" dirty="0">
                <a:solidFill>
                  <a:srgbClr val="202B45"/>
                </a:solidFill>
                <a:effectLst/>
              </a:rPr>
              <a:t> </a:t>
            </a:r>
            <a:endParaRPr lang="en-IN" sz="1800" dirty="0"/>
          </a:p>
        </p:txBody>
      </p:sp>
    </p:spTree>
    <p:extLst>
      <p:ext uri="{BB962C8B-B14F-4D97-AF65-F5344CB8AC3E}">
        <p14:creationId xmlns:p14="http://schemas.microsoft.com/office/powerpoint/2010/main" val="2781343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F3B4F946-E86E-70C2-A672-A14F3B33DD2D}"/>
              </a:ext>
            </a:extLst>
          </p:cNvPr>
          <p:cNvGraphicFramePr>
            <a:graphicFrameLocks/>
          </p:cNvGraphicFramePr>
          <p:nvPr>
            <p:extLst>
              <p:ext uri="{D42A27DB-BD31-4B8C-83A1-F6EECF244321}">
                <p14:modId xmlns:p14="http://schemas.microsoft.com/office/powerpoint/2010/main" val="1090154156"/>
              </p:ext>
            </p:extLst>
          </p:nvPr>
        </p:nvGraphicFramePr>
        <p:xfrm>
          <a:off x="933061" y="401215"/>
          <a:ext cx="9554547" cy="549573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36405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TotalTime>
  <Words>1173</Words>
  <Application>Microsoft Office PowerPoint</Application>
  <PresentationFormat>Widescreen</PresentationFormat>
  <Paragraphs>115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Excel capstone Project</vt:lpstr>
      <vt:lpstr>Dataset</vt:lpstr>
      <vt:lpstr>PowerPoint Presentation</vt:lpstr>
      <vt:lpstr>Execution Summary</vt:lpstr>
      <vt:lpstr>Problem Statement</vt:lpstr>
      <vt:lpstr>Order Level Analysis</vt:lpstr>
      <vt:lpstr>Completion Rate Analysis </vt:lpstr>
      <vt:lpstr>Customer Level Analysis</vt:lpstr>
      <vt:lpstr>PowerPoint Presentation</vt:lpstr>
      <vt:lpstr>Delivery Analysis </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 capstone Project</dc:title>
  <dc:creator>Laya Mary Joy</dc:creator>
  <cp:lastModifiedBy>Laya Mary Joy</cp:lastModifiedBy>
  <cp:revision>5</cp:revision>
  <dcterms:created xsi:type="dcterms:W3CDTF">2024-01-27T16:14:04Z</dcterms:created>
  <dcterms:modified xsi:type="dcterms:W3CDTF">2024-01-28T14:55:27Z</dcterms:modified>
</cp:coreProperties>
</file>