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98" autoAdjust="0"/>
  </p:normalViewPr>
  <p:slideViewPr>
    <p:cSldViewPr>
      <p:cViewPr varScale="1">
        <p:scale>
          <a:sx n="64" d="100"/>
          <a:sy n="64" d="100"/>
        </p:scale>
        <p:origin x="-14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1B4-E0A1-4D90-B421-0E59AB91F486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6192-BAAD-44EE-8CD7-A7A9D143B91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1B4-E0A1-4D90-B421-0E59AB91F486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6192-BAAD-44EE-8CD7-A7A9D143B91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1B4-E0A1-4D90-B421-0E59AB91F486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6192-BAAD-44EE-8CD7-A7A9D143B91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1B4-E0A1-4D90-B421-0E59AB91F486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6192-BAAD-44EE-8CD7-A7A9D143B91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1B4-E0A1-4D90-B421-0E59AB91F486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6192-BAAD-44EE-8CD7-A7A9D143B91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1B4-E0A1-4D90-B421-0E59AB91F486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6192-BAAD-44EE-8CD7-A7A9D143B91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1B4-E0A1-4D90-B421-0E59AB91F486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6192-BAAD-44EE-8CD7-A7A9D143B91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1B4-E0A1-4D90-B421-0E59AB91F486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6192-BAAD-44EE-8CD7-A7A9D143B91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1B4-E0A1-4D90-B421-0E59AB91F486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6192-BAAD-44EE-8CD7-A7A9D143B91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1B4-E0A1-4D90-B421-0E59AB91F486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6192-BAAD-44EE-8CD7-A7A9D143B91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1B4-E0A1-4D90-B421-0E59AB91F486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6192-BAAD-44EE-8CD7-A7A9D143B91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9D1B4-E0A1-4D90-B421-0E59AB91F486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36192-BAAD-44EE-8CD7-A7A9D143B91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LEO\Desktop\Untitled%2038.avi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2&amp;cad=rja&amp;uact=8&amp;ved=2ahUKEwjVyd_4xIrhAhUFU1AKHa-dDOcQFjABegQIAhAB&amp;url=http://a-chien.blogspot.com/2015/12/r2-sp-table.html&amp;usg=AOvVaw2GekXXZ7-L0mZU8DvgIaY-" TargetMode="External"/><Relationship Id="rId2" Type="http://schemas.openxmlformats.org/officeDocument/2006/relationships/hyperlink" Target="http://a-chien.blogspot.com/2015/12/r2-sp-tabl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1&amp;cad=rja&amp;uact=8&amp;ved=2ahUKEwi15KeexorhAhXFhrQKHX83AbYQFjAAegQICBAB&amp;url=https://isvincent.pixnet.net/blog/post/36650324-excel-%E6%B6%88%E5%8E%BB%E8%B3%87%E6%96%25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Untitled 38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4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zh-TW" altLang="en-US" dirty="0" smtClean="0">
                <a:latin typeface="+mn-lt"/>
              </a:rPr>
              <a:t>報告完畢</a:t>
            </a:r>
            <a:endParaRPr lang="zh-TW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用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作成績分析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+mn-lt"/>
                <a:ea typeface="標楷體" pitchFamily="65" charset="-120"/>
              </a:rPr>
              <a:t>王振君</a:t>
            </a:r>
            <a:endParaRPr lang="en-US" altLang="zh-TW" dirty="0" smtClean="0">
              <a:solidFill>
                <a:schemeClr val="tx1"/>
              </a:solidFill>
              <a:latin typeface="+mn-lt"/>
              <a:ea typeface="標楷體" pitchFamily="65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+mn-lt"/>
              </a:rPr>
              <a:t>2019.03.29</a:t>
            </a:r>
            <a:endParaRPr lang="zh-TW" alt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</a:rPr>
              <a:t>研習目的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</a:rPr>
              <a:t>阿簡生物筆記，</a:t>
            </a:r>
            <a:r>
              <a:rPr lang="en-US" altLang="zh-TW" dirty="0" smtClean="0">
                <a:latin typeface="+mn-lt"/>
              </a:rPr>
              <a:t>2015</a:t>
            </a:r>
            <a:r>
              <a:rPr lang="zh-TW" altLang="en-US" dirty="0" smtClean="0">
                <a:latin typeface="+mn-lt"/>
              </a:rPr>
              <a:t>年</a:t>
            </a:r>
            <a:r>
              <a:rPr lang="en-US" altLang="zh-TW" dirty="0" smtClean="0">
                <a:latin typeface="+mn-lt"/>
              </a:rPr>
              <a:t>12</a:t>
            </a:r>
            <a:r>
              <a:rPr lang="zh-TW" altLang="en-US" dirty="0" smtClean="0">
                <a:latin typeface="+mn-lt"/>
              </a:rPr>
              <a:t>月</a:t>
            </a:r>
            <a:r>
              <a:rPr lang="en-US" altLang="zh-TW" dirty="0" smtClean="0">
                <a:latin typeface="+mn-lt"/>
              </a:rPr>
              <a:t>12</a:t>
            </a:r>
            <a:r>
              <a:rPr lang="zh-TW" altLang="en-US" dirty="0" smtClean="0">
                <a:latin typeface="+mn-lt"/>
              </a:rPr>
              <a:t>日，</a:t>
            </a:r>
            <a:r>
              <a:rPr lang="zh-TW" altLang="en-US" dirty="0" smtClean="0">
                <a:latin typeface="+mn-lt"/>
                <a:hlinkClick r:id="rId2"/>
              </a:rPr>
              <a:t>用</a:t>
            </a:r>
            <a:r>
              <a:rPr lang="en-US" altLang="zh-TW" dirty="0" smtClean="0">
                <a:latin typeface="+mn-lt"/>
                <a:hlinkClick r:id="rId2"/>
              </a:rPr>
              <a:t>R</a:t>
            </a:r>
            <a:r>
              <a:rPr lang="zh-TW" altLang="en-US" dirty="0" smtClean="0">
                <a:latin typeface="+mn-lt"/>
                <a:hlinkClick r:id="rId2"/>
              </a:rPr>
              <a:t>作成績分析</a:t>
            </a:r>
            <a:r>
              <a:rPr lang="en-US" altLang="zh-TW" dirty="0" smtClean="0">
                <a:latin typeface="+mn-lt"/>
                <a:hlinkClick r:id="rId2"/>
              </a:rPr>
              <a:t>(2)-</a:t>
            </a:r>
            <a:r>
              <a:rPr lang="zh-TW" altLang="en-US" dirty="0" smtClean="0">
                <a:latin typeface="+mn-lt"/>
                <a:hlinkClick r:id="rId2"/>
              </a:rPr>
              <a:t>產出</a:t>
            </a:r>
            <a:r>
              <a:rPr lang="en-US" altLang="zh-TW" dirty="0" smtClean="0">
                <a:latin typeface="+mn-lt"/>
                <a:hlinkClick r:id="rId2"/>
              </a:rPr>
              <a:t>SP Table</a:t>
            </a:r>
            <a:r>
              <a:rPr lang="zh-TW" altLang="en-US" dirty="0" smtClean="0">
                <a:latin typeface="+mn-lt"/>
                <a:hlinkClick r:id="rId2"/>
              </a:rPr>
              <a:t>與視覺化呈現試題、學生與班級分析圖表</a:t>
            </a:r>
            <a:endParaRPr lang="zh-TW" altLang="en-US" dirty="0" smtClean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zh-TW" altLang="en-US" dirty="0" smtClean="0">
                <a:latin typeface="+mn-lt"/>
                <a:hlinkClick r:id="rId3"/>
              </a:rPr>
              <a:t>程式碼下載</a:t>
            </a:r>
            <a:endParaRPr lang="en-US" altLang="zh-TW" dirty="0" smtClean="0">
              <a:latin typeface="+mn-lt"/>
            </a:endParaRPr>
          </a:p>
          <a:p>
            <a:pPr lvl="1"/>
            <a:endParaRPr lang="zh-TW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+mn-lt"/>
              </a:rPr>
              <a:t>微調程式碼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</a:rPr>
              <a:t>前面四行</a:t>
            </a:r>
            <a:endParaRPr lang="en-US" altLang="zh-TW" dirty="0" smtClean="0">
              <a:latin typeface="+mn-lt"/>
            </a:endParaRPr>
          </a:p>
          <a:p>
            <a:r>
              <a:rPr lang="en-US" altLang="zh-TW" dirty="0" err="1" smtClean="0">
                <a:latin typeface="+mn-lt"/>
              </a:rPr>
              <a:t>setwd</a:t>
            </a:r>
            <a:r>
              <a:rPr lang="en-US" altLang="zh-TW" dirty="0" smtClean="0">
                <a:latin typeface="+mn-lt"/>
              </a:rPr>
              <a:t>("/media/</a:t>
            </a:r>
            <a:r>
              <a:rPr lang="en-US" altLang="zh-TW" dirty="0" err="1" smtClean="0">
                <a:latin typeface="+mn-lt"/>
              </a:rPr>
              <a:t>pancala</a:t>
            </a:r>
            <a:r>
              <a:rPr lang="en-US" altLang="zh-TW" dirty="0" smtClean="0">
                <a:latin typeface="+mn-lt"/>
              </a:rPr>
              <a:t>/</a:t>
            </a:r>
            <a:r>
              <a:rPr lang="en-US" altLang="zh-TW" dirty="0" err="1" smtClean="0">
                <a:latin typeface="+mn-lt"/>
              </a:rPr>
              <a:t>3T</a:t>
            </a:r>
            <a:r>
              <a:rPr lang="en-US" altLang="zh-TW" dirty="0" smtClean="0">
                <a:latin typeface="+mn-lt"/>
              </a:rPr>
              <a:t>/</a:t>
            </a:r>
            <a:r>
              <a:rPr lang="zh-TW" altLang="en-US" dirty="0" smtClean="0">
                <a:latin typeface="+mn-lt"/>
              </a:rPr>
              <a:t>試題分析</a:t>
            </a:r>
            <a:r>
              <a:rPr lang="en-US" altLang="zh-TW" dirty="0" smtClean="0">
                <a:latin typeface="+mn-lt"/>
              </a:rPr>
              <a:t>/</a:t>
            </a:r>
            <a:r>
              <a:rPr lang="en-US" altLang="zh-TW" dirty="0" err="1" smtClean="0">
                <a:latin typeface="+mn-lt"/>
              </a:rPr>
              <a:t>0test</a:t>
            </a:r>
            <a:r>
              <a:rPr lang="en-US" altLang="zh-TW" dirty="0" smtClean="0">
                <a:latin typeface="+mn-lt"/>
              </a:rPr>
              <a:t>")</a:t>
            </a:r>
          </a:p>
          <a:p>
            <a:r>
              <a:rPr lang="en-US" altLang="zh-TW" dirty="0" smtClean="0">
                <a:latin typeface="+mn-lt"/>
              </a:rPr>
              <a:t>#windows </a:t>
            </a:r>
            <a:r>
              <a:rPr lang="zh-TW" altLang="en-US" dirty="0" smtClean="0">
                <a:latin typeface="+mn-lt"/>
              </a:rPr>
              <a:t>用以下路徑</a:t>
            </a:r>
          </a:p>
          <a:p>
            <a:r>
              <a:rPr lang="en-US" altLang="zh-TW" dirty="0" smtClean="0">
                <a:latin typeface="+mn-lt"/>
              </a:rPr>
              <a:t>#</a:t>
            </a:r>
            <a:r>
              <a:rPr lang="en-US" altLang="zh-TW" dirty="0" err="1" smtClean="0">
                <a:latin typeface="+mn-lt"/>
              </a:rPr>
              <a:t>setwd</a:t>
            </a:r>
            <a:r>
              <a:rPr lang="en-US" altLang="zh-TW" dirty="0" smtClean="0">
                <a:latin typeface="+mn-lt"/>
              </a:rPr>
              <a:t>("</a:t>
            </a:r>
            <a:r>
              <a:rPr lang="en-US" altLang="zh-TW" dirty="0" err="1" smtClean="0">
                <a:latin typeface="+mn-lt"/>
              </a:rPr>
              <a:t>D:/test</a:t>
            </a:r>
            <a:r>
              <a:rPr lang="en-US" altLang="zh-TW" dirty="0" smtClean="0">
                <a:latin typeface="+mn-lt"/>
              </a:rPr>
              <a:t>")  </a:t>
            </a:r>
          </a:p>
          <a:p>
            <a:r>
              <a:rPr lang="en-US" altLang="zh-TW" dirty="0" err="1" smtClean="0">
                <a:latin typeface="+mn-lt"/>
              </a:rPr>
              <a:t>cardReading</a:t>
            </a:r>
            <a:r>
              <a:rPr lang="en-US" altLang="zh-TW" dirty="0" smtClean="0">
                <a:latin typeface="+mn-lt"/>
              </a:rPr>
              <a:t> &lt;-</a:t>
            </a:r>
            <a:r>
              <a:rPr lang="en-US" altLang="zh-TW" dirty="0" err="1" smtClean="0">
                <a:latin typeface="+mn-lt"/>
              </a:rPr>
              <a:t>read.table</a:t>
            </a:r>
            <a:r>
              <a:rPr lang="en-US" altLang="zh-TW" dirty="0" smtClean="0">
                <a:latin typeface="+mn-lt"/>
              </a:rPr>
              <a:t>("</a:t>
            </a:r>
            <a:r>
              <a:rPr lang="en-US" altLang="zh-TW" dirty="0" err="1" smtClean="0">
                <a:latin typeface="+mn-lt"/>
              </a:rPr>
              <a:t>test.txt",header</a:t>
            </a:r>
            <a:r>
              <a:rPr lang="en-US" altLang="zh-TW" dirty="0" smtClean="0">
                <a:latin typeface="+mn-lt"/>
              </a:rPr>
              <a:t>=</a:t>
            </a:r>
            <a:r>
              <a:rPr lang="en-US" altLang="zh-TW" dirty="0" err="1" smtClean="0">
                <a:latin typeface="+mn-lt"/>
              </a:rPr>
              <a:t>TRUE,row.names</a:t>
            </a:r>
            <a:r>
              <a:rPr lang="en-US" altLang="zh-TW" dirty="0" smtClean="0">
                <a:latin typeface="+mn-lt"/>
              </a:rPr>
              <a:t>="</a:t>
            </a:r>
            <a:r>
              <a:rPr lang="zh-TW" altLang="en-US" dirty="0" smtClean="0">
                <a:latin typeface="+mn-lt"/>
              </a:rPr>
              <a:t>學號</a:t>
            </a:r>
            <a:r>
              <a:rPr lang="en-US" altLang="zh-TW" dirty="0" smtClean="0">
                <a:latin typeface="+mn-lt"/>
              </a:rPr>
              <a:t>",fill = TRUE , </a:t>
            </a:r>
            <a:r>
              <a:rPr lang="en-US" altLang="zh-TW" dirty="0" err="1" smtClean="0">
                <a:latin typeface="+mn-lt"/>
              </a:rPr>
              <a:t>as.is</a:t>
            </a:r>
            <a:r>
              <a:rPr lang="en-US" altLang="zh-TW" dirty="0" smtClean="0">
                <a:latin typeface="+mn-lt"/>
              </a:rPr>
              <a:t>=T )</a:t>
            </a:r>
          </a:p>
          <a:p>
            <a:endParaRPr lang="en-US" altLang="zh-TW" dirty="0" smtClean="0">
              <a:latin typeface="+mn-lt"/>
            </a:endParaRPr>
          </a:p>
          <a:p>
            <a:endParaRPr lang="zh-TW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+mn-lt"/>
              </a:rPr>
              <a:t>微調程式碼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+mn-lt"/>
              </a:rPr>
              <a:t>改成</a:t>
            </a:r>
            <a:endParaRPr lang="en-US" altLang="zh-TW" dirty="0" smtClean="0">
              <a:latin typeface="+mn-lt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+mn-lt"/>
              </a:rPr>
              <a:t>#</a:t>
            </a:r>
            <a:r>
              <a:rPr lang="en-US" altLang="zh-TW" dirty="0" err="1" smtClean="0">
                <a:latin typeface="+mn-lt"/>
              </a:rPr>
              <a:t>setwd</a:t>
            </a:r>
            <a:r>
              <a:rPr lang="en-US" altLang="zh-TW" dirty="0" smtClean="0">
                <a:latin typeface="+mn-lt"/>
              </a:rPr>
              <a:t>("/media/</a:t>
            </a:r>
            <a:r>
              <a:rPr lang="en-US" altLang="zh-TW" dirty="0" err="1" smtClean="0">
                <a:latin typeface="+mn-lt"/>
              </a:rPr>
              <a:t>pancala</a:t>
            </a:r>
            <a:r>
              <a:rPr lang="en-US" altLang="zh-TW" dirty="0" smtClean="0">
                <a:latin typeface="+mn-lt"/>
              </a:rPr>
              <a:t>/</a:t>
            </a:r>
            <a:r>
              <a:rPr lang="en-US" altLang="zh-TW" dirty="0" err="1" smtClean="0">
                <a:latin typeface="+mn-lt"/>
              </a:rPr>
              <a:t>3T</a:t>
            </a:r>
            <a:r>
              <a:rPr lang="en-US" altLang="zh-TW" dirty="0" smtClean="0">
                <a:latin typeface="+mn-lt"/>
              </a:rPr>
              <a:t>/</a:t>
            </a:r>
            <a:r>
              <a:rPr lang="zh-TW" altLang="en-US" dirty="0" smtClean="0">
                <a:latin typeface="+mn-lt"/>
              </a:rPr>
              <a:t>試題分析</a:t>
            </a:r>
            <a:r>
              <a:rPr lang="en-US" altLang="zh-TW" dirty="0" smtClean="0">
                <a:latin typeface="+mn-lt"/>
              </a:rPr>
              <a:t>/</a:t>
            </a:r>
            <a:r>
              <a:rPr lang="en-US" altLang="zh-TW" dirty="0" err="1" smtClean="0">
                <a:latin typeface="+mn-lt"/>
              </a:rPr>
              <a:t>0test</a:t>
            </a:r>
            <a:r>
              <a:rPr lang="en-US" altLang="zh-TW" dirty="0" smtClean="0">
                <a:latin typeface="+mn-lt"/>
              </a:rPr>
              <a:t>")</a:t>
            </a:r>
          </a:p>
          <a:p>
            <a:r>
              <a:rPr lang="en-US" altLang="zh-TW" dirty="0" smtClean="0">
                <a:latin typeface="+mn-lt"/>
              </a:rPr>
              <a:t>#windows </a:t>
            </a:r>
            <a:r>
              <a:rPr lang="zh-TW" altLang="en-US" dirty="0" smtClean="0">
                <a:latin typeface="+mn-lt"/>
              </a:rPr>
              <a:t>用以下路徑 </a:t>
            </a:r>
            <a:r>
              <a:rPr lang="en-US" altLang="zh-TW" dirty="0" smtClean="0"/>
              <a:t>[</a:t>
            </a:r>
            <a:r>
              <a:rPr lang="zh-TW" altLang="en-US" dirty="0" smtClean="0"/>
              <a:t>增加最前面的註解</a:t>
            </a:r>
            <a:r>
              <a:rPr lang="en-US" altLang="zh-TW" dirty="0" smtClean="0"/>
              <a:t>#] </a:t>
            </a:r>
            <a:endParaRPr lang="zh-TW" altLang="en-US" dirty="0" smtClean="0">
              <a:latin typeface="+mn-lt"/>
            </a:endParaRPr>
          </a:p>
          <a:p>
            <a:r>
              <a:rPr lang="en-US" altLang="zh-TW" dirty="0" err="1" smtClean="0">
                <a:latin typeface="+mn-lt"/>
              </a:rPr>
              <a:t>setwd</a:t>
            </a:r>
            <a:r>
              <a:rPr lang="en-US" altLang="zh-TW" dirty="0" smtClean="0">
                <a:latin typeface="+mn-lt"/>
              </a:rPr>
              <a:t>(“</a:t>
            </a:r>
            <a:r>
              <a:rPr lang="en-US" altLang="zh-TW" dirty="0" err="1" smtClean="0">
                <a:latin typeface="+mn-lt"/>
              </a:rPr>
              <a:t>D:/test”</a:t>
            </a:r>
            <a:r>
              <a:rPr lang="en-US" altLang="zh-TW" dirty="0" smtClean="0">
                <a:latin typeface="+mn-lt"/>
              </a:rPr>
              <a:t>)</a:t>
            </a:r>
            <a:r>
              <a:rPr lang="zh-TW" altLang="en-US" dirty="0" smtClean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[</a:t>
            </a:r>
            <a:r>
              <a:rPr lang="zh-TW" altLang="en-US" dirty="0" smtClean="0">
                <a:latin typeface="+mn-lt"/>
              </a:rPr>
              <a:t>刪除最前面的註解</a:t>
            </a:r>
            <a:r>
              <a:rPr lang="en-US" altLang="zh-TW" dirty="0" smtClean="0">
                <a:latin typeface="+mn-lt"/>
              </a:rPr>
              <a:t>#]  </a:t>
            </a:r>
          </a:p>
          <a:p>
            <a:r>
              <a:rPr lang="en-US" altLang="zh-TW" dirty="0" err="1" smtClean="0">
                <a:latin typeface="+mn-lt"/>
              </a:rPr>
              <a:t>cardReading</a:t>
            </a:r>
            <a:r>
              <a:rPr lang="en-US" altLang="zh-TW" dirty="0" smtClean="0">
                <a:latin typeface="+mn-lt"/>
              </a:rPr>
              <a:t> &lt;</a:t>
            </a:r>
            <a:r>
              <a:rPr lang="en-US" altLang="zh-TW" dirty="0" err="1" smtClean="0">
                <a:latin typeface="+mn-lt"/>
              </a:rPr>
              <a:t>-read.</a:t>
            </a:r>
            <a:r>
              <a:rPr lang="en-US" altLang="zh-TW" dirty="0" err="1" smtClean="0">
                <a:solidFill>
                  <a:srgbClr val="FF0000"/>
                </a:solidFill>
                <a:latin typeface="+mn-lt"/>
              </a:rPr>
              <a:t>csv</a:t>
            </a:r>
            <a:r>
              <a:rPr lang="en-US" altLang="zh-TW" dirty="0" smtClean="0">
                <a:latin typeface="+mn-lt"/>
              </a:rPr>
              <a:t>("test.</a:t>
            </a:r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latin typeface="+mn-lt"/>
              </a:rPr>
              <a:t>csv</a:t>
            </a:r>
            <a:r>
              <a:rPr lang="en-US" altLang="zh-TW" dirty="0" err="1" smtClean="0">
                <a:latin typeface="+mn-lt"/>
              </a:rPr>
              <a:t>",header</a:t>
            </a:r>
            <a:r>
              <a:rPr lang="en-US" altLang="zh-TW" dirty="0" smtClean="0">
                <a:latin typeface="+mn-lt"/>
              </a:rPr>
              <a:t>=</a:t>
            </a:r>
            <a:r>
              <a:rPr lang="en-US" altLang="zh-TW" dirty="0" err="1" smtClean="0">
                <a:latin typeface="+mn-lt"/>
              </a:rPr>
              <a:t>TRUE,row.names</a:t>
            </a:r>
            <a:r>
              <a:rPr lang="en-US" altLang="zh-TW" dirty="0" smtClean="0">
                <a:latin typeface="+mn-lt"/>
              </a:rPr>
              <a:t>="</a:t>
            </a:r>
            <a:r>
              <a:rPr lang="zh-TW" altLang="en-US" dirty="0" smtClean="0">
                <a:latin typeface="+mn-lt"/>
              </a:rPr>
              <a:t>學號</a:t>
            </a:r>
            <a:r>
              <a:rPr lang="en-US" altLang="zh-TW" dirty="0" smtClean="0">
                <a:latin typeface="+mn-lt"/>
              </a:rPr>
              <a:t>",fill = TRUE , </a:t>
            </a:r>
            <a:r>
              <a:rPr lang="en-US" altLang="zh-TW" dirty="0" err="1" smtClean="0">
                <a:latin typeface="+mn-lt"/>
              </a:rPr>
              <a:t>as.is</a:t>
            </a:r>
            <a:r>
              <a:rPr lang="en-US" altLang="zh-TW" dirty="0" smtClean="0">
                <a:latin typeface="+mn-lt"/>
              </a:rPr>
              <a:t>=T )</a:t>
            </a:r>
          </a:p>
          <a:p>
            <a:r>
              <a:rPr lang="zh-TW" altLang="en-US" dirty="0">
                <a:latin typeface="+mn-lt"/>
              </a:rPr>
              <a:t>最後</a:t>
            </a:r>
            <a:r>
              <a:rPr lang="zh-TW" altLang="en-US" dirty="0" smtClean="0">
                <a:latin typeface="+mn-lt"/>
              </a:rPr>
              <a:t>一行加按一次</a:t>
            </a:r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ENTER</a:t>
            </a:r>
          </a:p>
          <a:p>
            <a:endParaRPr lang="en-US" altLang="zh-TW" dirty="0" smtClean="0">
              <a:latin typeface="+mn-lt"/>
            </a:endParaRPr>
          </a:p>
          <a:p>
            <a:endParaRPr lang="zh-TW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</a:rPr>
              <a:t>讀卡成績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</a:rPr>
              <a:t>備妥讀卡成績並修成如阿簡</a:t>
            </a:r>
            <a:r>
              <a:rPr lang="zh-TW" altLang="en-US" dirty="0">
                <a:latin typeface="+mn-lt"/>
              </a:rPr>
              <a:t>格式</a:t>
            </a:r>
            <a:endParaRPr lang="en-US" altLang="zh-TW" dirty="0" smtClean="0">
              <a:latin typeface="+mn-lt"/>
            </a:endParaRPr>
          </a:p>
          <a:p>
            <a:r>
              <a:rPr lang="zh-TW" altLang="en-US" dirty="0" smtClean="0">
                <a:latin typeface="+mn-lt"/>
              </a:rPr>
              <a:t>資料中間與最後皆不留空格，</a:t>
            </a:r>
            <a:r>
              <a:rPr lang="en-US" altLang="zh-TW" dirty="0" smtClean="0">
                <a:latin typeface="+mn-lt"/>
                <a:hlinkClick r:id="rId2"/>
              </a:rPr>
              <a:t>Excel-</a:t>
            </a:r>
            <a:r>
              <a:rPr lang="zh-TW" altLang="en-US" dirty="0" smtClean="0">
                <a:latin typeface="+mn-lt"/>
                <a:hlinkClick r:id="rId2"/>
              </a:rPr>
              <a:t>消去資料中的空白字元</a:t>
            </a:r>
            <a:r>
              <a:rPr lang="en-US" altLang="zh-TW" dirty="0" smtClean="0">
                <a:latin typeface="+mn-lt"/>
                <a:hlinkClick r:id="rId2"/>
              </a:rPr>
              <a:t>(</a:t>
            </a:r>
            <a:r>
              <a:rPr lang="en-US" altLang="zh-TW" dirty="0" err="1" smtClean="0">
                <a:latin typeface="+mn-lt"/>
                <a:hlinkClick r:id="rId2"/>
              </a:rPr>
              <a:t>TRIM+SUBSTITUTE</a:t>
            </a:r>
            <a:r>
              <a:rPr lang="en-US" altLang="zh-TW" dirty="0" smtClean="0">
                <a:latin typeface="+mn-lt"/>
                <a:hlinkClick r:id="rId2"/>
              </a:rPr>
              <a:t>)</a:t>
            </a:r>
            <a:endParaRPr lang="en-US" altLang="zh-TW" dirty="0" smtClean="0">
              <a:latin typeface="+mn-lt"/>
            </a:endParaRPr>
          </a:p>
          <a:p>
            <a:r>
              <a:rPr lang="zh-TW" altLang="en-US" dirty="0" smtClean="0">
                <a:latin typeface="+mn-lt"/>
              </a:rPr>
              <a:t>檔案位置與檔名，</a:t>
            </a:r>
            <a:r>
              <a:rPr lang="en-US" altLang="zh-TW" dirty="0" err="1" smtClean="0">
                <a:latin typeface="+mn-lt"/>
              </a:rPr>
              <a:t>D:\</a:t>
            </a:r>
            <a:r>
              <a:rPr lang="en-US" altLang="zh-TW" dirty="0" smtClean="0">
                <a:latin typeface="+mn-lt"/>
              </a:rPr>
              <a:t>&gt;test\</a:t>
            </a:r>
            <a:r>
              <a:rPr lang="en-US" altLang="zh-TW" dirty="0" err="1" smtClean="0">
                <a:latin typeface="+mn-lt"/>
              </a:rPr>
              <a:t>test.csv</a:t>
            </a:r>
            <a:endParaRPr lang="zh-TW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</a:rPr>
              <a:t>程式運作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+mn-lt"/>
                <a:hlinkClick r:id="rId2"/>
              </a:rPr>
              <a:t>下載</a:t>
            </a:r>
            <a:r>
              <a:rPr lang="en-US" altLang="zh-TW" dirty="0" smtClean="0">
                <a:latin typeface="+mn-lt"/>
                <a:hlinkClick r:id="rId2"/>
              </a:rPr>
              <a:t>R-3.5.3-</a:t>
            </a:r>
            <a:r>
              <a:rPr lang="en-US" altLang="zh-TW" dirty="0" err="1" smtClean="0">
                <a:latin typeface="+mn-lt"/>
                <a:hlinkClick r:id="rId2"/>
              </a:rPr>
              <a:t>win.exe</a:t>
            </a:r>
            <a:endParaRPr lang="en-US" altLang="zh-TW" dirty="0" smtClean="0">
              <a:latin typeface="+mn-lt"/>
            </a:endParaRPr>
          </a:p>
          <a:p>
            <a:r>
              <a:rPr lang="zh-TW" altLang="en-US" dirty="0" smtClean="0">
                <a:latin typeface="+mn-lt"/>
              </a:rPr>
              <a:t>安裝完畢後並開啟</a:t>
            </a:r>
            <a:endParaRPr lang="en-US" altLang="zh-TW" dirty="0" smtClean="0">
              <a:latin typeface="+mn-lt"/>
            </a:endParaRPr>
          </a:p>
          <a:p>
            <a:r>
              <a:rPr lang="zh-TW" altLang="en-US" dirty="0" smtClean="0">
                <a:latin typeface="+mn-lt"/>
              </a:rPr>
              <a:t>複製改好的全部程式碼</a:t>
            </a:r>
            <a:endParaRPr lang="en-US" altLang="zh-TW" dirty="0" smtClean="0">
              <a:latin typeface="+mn-lt"/>
            </a:endParaRPr>
          </a:p>
          <a:p>
            <a:r>
              <a:rPr lang="zh-TW" altLang="en-US" dirty="0" smtClean="0">
                <a:latin typeface="+mn-lt"/>
              </a:rPr>
              <a:t>貼上</a:t>
            </a:r>
            <a:r>
              <a:rPr lang="en-US" altLang="zh-TW" dirty="0" smtClean="0">
                <a:latin typeface="+mn-lt"/>
              </a:rPr>
              <a:t>R</a:t>
            </a:r>
            <a:r>
              <a:rPr lang="zh-TW" altLang="en-US" dirty="0" smtClean="0">
                <a:latin typeface="+mn-lt"/>
              </a:rPr>
              <a:t>程式</a:t>
            </a:r>
            <a:endParaRPr lang="en-US" altLang="zh-TW" dirty="0">
              <a:latin typeface="+mn-lt"/>
            </a:endParaRPr>
          </a:p>
          <a:p>
            <a:r>
              <a:rPr lang="en-US" altLang="zh-TW" dirty="0" smtClean="0">
                <a:latin typeface="+mn-lt"/>
              </a:rPr>
              <a:t>ENTER</a:t>
            </a:r>
          </a:p>
          <a:p>
            <a:r>
              <a:rPr lang="en-US" altLang="zh-TW" dirty="0" smtClean="0">
                <a:latin typeface="+mn-lt"/>
              </a:rPr>
              <a:t>………………………………………..</a:t>
            </a:r>
          </a:p>
          <a:p>
            <a:r>
              <a:rPr lang="en-US" altLang="zh-TW" dirty="0" smtClean="0">
                <a:latin typeface="+mn-lt"/>
              </a:rPr>
              <a:t>………………………………………..</a:t>
            </a:r>
          </a:p>
          <a:p>
            <a:r>
              <a:rPr lang="en-US" altLang="zh-TW" dirty="0" smtClean="0">
                <a:latin typeface="+mn-lt"/>
              </a:rPr>
              <a:t>(</a:t>
            </a:r>
            <a:r>
              <a:rPr lang="zh-TW" altLang="en-US" dirty="0" smtClean="0">
                <a:latin typeface="+mn-lt"/>
              </a:rPr>
              <a:t>分析結果會出現在資料夾</a:t>
            </a:r>
            <a:r>
              <a:rPr lang="en-US" altLang="zh-TW" dirty="0" smtClean="0">
                <a:latin typeface="+mn-lt"/>
              </a:rPr>
              <a:t>)</a:t>
            </a:r>
            <a:endParaRPr lang="en-US" altLang="zh-TW" dirty="0">
              <a:latin typeface="+mn-lt"/>
            </a:endParaRPr>
          </a:p>
          <a:p>
            <a:pPr>
              <a:buNone/>
            </a:pPr>
            <a:endParaRPr lang="zh-TW" altLang="en-US" dirty="0">
              <a:latin typeface="+mn-lt"/>
            </a:endParaRPr>
          </a:p>
        </p:txBody>
      </p:sp>
      <p:pic>
        <p:nvPicPr>
          <p:cNvPr id="4" name="圖片 3" descr="R-Programming-Language-Logo-785x59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2276872"/>
            <a:ext cx="2978545" cy="2257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+mn-lt"/>
              </a:rPr>
              <a:t>試題的診斷分析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TW" altLang="en-US" sz="2400" dirty="0" smtClean="0">
                <a:latin typeface="+mn-lt"/>
              </a:rPr>
              <a:t>答  </a:t>
            </a:r>
            <a:r>
              <a:rPr lang="en-US" altLang="zh-TW" sz="2400" dirty="0" smtClean="0">
                <a:latin typeface="+mn-lt"/>
              </a:rPr>
              <a:t>100%</a:t>
            </a:r>
            <a:endParaRPr lang="en-US" altLang="zh-TW" sz="2400" dirty="0">
              <a:latin typeface="+mn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400" dirty="0">
                <a:latin typeface="+mn-lt"/>
              </a:rPr>
              <a:t>對 </a:t>
            </a:r>
            <a:r>
              <a:rPr lang="zh-TW" altLang="en-US" sz="2400" dirty="0" smtClean="0">
                <a:latin typeface="+mn-lt"/>
              </a:rPr>
              <a:t>                </a:t>
            </a:r>
            <a:r>
              <a:rPr lang="en-US" altLang="zh-TW" sz="2400" dirty="0" smtClean="0">
                <a:latin typeface="+mn-lt"/>
              </a:rPr>
              <a:t>A                                         </a:t>
            </a:r>
            <a:r>
              <a:rPr lang="en-US" altLang="zh-TW" sz="2400" dirty="0" err="1">
                <a:latin typeface="+mn-lt"/>
              </a:rPr>
              <a:t>A</a:t>
            </a:r>
            <a:r>
              <a:rPr lang="en-US" altLang="zh-TW" sz="2400" dirty="0">
                <a:latin typeface="+mn-lt"/>
              </a:rPr>
              <a:t>’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400" dirty="0">
                <a:latin typeface="+mn-lt"/>
              </a:rPr>
              <a:t>試            </a:t>
            </a:r>
            <a:r>
              <a:rPr lang="zh-TW" altLang="en-US" sz="2400" dirty="0" smtClean="0">
                <a:latin typeface="+mn-lt"/>
              </a:rPr>
              <a:t>    試題</a:t>
            </a:r>
            <a:r>
              <a:rPr lang="zh-TW" altLang="en-US" sz="2400" dirty="0">
                <a:latin typeface="+mn-lt"/>
              </a:rPr>
              <a:t>相當適當                 </a:t>
            </a:r>
            <a:r>
              <a:rPr lang="zh-TW" altLang="en-US" sz="2400" dirty="0" smtClean="0">
                <a:latin typeface="+mn-lt"/>
              </a:rPr>
              <a:t>試題</a:t>
            </a:r>
            <a:r>
              <a:rPr lang="zh-TW" altLang="en-US" sz="2400" dirty="0">
                <a:latin typeface="+mn-lt"/>
              </a:rPr>
              <a:t>含有異質成份</a:t>
            </a:r>
            <a:endParaRPr lang="en-US" altLang="zh-TW" sz="2400" dirty="0">
              <a:latin typeface="+mn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400" dirty="0">
                <a:latin typeface="+mn-lt"/>
              </a:rPr>
              <a:t>題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400" dirty="0" smtClean="0">
                <a:latin typeface="+mn-lt"/>
              </a:rPr>
              <a:t>人</a:t>
            </a:r>
            <a:endParaRPr lang="en-US" altLang="zh-TW" sz="2400" dirty="0">
              <a:latin typeface="+mn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400" dirty="0" smtClean="0">
                <a:latin typeface="+mn-lt"/>
              </a:rPr>
              <a:t>數   </a:t>
            </a:r>
            <a:r>
              <a:rPr lang="en-US" altLang="zh-TW" sz="2400" dirty="0" smtClean="0">
                <a:latin typeface="+mn-lt"/>
              </a:rPr>
              <a:t>50%</a:t>
            </a:r>
            <a:r>
              <a:rPr lang="zh-TW" altLang="en-US" sz="2400" dirty="0" smtClean="0">
                <a:latin typeface="+mn-lt"/>
              </a:rPr>
              <a:t>                   </a:t>
            </a:r>
            <a:endParaRPr lang="en-US" altLang="zh-TW" sz="2400" dirty="0" smtClean="0">
              <a:latin typeface="+mn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400" dirty="0">
                <a:latin typeface="+mn-lt"/>
              </a:rPr>
              <a:t> </a:t>
            </a:r>
            <a:r>
              <a:rPr lang="zh-TW" altLang="en-US" sz="2400" dirty="0" smtClean="0">
                <a:latin typeface="+mn-lt"/>
              </a:rPr>
              <a:t>                    </a:t>
            </a:r>
            <a:r>
              <a:rPr lang="en-US" altLang="zh-TW" sz="2400" dirty="0" smtClean="0">
                <a:latin typeface="+mn-lt"/>
              </a:rPr>
              <a:t>B                                          </a:t>
            </a:r>
            <a:r>
              <a:rPr lang="en-US" altLang="zh-TW" sz="2400" dirty="0" err="1">
                <a:latin typeface="+mn-lt"/>
              </a:rPr>
              <a:t>B</a:t>
            </a:r>
            <a:r>
              <a:rPr lang="en-US" altLang="zh-TW" sz="2400" dirty="0">
                <a:latin typeface="+mn-lt"/>
              </a:rPr>
              <a:t>’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400" dirty="0">
                <a:latin typeface="+mn-lt"/>
              </a:rPr>
              <a:t>百            </a:t>
            </a:r>
            <a:r>
              <a:rPr lang="zh-TW" altLang="en-US" sz="2400" dirty="0" smtClean="0">
                <a:latin typeface="+mn-lt"/>
              </a:rPr>
              <a:t>    試題</a:t>
            </a:r>
            <a:r>
              <a:rPr lang="zh-TW" altLang="en-US" sz="2400" dirty="0">
                <a:latin typeface="+mn-lt"/>
              </a:rPr>
              <a:t>困難度高                  </a:t>
            </a:r>
            <a:r>
              <a:rPr lang="zh-TW" altLang="en-US" sz="2400" dirty="0" smtClean="0">
                <a:latin typeface="+mn-lt"/>
              </a:rPr>
              <a:t>試題</a:t>
            </a:r>
            <a:r>
              <a:rPr lang="zh-TW" altLang="en-US" sz="2400" dirty="0">
                <a:latin typeface="+mn-lt"/>
              </a:rPr>
              <a:t>拙劣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400" dirty="0">
                <a:latin typeface="+mn-lt"/>
              </a:rPr>
              <a:t>分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400" dirty="0">
                <a:latin typeface="+mn-lt"/>
              </a:rPr>
              <a:t>比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400" dirty="0">
                <a:latin typeface="+mn-lt"/>
              </a:rPr>
              <a:t>          </a:t>
            </a:r>
            <a:r>
              <a:rPr lang="zh-TW" altLang="en-US" sz="2400" dirty="0" smtClean="0">
                <a:latin typeface="+mn-lt"/>
              </a:rPr>
              <a:t>       </a:t>
            </a:r>
            <a:endParaRPr lang="en-US" altLang="zh-TW" sz="2400" dirty="0" smtClean="0">
              <a:latin typeface="+mn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400" dirty="0">
                <a:latin typeface="+mn-lt"/>
              </a:rPr>
              <a:t> </a:t>
            </a:r>
            <a:r>
              <a:rPr lang="zh-TW" altLang="en-US" sz="2400" dirty="0" smtClean="0">
                <a:latin typeface="+mn-lt"/>
              </a:rPr>
              <a:t>                 </a:t>
            </a:r>
            <a:r>
              <a:rPr lang="en-US" altLang="zh-TW" sz="2400" dirty="0" smtClean="0">
                <a:latin typeface="+mn-lt"/>
              </a:rPr>
              <a:t>0                                 </a:t>
            </a:r>
            <a:r>
              <a:rPr lang="zh-TW" altLang="en-US" sz="2400" dirty="0" smtClean="0">
                <a:latin typeface="+mn-lt"/>
              </a:rPr>
              <a:t>  </a:t>
            </a:r>
            <a:r>
              <a:rPr lang="en-US" altLang="zh-TW" sz="2400" dirty="0" smtClean="0">
                <a:latin typeface="+mn-lt"/>
              </a:rPr>
              <a:t>0.5                                   </a:t>
            </a:r>
            <a:r>
              <a:rPr lang="zh-TW" altLang="en-US" sz="2400" dirty="0" smtClean="0">
                <a:latin typeface="+mn-lt"/>
              </a:rPr>
              <a:t>  </a:t>
            </a:r>
            <a:r>
              <a:rPr lang="en-US" altLang="zh-TW" sz="2400" dirty="0" smtClean="0">
                <a:latin typeface="+mn-lt"/>
              </a:rPr>
              <a:t>    </a:t>
            </a:r>
            <a:r>
              <a:rPr lang="en-US" altLang="zh-TW" sz="2400" dirty="0">
                <a:latin typeface="+mn-lt"/>
              </a:rPr>
              <a:t>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+mn-lt"/>
              </a:rPr>
              <a:t>                                    </a:t>
            </a:r>
            <a:r>
              <a:rPr lang="zh-TW" altLang="en-US" sz="2400" dirty="0" smtClean="0">
                <a:latin typeface="+mn-lt"/>
              </a:rPr>
              <a:t>       </a:t>
            </a:r>
            <a:r>
              <a:rPr lang="en-US" altLang="zh-TW" sz="2400" dirty="0" smtClean="0">
                <a:latin typeface="+mn-lt"/>
              </a:rPr>
              <a:t> </a:t>
            </a:r>
            <a:r>
              <a:rPr lang="zh-TW" altLang="en-US" sz="2400" dirty="0">
                <a:latin typeface="+mn-lt"/>
              </a:rPr>
              <a:t>問題注意係數</a:t>
            </a:r>
          </a:p>
        </p:txBody>
      </p:sp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1692275" y="2133600"/>
            <a:ext cx="0" cy="302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1763713" y="5157788"/>
            <a:ext cx="597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1692275" y="3500438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4500563" y="2133600"/>
            <a:ext cx="0" cy="309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+mn-lt"/>
              </a:rPr>
              <a:t>學生的診斷分析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TW" altLang="en-US" sz="2000" dirty="0">
                <a:latin typeface="+mn-lt"/>
              </a:rPr>
              <a:t>  </a:t>
            </a:r>
            <a:r>
              <a:rPr lang="zh-TW" altLang="en-US" sz="2000" dirty="0" smtClean="0">
                <a:latin typeface="+mn-lt"/>
              </a:rPr>
              <a:t>    </a:t>
            </a:r>
            <a:r>
              <a:rPr lang="en-US" altLang="zh-TW" sz="2000" dirty="0">
                <a:latin typeface="+mn-lt"/>
              </a:rPr>
              <a:t>100%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latin typeface="+mn-lt"/>
              </a:rPr>
              <a:t>                   </a:t>
            </a:r>
            <a:r>
              <a:rPr lang="en-US" altLang="zh-TW" sz="2000" dirty="0" smtClean="0">
                <a:latin typeface="+mn-lt"/>
              </a:rPr>
              <a:t> </a:t>
            </a:r>
            <a:r>
              <a:rPr lang="en-US" altLang="zh-TW" sz="2000" dirty="0">
                <a:latin typeface="+mn-lt"/>
              </a:rPr>
              <a:t>A                                </a:t>
            </a:r>
            <a:r>
              <a:rPr lang="zh-TW" altLang="en-US" sz="2000" dirty="0" smtClean="0">
                <a:latin typeface="+mn-lt"/>
              </a:rPr>
              <a:t>               </a:t>
            </a:r>
            <a:r>
              <a:rPr lang="en-US" altLang="zh-TW" sz="2000" dirty="0" smtClean="0">
                <a:latin typeface="+mn-lt"/>
              </a:rPr>
              <a:t>         </a:t>
            </a:r>
            <a:r>
              <a:rPr lang="zh-TW" altLang="en-US" sz="2000" dirty="0" smtClean="0">
                <a:latin typeface="+mn-lt"/>
              </a:rPr>
              <a:t> </a:t>
            </a:r>
            <a:r>
              <a:rPr lang="en-US" altLang="zh-TW" sz="2000" dirty="0" smtClean="0">
                <a:latin typeface="+mn-lt"/>
              </a:rPr>
              <a:t>A</a:t>
            </a:r>
            <a:r>
              <a:rPr lang="en-US" altLang="zh-TW" sz="2000" dirty="0">
                <a:latin typeface="+mn-lt"/>
              </a:rPr>
              <a:t>’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000">
                <a:latin typeface="+mn-lt"/>
              </a:rPr>
              <a:t>                   </a:t>
            </a:r>
            <a:r>
              <a:rPr lang="zh-TW" altLang="en-US" sz="2000" smtClean="0">
                <a:latin typeface="+mn-lt"/>
              </a:rPr>
              <a:t> 學習</a:t>
            </a:r>
            <a:r>
              <a:rPr lang="zh-TW" altLang="en-US" sz="2000" dirty="0">
                <a:latin typeface="+mn-lt"/>
              </a:rPr>
              <a:t>良好穩定性</a:t>
            </a:r>
            <a:r>
              <a:rPr lang="zh-TW" altLang="en-US" sz="2000">
                <a:latin typeface="+mn-lt"/>
              </a:rPr>
              <a:t>高               </a:t>
            </a:r>
            <a:r>
              <a:rPr lang="zh-TW" altLang="en-US" sz="2000" smtClean="0">
                <a:latin typeface="+mn-lt"/>
              </a:rPr>
              <a:t>        粗心大意</a:t>
            </a:r>
            <a:endParaRPr lang="zh-TW" altLang="en-US" sz="2000" dirty="0">
              <a:latin typeface="+mn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000" dirty="0" smtClean="0">
                <a:latin typeface="+mn-lt"/>
              </a:rPr>
              <a:t>學</a:t>
            </a:r>
            <a:endParaRPr lang="en-US" altLang="zh-TW" sz="2000" dirty="0">
              <a:latin typeface="+mn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000" dirty="0">
                <a:latin typeface="+mn-lt"/>
              </a:rPr>
              <a:t>生 </a:t>
            </a:r>
            <a:r>
              <a:rPr lang="zh-TW" altLang="en-US" sz="2000" dirty="0" smtClean="0">
                <a:latin typeface="+mn-lt"/>
              </a:rPr>
              <a:t> </a:t>
            </a:r>
            <a:r>
              <a:rPr lang="en-US" altLang="zh-TW" sz="2000" dirty="0" smtClean="0">
                <a:latin typeface="+mn-lt"/>
              </a:rPr>
              <a:t>75%</a:t>
            </a:r>
            <a:r>
              <a:rPr lang="zh-TW" altLang="en-US" sz="2000" dirty="0" smtClean="0">
                <a:latin typeface="+mn-lt"/>
              </a:rPr>
              <a:t>                            </a:t>
            </a:r>
            <a:endParaRPr lang="en-US" altLang="zh-TW" sz="2000" dirty="0" smtClean="0">
              <a:latin typeface="+mn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000" dirty="0" smtClean="0">
                <a:latin typeface="+mn-lt"/>
              </a:rPr>
              <a:t>得                </a:t>
            </a:r>
            <a:r>
              <a:rPr lang="en-US" altLang="zh-TW" sz="2000" dirty="0" smtClean="0">
                <a:latin typeface="+mn-lt"/>
              </a:rPr>
              <a:t>B                                </a:t>
            </a:r>
            <a:r>
              <a:rPr lang="zh-TW" altLang="en-US" sz="2000" dirty="0" smtClean="0">
                <a:latin typeface="+mn-lt"/>
              </a:rPr>
              <a:t>                       </a:t>
            </a:r>
            <a:r>
              <a:rPr lang="en-US" altLang="zh-TW" sz="2000" dirty="0" smtClean="0">
                <a:latin typeface="+mn-lt"/>
              </a:rPr>
              <a:t>  </a:t>
            </a:r>
            <a:r>
              <a:rPr lang="en-US" altLang="zh-TW" sz="2000" dirty="0">
                <a:latin typeface="+mn-lt"/>
              </a:rPr>
              <a:t>B’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000" dirty="0" smtClean="0">
                <a:latin typeface="+mn-lt"/>
              </a:rPr>
              <a:t>分                學</a:t>
            </a:r>
            <a:r>
              <a:rPr lang="zh-TW" altLang="en-US" sz="2000" dirty="0">
                <a:latin typeface="+mn-lt"/>
              </a:rPr>
              <a:t>習尚稱穩定</a:t>
            </a:r>
            <a:r>
              <a:rPr lang="en-US" altLang="en-US" sz="2000" dirty="0">
                <a:latin typeface="+mn-lt"/>
              </a:rPr>
              <a:t>，</a:t>
            </a:r>
            <a:r>
              <a:rPr lang="zh-TW" altLang="en-US" sz="2000" dirty="0">
                <a:latin typeface="+mn-lt"/>
              </a:rPr>
              <a:t>需再用功   </a:t>
            </a:r>
            <a:r>
              <a:rPr lang="zh-TW" altLang="en-US" sz="2000" dirty="0" smtClean="0">
                <a:latin typeface="+mn-lt"/>
              </a:rPr>
              <a:t>       偶</a:t>
            </a:r>
            <a:r>
              <a:rPr lang="zh-TW" altLang="en-US" sz="2000" dirty="0">
                <a:latin typeface="+mn-lt"/>
              </a:rPr>
              <a:t>而粗心，需再努力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000" dirty="0" smtClean="0">
                <a:latin typeface="+mn-lt"/>
              </a:rPr>
              <a:t>百</a:t>
            </a:r>
            <a:endParaRPr lang="en-US" altLang="zh-TW" sz="2000" dirty="0">
              <a:latin typeface="+mn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000" dirty="0" smtClean="0">
                <a:latin typeface="+mn-lt"/>
              </a:rPr>
              <a:t>分  </a:t>
            </a:r>
            <a:r>
              <a:rPr lang="en-US" altLang="zh-TW" sz="2000" dirty="0" smtClean="0">
                <a:latin typeface="+mn-lt"/>
              </a:rPr>
              <a:t>50%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000" dirty="0" smtClean="0">
                <a:latin typeface="+mn-lt"/>
              </a:rPr>
              <a:t>比                </a:t>
            </a:r>
            <a:r>
              <a:rPr lang="en-US" altLang="zh-TW" sz="2000" dirty="0" smtClean="0">
                <a:latin typeface="+mn-lt"/>
              </a:rPr>
              <a:t>C                                  </a:t>
            </a:r>
            <a:r>
              <a:rPr lang="zh-TW" altLang="en-US" sz="2000" dirty="0" smtClean="0">
                <a:latin typeface="+mn-lt"/>
              </a:rPr>
              <a:t>                   </a:t>
            </a:r>
            <a:r>
              <a:rPr lang="en-US" altLang="zh-TW" sz="2000" dirty="0" smtClean="0">
                <a:latin typeface="+mn-lt"/>
              </a:rPr>
              <a:t>  </a:t>
            </a:r>
            <a:r>
              <a:rPr lang="zh-TW" altLang="en-US" sz="2000" dirty="0" smtClean="0">
                <a:latin typeface="+mn-lt"/>
              </a:rPr>
              <a:t> </a:t>
            </a:r>
            <a:r>
              <a:rPr lang="en-US" altLang="zh-TW" sz="2000" dirty="0" smtClean="0">
                <a:latin typeface="+mn-lt"/>
              </a:rPr>
              <a:t> C’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000" dirty="0" smtClean="0">
                <a:latin typeface="+mn-lt"/>
              </a:rPr>
              <a:t>                    學力</a:t>
            </a:r>
            <a:r>
              <a:rPr lang="zh-TW" altLang="en-US" sz="2000" dirty="0">
                <a:latin typeface="+mn-lt"/>
              </a:rPr>
              <a:t>不足，需再努力     </a:t>
            </a:r>
            <a:r>
              <a:rPr lang="zh-TW" altLang="en-US" sz="2000" dirty="0" smtClean="0">
                <a:latin typeface="+mn-lt"/>
              </a:rPr>
              <a:t>              </a:t>
            </a:r>
            <a:r>
              <a:rPr lang="zh-TW" altLang="en-US" sz="2000" dirty="0">
                <a:latin typeface="+mn-lt"/>
              </a:rPr>
              <a:t>學習不穩定沒有準備</a:t>
            </a:r>
          </a:p>
          <a:p>
            <a:pPr>
              <a:lnSpc>
                <a:spcPct val="80000"/>
              </a:lnSpc>
              <a:buFontTx/>
              <a:buNone/>
            </a:pPr>
            <a:endParaRPr lang="zh-TW" altLang="en-US" sz="2000" dirty="0">
              <a:latin typeface="+mn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000" dirty="0">
                <a:latin typeface="+mn-lt"/>
              </a:rPr>
              <a:t>         </a:t>
            </a:r>
            <a:endParaRPr lang="en-US" altLang="zh-TW" sz="2000" dirty="0" smtClean="0">
              <a:latin typeface="+mn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000" dirty="0" smtClean="0">
                <a:latin typeface="+mn-lt"/>
              </a:rPr>
              <a:t>                   </a:t>
            </a:r>
            <a:r>
              <a:rPr lang="en-US" altLang="zh-TW" sz="2000" dirty="0">
                <a:latin typeface="+mn-lt"/>
              </a:rPr>
              <a:t>0                          </a:t>
            </a:r>
            <a:r>
              <a:rPr lang="zh-TW" altLang="en-US" sz="2000" dirty="0" smtClean="0">
                <a:latin typeface="+mn-lt"/>
              </a:rPr>
              <a:t>    </a:t>
            </a:r>
            <a:r>
              <a:rPr lang="en-US" altLang="zh-TW" sz="2000" dirty="0" smtClean="0">
                <a:latin typeface="+mn-lt"/>
              </a:rPr>
              <a:t>                      </a:t>
            </a:r>
            <a:r>
              <a:rPr lang="en-US" altLang="zh-TW" sz="2000" dirty="0">
                <a:latin typeface="+mn-lt"/>
              </a:rPr>
              <a:t>0.5                          </a:t>
            </a:r>
            <a:r>
              <a:rPr lang="zh-TW" altLang="en-US" sz="2000" dirty="0" smtClean="0">
                <a:latin typeface="+mn-lt"/>
              </a:rPr>
              <a:t>         </a:t>
            </a:r>
            <a:r>
              <a:rPr lang="en-US" altLang="zh-TW" sz="2000" dirty="0" smtClean="0">
                <a:latin typeface="+mn-lt"/>
              </a:rPr>
              <a:t>             </a:t>
            </a:r>
            <a:r>
              <a:rPr lang="en-US" altLang="zh-TW" sz="2000" dirty="0">
                <a:latin typeface="+mn-lt"/>
              </a:rPr>
              <a:t>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latin typeface="+mn-lt"/>
              </a:rPr>
              <a:t>                                                  </a:t>
            </a:r>
            <a:r>
              <a:rPr lang="zh-TW" altLang="en-US" sz="2000" dirty="0" smtClean="0">
                <a:latin typeface="+mn-lt"/>
              </a:rPr>
              <a:t>           </a:t>
            </a:r>
            <a:r>
              <a:rPr lang="en-US" altLang="zh-TW" sz="2000" dirty="0" smtClean="0">
                <a:latin typeface="+mn-lt"/>
              </a:rPr>
              <a:t> </a:t>
            </a:r>
            <a:r>
              <a:rPr lang="zh-TW" altLang="en-US" sz="2000" dirty="0">
                <a:latin typeface="+mn-lt"/>
              </a:rPr>
              <a:t>學生注意係數</a:t>
            </a:r>
          </a:p>
          <a:p>
            <a:pPr>
              <a:lnSpc>
                <a:spcPct val="80000"/>
              </a:lnSpc>
            </a:pPr>
            <a:endParaRPr lang="zh-TW" altLang="en-US" sz="2000" dirty="0">
              <a:latin typeface="+mn-lt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1547813" y="1916113"/>
            <a:ext cx="0" cy="324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1547813" y="5157788"/>
            <a:ext cx="6264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4859338" y="17732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1476375" y="2924175"/>
            <a:ext cx="6264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1547813" y="3860800"/>
            <a:ext cx="6192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337</Words>
  <Application>Microsoft Office PowerPoint</Application>
  <PresentationFormat>如螢幕大小 (4:3)</PresentationFormat>
  <Paragraphs>63</Paragraphs>
  <Slides>10</Slides>
  <Notes>0</Notes>
  <HiddenSlides>0</HiddenSlides>
  <MMClips>1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投影片 1</vt:lpstr>
      <vt:lpstr>用R作成績分析</vt:lpstr>
      <vt:lpstr>研習目的</vt:lpstr>
      <vt:lpstr>微調程式碼</vt:lpstr>
      <vt:lpstr>微調程式碼</vt:lpstr>
      <vt:lpstr>讀卡成績</vt:lpstr>
      <vt:lpstr>程式運作</vt:lpstr>
      <vt:lpstr>試題的診斷分析</vt:lpstr>
      <vt:lpstr>學生的診斷分析</vt:lpstr>
      <vt:lpstr>報告完畢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用R作成績分析</dc:title>
  <dc:creator>LEO</dc:creator>
  <cp:lastModifiedBy>LEO</cp:lastModifiedBy>
  <cp:revision>12</cp:revision>
  <dcterms:created xsi:type="dcterms:W3CDTF">2019-03-21T07:03:37Z</dcterms:created>
  <dcterms:modified xsi:type="dcterms:W3CDTF">2019-03-27T04:01:18Z</dcterms:modified>
</cp:coreProperties>
</file>