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jpeg" ContentType="image/jpeg"/>
  <Override PartName="/ppt/media/image13.png" ContentType="image/png"/>
  <Override PartName="/ppt/media/image8.png" ContentType="image/png"/>
  <Override PartName="/ppt/media/image2.jpeg" ContentType="image/jpeg"/>
  <Override PartName="/ppt/media/image12.png" ContentType="image/png"/>
  <Override PartName="/ppt/media/image7.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fr-FR" sz="4400" spc="-1" strike="noStrike">
                <a:solidFill>
                  <a:srgbClr val="000000"/>
                </a:solidFill>
                <a:latin typeface="Arial"/>
              </a:rPr>
              <a:t>Cliquez pour déplacer la diapo</a:t>
            </a:r>
            <a:endParaRPr b="0" lang="fr-FR" sz="4400" spc="-1" strike="noStrike">
              <a:solidFill>
                <a:srgbClr val="000000"/>
              </a:solidFill>
              <a:latin typeface="Arial"/>
            </a:endParaRP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Cliquez pour modifier le format des notes</a:t>
            </a:r>
            <a:endParaRPr b="0" lang="fr-FR" sz="2000" spc="-1" strike="noStrike">
              <a:solidFill>
                <a:srgbClr val="000000"/>
              </a:solidFill>
              <a:latin typeface="Arial"/>
            </a:endParaRPr>
          </a:p>
        </p:txBody>
      </p:sp>
      <p:sp>
        <p:nvSpPr>
          <p:cNvPr id="1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pc="-1" strike="noStrike">
                <a:solidFill>
                  <a:srgbClr val="000000"/>
                </a:solidFill>
                <a:latin typeface="Times New Roman"/>
              </a:rPr>
              <a:t>&lt;en-tête&gt;</a:t>
            </a:r>
            <a:endParaRPr b="0" lang="fr-FR" sz="1400" spc="-1" strike="noStrike">
              <a:solidFill>
                <a:srgbClr val="000000"/>
              </a:solidFill>
              <a:latin typeface="Times New Roman"/>
            </a:endParaRPr>
          </a:p>
        </p:txBody>
      </p:sp>
      <p:sp>
        <p:nvSpPr>
          <p:cNvPr id="132"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indent="0" algn="r">
              <a:buNone/>
              <a:defRPr b="0" lang="fr-FR" sz="1400" spc="-1" strike="noStrike">
                <a:solidFill>
                  <a:srgbClr val="000000"/>
                </a:solidFill>
                <a:latin typeface="Times New Roman"/>
              </a:defRPr>
            </a:lvl1pPr>
          </a:lstStyle>
          <a:p>
            <a:pPr indent="0" algn="r">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133"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34"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pc="-1" strike="noStrike">
                <a:solidFill>
                  <a:srgbClr val="000000"/>
                </a:solidFill>
                <a:latin typeface="Times New Roman"/>
              </a:defRPr>
            </a:lvl1pPr>
          </a:lstStyle>
          <a:p>
            <a:pPr indent="0" algn="r">
              <a:buNone/>
            </a:pPr>
            <a:fld id="{3AF0034D-23F5-47C1-87D8-C82ACFB9147C}" type="slidenum">
              <a:rPr b="0" lang="fr-FR" sz="1400" spc="-1" strike="noStrike">
                <a:solidFill>
                  <a:srgbClr val="000000"/>
                </a:solidFill>
                <a:latin typeface="Times New Roman"/>
              </a:rPr>
              <a:t>&lt;numéro&gt;</a:t>
            </a:fld>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380880" y="694800"/>
            <a:ext cx="6095520" cy="3428640"/>
          </a:xfrm>
          <a:prstGeom prst="rect">
            <a:avLst/>
          </a:prstGeom>
          <a:ln w="0">
            <a:noFill/>
          </a:ln>
        </p:spPr>
      </p:sp>
      <p:sp>
        <p:nvSpPr>
          <p:cNvPr id="223"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Thus, we observe that dividing the data among 10 clients results in a better overall score, with an accuracy and an F1 score of 0.8694, and also improves the convergence of the federated model towards the performance of centralized learning. This demonstrates that increasing the number of clients enhances the model's generalization while approaching centralized results, despite the non-uniform distribution of data among clients.</a:t>
            </a:r>
            <a:endParaRPr b="0" lang="fr-FR"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380880" y="694800"/>
            <a:ext cx="6095520" cy="3428640"/>
          </a:xfrm>
          <a:prstGeom prst="rect">
            <a:avLst/>
          </a:prstGeom>
          <a:ln w="0">
            <a:noFill/>
          </a:ln>
        </p:spPr>
      </p:sp>
      <p:sp>
        <p:nvSpPr>
          <p:cNvPr id="225"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This slide shows a non-uniform distribution of data among clients, with some clients processing significantly more data than others. On average, each client processes 4.6% of the total data, with possible overlap, ensuring data privacy in a federated learning context.</a:t>
            </a:r>
            <a:endParaRPr b="0" lang="fr-FR"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380880" y="694800"/>
            <a:ext cx="6095520" cy="3428640"/>
          </a:xfrm>
          <a:prstGeom prst="rect">
            <a:avLst/>
          </a:prstGeom>
          <a:ln w="0">
            <a:noFill/>
          </a:ln>
        </p:spPr>
      </p:sp>
      <p:sp>
        <p:nvSpPr>
          <p:cNvPr id="227"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In conclusion, our project demonstrates that federated learning achieves performance close to centralized learning while ensuring data confidentiality. Using 10 clients with 50 rounds yielded the best results, with an accuracy and F1 score of 0.8694, comparable to the 0.888 obtained locally with the centralized model. This highlights the importance of proper configuration to optimize model convergence while retaining the advantages of federated learning.</a:t>
            </a:r>
            <a:endParaRPr b="0" lang="fr-FR"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685800" y="1143000"/>
            <a:ext cx="5485680" cy="3085560"/>
          </a:xfrm>
          <a:prstGeom prst="rect">
            <a:avLst/>
          </a:prstGeom>
          <a:ln w="0">
            <a:noFill/>
          </a:ln>
        </p:spPr>
      </p:sp>
      <p:sp>
        <p:nvSpPr>
          <p:cNvPr id="21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buNone/>
            </a:pPr>
            <a:endParaRPr b="0" lang="fr-FR" sz="1800" spc="-1" strike="noStrike">
              <a:solidFill>
                <a:srgbClr val="000000"/>
              </a:solidFill>
              <a:latin typeface="Arial"/>
            </a:endParaRPr>
          </a:p>
        </p:txBody>
      </p:sp>
      <p:sp>
        <p:nvSpPr>
          <p:cNvPr id="213" name="PlaceHolder 3"/>
          <p:cNvSpPr>
            <a:spLocks noGrp="1"/>
          </p:cNvSpPr>
          <p:nvPr>
            <p:ph type="sldNum" idx="1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LU" sz="1200" spc="-1" strike="noStrike">
                <a:solidFill>
                  <a:srgbClr val="000000"/>
                </a:solidFill>
                <a:latin typeface="Times New Roman"/>
              </a:defRPr>
            </a:lvl1pPr>
          </a:lstStyle>
          <a:p>
            <a:pPr indent="0" algn="r">
              <a:lnSpc>
                <a:spcPct val="100000"/>
              </a:lnSpc>
              <a:buNone/>
              <a:tabLst>
                <a:tab algn="l" pos="0"/>
              </a:tabLst>
            </a:pPr>
            <a:fld id="{9EE20FE1-8F7C-4578-AD05-9CB3EB357A8E}" type="slidenum">
              <a:rPr b="0" lang="en-LU" sz="1200" spc="-1" strike="noStrike">
                <a:solidFill>
                  <a:srgbClr val="000000"/>
                </a:solidFill>
                <a:latin typeface="Times New Roman"/>
              </a:rPr>
              <a:t>12</a:t>
            </a:fld>
            <a:endParaRPr b="0" lang="fr-FR"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216000" y="812520"/>
            <a:ext cx="7127280" cy="4008960"/>
          </a:xfrm>
          <a:prstGeom prst="rect">
            <a:avLst/>
          </a:prstGeom>
          <a:ln w="0">
            <a:noFill/>
          </a:ln>
        </p:spPr>
      </p:sp>
      <p:sp>
        <p:nvSpPr>
          <p:cNvPr id="2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For this project, we used the Large Movie Review Dataset v1.0, which contains movie reviews for a sentiment classification task. This dataset consists of 50,000 reviews, split into 25,000 for training and 25,000 for testing. The data is perfectly balanced: there are 12,500 positive reviews and 12,500 negative reviews in each set, both for training and testing. The goal is to classify these reviews to determine whether a review is positive or negative.</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This dataset was introduced by Andrew L. Maas et al. in their paper Learning Word Vectors for Sentiment Analysis, ACL 2011.</a:t>
            </a:r>
            <a:endParaRPr b="0" lang="fr-FR"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380880" y="694800"/>
            <a:ext cx="6095520" cy="3428640"/>
          </a:xfrm>
          <a:prstGeom prst="rect">
            <a:avLst/>
          </a:prstGeom>
          <a:ln w="0">
            <a:noFill/>
          </a:ln>
        </p:spPr>
      </p:sp>
      <p:sp>
        <p:nvSpPr>
          <p:cNvPr id="217"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The main objective of federated learning is to achieve results that are close to, or even equivalent to, those of centralized learning models, while maintaining a key advantage: data confidentiality. Federated learning reduces communication costs, as only model updates are exchanged, not the data itself. Thus, federated learning combines accuracy, communication efficiency, and data confidentiality.</a:t>
            </a:r>
            <a:endParaRPr b="0" lang="fr-FR"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380880" y="694800"/>
            <a:ext cx="6095520" cy="3428640"/>
          </a:xfrm>
          <a:prstGeom prst="rect">
            <a:avLst/>
          </a:prstGeom>
          <a:ln w="0">
            <a:noFill/>
          </a:ln>
        </p:spPr>
      </p:sp>
      <p:sp>
        <p:nvSpPr>
          <p:cNvPr id="219"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With Moses, we used federated learning with the logistic regression model. We designed a code that allows us to set the number of rounds and the number of clients for training the model. After several tests, we chose to use 50 rounds, as it proved to be the most optimal for model convergence. We also tested 3 main configurations for the number of clients: 3, 5, and 10, to analyze the impact of this data division on the model's performance.</a:t>
            </a:r>
            <a:endParaRPr b="0" lang="fr-FR"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380880" y="694800"/>
            <a:ext cx="6095520" cy="3428640"/>
          </a:xfrm>
          <a:prstGeom prst="rect">
            <a:avLst/>
          </a:prstGeom>
          <a:ln w="0">
            <a:noFill/>
          </a:ln>
        </p:spPr>
      </p:sp>
      <p:sp>
        <p:nvSpPr>
          <p:cNvPr id="221" name="PlaceHolder 2"/>
          <p:cNvSpPr>
            <a:spLocks noGrp="1"/>
          </p:cNvSpPr>
          <p:nvPr>
            <p:ph type="body"/>
          </p:nvPr>
        </p:nvSpPr>
        <p:spPr>
          <a:xfrm>
            <a:off x="685800" y="4343400"/>
            <a:ext cx="5486040" cy="708336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On this slide, we present the results obtained after testing federated learning with 3, 5, and 10 clients, using 50 rounds for each configuration.</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 </a:t>
            </a:r>
            <a:r>
              <a:rPr b="0" lang="fr-FR" sz="2000" spc="-1" strike="noStrike">
                <a:solidFill>
                  <a:srgbClr val="000000"/>
                </a:solidFill>
                <a:latin typeface="Arial"/>
              </a:rPr>
              <a:t>- With 3 clients, the model achieved an accuracy and an F1 score of 0.8420.</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 With 5 clients, performance dropped slightly, with an accuracy of 0.8202 and an F1 score of 0.8171.</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 </a:t>
            </a:r>
            <a:r>
              <a:rPr b="0" lang="fr-FR" sz="2000" spc="-1" strike="noStrike">
                <a:solidFill>
                  <a:srgbClr val="000000"/>
                </a:solidFill>
                <a:latin typeface="Arial"/>
              </a:rPr>
              <a:t>- With 10 clients, the model achieved its best performance with an accuracy and an F1 score of 0.8694.</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a:t>
            </a:r>
            <a:endParaRPr b="0" lang="fr-FR" sz="2000" spc="-1" strike="noStrike">
              <a:solidFill>
                <a:srgbClr val="000000"/>
              </a:solidFill>
              <a:latin typeface="Arial"/>
            </a:endParaRPr>
          </a:p>
          <a:p>
            <a:pPr marL="216000" indent="0">
              <a:buNone/>
            </a:pPr>
            <a:r>
              <a:rPr b="0" lang="fr-FR" sz="2000" spc="-1" strike="noStrike">
                <a:solidFill>
                  <a:srgbClr val="000000"/>
                </a:solidFill>
                <a:latin typeface="Arial"/>
              </a:rPr>
              <a:t>The accuracy and F1 score are very similar in this case because the positive and negative classes are perfectly balanced in the dataset (12,500 positive reviews and 12,500 negative reviews in both the training and testing sets). When the classes are balanced, these two metrics converge to similar values since prediction errors are proportionally distributed across the two classes.</a:t>
            </a:r>
            <a:endParaRPr b="0" lang="fr-FR"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B39F640-7982-44FF-A6A3-C9B49E680439}"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1A51BAB-B088-461A-8B56-856A8B517644}"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A429131-8A64-4DE1-828E-170B2E80451F}"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FA75FFE-E72C-4B92-8741-5AC6B6B21806}"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DCE0910-0204-4C5D-9734-5EC2910B33CE}"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EF4A265-36A7-4126-B1B4-612DC5E6E957}"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94619D7-B3B8-4CF5-A9B5-41D828D5D196}"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5867227-261B-4FD2-841C-A7875995C7FF}"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E7813E1-890E-4118-8F5A-E13DA1F4DC5F}"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592C1FD-4DF9-4B3A-88D3-FD95A23997BE}"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98A5118-FF3A-4E7F-A701-5A057809C209}"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75C6D16-7651-46EF-A00A-747BD89CA217}"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D1A9082-0D62-4330-9862-07DD6E077153}"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7480925-7B74-447E-B058-202DC11F2EBD}"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B1978A2-03BB-4815-AF42-51BE84746CA6}"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F909388-56FA-4B38-A550-9B4CB5035296}"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DEC26E8-A0C9-45BA-ADCE-1C825404FE4F}"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08B3822-FA6E-4F9C-81EE-1D196DF91E59}" type="slidenum">
              <a:t>&lt;#&gt;</a:t>
            </a:fld>
          </a:p>
        </p:txBody>
      </p:sp>
      <p:sp>
        <p:nvSpPr>
          <p:cNvPr id="4" name="PlaceHolder 3"/>
          <p:cNvSpPr>
            <a:spLocks noGrp="1"/>
          </p:cNvSpPr>
          <p:nvPr>
            <p:ph type="dt" idx="9"/>
          </p:nvPr>
        </p:nvSpPr>
        <p:spPr/>
        <p:txBody>
          <a:bodyPr/>
          <a:p>
            <a:r>
              <a:rPr lang="fr-F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4696596-FAFE-4666-9BA2-1C33A61B3A89}"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6F71E8E-2854-4E72-BA95-1CAE6E530B38}"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0700A2C-5FB4-4ACB-8009-59012CE3C726}"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F51A1E8-BA15-4CED-A266-1B8906F2B695}"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6315CE7-AB81-4359-8440-DE7BDA94FC1F}"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C740FCF-53A7-4171-B005-A7B315FDFFAD}"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5AB39BD-BBFC-4BC8-894C-CE470F5E544E}"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93DA640-A64C-443D-8CA1-5258536FF3D9}"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9A86284-D644-41BD-834B-058B3A52B0B4}"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CC4F236-66CB-435A-8454-50475152662E}"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6369EFF-AFB4-4095-A896-B2BE3EEE791A}" type="slidenum">
              <a:t>&lt;#&gt;</a:t>
            </a:fld>
          </a:p>
        </p:txBody>
      </p:sp>
      <p:sp>
        <p:nvSpPr>
          <p:cNvPr id="9" name="PlaceHolder 8"/>
          <p:cNvSpPr>
            <a:spLocks noGrp="1"/>
          </p:cNvSpPr>
          <p:nvPr>
            <p:ph type="dt" idx="9"/>
          </p:nvPr>
        </p:nvSpPr>
        <p:spPr/>
        <p:txBody>
          <a:bodyPr/>
          <a:p>
            <a:r>
              <a:rPr lang="fr-F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8B65A85E-547B-4E2C-828D-19E21468E70A}" type="slidenum">
              <a:t>&lt;#&gt;</a:t>
            </a:fld>
          </a:p>
        </p:txBody>
      </p:sp>
      <p:sp>
        <p:nvSpPr>
          <p:cNvPr id="11" name="PlaceHolder 10"/>
          <p:cNvSpPr>
            <a:spLocks noGrp="1"/>
          </p:cNvSpPr>
          <p:nvPr>
            <p:ph type="dt" idx="9"/>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C48EAEF-1A2B-4E62-96D1-C54F7ECA6DD9}"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5814295-B2E1-4F31-B9AE-C33B79963706}"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8C08BC4-83C6-4E17-BBD0-9418803B9901}"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A07336A-9A9C-4013-BBD0-F6C82D5CB77D}"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5208A1D-6405-47CD-9FC4-56F79CF5CF63}"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BF4DEF-0F7A-40DF-8701-032C535088A8}"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0" name="Straight Connector 6"/>
          <p:cNvCxnSpPr/>
          <p:nvPr/>
        </p:nvCxnSpPr>
        <p:spPr>
          <a:xfrm>
            <a:off x="643320" y="678600"/>
            <a:ext cx="10905840" cy="720"/>
          </a:xfrm>
          <a:prstGeom prst="straightConnector1">
            <a:avLst/>
          </a:prstGeom>
          <a:ln w="38160">
            <a:solidFill>
              <a:srgbClr val="ca93a7"/>
            </a:solidFill>
            <a:miter/>
          </a:ln>
        </p:spPr>
      </p:cxnSp>
      <p:cxnSp>
        <p:nvCxnSpPr>
          <p:cNvPr id="1" name="Straight Connector 7"/>
          <p:cNvCxnSpPr/>
          <p:nvPr/>
        </p:nvCxnSpPr>
        <p:spPr>
          <a:xfrm>
            <a:off x="643320" y="6309360"/>
            <a:ext cx="10905840" cy="720"/>
          </a:xfrm>
          <a:prstGeom prst="straightConnector1">
            <a:avLst/>
          </a:prstGeom>
          <a:ln w="6480">
            <a:solidFill>
              <a:srgbClr val="000000"/>
            </a:solidFill>
            <a:miter/>
          </a:ln>
        </p:spPr>
      </p:cxnSp>
      <p:sp>
        <p:nvSpPr>
          <p:cNvPr id="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3" name="PlaceHolder 2"/>
          <p:cNvSpPr>
            <a:spLocks noGrp="1"/>
          </p:cNvSpPr>
          <p:nvPr>
            <p:ph type="ftr" idx="1"/>
          </p:nvPr>
        </p:nvSpPr>
        <p:spPr>
          <a:xfrm>
            <a:off x="558000" y="173880"/>
            <a:ext cx="411408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4" name="PlaceHolder 3"/>
          <p:cNvSpPr>
            <a:spLocks noGrp="1"/>
          </p:cNvSpPr>
          <p:nvPr>
            <p:ph type="sldNum" idx="2"/>
          </p:nvPr>
        </p:nvSpPr>
        <p:spPr>
          <a:xfrm>
            <a:off x="10710720" y="6449400"/>
            <a:ext cx="931680" cy="307800"/>
          </a:xfrm>
          <a:prstGeom prst="rect">
            <a:avLst/>
          </a:prstGeom>
          <a:noFill/>
          <a:ln w="0">
            <a:noFill/>
          </a:ln>
        </p:spPr>
        <p:txBody>
          <a:bodyPr lIns="91440" rIns="91440" tIns="45720" bIns="45720" anchor="t">
            <a:noAutofit/>
          </a:bodyPr>
          <a:lstStyle>
            <a:lvl1pPr indent="0" algn="r" defTabSz="914400">
              <a:lnSpc>
                <a:spcPct val="100000"/>
              </a:lnSpc>
              <a:buNone/>
              <a:tabLst>
                <a:tab algn="l" pos="0"/>
              </a:tabLst>
              <a:defRPr b="0" lang="en-US" sz="900" spc="-1" strike="noStrike">
                <a:solidFill>
                  <a:schemeClr val="dk1"/>
                </a:solidFill>
                <a:latin typeface="Univers Light"/>
                <a:ea typeface="Univers Light"/>
              </a:defRPr>
            </a:lvl1pPr>
          </a:lstStyle>
          <a:p>
            <a:pPr indent="0" algn="r" defTabSz="914400">
              <a:lnSpc>
                <a:spcPct val="100000"/>
              </a:lnSpc>
              <a:buNone/>
              <a:tabLst>
                <a:tab algn="l" pos="0"/>
              </a:tabLst>
            </a:pPr>
            <a:fld id="{B75BF18F-7C76-4668-AC6A-F80B67F7DC6B}" type="slidenum">
              <a:rPr b="0" lang="en-US" sz="900" spc="-1" strike="noStrike">
                <a:solidFill>
                  <a:schemeClr val="dk1"/>
                </a:solidFill>
                <a:latin typeface="Univers Light"/>
                <a:ea typeface="Univers Light"/>
              </a:rPr>
              <a:t>10</a:t>
            </a:fld>
            <a:endParaRPr b="0" lang="fr-FR" sz="900" spc="-1" strike="noStrike">
              <a:solidFill>
                <a:srgbClr val="000000"/>
              </a:solidFill>
              <a:latin typeface="Times New Roman"/>
            </a:endParaRPr>
          </a:p>
        </p:txBody>
      </p:sp>
      <p:sp>
        <p:nvSpPr>
          <p:cNvPr id="5" name="PlaceHolder 4"/>
          <p:cNvSpPr>
            <a:spLocks noGrp="1"/>
          </p:cNvSpPr>
          <p:nvPr>
            <p:ph type="dt" idx="3"/>
          </p:nvPr>
        </p:nvSpPr>
        <p:spPr>
          <a:xfrm>
            <a:off x="588600" y="6449400"/>
            <a:ext cx="2982240" cy="307800"/>
          </a:xfrm>
          <a:prstGeom prst="rect">
            <a:avLst/>
          </a:prstGeom>
          <a:noFill/>
          <a:ln w="0">
            <a:noFill/>
          </a:ln>
        </p:spPr>
        <p:txBody>
          <a:bodyPr lIns="91440" rIns="91440" tIns="45720" bIns="4572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43" name="Straight Connector 6"/>
          <p:cNvCxnSpPr/>
          <p:nvPr/>
        </p:nvCxnSpPr>
        <p:spPr>
          <a:xfrm>
            <a:off x="643320" y="678600"/>
            <a:ext cx="10905840" cy="720"/>
          </a:xfrm>
          <a:prstGeom prst="straightConnector1">
            <a:avLst/>
          </a:prstGeom>
          <a:ln w="38160">
            <a:solidFill>
              <a:srgbClr val="ca93a7"/>
            </a:solidFill>
            <a:miter/>
          </a:ln>
        </p:spPr>
      </p:cxnSp>
      <p:cxnSp>
        <p:nvCxnSpPr>
          <p:cNvPr id="44" name="Straight Connector 7"/>
          <p:cNvCxnSpPr/>
          <p:nvPr/>
        </p:nvCxnSpPr>
        <p:spPr>
          <a:xfrm>
            <a:off x="643320" y="6309360"/>
            <a:ext cx="10905840" cy="720"/>
          </a:xfrm>
          <a:prstGeom prst="straightConnector1">
            <a:avLst/>
          </a:prstGeom>
          <a:ln w="6480">
            <a:solidFill>
              <a:srgbClr val="000000"/>
            </a:solidFill>
            <a:miter/>
          </a:ln>
        </p:spPr>
      </p:cxnSp>
      <p:sp>
        <p:nvSpPr>
          <p:cNvPr id="45" name="PlaceHolder 1"/>
          <p:cNvSpPr>
            <a:spLocks noGrp="1"/>
          </p:cNvSpPr>
          <p:nvPr>
            <p:ph type="ftr" idx="4"/>
          </p:nvPr>
        </p:nvSpPr>
        <p:spPr>
          <a:xfrm>
            <a:off x="558000" y="173880"/>
            <a:ext cx="411408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6" name="PlaceHolder 2"/>
          <p:cNvSpPr>
            <a:spLocks noGrp="1"/>
          </p:cNvSpPr>
          <p:nvPr>
            <p:ph type="sldNum" idx="5"/>
          </p:nvPr>
        </p:nvSpPr>
        <p:spPr>
          <a:xfrm>
            <a:off x="10710720" y="6449400"/>
            <a:ext cx="931680" cy="307800"/>
          </a:xfrm>
          <a:prstGeom prst="rect">
            <a:avLst/>
          </a:prstGeom>
          <a:noFill/>
          <a:ln w="0">
            <a:noFill/>
          </a:ln>
        </p:spPr>
        <p:txBody>
          <a:bodyPr lIns="91440" rIns="91440" tIns="45720" bIns="45720" anchor="t">
            <a:noAutofit/>
          </a:bodyPr>
          <a:lstStyle>
            <a:lvl1pPr indent="0" algn="r" defTabSz="914400">
              <a:lnSpc>
                <a:spcPct val="100000"/>
              </a:lnSpc>
              <a:buNone/>
              <a:tabLst>
                <a:tab algn="l" pos="0"/>
              </a:tabLst>
              <a:defRPr b="0" lang="en-US" sz="900" spc="-1" strike="noStrike">
                <a:solidFill>
                  <a:schemeClr val="dk1"/>
                </a:solidFill>
                <a:latin typeface="Univers Light"/>
                <a:ea typeface="Univers Light"/>
              </a:defRPr>
            </a:lvl1pPr>
          </a:lstStyle>
          <a:p>
            <a:pPr indent="0" algn="r" defTabSz="914400">
              <a:lnSpc>
                <a:spcPct val="100000"/>
              </a:lnSpc>
              <a:buNone/>
              <a:tabLst>
                <a:tab algn="l" pos="0"/>
              </a:tabLst>
            </a:pPr>
            <a:fld id="{BDDD41F0-3A7C-4517-B080-C44823B2CB21}" type="slidenum">
              <a:rPr b="0" lang="en-US" sz="900" spc="-1" strike="noStrike">
                <a:solidFill>
                  <a:schemeClr val="dk1"/>
                </a:solidFill>
                <a:latin typeface="Univers Light"/>
                <a:ea typeface="Univers Light"/>
              </a:rPr>
              <a:t>&lt;numéro&gt;</a:t>
            </a:fld>
            <a:endParaRPr b="0" lang="fr-FR" sz="900" spc="-1" strike="noStrike">
              <a:solidFill>
                <a:srgbClr val="000000"/>
              </a:solidFill>
              <a:latin typeface="Times New Roman"/>
            </a:endParaRPr>
          </a:p>
        </p:txBody>
      </p:sp>
      <p:sp>
        <p:nvSpPr>
          <p:cNvPr id="47" name="PlaceHolder 3"/>
          <p:cNvSpPr>
            <a:spLocks noGrp="1"/>
          </p:cNvSpPr>
          <p:nvPr>
            <p:ph type="dt" idx="6"/>
          </p:nvPr>
        </p:nvSpPr>
        <p:spPr>
          <a:xfrm>
            <a:off x="588600" y="6449400"/>
            <a:ext cx="2982240" cy="307800"/>
          </a:xfrm>
          <a:prstGeom prst="rect">
            <a:avLst/>
          </a:prstGeom>
          <a:noFill/>
          <a:ln w="0">
            <a:noFill/>
          </a:ln>
        </p:spPr>
        <p:txBody>
          <a:bodyPr lIns="91440" rIns="91440" tIns="45720" bIns="4572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86" name="Straight Connector 6"/>
          <p:cNvCxnSpPr/>
          <p:nvPr/>
        </p:nvCxnSpPr>
        <p:spPr>
          <a:xfrm>
            <a:off x="643320" y="678600"/>
            <a:ext cx="10906200" cy="1080"/>
          </a:xfrm>
          <a:prstGeom prst="straightConnector1">
            <a:avLst/>
          </a:prstGeom>
          <a:ln w="38160">
            <a:solidFill>
              <a:srgbClr val="ca93a7"/>
            </a:solidFill>
            <a:round/>
          </a:ln>
        </p:spPr>
      </p:cxnSp>
      <p:cxnSp>
        <p:nvCxnSpPr>
          <p:cNvPr id="87" name="Straight Connector 7"/>
          <p:cNvCxnSpPr/>
          <p:nvPr/>
        </p:nvCxnSpPr>
        <p:spPr>
          <a:xfrm>
            <a:off x="643320" y="6309360"/>
            <a:ext cx="10906200" cy="1080"/>
          </a:xfrm>
          <a:prstGeom prst="straightConnector1">
            <a:avLst/>
          </a:prstGeom>
          <a:ln w="0">
            <a:solidFill>
              <a:srgbClr val="000000"/>
            </a:solidFill>
          </a:ln>
        </p:spPr>
      </p:cxnSp>
      <p:sp>
        <p:nvSpPr>
          <p:cNvPr id="88" name="PlaceHolder 1"/>
          <p:cNvSpPr>
            <a:spLocks noGrp="1"/>
          </p:cNvSpPr>
          <p:nvPr>
            <p:ph type="ftr" idx="7"/>
          </p:nvPr>
        </p:nvSpPr>
        <p:spPr>
          <a:xfrm>
            <a:off x="558000" y="173880"/>
            <a:ext cx="4113720" cy="363960"/>
          </a:xfrm>
          <a:prstGeom prst="rect">
            <a:avLst/>
          </a:prstGeom>
          <a:noFill/>
          <a:ln w="0">
            <a:noFill/>
          </a:ln>
        </p:spPr>
        <p:txBody>
          <a:bodyPr lIns="91440" rIns="91440" tIns="45720" bIns="45720" anchor="b">
            <a:noAutofit/>
          </a:bodyPr>
          <a:lstStyle>
            <a:lvl1pPr indent="0" algn="ctr" defTabSz="914400">
              <a:lnSpc>
                <a:spcPct val="100000"/>
              </a:lnSpc>
              <a:buNone/>
              <a:tabLst>
                <a:tab algn="l" pos="0"/>
              </a:tabLst>
              <a:defRPr b="0" lang="fr-FR" sz="1400" spc="-1" strike="noStrike">
                <a:solidFill>
                  <a:srgbClr val="000000"/>
                </a:solidFill>
                <a:latin typeface="Times New Roman"/>
                <a:ea typeface="Univers Light"/>
              </a:defRPr>
            </a:lvl1pPr>
          </a:lstStyle>
          <a:p>
            <a:pPr indent="0" algn="ctr" defTabSz="914400">
              <a:lnSpc>
                <a:spcPct val="100000"/>
              </a:lnSpc>
              <a:buNone/>
              <a:tabLst>
                <a:tab algn="l" pos="0"/>
              </a:tabLst>
            </a:pPr>
            <a:r>
              <a:rPr b="0" lang="fr-FR" sz="1400" spc="-1" strike="noStrike">
                <a:solidFill>
                  <a:srgbClr val="000000"/>
                </a:solidFill>
                <a:latin typeface="Times New Roman"/>
                <a:ea typeface="Univers Light"/>
              </a:rPr>
              <a:t>&lt;pied de page&gt;</a:t>
            </a:r>
            <a:endParaRPr b="0" lang="fr-FR" sz="1400" spc="-1" strike="noStrike">
              <a:solidFill>
                <a:srgbClr val="000000"/>
              </a:solidFill>
              <a:latin typeface="Times New Roman"/>
            </a:endParaRPr>
          </a:p>
        </p:txBody>
      </p:sp>
      <p:sp>
        <p:nvSpPr>
          <p:cNvPr id="89" name="PlaceHolder 2"/>
          <p:cNvSpPr>
            <a:spLocks noGrp="1"/>
          </p:cNvSpPr>
          <p:nvPr>
            <p:ph type="sldNum" idx="8"/>
          </p:nvPr>
        </p:nvSpPr>
        <p:spPr>
          <a:xfrm>
            <a:off x="10710720" y="6449400"/>
            <a:ext cx="931320" cy="307440"/>
          </a:xfrm>
          <a:prstGeom prst="rect">
            <a:avLst/>
          </a:prstGeom>
          <a:noFill/>
          <a:ln w="0">
            <a:noFill/>
          </a:ln>
        </p:spPr>
        <p:txBody>
          <a:bodyPr lIns="91440" rIns="91440" tIns="45720" bIns="45720" anchor="t">
            <a:noAutofit/>
          </a:bodyPr>
          <a:lstStyle>
            <a:lvl1pPr indent="0" algn="r" defTabSz="914400">
              <a:lnSpc>
                <a:spcPct val="100000"/>
              </a:lnSpc>
              <a:buNone/>
              <a:tabLst>
                <a:tab algn="l" pos="0"/>
              </a:tabLst>
              <a:defRPr b="0" lang="en-US" sz="900" spc="-1" strike="noStrike">
                <a:solidFill>
                  <a:schemeClr val="dk1"/>
                </a:solidFill>
                <a:latin typeface="Univers Light"/>
                <a:ea typeface="Univers Light"/>
              </a:defRPr>
            </a:lvl1pPr>
          </a:lstStyle>
          <a:p>
            <a:pPr indent="0" algn="r" defTabSz="914400">
              <a:lnSpc>
                <a:spcPct val="100000"/>
              </a:lnSpc>
              <a:buNone/>
              <a:tabLst>
                <a:tab algn="l" pos="0"/>
              </a:tabLst>
            </a:pPr>
            <a:fld id="{381FD0E7-9554-4F7C-AF1E-8443E7DC67C7}" type="slidenum">
              <a:rPr b="0" lang="en-US" sz="900" spc="-1" strike="noStrike">
                <a:solidFill>
                  <a:schemeClr val="dk1"/>
                </a:solidFill>
                <a:latin typeface="Univers Light"/>
                <a:ea typeface="Univers Light"/>
              </a:rPr>
              <a:t>&lt;numéro&gt;</a:t>
            </a:fld>
            <a:endParaRPr b="0" lang="fr-FR" sz="900" spc="-1" strike="noStrike">
              <a:solidFill>
                <a:srgbClr val="000000"/>
              </a:solidFill>
              <a:latin typeface="Times New Roman"/>
            </a:endParaRPr>
          </a:p>
        </p:txBody>
      </p:sp>
      <p:sp>
        <p:nvSpPr>
          <p:cNvPr id="90" name="PlaceHolder 3"/>
          <p:cNvSpPr>
            <a:spLocks noGrp="1"/>
          </p:cNvSpPr>
          <p:nvPr>
            <p:ph type="dt" idx="9"/>
          </p:nvPr>
        </p:nvSpPr>
        <p:spPr>
          <a:xfrm>
            <a:off x="588600" y="6449400"/>
            <a:ext cx="2981880" cy="307440"/>
          </a:xfrm>
          <a:prstGeom prst="rect">
            <a:avLst/>
          </a:prstGeom>
          <a:noFill/>
          <a:ln w="0">
            <a:noFill/>
          </a:ln>
        </p:spPr>
        <p:txBody>
          <a:bodyPr lIns="91440" rIns="91440" tIns="45720" bIns="4572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9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9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github.com/Layan-iy/Project-3-NLP" TargetMode="External"/><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5.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35" name="Rectangle 4">
            <a:extLst>
              <a:ext uri="{C183D7F6-B498-43B3-948B-1728B52AA6E4}">
                <adec:decorative xmlns:adec="http://schemas.microsoft.com/office/drawing/2017/decorative" val="1"/>
              </a:ext>
            </a:extLst>
          </p:cNvPr>
          <p:cNvSpPr/>
          <p:nvPr/>
        </p:nvSpPr>
        <p:spPr>
          <a:xfrm>
            <a:off x="0" y="0"/>
            <a:ext cx="12191400" cy="6857280"/>
          </a:xfrm>
          <a:prstGeom prst="rect">
            <a:avLst/>
          </a:prstGeom>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Univers Light"/>
              <a:ea typeface="Univers Light"/>
            </a:endParaRPr>
          </a:p>
        </p:txBody>
      </p:sp>
      <p:sp>
        <p:nvSpPr>
          <p:cNvPr id="136" name="Rectangle 5">
            <a:extLst>
              <a:ext uri="{C183D7F6-B498-43B3-948B-1728B52AA6E4}">
                <adec:decorative xmlns:adec="http://schemas.microsoft.com/office/drawing/2017/decorative" val="1"/>
              </a:ext>
            </a:extLst>
          </p:cNvPr>
          <p:cNvSpPr/>
          <p:nvPr/>
        </p:nvSpPr>
        <p:spPr>
          <a:xfrm>
            <a:off x="0" y="0"/>
            <a:ext cx="12191400" cy="6857280"/>
          </a:xfrm>
          <a:prstGeom prst="rect">
            <a:avLst/>
          </a:prstGeom>
          <a:solidFill>
            <a:srgbClr val="000000"/>
          </a:solidFill>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Univers Light"/>
              <a:ea typeface="Univers Light"/>
            </a:endParaRPr>
          </a:p>
        </p:txBody>
      </p:sp>
      <p:pic>
        <p:nvPicPr>
          <p:cNvPr id="137" name="Picture 2" descr="A white background with dots and lines&#10;&#10;Description automatically generated"/>
          <p:cNvPicPr/>
          <p:nvPr/>
        </p:nvPicPr>
        <p:blipFill>
          <a:blip r:embed="rId1">
            <a:alphaModFix amt="50000"/>
          </a:blip>
          <a:srcRect l="0" t="2211" r="0" b="3647"/>
          <a:stretch/>
        </p:blipFill>
        <p:spPr>
          <a:xfrm>
            <a:off x="0" y="0"/>
            <a:ext cx="12191400" cy="6857280"/>
          </a:xfrm>
          <a:prstGeom prst="rect">
            <a:avLst/>
          </a:prstGeom>
          <a:ln w="0">
            <a:noFill/>
          </a:ln>
        </p:spPr>
      </p:pic>
      <p:sp>
        <p:nvSpPr>
          <p:cNvPr id="138" name="PlaceHolder 1"/>
          <p:cNvSpPr>
            <a:spLocks noGrp="1"/>
          </p:cNvSpPr>
          <p:nvPr>
            <p:ph type="title"/>
          </p:nvPr>
        </p:nvSpPr>
        <p:spPr>
          <a:xfrm>
            <a:off x="548640" y="952560"/>
            <a:ext cx="8236440" cy="3251160"/>
          </a:xfrm>
          <a:prstGeom prst="rect">
            <a:avLst/>
          </a:prstGeom>
          <a:noFill/>
          <a:ln w="0">
            <a:noFill/>
          </a:ln>
        </p:spPr>
        <p:txBody>
          <a:bodyPr lIns="91440" rIns="91440" tIns="45720" bIns="45720" anchor="t">
            <a:normAutofit/>
          </a:bodyPr>
          <a:p>
            <a:pPr indent="0" defTabSz="914400">
              <a:lnSpc>
                <a:spcPct val="85000"/>
              </a:lnSpc>
              <a:buNone/>
              <a:tabLst>
                <a:tab algn="l" pos="0"/>
              </a:tabLst>
            </a:pPr>
            <a:r>
              <a:rPr b="1" lang="en-GB" sz="3200" spc="-1" strike="noStrike">
                <a:solidFill>
                  <a:schemeClr val="dk1"/>
                </a:solidFill>
                <a:latin typeface="Amasis MT Pro Medium"/>
                <a:ea typeface="Amasis MT Pro Medium"/>
              </a:rPr>
              <a:t>Title</a:t>
            </a:r>
            <a:r>
              <a:rPr b="0" lang="en-GB" sz="3200" spc="-1" strike="noStrike">
                <a:solidFill>
                  <a:schemeClr val="dk1"/>
                </a:solidFill>
                <a:latin typeface="Amasis MT Pro Medium"/>
                <a:ea typeface="Amasis MT Pro Medium"/>
              </a:rPr>
              <a:t>: Federated Document Classification for Movie Reviews</a:t>
            </a:r>
            <a:endParaRPr b="0" lang="fr-FR" sz="3200" spc="-1" strike="noStrike">
              <a:solidFill>
                <a:srgbClr val="000000"/>
              </a:solidFill>
              <a:latin typeface="Arial"/>
            </a:endParaRPr>
          </a:p>
        </p:txBody>
      </p:sp>
      <p:sp>
        <p:nvSpPr>
          <p:cNvPr id="139" name="PlaceHolder 2"/>
          <p:cNvSpPr>
            <a:spLocks noGrp="1"/>
          </p:cNvSpPr>
          <p:nvPr>
            <p:ph type="subTitle"/>
          </p:nvPr>
        </p:nvSpPr>
        <p:spPr>
          <a:xfrm>
            <a:off x="295200" y="4770720"/>
            <a:ext cx="6487920" cy="1520280"/>
          </a:xfrm>
          <a:prstGeom prst="rect">
            <a:avLst/>
          </a:prstGeom>
          <a:noFill/>
          <a:ln w="0">
            <a:noFill/>
          </a:ln>
        </p:spPr>
        <p:txBody>
          <a:bodyPr lIns="91440" rIns="91440" tIns="45720" bIns="45720" anchor="b">
            <a:noAutofit/>
          </a:bodyPr>
          <a:p>
            <a:pPr indent="0" defTabSz="914400">
              <a:lnSpc>
                <a:spcPct val="120000"/>
              </a:lnSpc>
              <a:spcBef>
                <a:spcPts val="1001"/>
              </a:spcBef>
              <a:buNone/>
              <a:tabLst>
                <a:tab algn="l" pos="0"/>
              </a:tabLst>
            </a:pPr>
            <a:endParaRPr b="0" lang="fr-FR" sz="1600" spc="-1" strike="noStrike">
              <a:solidFill>
                <a:srgbClr val="000000"/>
              </a:solidFill>
              <a:latin typeface="Arial"/>
            </a:endParaRPr>
          </a:p>
          <a:p>
            <a:pPr indent="0" defTabSz="914400">
              <a:lnSpc>
                <a:spcPct val="120000"/>
              </a:lnSpc>
              <a:spcBef>
                <a:spcPts val="1001"/>
              </a:spcBef>
              <a:buNone/>
              <a:tabLst>
                <a:tab algn="l" pos="0"/>
              </a:tabLst>
            </a:pPr>
            <a:r>
              <a:rPr b="0" lang="en-GB" sz="2000" spc="-1" strike="noStrike">
                <a:solidFill>
                  <a:srgbClr val="ffffff"/>
                </a:solidFill>
                <a:latin typeface="Amasis MT Pro Medium"/>
                <a:ea typeface="Univers Light"/>
              </a:rPr>
              <a:t>Subtitle: Privacy-Preserving Sentiment Analysis</a:t>
            </a:r>
            <a:endParaRPr b="0" lang="fr-FR" sz="2000" spc="-1" strike="noStrike">
              <a:solidFill>
                <a:srgbClr val="000000"/>
              </a:solidFill>
              <a:latin typeface="Arial"/>
            </a:endParaRPr>
          </a:p>
          <a:p>
            <a:pPr indent="0" defTabSz="914400">
              <a:lnSpc>
                <a:spcPct val="120000"/>
              </a:lnSpc>
              <a:spcBef>
                <a:spcPts val="1001"/>
              </a:spcBef>
              <a:buNone/>
              <a:tabLst>
                <a:tab algn="l" pos="0"/>
              </a:tabLst>
            </a:pPr>
            <a:r>
              <a:rPr b="0" lang="en-GB" sz="2000" spc="-1" strike="noStrike">
                <a:solidFill>
                  <a:srgbClr val="ffffff"/>
                </a:solidFill>
                <a:latin typeface="Amasis MT Pro Medium"/>
                <a:ea typeface="Univers Light"/>
              </a:rPr>
              <a:t>Presenter: Arinze M. Emeti &amp; Layân ID YASSINE</a:t>
            </a:r>
            <a:br>
              <a:rPr sz="2000"/>
            </a:br>
            <a:r>
              <a:rPr b="0" lang="en-GB" sz="2000" spc="-1" strike="noStrike">
                <a:solidFill>
                  <a:srgbClr val="ffffff"/>
                </a:solidFill>
                <a:latin typeface="Amasis MT Pro Medium"/>
                <a:ea typeface="Univers Light"/>
              </a:rPr>
              <a:t>Date: 18/12/2024</a:t>
            </a:r>
            <a:br>
              <a:rPr sz="2000"/>
            </a:br>
            <a:endParaRPr b="0" lang="fr-FR" sz="2000" spc="-1" strike="noStrike">
              <a:solidFill>
                <a:srgbClr val="000000"/>
              </a:solidFill>
              <a:latin typeface="Arial"/>
            </a:endParaRPr>
          </a:p>
        </p:txBody>
      </p:sp>
      <p:cxnSp>
        <p:nvCxnSpPr>
          <p:cNvPr id="140" name="Straight Connector 5">
            <a:extLst>
              <a:ext uri="{C183D7F6-B498-43B3-948B-1728B52AA6E4}">
                <adec:decorative xmlns:adec="http://schemas.microsoft.com/office/drawing/2017/decorative" val="1"/>
              </a:ext>
            </a:extLst>
          </p:cNvPr>
          <p:cNvCxnSpPr/>
          <p:nvPr/>
        </p:nvCxnSpPr>
        <p:spPr>
          <a:xfrm>
            <a:off x="643320" y="678600"/>
            <a:ext cx="10905840" cy="720"/>
          </a:xfrm>
          <a:prstGeom prst="straightConnector1">
            <a:avLst/>
          </a:prstGeom>
          <a:ln w="38160">
            <a:solidFill>
              <a:srgbClr val="ffffff"/>
            </a:solidFill>
            <a:miter/>
          </a:ln>
        </p:spPr>
      </p:cxnSp>
      <p:cxnSp>
        <p:nvCxnSpPr>
          <p:cNvPr id="141" name="Straight Connector 6">
            <a:extLst>
              <a:ext uri="{C183D7F6-B498-43B3-948B-1728B52AA6E4}">
                <adec:decorative xmlns:adec="http://schemas.microsoft.com/office/drawing/2017/decorative" val="1"/>
              </a:ext>
            </a:extLst>
          </p:cNvPr>
          <p:cNvCxnSpPr/>
          <p:nvPr/>
        </p:nvCxnSpPr>
        <p:spPr>
          <a:xfrm>
            <a:off x="643320" y="6309360"/>
            <a:ext cx="10905840" cy="720"/>
          </a:xfrm>
          <a:prstGeom prst="straightConnector1">
            <a:avLst/>
          </a:prstGeom>
          <a:ln w="6480">
            <a:solidFill>
              <a:srgbClr val="ffffff"/>
            </a:solidFill>
            <a:miter/>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48640" y="951120"/>
            <a:ext cx="10994400" cy="1076760"/>
          </a:xfrm>
          <a:prstGeom prst="rect">
            <a:avLst/>
          </a:prstGeom>
          <a:noFill/>
          <a:ln w="0">
            <a:noFill/>
          </a:ln>
        </p:spPr>
        <p:txBody>
          <a:bodyPr lIns="91440" rIns="91440" tIns="45720" bIns="45720" anchor="t">
            <a:noAutofit/>
          </a:bodyPr>
          <a:p>
            <a:pPr indent="0" defTabSz="914400">
              <a:lnSpc>
                <a:spcPct val="85000"/>
              </a:lnSpc>
              <a:buNone/>
              <a:tabLst>
                <a:tab algn="l" pos="0"/>
              </a:tabLst>
            </a:pPr>
            <a:r>
              <a:rPr b="1" lang="en-GB" sz="3600" spc="-1" strike="noStrike">
                <a:solidFill>
                  <a:schemeClr val="accent1"/>
                </a:solidFill>
                <a:latin typeface="Amasis MT Pro Medium"/>
              </a:rPr>
              <a:t>Results</a:t>
            </a:r>
            <a:endParaRPr b="0" lang="fr-FR" sz="3600" spc="-1" strike="noStrike">
              <a:solidFill>
                <a:srgbClr val="000000"/>
              </a:solidFill>
              <a:latin typeface="Arial"/>
            </a:endParaRPr>
          </a:p>
        </p:txBody>
      </p:sp>
      <p:pic>
        <p:nvPicPr>
          <p:cNvPr id="200" name="" descr=""/>
          <p:cNvPicPr/>
          <p:nvPr/>
        </p:nvPicPr>
        <p:blipFill>
          <a:blip r:embed="rId1"/>
          <a:stretch/>
        </p:blipFill>
        <p:spPr>
          <a:xfrm>
            <a:off x="2026440" y="1619280"/>
            <a:ext cx="7837200" cy="46418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548640" y="951120"/>
            <a:ext cx="10994400" cy="1076760"/>
          </a:xfrm>
          <a:prstGeom prst="rect">
            <a:avLst/>
          </a:prstGeom>
          <a:noFill/>
          <a:ln w="0">
            <a:noFill/>
          </a:ln>
        </p:spPr>
        <p:txBody>
          <a:bodyPr lIns="91440" rIns="91440" tIns="45720" bIns="45720" anchor="t">
            <a:noAutofit/>
          </a:bodyPr>
          <a:p>
            <a:pPr indent="0" defTabSz="914400">
              <a:lnSpc>
                <a:spcPct val="85000"/>
              </a:lnSpc>
              <a:buNone/>
              <a:tabLst>
                <a:tab algn="l" pos="0"/>
              </a:tabLst>
            </a:pPr>
            <a:r>
              <a:rPr b="1" lang="en-GB" sz="3600" spc="-1" strike="noStrike">
                <a:solidFill>
                  <a:schemeClr val="accent1"/>
                </a:solidFill>
                <a:latin typeface="Amasis MT Pro Medium"/>
              </a:rPr>
              <a:t>Random Data distribution</a:t>
            </a:r>
            <a:endParaRPr b="0" lang="fr-FR" sz="3600" spc="-1" strike="noStrike">
              <a:solidFill>
                <a:srgbClr val="000000"/>
              </a:solidFill>
              <a:latin typeface="Arial"/>
            </a:endParaRPr>
          </a:p>
        </p:txBody>
      </p:sp>
      <p:pic>
        <p:nvPicPr>
          <p:cNvPr id="202" name="" descr=""/>
          <p:cNvPicPr/>
          <p:nvPr/>
        </p:nvPicPr>
        <p:blipFill>
          <a:blip r:embed="rId1"/>
          <a:stretch/>
        </p:blipFill>
        <p:spPr>
          <a:xfrm>
            <a:off x="2550960" y="1558080"/>
            <a:ext cx="6793560" cy="4501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203" name="Rectangle 47">
            <a:extLst>
              <a:ext uri="{C183D7F6-B498-43B3-948B-1728B52AA6E4}">
                <adec:decorative xmlns:adec="http://schemas.microsoft.com/office/drawing/2017/decorative" val="1"/>
              </a:ext>
            </a:extLst>
          </p:cNvPr>
          <p:cNvSpPr/>
          <p:nvPr/>
        </p:nvSpPr>
        <p:spPr>
          <a:xfrm>
            <a:off x="0" y="0"/>
            <a:ext cx="12191040" cy="6856920"/>
          </a:xfrm>
          <a:prstGeom prst="rect">
            <a:avLst/>
          </a:prstGeom>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Univers Light"/>
              <a:ea typeface="Univers Light"/>
            </a:endParaRPr>
          </a:p>
        </p:txBody>
      </p:sp>
      <p:sp>
        <p:nvSpPr>
          <p:cNvPr id="204" name="PlaceHolder 1"/>
          <p:cNvSpPr>
            <a:spLocks noGrp="1"/>
          </p:cNvSpPr>
          <p:nvPr>
            <p:ph type="title"/>
          </p:nvPr>
        </p:nvSpPr>
        <p:spPr>
          <a:xfrm>
            <a:off x="548640" y="951120"/>
            <a:ext cx="3535560" cy="2108520"/>
          </a:xfrm>
          <a:prstGeom prst="rect">
            <a:avLst/>
          </a:prstGeom>
          <a:noFill/>
          <a:ln w="0">
            <a:noFill/>
          </a:ln>
        </p:spPr>
        <p:txBody>
          <a:bodyPr lIns="91440" rIns="91440" tIns="45720" bIns="45720" anchor="t">
            <a:normAutofit/>
          </a:bodyPr>
          <a:p>
            <a:pPr indent="0" defTabSz="914400">
              <a:lnSpc>
                <a:spcPct val="85000"/>
              </a:lnSpc>
              <a:buNone/>
              <a:tabLst>
                <a:tab algn="l" pos="0"/>
              </a:tabLst>
            </a:pPr>
            <a:r>
              <a:rPr b="1" lang="en-GB" sz="3600" spc="-1" strike="noStrike">
                <a:solidFill>
                  <a:schemeClr val="accent1"/>
                </a:solidFill>
                <a:latin typeface="Amasis MT Pro Medium"/>
              </a:rPr>
              <a:t>Conclusion</a:t>
            </a:r>
            <a:endParaRPr b="0" lang="fr-FR" sz="3600" spc="-1" strike="noStrike">
              <a:solidFill>
                <a:srgbClr val="000000"/>
              </a:solidFill>
              <a:latin typeface="Arial"/>
            </a:endParaRPr>
          </a:p>
        </p:txBody>
      </p:sp>
      <p:cxnSp>
        <p:nvCxnSpPr>
          <p:cNvPr id="205" name="Straight Connector 49">
            <a:extLst>
              <a:ext uri="{C183D7F6-B498-43B3-948B-1728B52AA6E4}">
                <adec:decorative xmlns:adec="http://schemas.microsoft.com/office/drawing/2017/decorative" val="1"/>
              </a:ext>
            </a:extLst>
          </p:cNvPr>
          <p:cNvCxnSpPr/>
          <p:nvPr/>
        </p:nvCxnSpPr>
        <p:spPr>
          <a:xfrm>
            <a:off x="643320" y="678600"/>
            <a:ext cx="10906200" cy="1080"/>
          </a:xfrm>
          <a:prstGeom prst="straightConnector1">
            <a:avLst/>
          </a:prstGeom>
          <a:ln w="38160">
            <a:solidFill>
              <a:srgbClr val="ca93a7"/>
            </a:solidFill>
            <a:round/>
          </a:ln>
        </p:spPr>
      </p:cxnSp>
      <p:pic>
        <p:nvPicPr>
          <p:cNvPr id="206" name="Graphic 6" descr="Database"/>
          <p:cNvPicPr/>
          <p:nvPr/>
        </p:nvPicPr>
        <p:blipFill>
          <a:blip r:embed="rId1"/>
          <a:stretch/>
        </p:blipFill>
        <p:spPr>
          <a:xfrm>
            <a:off x="643320" y="2345040"/>
            <a:ext cx="2903400" cy="2903400"/>
          </a:xfrm>
          <a:prstGeom prst="rect">
            <a:avLst/>
          </a:prstGeom>
          <a:ln w="0">
            <a:noFill/>
          </a:ln>
        </p:spPr>
      </p:pic>
      <p:sp>
        <p:nvSpPr>
          <p:cNvPr id="207" name="PlaceHolder 2"/>
          <p:cNvSpPr>
            <a:spLocks noGrp="1"/>
          </p:cNvSpPr>
          <p:nvPr>
            <p:ph/>
          </p:nvPr>
        </p:nvSpPr>
        <p:spPr>
          <a:xfrm>
            <a:off x="4633920" y="1259280"/>
            <a:ext cx="6329880" cy="490968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1" lang="en-GB" sz="2000" spc="-1" strike="noStrike">
                <a:solidFill>
                  <a:schemeClr val="dk1"/>
                </a:solidFill>
                <a:latin typeface="Univers Light"/>
                <a:ea typeface="Univers Light"/>
              </a:rPr>
              <a:t>Performance and Privacy:</a:t>
            </a:r>
            <a:endParaRPr b="0" lang="fr-FR" sz="2000" spc="-1" strike="noStrike">
              <a:solidFill>
                <a:srgbClr val="000000"/>
              </a:solidFill>
              <a:latin typeface="Arial"/>
            </a:endParaRPr>
          </a:p>
          <a:p>
            <a:pPr lvl="1" marL="864000" indent="-324000" defTabSz="914400">
              <a:lnSpc>
                <a:spcPct val="100000"/>
              </a:lnSpc>
              <a:spcBef>
                <a:spcPts val="1134"/>
              </a:spcBef>
              <a:buClr>
                <a:srgbClr val="000000"/>
              </a:buClr>
              <a:buSzPct val="75000"/>
              <a:buFont typeface="Symbol"/>
              <a:buChar char=""/>
              <a:tabLst>
                <a:tab algn="l" pos="0"/>
              </a:tabLst>
            </a:pPr>
            <a:r>
              <a:rPr b="0" lang="en-GB" sz="1800" spc="-1" strike="noStrike">
                <a:solidFill>
                  <a:schemeClr val="dk1"/>
                </a:solidFill>
                <a:latin typeface="Univers Light"/>
                <a:ea typeface="Univers Light"/>
              </a:rPr>
              <a:t>Federated learning achieves performance close to centralized learning while ensuring data privacy.</a:t>
            </a:r>
            <a:endParaRPr b="0" lang="fr-FR" sz="1800" spc="-1" strike="noStrike">
              <a:solidFill>
                <a:srgbClr val="000000"/>
              </a:solidFill>
              <a:latin typeface="Arial"/>
            </a:endParaRPr>
          </a:p>
          <a:p>
            <a:pPr indent="0" defTabSz="914400">
              <a:lnSpc>
                <a:spcPct val="100000"/>
              </a:lnSpc>
              <a:spcBef>
                <a:spcPts val="1417"/>
              </a:spcBef>
              <a:buNone/>
              <a:tabLst>
                <a:tab algn="l" pos="0"/>
              </a:tabLst>
            </a:pPr>
            <a:r>
              <a:rPr b="1" lang="en-GB" sz="2000" spc="-1" strike="noStrike">
                <a:solidFill>
                  <a:schemeClr val="dk1"/>
                </a:solidFill>
                <a:latin typeface="Univers Light"/>
                <a:ea typeface="Univers Light"/>
              </a:rPr>
              <a:t>Optimal Configuration:</a:t>
            </a:r>
            <a:endParaRPr b="0" lang="fr-FR" sz="2000" spc="-1" strike="noStrike">
              <a:solidFill>
                <a:srgbClr val="000000"/>
              </a:solidFill>
              <a:latin typeface="Arial"/>
            </a:endParaRPr>
          </a:p>
          <a:p>
            <a:pPr lvl="1" marL="864000" indent="-324000" defTabSz="914400">
              <a:lnSpc>
                <a:spcPct val="100000"/>
              </a:lnSpc>
              <a:spcBef>
                <a:spcPts val="1134"/>
              </a:spcBef>
              <a:buClr>
                <a:srgbClr val="000000"/>
              </a:buClr>
              <a:buSzPct val="75000"/>
              <a:buFont typeface="Symbol"/>
              <a:buChar char=""/>
              <a:tabLst>
                <a:tab algn="l" pos="0"/>
              </a:tabLst>
            </a:pPr>
            <a:r>
              <a:rPr b="0" lang="en-GB" sz="1800" spc="-1" strike="noStrike">
                <a:solidFill>
                  <a:schemeClr val="dk1"/>
                </a:solidFill>
                <a:latin typeface="Univers Light"/>
                <a:ea typeface="Univers Light"/>
              </a:rPr>
              <a:t>50 rounds proved to be the most suitable for ensuring model convergence.</a:t>
            </a:r>
            <a:endParaRPr b="0" lang="fr-FR" sz="1800" spc="-1" strike="noStrike">
              <a:solidFill>
                <a:srgbClr val="000000"/>
              </a:solidFill>
              <a:latin typeface="Arial"/>
            </a:endParaRPr>
          </a:p>
          <a:p>
            <a:pPr lvl="1" marL="864000" indent="-324000" defTabSz="914400">
              <a:lnSpc>
                <a:spcPct val="100000"/>
              </a:lnSpc>
              <a:spcBef>
                <a:spcPts val="1134"/>
              </a:spcBef>
              <a:buClr>
                <a:srgbClr val="000000"/>
              </a:buClr>
              <a:buSzPct val="75000"/>
              <a:buFont typeface="Symbol"/>
              <a:buChar char=""/>
              <a:tabLst>
                <a:tab algn="l" pos="0"/>
              </a:tabLst>
            </a:pPr>
            <a:r>
              <a:rPr b="0" lang="en-GB" sz="1800" spc="-1" strike="noStrike">
                <a:solidFill>
                  <a:schemeClr val="dk1"/>
                </a:solidFill>
                <a:latin typeface="Univers Light"/>
                <a:ea typeface="Univers Light"/>
              </a:rPr>
              <a:t>Dividing the data among 10 clients produced the best results with an accuracy and F1 score of 0.8694 for our project.</a:t>
            </a:r>
            <a:endParaRPr b="0" lang="fr-FR" sz="1800" spc="-1" strike="noStrike">
              <a:solidFill>
                <a:srgbClr val="000000"/>
              </a:solidFill>
              <a:latin typeface="Arial"/>
            </a:endParaRPr>
          </a:p>
          <a:p>
            <a:pPr indent="0" defTabSz="914400">
              <a:lnSpc>
                <a:spcPct val="100000"/>
              </a:lnSpc>
              <a:spcBef>
                <a:spcPts val="1417"/>
              </a:spcBef>
              <a:buNone/>
              <a:tabLst>
                <a:tab algn="l" pos="0"/>
              </a:tabLst>
            </a:pPr>
            <a:r>
              <a:rPr b="1" lang="en-GB" sz="2000" spc="-1" strike="noStrike">
                <a:solidFill>
                  <a:schemeClr val="dk1"/>
                </a:solidFill>
                <a:latin typeface="Univers Light"/>
                <a:ea typeface="Univers Light"/>
              </a:rPr>
              <a:t>Key Insight:</a:t>
            </a:r>
            <a:endParaRPr b="0" lang="fr-FR" sz="2000" spc="-1" strike="noStrike">
              <a:solidFill>
                <a:srgbClr val="000000"/>
              </a:solidFill>
              <a:latin typeface="Arial"/>
            </a:endParaRPr>
          </a:p>
          <a:p>
            <a:pPr lvl="1" marL="743040" indent="-285840" defTabSz="914400">
              <a:lnSpc>
                <a:spcPct val="100000"/>
              </a:lnSpc>
              <a:spcBef>
                <a:spcPts val="1134"/>
              </a:spcBef>
              <a:buClr>
                <a:srgbClr val="000000"/>
              </a:buClr>
              <a:buFont typeface="Arial"/>
              <a:buChar char="•"/>
              <a:tabLst>
                <a:tab algn="l" pos="0"/>
              </a:tabLst>
            </a:pPr>
            <a:r>
              <a:rPr b="0" lang="en-GB" sz="1800" spc="-1" strike="noStrike">
                <a:solidFill>
                  <a:schemeClr val="dk1"/>
                </a:solidFill>
                <a:latin typeface="Univers Light"/>
                <a:ea typeface="Univers Light"/>
              </a:rPr>
              <a:t>Increasing the number of clients improves both generalization and convergence of the model, despite the non-uniform distribution of data.</a:t>
            </a:r>
            <a:endParaRPr b="0" lang="fr-FR" sz="1800" spc="-1" strike="noStrike">
              <a:solidFill>
                <a:srgbClr val="000000"/>
              </a:solidFill>
              <a:latin typeface="Arial"/>
            </a:endParaRPr>
          </a:p>
          <a:p>
            <a:pPr indent="0" defTabSz="914400">
              <a:lnSpc>
                <a:spcPct val="120000"/>
              </a:lnSpc>
              <a:spcBef>
                <a:spcPts val="1001"/>
              </a:spcBef>
              <a:buNone/>
              <a:tabLst>
                <a:tab algn="l" pos="0"/>
              </a:tabLst>
            </a:pPr>
            <a:endParaRPr b="0" lang="fr-FR" sz="1800" spc="-1" strike="noStrike">
              <a:solidFill>
                <a:srgbClr val="000000"/>
              </a:solidFill>
              <a:latin typeface="Arial"/>
            </a:endParaRPr>
          </a:p>
        </p:txBody>
      </p:sp>
      <p:cxnSp>
        <p:nvCxnSpPr>
          <p:cNvPr id="208" name="Straight Connector 51">
            <a:extLst>
              <a:ext uri="{C183D7F6-B498-43B3-948B-1728B52AA6E4}">
                <adec:decorative xmlns:adec="http://schemas.microsoft.com/office/drawing/2017/decorative" val="1"/>
              </a:ext>
            </a:extLst>
          </p:cNvPr>
          <p:cNvCxnSpPr/>
          <p:nvPr/>
        </p:nvCxnSpPr>
        <p:spPr>
          <a:xfrm>
            <a:off x="643320" y="6309360"/>
            <a:ext cx="10906200" cy="1080"/>
          </a:xfrm>
          <a:prstGeom prst="straightConnector1">
            <a:avLst/>
          </a:prstGeom>
          <a:ln w="0">
            <a:solidFill>
              <a:srgbClr val="000000"/>
            </a:solidFill>
          </a:ln>
        </p:spPr>
      </p:cxn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548640" y="951120"/>
            <a:ext cx="10994400" cy="1076760"/>
          </a:xfrm>
          <a:prstGeom prst="rect">
            <a:avLst/>
          </a:prstGeom>
          <a:noFill/>
          <a:ln w="0">
            <a:noFill/>
          </a:ln>
        </p:spPr>
        <p:txBody>
          <a:bodyPr lIns="91440" rIns="91440" tIns="45720" bIns="45720" anchor="t">
            <a:noAutofit/>
          </a:bodyPr>
          <a:p>
            <a:pPr indent="0" defTabSz="914400">
              <a:lnSpc>
                <a:spcPct val="85000"/>
              </a:lnSpc>
              <a:buNone/>
              <a:tabLst>
                <a:tab algn="l" pos="0"/>
              </a:tabLst>
            </a:pPr>
            <a:r>
              <a:rPr b="1" lang="en-GB" sz="3600" spc="-1" strike="noStrike">
                <a:solidFill>
                  <a:schemeClr val="accent1"/>
                </a:solidFill>
                <a:latin typeface="Amasis MT Pro Medium"/>
              </a:rPr>
              <a:t>Github</a:t>
            </a:r>
            <a:endParaRPr b="0" lang="fr-FR" sz="3600" spc="-1" strike="noStrike">
              <a:solidFill>
                <a:srgbClr val="000000"/>
              </a:solidFill>
              <a:latin typeface="Arial"/>
            </a:endParaRPr>
          </a:p>
        </p:txBody>
      </p:sp>
      <p:sp>
        <p:nvSpPr>
          <p:cNvPr id="210" name=""/>
          <p:cNvSpPr txBox="1"/>
          <p:nvPr/>
        </p:nvSpPr>
        <p:spPr>
          <a:xfrm>
            <a:off x="2741040" y="3333960"/>
            <a:ext cx="8508960" cy="770040"/>
          </a:xfrm>
          <a:prstGeom prst="rect">
            <a:avLst/>
          </a:prstGeom>
          <a:noFill/>
          <a:ln w="0">
            <a:noFill/>
          </a:ln>
        </p:spPr>
        <p:txBody>
          <a:bodyPr lIns="90000" rIns="90000" tIns="45000" bIns="45000" anchor="t">
            <a:noAutofit/>
          </a:bodyPr>
          <a:p>
            <a:r>
              <a:rPr b="0" lang="fr-FR" sz="2400" spc="-1" strike="noStrike">
                <a:solidFill>
                  <a:srgbClr val="000000"/>
                </a:solidFill>
                <a:latin typeface="Arial"/>
                <a:hlinkClick r:id="rId1"/>
              </a:rPr>
              <a:t>https://github.com/Layan-iy/Project-3-NLP</a:t>
            </a:r>
            <a:endParaRPr b="0" lang="fr-FR" sz="2400" spc="-1" strike="noStrike">
              <a:solidFill>
                <a:srgbClr val="000000"/>
              </a:solidFill>
              <a:latin typeface="Arial"/>
            </a:endParaRPr>
          </a:p>
          <a:p>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42" name="Rectangle 1">
            <a:extLst>
              <a:ext uri="{C183D7F6-B498-43B3-948B-1728B52AA6E4}">
                <adec:decorative xmlns:adec="http://schemas.microsoft.com/office/drawing/2017/decorative" val="1"/>
              </a:ext>
            </a:extLst>
          </p:cNvPr>
          <p:cNvSpPr/>
          <p:nvPr/>
        </p:nvSpPr>
        <p:spPr>
          <a:xfrm>
            <a:off x="0" y="0"/>
            <a:ext cx="12191400" cy="6857280"/>
          </a:xfrm>
          <a:prstGeom prst="rect">
            <a:avLst/>
          </a:prstGeom>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Univers Light"/>
              <a:ea typeface="Univers Light"/>
            </a:endParaRPr>
          </a:p>
        </p:txBody>
      </p:sp>
      <p:sp>
        <p:nvSpPr>
          <p:cNvPr id="143" name="PlaceHolder 1"/>
          <p:cNvSpPr>
            <a:spLocks noGrp="1"/>
          </p:cNvSpPr>
          <p:nvPr>
            <p:ph type="title"/>
          </p:nvPr>
        </p:nvSpPr>
        <p:spPr>
          <a:xfrm>
            <a:off x="548640" y="952560"/>
            <a:ext cx="4098960" cy="1942200"/>
          </a:xfrm>
          <a:prstGeom prst="rect">
            <a:avLst/>
          </a:prstGeom>
          <a:noFill/>
          <a:ln w="0">
            <a:noFill/>
          </a:ln>
        </p:spPr>
        <p:txBody>
          <a:bodyPr lIns="91440" rIns="91440" tIns="45720" bIns="45720" anchor="t">
            <a:normAutofit/>
          </a:bodyPr>
          <a:p>
            <a:pPr indent="0" defTabSz="914400">
              <a:lnSpc>
                <a:spcPct val="85000"/>
              </a:lnSpc>
              <a:buNone/>
              <a:tabLst>
                <a:tab algn="l" pos="0"/>
              </a:tabLst>
            </a:pPr>
            <a:r>
              <a:rPr b="0" lang="en-GB" sz="4400" spc="-1" strike="noStrike">
                <a:solidFill>
                  <a:schemeClr val="accent1"/>
                </a:solidFill>
                <a:latin typeface="Amasis MT Pro Medium"/>
                <a:ea typeface="Amasis MT Pro Medium"/>
              </a:rPr>
              <a:t>Project Definition</a:t>
            </a:r>
            <a:endParaRPr b="0" lang="fr-FR" sz="4400" spc="-1" strike="noStrike">
              <a:solidFill>
                <a:srgbClr val="000000"/>
              </a:solidFill>
              <a:latin typeface="Arial"/>
            </a:endParaRPr>
          </a:p>
        </p:txBody>
      </p:sp>
      <p:cxnSp>
        <p:nvCxnSpPr>
          <p:cNvPr id="144" name="Straight Connector 1">
            <a:extLst>
              <a:ext uri="{C183D7F6-B498-43B3-948B-1728B52AA6E4}">
                <adec:decorative xmlns:adec="http://schemas.microsoft.com/office/drawing/2017/decorative" val="1"/>
              </a:ext>
            </a:extLst>
          </p:cNvPr>
          <p:cNvCxnSpPr/>
          <p:nvPr/>
        </p:nvCxnSpPr>
        <p:spPr>
          <a:xfrm>
            <a:off x="643320" y="678600"/>
            <a:ext cx="10905840" cy="720"/>
          </a:xfrm>
          <a:prstGeom prst="straightConnector1">
            <a:avLst/>
          </a:prstGeom>
          <a:ln w="38160">
            <a:solidFill>
              <a:srgbClr val="ca93a7"/>
            </a:solidFill>
            <a:miter/>
          </a:ln>
        </p:spPr>
      </p:cxnSp>
      <p:cxnSp>
        <p:nvCxnSpPr>
          <p:cNvPr id="145" name="Straight Connector 2">
            <a:extLst>
              <a:ext uri="{C183D7F6-B498-43B3-948B-1728B52AA6E4}">
                <adec:decorative xmlns:adec="http://schemas.microsoft.com/office/drawing/2017/decorative" val="1"/>
              </a:ext>
            </a:extLst>
          </p:cNvPr>
          <p:cNvCxnSpPr/>
          <p:nvPr/>
        </p:nvCxnSpPr>
        <p:spPr>
          <a:xfrm>
            <a:off x="643320" y="6309360"/>
            <a:ext cx="10905840" cy="720"/>
          </a:xfrm>
          <a:prstGeom prst="straightConnector1">
            <a:avLst/>
          </a:prstGeom>
          <a:ln w="6480">
            <a:solidFill>
              <a:srgbClr val="000000"/>
            </a:solidFill>
            <a:miter/>
          </a:ln>
        </p:spPr>
      </p:cxnSp>
      <p:grpSp>
        <p:nvGrpSpPr>
          <p:cNvPr id="146" name="Content Placeholder 1"/>
          <p:cNvGrpSpPr/>
          <p:nvPr/>
        </p:nvGrpSpPr>
        <p:grpSpPr>
          <a:xfrm>
            <a:off x="4500720" y="1057320"/>
            <a:ext cx="7142040" cy="4847400"/>
            <a:chOff x="4500720" y="1057320"/>
            <a:chExt cx="7142040" cy="4847400"/>
          </a:xfrm>
        </p:grpSpPr>
        <p:sp>
          <p:nvSpPr>
            <p:cNvPr id="147" name=""/>
            <p:cNvSpPr/>
            <p:nvPr/>
          </p:nvSpPr>
          <p:spPr>
            <a:xfrm>
              <a:off x="4500720" y="1057320"/>
              <a:ext cx="7142040" cy="4847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48" name=""/>
            <p:cNvSpPr/>
            <p:nvPr/>
          </p:nvSpPr>
          <p:spPr>
            <a:xfrm>
              <a:off x="7747560" y="3481560"/>
              <a:ext cx="648000" cy="696600"/>
            </a:xfrm>
            <a:custGeom>
              <a:avLst/>
              <a:gdLst>
                <a:gd name="textAreaLeft" fmla="*/ 0 w 648000"/>
                <a:gd name="textAreaRight" fmla="*/ 648360 w 648000"/>
                <a:gd name="textAreaTop" fmla="*/ 0 h 696600"/>
                <a:gd name="textAreaBottom" fmla="*/ 696960 h 696600"/>
              </a:gdLst>
              <a:ahLst/>
              <a:rect l="textAreaLeft" t="textAreaTop" r="textAreaRight" b="textAreaBottom"/>
              <a:pathLst>
                <a:path w="648710" h="697364">
                  <a:moveTo>
                    <a:pt x="0" y="0"/>
                  </a:moveTo>
                  <a:lnTo>
                    <a:pt x="324355" y="0"/>
                  </a:lnTo>
                  <a:lnTo>
                    <a:pt x="324355" y="697364"/>
                  </a:lnTo>
                  <a:lnTo>
                    <a:pt x="648710" y="697364"/>
                  </a:lnTo>
                </a:path>
              </a:pathLst>
            </a:custGeom>
            <a:noFill/>
            <a:ln w="12600">
              <a:solidFill>
                <a:srgbClr val="a17585"/>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Univers Light"/>
                <a:ea typeface="Univers Light"/>
              </a:endParaRPr>
            </a:p>
          </p:txBody>
        </p:sp>
        <p:sp>
          <p:nvSpPr>
            <p:cNvPr id="149" name=""/>
            <p:cNvSpPr/>
            <p:nvPr/>
          </p:nvSpPr>
          <p:spPr>
            <a:xfrm>
              <a:off x="7747560" y="2783880"/>
              <a:ext cx="648000" cy="696600"/>
            </a:xfrm>
            <a:custGeom>
              <a:avLst/>
              <a:gdLst>
                <a:gd name="textAreaLeft" fmla="*/ 0 w 648000"/>
                <a:gd name="textAreaRight" fmla="*/ 648360 w 648000"/>
                <a:gd name="textAreaTop" fmla="*/ 0 h 696600"/>
                <a:gd name="textAreaBottom" fmla="*/ 696960 h 696600"/>
              </a:gdLst>
              <a:ahLst/>
              <a:rect l="textAreaLeft" t="textAreaTop" r="textAreaRight" b="textAreaBottom"/>
              <a:pathLst>
                <a:path w="648710" h="697364">
                  <a:moveTo>
                    <a:pt x="0" y="697364"/>
                  </a:moveTo>
                  <a:lnTo>
                    <a:pt x="324355" y="697364"/>
                  </a:lnTo>
                  <a:lnTo>
                    <a:pt x="324355" y="0"/>
                  </a:lnTo>
                  <a:lnTo>
                    <a:pt x="648710" y="0"/>
                  </a:lnTo>
                </a:path>
              </a:pathLst>
            </a:custGeom>
            <a:noFill/>
            <a:ln w="12600">
              <a:solidFill>
                <a:srgbClr val="a17585"/>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Univers Light"/>
                <a:ea typeface="Univers Light"/>
              </a:endParaRPr>
            </a:p>
          </p:txBody>
        </p:sp>
        <p:sp>
          <p:nvSpPr>
            <p:cNvPr id="150" name=""/>
            <p:cNvSpPr/>
            <p:nvPr/>
          </p:nvSpPr>
          <p:spPr>
            <a:xfrm>
              <a:off x="4503960" y="1591920"/>
              <a:ext cx="3242880" cy="988560"/>
            </a:xfrm>
            <a:prstGeom prst="rect">
              <a:avLst/>
            </a:prstGeom>
            <a:solidFill>
              <a:schemeClr val="accent1"/>
            </a:solidFill>
            <a:ln w="12600">
              <a:solidFill>
                <a:srgbClr val="ffffff"/>
              </a:solidFill>
              <a:miter/>
            </a:ln>
          </p:spPr>
          <p:style>
            <a:lnRef idx="0"/>
            <a:fillRef idx="0"/>
            <a:effectRef idx="0"/>
            <a:fontRef idx="minor"/>
          </p:style>
          <p:txBody>
            <a:bodyPr numCol="1" spcCol="1440" lIns="10800" rIns="10800" tIns="10800" bIns="10800" anchor="ctr">
              <a:noAutofit/>
            </a:bodyPr>
            <a:p>
              <a:pPr algn="ctr" defTabSz="755640">
                <a:lnSpc>
                  <a:spcPct val="90000"/>
                </a:lnSpc>
                <a:spcAft>
                  <a:spcPts val="595"/>
                </a:spcAft>
                <a:tabLst>
                  <a:tab algn="l" pos="0"/>
                </a:tabLst>
              </a:pPr>
              <a:r>
                <a:rPr b="1" lang="en-GB" sz="1700" spc="-1" strike="noStrike">
                  <a:solidFill>
                    <a:schemeClr val="lt1"/>
                  </a:solidFill>
                  <a:latin typeface="Univers Light"/>
                  <a:ea typeface="Univers Light"/>
                </a:rPr>
                <a:t>Goal</a:t>
              </a:r>
              <a:r>
                <a:rPr b="0" lang="en-GB" sz="1700" spc="-1" strike="noStrike">
                  <a:solidFill>
                    <a:schemeClr val="lt1"/>
                  </a:solidFill>
                  <a:latin typeface="Univers Light"/>
                  <a:ea typeface="Univers Light"/>
                </a:rPr>
                <a:t>: Classify movie reviews (e.g., </a:t>
              </a:r>
              <a:r>
                <a:rPr b="0" i="1" lang="en-GB" sz="1700" spc="-1" strike="noStrike">
                  <a:solidFill>
                    <a:schemeClr val="lt1"/>
                  </a:solidFill>
                  <a:latin typeface="Univers Light"/>
                  <a:ea typeface="Univers Light"/>
                </a:rPr>
                <a:t>positive</a:t>
              </a:r>
              <a:r>
                <a:rPr b="0" lang="en-GB" sz="1700" spc="-1" strike="noStrike">
                  <a:solidFill>
                    <a:schemeClr val="lt1"/>
                  </a:solidFill>
                  <a:latin typeface="Univers Light"/>
                  <a:ea typeface="Univers Light"/>
                </a:rPr>
                <a:t> or </a:t>
              </a:r>
              <a:r>
                <a:rPr b="0" i="1" lang="en-GB" sz="1700" spc="-1" strike="noStrike">
                  <a:solidFill>
                    <a:schemeClr val="lt1"/>
                  </a:solidFill>
                  <a:latin typeface="Univers Light"/>
                  <a:ea typeface="Univers Light"/>
                </a:rPr>
                <a:t>negative</a:t>
              </a:r>
              <a:r>
                <a:rPr b="0" lang="en-GB" sz="1700" spc="-1" strike="noStrike">
                  <a:solidFill>
                    <a:schemeClr val="lt1"/>
                  </a:solidFill>
                  <a:latin typeface="Univers Light"/>
                  <a:ea typeface="Univers Light"/>
                </a:rPr>
                <a:t>) while keeping user data private.</a:t>
              </a:r>
              <a:endParaRPr b="0" lang="fr-FR" sz="1700" spc="-1" strike="noStrike">
                <a:solidFill>
                  <a:srgbClr val="000000"/>
                </a:solidFill>
                <a:latin typeface="Arial"/>
              </a:endParaRPr>
            </a:p>
          </p:txBody>
        </p:sp>
        <p:sp>
          <p:nvSpPr>
            <p:cNvPr id="151" name=""/>
            <p:cNvSpPr/>
            <p:nvPr/>
          </p:nvSpPr>
          <p:spPr>
            <a:xfrm>
              <a:off x="4503960" y="2986560"/>
              <a:ext cx="3242880" cy="988560"/>
            </a:xfrm>
            <a:prstGeom prst="rect">
              <a:avLst/>
            </a:prstGeom>
            <a:solidFill>
              <a:schemeClr val="accent1"/>
            </a:solidFill>
            <a:ln w="12600">
              <a:solidFill>
                <a:srgbClr val="ffffff"/>
              </a:solidFill>
              <a:miter/>
            </a:ln>
          </p:spPr>
          <p:style>
            <a:lnRef idx="0"/>
            <a:fillRef idx="0"/>
            <a:effectRef idx="0"/>
            <a:fontRef idx="minor"/>
          </p:style>
          <p:txBody>
            <a:bodyPr numCol="1" spcCol="1440" lIns="10800" rIns="10800" tIns="10800" bIns="10800" anchor="ctr">
              <a:noAutofit/>
            </a:bodyPr>
            <a:p>
              <a:pPr algn="ctr" defTabSz="755640">
                <a:lnSpc>
                  <a:spcPct val="90000"/>
                </a:lnSpc>
                <a:spcAft>
                  <a:spcPts val="595"/>
                </a:spcAft>
                <a:tabLst>
                  <a:tab algn="l" pos="0"/>
                </a:tabLst>
              </a:pPr>
              <a:r>
                <a:rPr b="1" lang="en-GB" sz="1700" spc="-1" strike="noStrike">
                  <a:solidFill>
                    <a:schemeClr val="lt1"/>
                  </a:solidFill>
                  <a:latin typeface="Univers Light"/>
                  <a:ea typeface="Univers Light"/>
                </a:rPr>
                <a:t>Why Federated Learning?</a:t>
              </a:r>
              <a:endParaRPr b="0" lang="fr-FR" sz="1700" spc="-1" strike="noStrike">
                <a:solidFill>
                  <a:srgbClr val="000000"/>
                </a:solidFill>
                <a:latin typeface="Arial"/>
              </a:endParaRPr>
            </a:p>
          </p:txBody>
        </p:sp>
        <p:sp>
          <p:nvSpPr>
            <p:cNvPr id="152" name=""/>
            <p:cNvSpPr/>
            <p:nvPr/>
          </p:nvSpPr>
          <p:spPr>
            <a:xfrm>
              <a:off x="8396280" y="2289240"/>
              <a:ext cx="3242880" cy="988560"/>
            </a:xfrm>
            <a:prstGeom prst="rect">
              <a:avLst/>
            </a:prstGeom>
            <a:solidFill>
              <a:schemeClr val="accent1"/>
            </a:solidFill>
            <a:ln w="12600">
              <a:solidFill>
                <a:srgbClr val="ffffff"/>
              </a:solidFill>
              <a:miter/>
            </a:ln>
          </p:spPr>
          <p:style>
            <a:lnRef idx="0"/>
            <a:fillRef idx="0"/>
            <a:effectRef idx="0"/>
            <a:fontRef idx="minor"/>
          </p:style>
          <p:txBody>
            <a:bodyPr numCol="1" spcCol="1440" lIns="10800" rIns="10800" tIns="10800" bIns="10800" anchor="ctr">
              <a:noAutofit/>
            </a:bodyPr>
            <a:p>
              <a:pPr algn="ctr" defTabSz="755640">
                <a:lnSpc>
                  <a:spcPct val="90000"/>
                </a:lnSpc>
                <a:spcAft>
                  <a:spcPts val="595"/>
                </a:spcAft>
                <a:tabLst>
                  <a:tab algn="l" pos="0"/>
                </a:tabLst>
              </a:pPr>
              <a:r>
                <a:rPr b="0" lang="en-GB" sz="1700" spc="-1" strike="noStrike">
                  <a:solidFill>
                    <a:schemeClr val="lt1"/>
                  </a:solidFill>
                  <a:latin typeface="Univers Light"/>
                  <a:ea typeface="Univers Light"/>
                </a:rPr>
                <a:t>Data stays on user devices → Ensures privacy.</a:t>
              </a:r>
              <a:endParaRPr b="0" lang="fr-FR" sz="1700" spc="-1" strike="noStrike">
                <a:solidFill>
                  <a:srgbClr val="000000"/>
                </a:solidFill>
                <a:latin typeface="Arial"/>
              </a:endParaRPr>
            </a:p>
          </p:txBody>
        </p:sp>
        <p:sp>
          <p:nvSpPr>
            <p:cNvPr id="153" name=""/>
            <p:cNvSpPr/>
            <p:nvPr/>
          </p:nvSpPr>
          <p:spPr>
            <a:xfrm>
              <a:off x="8396280" y="3684240"/>
              <a:ext cx="3242880" cy="988560"/>
            </a:xfrm>
            <a:prstGeom prst="rect">
              <a:avLst/>
            </a:prstGeom>
            <a:solidFill>
              <a:schemeClr val="accent1"/>
            </a:solidFill>
            <a:ln w="12600">
              <a:solidFill>
                <a:srgbClr val="ffffff"/>
              </a:solidFill>
              <a:miter/>
            </a:ln>
          </p:spPr>
          <p:style>
            <a:lnRef idx="0"/>
            <a:fillRef idx="0"/>
            <a:effectRef idx="0"/>
            <a:fontRef idx="minor"/>
          </p:style>
          <p:txBody>
            <a:bodyPr numCol="1" spcCol="1440" lIns="10800" rIns="10800" tIns="10800" bIns="10800" anchor="ctr">
              <a:noAutofit/>
            </a:bodyPr>
            <a:p>
              <a:pPr algn="ctr" defTabSz="755640">
                <a:lnSpc>
                  <a:spcPct val="90000"/>
                </a:lnSpc>
                <a:spcAft>
                  <a:spcPts val="595"/>
                </a:spcAft>
                <a:tabLst>
                  <a:tab algn="l" pos="0"/>
                </a:tabLst>
              </a:pPr>
              <a:r>
                <a:rPr b="0" lang="en-GB" sz="1700" spc="-1" strike="noStrike">
                  <a:solidFill>
                    <a:schemeClr val="lt1"/>
                  </a:solidFill>
                  <a:latin typeface="Univers Light"/>
                  <a:ea typeface="Univers Light"/>
                </a:rPr>
                <a:t>No need to centralize user reviews.</a:t>
              </a:r>
              <a:endParaRPr b="0" lang="fr-FR" sz="1700" spc="-1" strike="noStrike">
                <a:solidFill>
                  <a:srgbClr val="000000"/>
                </a:solidFill>
                <a:latin typeface="Arial"/>
              </a:endParaRPr>
            </a:p>
          </p:txBody>
        </p:sp>
        <p:sp>
          <p:nvSpPr>
            <p:cNvPr id="154" name=""/>
            <p:cNvSpPr/>
            <p:nvPr/>
          </p:nvSpPr>
          <p:spPr>
            <a:xfrm>
              <a:off x="4503960" y="4381560"/>
              <a:ext cx="3242880" cy="988560"/>
            </a:xfrm>
            <a:prstGeom prst="rect">
              <a:avLst/>
            </a:prstGeom>
            <a:solidFill>
              <a:schemeClr val="accent1"/>
            </a:solidFill>
            <a:ln w="12600">
              <a:solidFill>
                <a:srgbClr val="ffffff"/>
              </a:solidFill>
              <a:miter/>
            </a:ln>
          </p:spPr>
          <p:style>
            <a:lnRef idx="0"/>
            <a:fillRef idx="0"/>
            <a:effectRef idx="0"/>
            <a:fontRef idx="minor"/>
          </p:style>
          <p:txBody>
            <a:bodyPr numCol="1" spcCol="1440" lIns="10800" rIns="10800" tIns="10800" bIns="10800" anchor="ctr">
              <a:noAutofit/>
            </a:bodyPr>
            <a:p>
              <a:pPr algn="ctr" defTabSz="755640">
                <a:lnSpc>
                  <a:spcPct val="90000"/>
                </a:lnSpc>
                <a:spcAft>
                  <a:spcPts val="595"/>
                </a:spcAft>
                <a:tabLst>
                  <a:tab algn="l" pos="0"/>
                </a:tabLst>
              </a:pPr>
              <a:r>
                <a:rPr b="1" lang="en-GB" sz="1700" spc="-1" strike="noStrike">
                  <a:solidFill>
                    <a:schemeClr val="lt1"/>
                  </a:solidFill>
                  <a:latin typeface="Univers Light"/>
                  <a:ea typeface="Univers Light"/>
                </a:rPr>
                <a:t>Applications</a:t>
              </a:r>
              <a:r>
                <a:rPr b="0" lang="en-GB" sz="1700" spc="-1" strike="noStrike">
                  <a:solidFill>
                    <a:schemeClr val="lt1"/>
                  </a:solidFill>
                  <a:latin typeface="Univers Light"/>
                  <a:ea typeface="Univers Light"/>
                </a:rPr>
                <a:t>: Sentiment analysis, movie recommendations, content filtering.</a:t>
              </a:r>
              <a:endParaRPr b="0" lang="fr-FR" sz="17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55" name="Rectangle 30">
            <a:extLst>
              <a:ext uri="{C183D7F6-B498-43B3-948B-1728B52AA6E4}">
                <adec:decorative xmlns:adec="http://schemas.microsoft.com/office/drawing/2017/decorative" val="1"/>
              </a:ext>
            </a:extLst>
          </p:cNvPr>
          <p:cNvSpPr/>
          <p:nvPr/>
        </p:nvSpPr>
        <p:spPr>
          <a:xfrm>
            <a:off x="0" y="0"/>
            <a:ext cx="12191400" cy="6857280"/>
          </a:xfrm>
          <a:prstGeom prst="rect">
            <a:avLst/>
          </a:prstGeom>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Univers Light"/>
              <a:ea typeface="Univers Light"/>
            </a:endParaRPr>
          </a:p>
        </p:txBody>
      </p:sp>
      <p:sp>
        <p:nvSpPr>
          <p:cNvPr id="156" name="PlaceHolder 1"/>
          <p:cNvSpPr>
            <a:spLocks noGrp="1"/>
          </p:cNvSpPr>
          <p:nvPr>
            <p:ph type="title"/>
          </p:nvPr>
        </p:nvSpPr>
        <p:spPr>
          <a:xfrm>
            <a:off x="548640" y="951120"/>
            <a:ext cx="3535920" cy="2244960"/>
          </a:xfrm>
          <a:prstGeom prst="rect">
            <a:avLst/>
          </a:prstGeom>
          <a:noFill/>
          <a:ln w="0">
            <a:noFill/>
          </a:ln>
        </p:spPr>
        <p:txBody>
          <a:bodyPr lIns="91440" rIns="91440" tIns="45720" bIns="45720" anchor="t">
            <a:normAutofit/>
          </a:bodyPr>
          <a:p>
            <a:pPr indent="0" defTabSz="914400">
              <a:lnSpc>
                <a:spcPct val="85000"/>
              </a:lnSpc>
              <a:buNone/>
              <a:tabLst>
                <a:tab algn="l" pos="0"/>
              </a:tabLst>
            </a:pPr>
            <a:r>
              <a:rPr b="1" lang="en-GB" sz="3600" spc="-1" strike="noStrike">
                <a:solidFill>
                  <a:schemeClr val="accent1"/>
                </a:solidFill>
                <a:latin typeface="Amasis MT Pro Medium"/>
                <a:ea typeface="Amasis MT Pro Medium"/>
              </a:rPr>
              <a:t>What is Federated Learning?</a:t>
            </a:r>
            <a:br>
              <a:rPr sz="3600"/>
            </a:br>
            <a:endParaRPr b="0" lang="fr-FR" sz="3600" spc="-1" strike="noStrike">
              <a:solidFill>
                <a:srgbClr val="000000"/>
              </a:solidFill>
              <a:latin typeface="Arial"/>
            </a:endParaRPr>
          </a:p>
        </p:txBody>
      </p:sp>
      <p:cxnSp>
        <p:nvCxnSpPr>
          <p:cNvPr id="157" name="Straight Connector 31">
            <a:extLst>
              <a:ext uri="{C183D7F6-B498-43B3-948B-1728B52AA6E4}">
                <adec:decorative xmlns:adec="http://schemas.microsoft.com/office/drawing/2017/decorative" val="1"/>
              </a:ext>
            </a:extLst>
          </p:cNvPr>
          <p:cNvCxnSpPr/>
          <p:nvPr/>
        </p:nvCxnSpPr>
        <p:spPr>
          <a:xfrm>
            <a:off x="643320" y="678600"/>
            <a:ext cx="10905840" cy="720"/>
          </a:xfrm>
          <a:prstGeom prst="straightConnector1">
            <a:avLst/>
          </a:prstGeom>
          <a:ln w="38160">
            <a:solidFill>
              <a:srgbClr val="ca93a7"/>
            </a:solidFill>
            <a:miter/>
          </a:ln>
        </p:spPr>
      </p:cxnSp>
      <p:sp>
        <p:nvSpPr>
          <p:cNvPr id="158" name="PlaceHolder 2"/>
          <p:cNvSpPr>
            <a:spLocks noGrp="1"/>
          </p:cNvSpPr>
          <p:nvPr>
            <p:ph/>
          </p:nvPr>
        </p:nvSpPr>
        <p:spPr>
          <a:xfrm>
            <a:off x="160560" y="2530080"/>
            <a:ext cx="4768920" cy="3778920"/>
          </a:xfrm>
          <a:prstGeom prst="rect">
            <a:avLst/>
          </a:prstGeom>
          <a:noFill/>
          <a:ln w="0">
            <a:noFill/>
          </a:ln>
        </p:spPr>
        <p:txBody>
          <a:bodyPr lIns="91440" rIns="91440" tIns="45720" bIns="45720" anchor="t">
            <a:normAutofit fontScale="75000"/>
          </a:bodyPr>
          <a:p>
            <a:pPr marL="228600" indent="-228600" defTabSz="914400">
              <a:lnSpc>
                <a:spcPct val="110000"/>
              </a:lnSpc>
              <a:spcBef>
                <a:spcPts val="1001"/>
              </a:spcBef>
              <a:buClr>
                <a:srgbClr val="000000"/>
              </a:buClr>
              <a:buFont typeface="Arial"/>
              <a:buChar char="•"/>
            </a:pPr>
            <a:r>
              <a:rPr b="1" lang="en-GB" sz="2600" spc="-1" strike="noStrike">
                <a:solidFill>
                  <a:schemeClr val="dk1"/>
                </a:solidFill>
                <a:latin typeface="Univers Light"/>
                <a:ea typeface="Univers Light"/>
              </a:rPr>
              <a:t>Definition:</a:t>
            </a:r>
            <a:endParaRPr b="0" lang="fr-FR" sz="2600" spc="-1" strike="noStrike">
              <a:solidFill>
                <a:srgbClr val="000000"/>
              </a:solidFill>
              <a:latin typeface="Arial"/>
            </a:endParaRPr>
          </a:p>
          <a:p>
            <a:pPr lvl="1" marL="743040" indent="-285840" defTabSz="914400">
              <a:lnSpc>
                <a:spcPct val="110000"/>
              </a:lnSpc>
              <a:spcBef>
                <a:spcPts val="499"/>
              </a:spcBef>
              <a:buClr>
                <a:srgbClr val="000000"/>
              </a:buClr>
              <a:buFont typeface="Arial"/>
              <a:buChar char="•"/>
            </a:pPr>
            <a:r>
              <a:rPr b="0" lang="en-GB" sz="2600" spc="-1" strike="noStrike">
                <a:solidFill>
                  <a:schemeClr val="dk1"/>
                </a:solidFill>
                <a:latin typeface="Univers Light"/>
                <a:ea typeface="Univers Light"/>
              </a:rPr>
              <a:t>Federated learning enables distributed model training where </a:t>
            </a:r>
            <a:r>
              <a:rPr b="1" lang="en-GB" sz="2600" spc="-1" strike="noStrike">
                <a:solidFill>
                  <a:schemeClr val="dk1"/>
                </a:solidFill>
                <a:latin typeface="Univers Light"/>
                <a:ea typeface="Univers Light"/>
              </a:rPr>
              <a:t>data remains local</a:t>
            </a:r>
            <a:r>
              <a:rPr b="0" lang="en-GB" sz="2600" spc="-1" strike="noStrike">
                <a:solidFill>
                  <a:schemeClr val="dk1"/>
                </a:solidFill>
                <a:latin typeface="Univers Light"/>
                <a:ea typeface="Univers Light"/>
              </a:rPr>
              <a:t> and only </a:t>
            </a:r>
            <a:r>
              <a:rPr b="1" lang="en-GB" sz="2600" spc="-1" strike="noStrike">
                <a:solidFill>
                  <a:schemeClr val="dk1"/>
                </a:solidFill>
                <a:latin typeface="Univers Light"/>
                <a:ea typeface="Univers Light"/>
              </a:rPr>
              <a:t>model updates</a:t>
            </a:r>
            <a:r>
              <a:rPr b="0" lang="en-GB" sz="2600" spc="-1" strike="noStrike">
                <a:solidFill>
                  <a:schemeClr val="dk1"/>
                </a:solidFill>
                <a:latin typeface="Univers Light"/>
                <a:ea typeface="Univers Light"/>
              </a:rPr>
              <a:t> are shared.</a:t>
            </a:r>
            <a:endParaRPr b="0" lang="fr-FR" sz="2600" spc="-1" strike="noStrike">
              <a:solidFill>
                <a:srgbClr val="000000"/>
              </a:solidFill>
              <a:latin typeface="Arial"/>
            </a:endParaRPr>
          </a:p>
          <a:p>
            <a:pPr marL="228600" indent="-228600" defTabSz="914400">
              <a:lnSpc>
                <a:spcPct val="110000"/>
              </a:lnSpc>
              <a:spcBef>
                <a:spcPts val="1001"/>
              </a:spcBef>
              <a:buClr>
                <a:srgbClr val="000000"/>
              </a:buClr>
              <a:buFont typeface="Arial"/>
              <a:buChar char="•"/>
            </a:pPr>
            <a:r>
              <a:rPr b="1" lang="en-GB" sz="2600" spc="-1" strike="noStrike">
                <a:solidFill>
                  <a:schemeClr val="dk1"/>
                </a:solidFill>
                <a:latin typeface="Univers Light"/>
                <a:ea typeface="Univers Light"/>
              </a:rPr>
              <a:t>Advantages</a:t>
            </a:r>
            <a:r>
              <a:rPr b="0" lang="en-GB" sz="2600" spc="-1" strike="noStrike">
                <a:solidFill>
                  <a:schemeClr val="dk1"/>
                </a:solidFill>
                <a:latin typeface="Univers Light"/>
                <a:ea typeface="Univers Light"/>
              </a:rPr>
              <a:t>:</a:t>
            </a:r>
            <a:endParaRPr b="0" lang="fr-FR" sz="2600" spc="-1" strike="noStrike">
              <a:solidFill>
                <a:srgbClr val="000000"/>
              </a:solidFill>
              <a:latin typeface="Arial"/>
            </a:endParaRPr>
          </a:p>
          <a:p>
            <a:pPr lvl="1" marL="743040" indent="-285840" defTabSz="914400">
              <a:lnSpc>
                <a:spcPct val="110000"/>
              </a:lnSpc>
              <a:spcBef>
                <a:spcPts val="499"/>
              </a:spcBef>
              <a:buClr>
                <a:srgbClr val="000000"/>
              </a:buClr>
              <a:buFont typeface="Arial"/>
              <a:buChar char="•"/>
            </a:pPr>
            <a:r>
              <a:rPr b="1" lang="en-GB" sz="2600" spc="-1" strike="noStrike">
                <a:solidFill>
                  <a:schemeClr val="dk1"/>
                </a:solidFill>
                <a:latin typeface="Univers Light"/>
                <a:ea typeface="Univers Light"/>
              </a:rPr>
              <a:t>Privacy-Preserving</a:t>
            </a:r>
            <a:r>
              <a:rPr b="0" lang="en-GB" sz="2600" spc="-1" strike="noStrike">
                <a:solidFill>
                  <a:schemeClr val="dk1"/>
                </a:solidFill>
                <a:latin typeface="Univers Light"/>
                <a:ea typeface="Univers Light"/>
              </a:rPr>
              <a:t>: No raw data leaves the user's device.</a:t>
            </a:r>
            <a:endParaRPr b="0" lang="fr-FR" sz="2600" spc="-1" strike="noStrike">
              <a:solidFill>
                <a:srgbClr val="000000"/>
              </a:solidFill>
              <a:latin typeface="Arial"/>
            </a:endParaRPr>
          </a:p>
          <a:p>
            <a:pPr lvl="1" marL="743040" indent="-285840" defTabSz="914400">
              <a:lnSpc>
                <a:spcPct val="110000"/>
              </a:lnSpc>
              <a:spcBef>
                <a:spcPts val="499"/>
              </a:spcBef>
              <a:buClr>
                <a:srgbClr val="000000"/>
              </a:buClr>
              <a:buFont typeface="Arial"/>
              <a:buChar char="•"/>
            </a:pPr>
            <a:r>
              <a:rPr b="1" lang="en-GB" sz="2600" spc="-1" strike="noStrike">
                <a:solidFill>
                  <a:schemeClr val="dk1"/>
                </a:solidFill>
                <a:latin typeface="Univers Light"/>
                <a:ea typeface="Univers Light"/>
              </a:rPr>
              <a:t>Efficient</a:t>
            </a:r>
            <a:r>
              <a:rPr b="0" lang="en-GB" sz="2600" spc="-1" strike="noStrike">
                <a:solidFill>
                  <a:schemeClr val="dk1"/>
                </a:solidFill>
                <a:latin typeface="Univers Light"/>
                <a:ea typeface="Univers Light"/>
              </a:rPr>
              <a:t>: Reduces the need for data transfer, saving bandwidth.</a:t>
            </a:r>
            <a:endParaRPr b="0" lang="fr-FR" sz="2600" spc="-1" strike="noStrike">
              <a:solidFill>
                <a:srgbClr val="000000"/>
              </a:solidFill>
              <a:latin typeface="Arial"/>
            </a:endParaRPr>
          </a:p>
          <a:p>
            <a:pPr indent="0" defTabSz="914400">
              <a:lnSpc>
                <a:spcPct val="110000"/>
              </a:lnSpc>
              <a:spcBef>
                <a:spcPts val="1001"/>
              </a:spcBef>
              <a:buNone/>
              <a:tabLst>
                <a:tab algn="l" pos="0"/>
              </a:tabLst>
            </a:pPr>
            <a:endParaRPr b="0" lang="fr-FR" sz="1300" spc="-1" strike="noStrike">
              <a:solidFill>
                <a:srgbClr val="000000"/>
              </a:solidFill>
              <a:latin typeface="Arial"/>
            </a:endParaRPr>
          </a:p>
        </p:txBody>
      </p:sp>
      <p:cxnSp>
        <p:nvCxnSpPr>
          <p:cNvPr id="159" name="Straight Connector 33">
            <a:extLst>
              <a:ext uri="{C183D7F6-B498-43B3-948B-1728B52AA6E4}">
                <adec:decorative xmlns:adec="http://schemas.microsoft.com/office/drawing/2017/decorative" val="1"/>
              </a:ext>
            </a:extLst>
          </p:cNvPr>
          <p:cNvCxnSpPr/>
          <p:nvPr/>
        </p:nvCxnSpPr>
        <p:spPr>
          <a:xfrm>
            <a:off x="643320" y="6309360"/>
            <a:ext cx="10905840" cy="720"/>
          </a:xfrm>
          <a:prstGeom prst="straightConnector1">
            <a:avLst/>
          </a:prstGeom>
          <a:ln w="6480">
            <a:solidFill>
              <a:srgbClr val="000000"/>
            </a:solidFill>
            <a:miter/>
          </a:ln>
        </p:spPr>
      </p:cxnSp>
      <p:sp>
        <p:nvSpPr>
          <p:cNvPr id="160" name="TextBox 6"/>
          <p:cNvSpPr/>
          <p:nvPr/>
        </p:nvSpPr>
        <p:spPr>
          <a:xfrm>
            <a:off x="6404040" y="5864400"/>
            <a:ext cx="43570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pc="-1" strike="noStrike">
                <a:solidFill>
                  <a:schemeClr val="dk1"/>
                </a:solidFill>
                <a:latin typeface="Univers Light"/>
                <a:ea typeface="Univers Light"/>
              </a:rPr>
              <a:t>Diagram of federated learning process</a:t>
            </a:r>
            <a:endParaRPr b="0" lang="fr-FR" sz="1800" spc="-1" strike="noStrike">
              <a:solidFill>
                <a:srgbClr val="000000"/>
              </a:solidFill>
              <a:latin typeface="Arial"/>
            </a:endParaRPr>
          </a:p>
        </p:txBody>
      </p:sp>
      <p:pic>
        <p:nvPicPr>
          <p:cNvPr id="161" name="Picture 10" descr="Diagram of a diagram of a cloud computing model&#10;&#10;Description automatically generated"/>
          <p:cNvPicPr/>
          <p:nvPr/>
        </p:nvPicPr>
        <p:blipFill>
          <a:blip r:embed="rId1"/>
          <a:srcRect l="0" t="0" r="2388" b="10463"/>
          <a:stretch/>
        </p:blipFill>
        <p:spPr>
          <a:xfrm>
            <a:off x="4896000" y="1030320"/>
            <a:ext cx="7295760" cy="4691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62" name="Rectangle 23">
            <a:extLst>
              <a:ext uri="{C183D7F6-B498-43B3-948B-1728B52AA6E4}">
                <adec:decorative xmlns:adec="http://schemas.microsoft.com/office/drawing/2017/decorative" val="1"/>
              </a:ext>
            </a:extLst>
          </p:cNvPr>
          <p:cNvSpPr/>
          <p:nvPr/>
        </p:nvSpPr>
        <p:spPr>
          <a:xfrm>
            <a:off x="0" y="0"/>
            <a:ext cx="12191400" cy="6857280"/>
          </a:xfrm>
          <a:prstGeom prst="rect">
            <a:avLst/>
          </a:prstGeom>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Univers Light"/>
              <a:ea typeface="Univers Light"/>
            </a:endParaRPr>
          </a:p>
        </p:txBody>
      </p:sp>
      <p:sp>
        <p:nvSpPr>
          <p:cNvPr id="163" name="PlaceHolder 1"/>
          <p:cNvSpPr>
            <a:spLocks noGrp="1"/>
          </p:cNvSpPr>
          <p:nvPr>
            <p:ph type="title"/>
          </p:nvPr>
        </p:nvSpPr>
        <p:spPr>
          <a:xfrm>
            <a:off x="548640" y="757440"/>
            <a:ext cx="10994760" cy="1077120"/>
          </a:xfrm>
          <a:prstGeom prst="rect">
            <a:avLst/>
          </a:prstGeom>
          <a:noFill/>
          <a:ln w="0">
            <a:noFill/>
          </a:ln>
        </p:spPr>
        <p:txBody>
          <a:bodyPr lIns="91440" rIns="91440" tIns="45720" bIns="45720" anchor="t">
            <a:normAutofit fontScale="93333"/>
          </a:bodyPr>
          <a:p>
            <a:pPr indent="0" defTabSz="914400">
              <a:lnSpc>
                <a:spcPct val="85000"/>
              </a:lnSpc>
              <a:buNone/>
              <a:tabLst>
                <a:tab algn="l" pos="0"/>
              </a:tabLst>
            </a:pPr>
            <a:r>
              <a:rPr b="1" lang="en-GB" sz="3700" spc="-1" strike="noStrike">
                <a:solidFill>
                  <a:schemeClr val="accent1"/>
                </a:solidFill>
                <a:latin typeface="Amasis MT Pro Medium"/>
                <a:ea typeface="Amasis MT Pro Medium"/>
              </a:rPr>
              <a:t>Proposed Method</a:t>
            </a:r>
            <a:br>
              <a:rPr sz="3700"/>
            </a:br>
            <a:endParaRPr b="0" lang="fr-FR" sz="3700" spc="-1" strike="noStrike">
              <a:solidFill>
                <a:srgbClr val="000000"/>
              </a:solidFill>
              <a:latin typeface="Arial"/>
            </a:endParaRPr>
          </a:p>
        </p:txBody>
      </p:sp>
      <p:cxnSp>
        <p:nvCxnSpPr>
          <p:cNvPr id="164" name="Straight Connector 25">
            <a:extLst>
              <a:ext uri="{C183D7F6-B498-43B3-948B-1728B52AA6E4}">
                <adec:decorative xmlns:adec="http://schemas.microsoft.com/office/drawing/2017/decorative" val="1"/>
              </a:ext>
            </a:extLst>
          </p:cNvPr>
          <p:cNvCxnSpPr/>
          <p:nvPr/>
        </p:nvCxnSpPr>
        <p:spPr>
          <a:xfrm>
            <a:off x="643320" y="678600"/>
            <a:ext cx="10905840" cy="720"/>
          </a:xfrm>
          <a:prstGeom prst="straightConnector1">
            <a:avLst/>
          </a:prstGeom>
          <a:ln w="38160">
            <a:solidFill>
              <a:srgbClr val="ca93a7"/>
            </a:solidFill>
            <a:miter/>
          </a:ln>
        </p:spPr>
      </p:cxnSp>
      <p:sp>
        <p:nvSpPr>
          <p:cNvPr id="165" name="PlaceHolder 2"/>
          <p:cNvSpPr>
            <a:spLocks noGrp="1"/>
          </p:cNvSpPr>
          <p:nvPr>
            <p:ph/>
          </p:nvPr>
        </p:nvSpPr>
        <p:spPr>
          <a:xfrm>
            <a:off x="119880" y="1406880"/>
            <a:ext cx="5925600" cy="440856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1" lang="en-GB" sz="1800" spc="-1" strike="noStrike">
                <a:solidFill>
                  <a:schemeClr val="dk1"/>
                </a:solidFill>
                <a:latin typeface="Univers Light"/>
                <a:ea typeface="Univers Light"/>
              </a:rPr>
              <a:t>Federated Learning Steps</a:t>
            </a:r>
            <a:r>
              <a:rPr b="0" lang="en-GB" sz="1800" spc="-1" strike="noStrike">
                <a:solidFill>
                  <a:schemeClr val="dk1"/>
                </a:solidFill>
                <a:latin typeface="Univers Light"/>
                <a:ea typeface="Univers Light"/>
              </a:rPr>
              <a:t>:</a:t>
            </a:r>
            <a:endParaRPr b="0" lang="fr-FR" sz="1800" spc="-1" strike="noStrike">
              <a:solidFill>
                <a:srgbClr val="000000"/>
              </a:solidFill>
              <a:latin typeface="Arial"/>
            </a:endParaRPr>
          </a:p>
          <a:p>
            <a:pPr lvl="1" marL="743040" indent="-285840" defTabSz="914400">
              <a:lnSpc>
                <a:spcPct val="110000"/>
              </a:lnSpc>
              <a:spcBef>
                <a:spcPts val="499"/>
              </a:spcBef>
              <a:buClr>
                <a:srgbClr val="000000"/>
              </a:buClr>
              <a:buFont typeface="Arial"/>
              <a:buChar char="•"/>
            </a:pPr>
            <a:r>
              <a:rPr b="1" lang="en-GB" sz="1800" spc="-1" strike="noStrike">
                <a:solidFill>
                  <a:schemeClr val="dk1"/>
                </a:solidFill>
                <a:latin typeface="Univers Light"/>
                <a:ea typeface="Univers Light"/>
              </a:rPr>
              <a:t>Local Training</a:t>
            </a:r>
            <a:r>
              <a:rPr b="0" lang="en-GB" sz="1800" spc="-1" strike="noStrike">
                <a:solidFill>
                  <a:schemeClr val="dk1"/>
                </a:solidFill>
                <a:latin typeface="Univers Light"/>
                <a:ea typeface="Univers Light"/>
              </a:rPr>
              <a:t>: Each device trains a model on its local data (movie reviews).</a:t>
            </a:r>
            <a:endParaRPr b="0" lang="fr-FR" sz="1800" spc="-1" strike="noStrike">
              <a:solidFill>
                <a:srgbClr val="000000"/>
              </a:solidFill>
              <a:latin typeface="Arial"/>
            </a:endParaRPr>
          </a:p>
          <a:p>
            <a:pPr lvl="1" marL="743040" indent="-285840" defTabSz="914400">
              <a:lnSpc>
                <a:spcPct val="110000"/>
              </a:lnSpc>
              <a:spcBef>
                <a:spcPts val="499"/>
              </a:spcBef>
              <a:buClr>
                <a:srgbClr val="000000"/>
              </a:buClr>
              <a:buFont typeface="Arial"/>
              <a:buChar char="•"/>
            </a:pPr>
            <a:r>
              <a:rPr b="1" lang="en-GB" sz="1800" spc="-1" strike="noStrike">
                <a:solidFill>
                  <a:schemeClr val="dk1"/>
                </a:solidFill>
                <a:latin typeface="Univers Light"/>
                <a:ea typeface="Univers Light"/>
              </a:rPr>
              <a:t>Share Updates</a:t>
            </a:r>
            <a:r>
              <a:rPr b="0" lang="en-GB" sz="1800" spc="-1" strike="noStrike">
                <a:solidFill>
                  <a:schemeClr val="dk1"/>
                </a:solidFill>
                <a:latin typeface="Univers Light"/>
                <a:ea typeface="Univers Light"/>
              </a:rPr>
              <a:t>: Devices send model updates (weights) to a central server.</a:t>
            </a:r>
            <a:endParaRPr b="0" lang="fr-FR" sz="1800" spc="-1" strike="noStrike">
              <a:solidFill>
                <a:srgbClr val="000000"/>
              </a:solidFill>
              <a:latin typeface="Arial"/>
            </a:endParaRPr>
          </a:p>
          <a:p>
            <a:pPr lvl="1" marL="743040" indent="-285840" defTabSz="914400">
              <a:lnSpc>
                <a:spcPct val="110000"/>
              </a:lnSpc>
              <a:spcBef>
                <a:spcPts val="499"/>
              </a:spcBef>
              <a:buClr>
                <a:srgbClr val="000000"/>
              </a:buClr>
              <a:buFont typeface="Arial"/>
              <a:buChar char="•"/>
            </a:pPr>
            <a:r>
              <a:rPr b="1" lang="en-GB" sz="1800" spc="-1" strike="noStrike">
                <a:solidFill>
                  <a:schemeClr val="dk1"/>
                </a:solidFill>
                <a:latin typeface="Univers Light"/>
                <a:ea typeface="Univers Light"/>
              </a:rPr>
              <a:t>Server Aggregation</a:t>
            </a:r>
            <a:r>
              <a:rPr b="0" lang="en-GB" sz="1800" spc="-1" strike="noStrike">
                <a:solidFill>
                  <a:schemeClr val="dk1"/>
                </a:solidFill>
                <a:latin typeface="Univers Light"/>
                <a:ea typeface="Univers Light"/>
              </a:rPr>
              <a:t>: The server aggregates updates to improve the global model.</a:t>
            </a:r>
            <a:endParaRPr b="0" lang="fr-FR" sz="1800" spc="-1" strike="noStrike">
              <a:solidFill>
                <a:srgbClr val="000000"/>
              </a:solidFill>
              <a:latin typeface="Arial"/>
            </a:endParaRPr>
          </a:p>
          <a:p>
            <a:pPr marL="228600" indent="-228600" defTabSz="914400">
              <a:lnSpc>
                <a:spcPct val="110000"/>
              </a:lnSpc>
              <a:spcBef>
                <a:spcPts val="1001"/>
              </a:spcBef>
              <a:buClr>
                <a:srgbClr val="000000"/>
              </a:buClr>
              <a:buFont typeface="Arial"/>
              <a:buChar char="•"/>
            </a:pPr>
            <a:r>
              <a:rPr b="1" lang="en-GB" sz="1800" spc="-1" strike="noStrike">
                <a:solidFill>
                  <a:schemeClr val="dk1"/>
                </a:solidFill>
                <a:latin typeface="Univers Light"/>
                <a:ea typeface="Univers Light"/>
              </a:rPr>
              <a:t>Model Choice</a:t>
            </a:r>
            <a:r>
              <a:rPr b="0" lang="en-GB" sz="1800" spc="-1" strike="noStrike">
                <a:solidFill>
                  <a:schemeClr val="dk1"/>
                </a:solidFill>
                <a:latin typeface="Univers Light"/>
                <a:ea typeface="Univers Light"/>
              </a:rPr>
              <a:t>:</a:t>
            </a:r>
            <a:endParaRPr b="0" lang="fr-FR" sz="1800" spc="-1" strike="noStrike">
              <a:solidFill>
                <a:srgbClr val="000000"/>
              </a:solidFill>
              <a:latin typeface="Arial"/>
            </a:endParaRPr>
          </a:p>
          <a:p>
            <a:pPr lvl="1" marL="502920" indent="-228600" defTabSz="914400">
              <a:lnSpc>
                <a:spcPct val="110000"/>
              </a:lnSpc>
              <a:spcBef>
                <a:spcPts val="499"/>
              </a:spcBef>
              <a:buClr>
                <a:srgbClr val="000000"/>
              </a:buClr>
              <a:buFont typeface="Arial"/>
              <a:buChar char="•"/>
            </a:pPr>
            <a:r>
              <a:rPr b="0" lang="en-GB" sz="1800" spc="-1" strike="noStrike">
                <a:solidFill>
                  <a:schemeClr val="dk1"/>
                </a:solidFill>
                <a:latin typeface="Univers Light"/>
                <a:ea typeface="Univers Light"/>
              </a:rPr>
              <a:t>Logistic Regression (simple, efficient, and well-suited for text classification tasks with balanced data).</a:t>
            </a:r>
            <a:endParaRPr b="0" lang="fr-FR" sz="1800" spc="-1" strike="noStrike">
              <a:solidFill>
                <a:srgbClr val="000000"/>
              </a:solidFill>
              <a:latin typeface="Arial"/>
            </a:endParaRPr>
          </a:p>
          <a:p>
            <a:pPr marL="228600" indent="-228600" defTabSz="914400">
              <a:lnSpc>
                <a:spcPct val="110000"/>
              </a:lnSpc>
              <a:spcBef>
                <a:spcPts val="1001"/>
              </a:spcBef>
              <a:buClr>
                <a:srgbClr val="000000"/>
              </a:buClr>
              <a:buFont typeface="Arial"/>
              <a:buChar char="•"/>
            </a:pPr>
            <a:r>
              <a:rPr b="1" lang="en-GB" sz="1800" spc="-1" strike="noStrike">
                <a:solidFill>
                  <a:schemeClr val="dk1"/>
                </a:solidFill>
                <a:latin typeface="Univers Light"/>
                <a:ea typeface="Univers Light"/>
              </a:rPr>
              <a:t>Preprocessing</a:t>
            </a:r>
            <a:r>
              <a:rPr b="0" lang="en-GB" sz="1800" spc="-1" strike="noStrike">
                <a:solidFill>
                  <a:schemeClr val="dk1"/>
                </a:solidFill>
                <a:latin typeface="Univers Light"/>
                <a:ea typeface="Univers Light"/>
              </a:rPr>
              <a:t>:</a:t>
            </a:r>
            <a:endParaRPr b="0" lang="fr-FR" sz="1800" spc="-1" strike="noStrike">
              <a:solidFill>
                <a:srgbClr val="000000"/>
              </a:solidFill>
              <a:latin typeface="Arial"/>
            </a:endParaRPr>
          </a:p>
          <a:p>
            <a:pPr lvl="1" marL="743040" indent="-285840" defTabSz="914400">
              <a:lnSpc>
                <a:spcPct val="110000"/>
              </a:lnSpc>
              <a:spcBef>
                <a:spcPts val="499"/>
              </a:spcBef>
              <a:buClr>
                <a:srgbClr val="000000"/>
              </a:buClr>
              <a:buFont typeface="Arial"/>
              <a:buChar char="•"/>
            </a:pPr>
            <a:r>
              <a:rPr b="0" lang="en-GB" sz="1800" spc="-1" strike="noStrike">
                <a:solidFill>
                  <a:schemeClr val="dk1"/>
                </a:solidFill>
                <a:latin typeface="Univers Light"/>
                <a:ea typeface="Univers Light"/>
              </a:rPr>
              <a:t>Tokenization, embeddings (e.g., Word2Vec, GloVe).</a:t>
            </a:r>
            <a:endParaRPr b="0" lang="fr-FR" sz="1800" spc="-1" strike="noStrike">
              <a:solidFill>
                <a:srgbClr val="000000"/>
              </a:solidFill>
              <a:latin typeface="Arial"/>
            </a:endParaRPr>
          </a:p>
          <a:p>
            <a:pPr indent="0" defTabSz="914400">
              <a:lnSpc>
                <a:spcPct val="110000"/>
              </a:lnSpc>
              <a:spcBef>
                <a:spcPts val="1001"/>
              </a:spcBef>
              <a:buNone/>
              <a:tabLst>
                <a:tab algn="l" pos="0"/>
              </a:tabLst>
            </a:pPr>
            <a:endParaRPr b="0" lang="fr-FR" sz="1800" spc="-1" strike="noStrike">
              <a:solidFill>
                <a:srgbClr val="000000"/>
              </a:solidFill>
              <a:latin typeface="Arial"/>
            </a:endParaRPr>
          </a:p>
        </p:txBody>
      </p:sp>
      <p:pic>
        <p:nvPicPr>
          <p:cNvPr id="166" name="Picture 18" descr="A diagram of a program&#10;&#10;Description automatically generated"/>
          <p:cNvPicPr/>
          <p:nvPr/>
        </p:nvPicPr>
        <p:blipFill>
          <a:blip r:embed="rId1"/>
          <a:srcRect l="1079" t="2419" r="1708" b="1220"/>
          <a:stretch/>
        </p:blipFill>
        <p:spPr>
          <a:xfrm>
            <a:off x="5743800" y="1351800"/>
            <a:ext cx="6453360" cy="4874040"/>
          </a:xfrm>
          <a:prstGeom prst="rect">
            <a:avLst/>
          </a:prstGeom>
          <a:ln w="0">
            <a:noFill/>
          </a:ln>
        </p:spPr>
      </p:pic>
      <p:cxnSp>
        <p:nvCxnSpPr>
          <p:cNvPr id="167" name="Straight Connector 27">
            <a:extLst>
              <a:ext uri="{C183D7F6-B498-43B3-948B-1728B52AA6E4}">
                <adec:decorative xmlns:adec="http://schemas.microsoft.com/office/drawing/2017/decorative" val="1"/>
              </a:ext>
            </a:extLst>
          </p:cNvPr>
          <p:cNvCxnSpPr/>
          <p:nvPr/>
        </p:nvCxnSpPr>
        <p:spPr>
          <a:xfrm>
            <a:off x="643320" y="6309360"/>
            <a:ext cx="10905840" cy="720"/>
          </a:xfrm>
          <a:prstGeom prst="straightConnector1">
            <a:avLst/>
          </a:prstGeom>
          <a:ln w="6480">
            <a:solidFill>
              <a:srgbClr val="000000"/>
            </a:solidFill>
            <a:miter/>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68" name="Rectangle 18">
            <a:extLst>
              <a:ext uri="{C183D7F6-B498-43B3-948B-1728B52AA6E4}">
                <adec:decorative xmlns:adec="http://schemas.microsoft.com/office/drawing/2017/decorative" val="1"/>
              </a:ext>
            </a:extLst>
          </p:cNvPr>
          <p:cNvSpPr/>
          <p:nvPr/>
        </p:nvSpPr>
        <p:spPr>
          <a:xfrm>
            <a:off x="0" y="0"/>
            <a:ext cx="12191400" cy="6857280"/>
          </a:xfrm>
          <a:prstGeom prst="rect">
            <a:avLst/>
          </a:prstGeom>
          <a:ln w="1260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Univers Light"/>
              <a:ea typeface="Univers Light"/>
            </a:endParaRPr>
          </a:p>
        </p:txBody>
      </p:sp>
      <p:sp>
        <p:nvSpPr>
          <p:cNvPr id="169" name="PlaceHolder 1"/>
          <p:cNvSpPr>
            <a:spLocks noGrp="1"/>
          </p:cNvSpPr>
          <p:nvPr>
            <p:ph type="title"/>
          </p:nvPr>
        </p:nvSpPr>
        <p:spPr>
          <a:xfrm>
            <a:off x="548640" y="951120"/>
            <a:ext cx="3535920" cy="2108880"/>
          </a:xfrm>
          <a:prstGeom prst="rect">
            <a:avLst/>
          </a:prstGeom>
          <a:noFill/>
          <a:ln w="0">
            <a:noFill/>
          </a:ln>
        </p:spPr>
        <p:txBody>
          <a:bodyPr lIns="91440" rIns="91440" tIns="45720" bIns="45720" anchor="t">
            <a:normAutofit/>
          </a:bodyPr>
          <a:p>
            <a:pPr indent="0" defTabSz="914400">
              <a:lnSpc>
                <a:spcPct val="85000"/>
              </a:lnSpc>
              <a:buNone/>
              <a:tabLst>
                <a:tab algn="l" pos="0"/>
              </a:tabLst>
            </a:pPr>
            <a:r>
              <a:rPr b="1" lang="en-GB" sz="3600" spc="-1" strike="noStrike">
                <a:solidFill>
                  <a:schemeClr val="accent1"/>
                </a:solidFill>
                <a:latin typeface="Amasis MT Pro Medium"/>
                <a:ea typeface="Amasis MT Pro Medium"/>
              </a:rPr>
              <a:t>Challenges</a:t>
            </a:r>
            <a:endParaRPr b="0" lang="fr-FR" sz="3600" spc="-1" strike="noStrike">
              <a:solidFill>
                <a:srgbClr val="000000"/>
              </a:solidFill>
              <a:latin typeface="Arial"/>
            </a:endParaRPr>
          </a:p>
        </p:txBody>
      </p:sp>
      <p:cxnSp>
        <p:nvCxnSpPr>
          <p:cNvPr id="170" name="Straight Connector 20">
            <a:extLst>
              <a:ext uri="{C183D7F6-B498-43B3-948B-1728B52AA6E4}">
                <adec:decorative xmlns:adec="http://schemas.microsoft.com/office/drawing/2017/decorative" val="1"/>
              </a:ext>
            </a:extLst>
          </p:cNvPr>
          <p:cNvCxnSpPr/>
          <p:nvPr/>
        </p:nvCxnSpPr>
        <p:spPr>
          <a:xfrm>
            <a:off x="643320" y="678600"/>
            <a:ext cx="10905840" cy="720"/>
          </a:xfrm>
          <a:prstGeom prst="straightConnector1">
            <a:avLst/>
          </a:prstGeom>
          <a:ln w="38160">
            <a:solidFill>
              <a:srgbClr val="ca93a7"/>
            </a:solidFill>
            <a:miter/>
          </a:ln>
        </p:spPr>
      </p:cxnSp>
      <p:pic>
        <p:nvPicPr>
          <p:cNvPr id="171" name="Graphic 6" descr="Warning"/>
          <p:cNvPicPr/>
          <p:nvPr/>
        </p:nvPicPr>
        <p:blipFill>
          <a:blip r:embed="rId1"/>
          <a:stretch/>
        </p:blipFill>
        <p:spPr>
          <a:xfrm>
            <a:off x="432720" y="3405240"/>
            <a:ext cx="2903760" cy="2903760"/>
          </a:xfrm>
          <a:prstGeom prst="rect">
            <a:avLst/>
          </a:prstGeom>
          <a:ln w="0">
            <a:noFill/>
          </a:ln>
        </p:spPr>
      </p:pic>
      <p:grpSp>
        <p:nvGrpSpPr>
          <p:cNvPr id="172" name="Content Placeholder 2"/>
          <p:cNvGrpSpPr/>
          <p:nvPr/>
        </p:nvGrpSpPr>
        <p:grpSpPr>
          <a:xfrm>
            <a:off x="4429080" y="952560"/>
            <a:ext cx="7500240" cy="5104800"/>
            <a:chOff x="4429080" y="952560"/>
            <a:chExt cx="7500240" cy="5104800"/>
          </a:xfrm>
        </p:grpSpPr>
        <p:sp>
          <p:nvSpPr>
            <p:cNvPr id="173" name=""/>
            <p:cNvSpPr/>
            <p:nvPr/>
          </p:nvSpPr>
          <p:spPr>
            <a:xfrm>
              <a:off x="4429080" y="952560"/>
              <a:ext cx="7500240" cy="5104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74" name=""/>
            <p:cNvSpPr/>
            <p:nvPr/>
          </p:nvSpPr>
          <p:spPr>
            <a:xfrm>
              <a:off x="5160960" y="1212840"/>
              <a:ext cx="781920" cy="781920"/>
            </a:xfrm>
            <a:prstGeom prst="rect">
              <a:avLst/>
            </a:prstGeom>
            <a:blipFill rotWithShape="0">
              <a:blip r:embed="rId2"/>
              <a:srcRect/>
              <a:stretch/>
            </a:blipFill>
            <a:ln w="12600">
              <a:solidFill>
                <a:srgbClr val="ffffff"/>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chemeClr val="lt1"/>
                </a:solidFill>
                <a:latin typeface="Univers Light"/>
                <a:ea typeface="Univers Light"/>
              </a:endParaRPr>
            </a:p>
          </p:txBody>
        </p:sp>
        <p:sp>
          <p:nvSpPr>
            <p:cNvPr id="175" name=""/>
            <p:cNvSpPr/>
            <p:nvPr/>
          </p:nvSpPr>
          <p:spPr>
            <a:xfrm>
              <a:off x="4434480" y="2192400"/>
              <a:ext cx="2235240" cy="575640"/>
            </a:xfrm>
            <a:prstGeom prst="rect">
              <a:avLst/>
            </a:prstGeom>
            <a:noFill/>
            <a:ln w="0">
              <a:noFill/>
            </a:ln>
          </p:spPr>
          <p:style>
            <a:lnRef idx="0"/>
            <a:fillRef idx="0"/>
            <a:effectRef idx="0"/>
            <a:fontRef idx="minor"/>
          </p:style>
          <p:txBody>
            <a:bodyPr numCol="1" spcCol="1440" lIns="0" rIns="0" tIns="0" bIns="0" anchor="t">
              <a:noAutofit/>
            </a:bodyPr>
            <a:p>
              <a:pPr algn="ctr" defTabSz="800280">
                <a:lnSpc>
                  <a:spcPct val="100000"/>
                </a:lnSpc>
                <a:spcAft>
                  <a:spcPts val="629"/>
                </a:spcAft>
                <a:tabLst>
                  <a:tab algn="l" pos="0"/>
                </a:tabLst>
              </a:pPr>
              <a:r>
                <a:rPr b="1" lang="en-GB" sz="1800" spc="-1" strike="noStrike">
                  <a:solidFill>
                    <a:srgbClr val="000000"/>
                  </a:solidFill>
                  <a:latin typeface="Univers Light"/>
                  <a:ea typeface="Univers Light"/>
                </a:rPr>
                <a:t>Non-IID Data:</a:t>
              </a:r>
              <a:endParaRPr b="0" lang="fr-FR" sz="1800" spc="-1" strike="noStrike">
                <a:solidFill>
                  <a:srgbClr val="000000"/>
                </a:solidFill>
                <a:latin typeface="Arial"/>
              </a:endParaRPr>
            </a:p>
          </p:txBody>
        </p:sp>
        <p:sp>
          <p:nvSpPr>
            <p:cNvPr id="176" name=""/>
            <p:cNvSpPr/>
            <p:nvPr/>
          </p:nvSpPr>
          <p:spPr>
            <a:xfrm>
              <a:off x="4434480" y="2860560"/>
              <a:ext cx="2235240" cy="2936160"/>
            </a:xfrm>
            <a:prstGeom prst="rect">
              <a:avLst/>
            </a:prstGeom>
            <a:noFill/>
            <a:ln w="0">
              <a:noFill/>
            </a:ln>
          </p:spPr>
          <p:style>
            <a:lnRef idx="0"/>
            <a:fillRef idx="0"/>
            <a:effectRef idx="0"/>
            <a:fontRef idx="minor"/>
          </p:style>
          <p:txBody>
            <a:bodyPr numCol="1" spcCol="1440" lIns="0" rIns="0" tIns="0" bIns="0" anchor="t">
              <a:noAutofit/>
            </a:bodyPr>
            <a:p>
              <a:pPr algn="ctr" defTabSz="800280">
                <a:lnSpc>
                  <a:spcPct val="100000"/>
                </a:lnSpc>
                <a:spcAft>
                  <a:spcPts val="629"/>
                </a:spcAft>
                <a:tabLst>
                  <a:tab algn="l" pos="0"/>
                </a:tabLst>
              </a:pPr>
              <a:r>
                <a:rPr b="0" lang="en-GB" sz="1800" spc="-1" strike="noStrike">
                  <a:solidFill>
                    <a:srgbClr val="000000"/>
                  </a:solidFill>
                  <a:latin typeface="Univers Light"/>
                  <a:ea typeface="Univers Light"/>
                </a:rPr>
                <a:t>Data on different devices is </a:t>
              </a:r>
              <a:r>
                <a:rPr b="1" lang="en-GB" sz="1800" spc="-1" strike="noStrike">
                  <a:solidFill>
                    <a:srgbClr val="000000"/>
                  </a:solidFill>
                  <a:latin typeface="Univers Light"/>
                  <a:ea typeface="Univers Light"/>
                </a:rPr>
                <a:t>non-identical and independent</a:t>
              </a:r>
              <a:r>
                <a:rPr b="0" lang="en-GB" sz="1800" spc="-1" strike="noStrike">
                  <a:solidFill>
                    <a:srgbClr val="000000"/>
                  </a:solidFill>
                  <a:latin typeface="Univers Light"/>
                  <a:ea typeface="Univers Light"/>
                </a:rPr>
                <a:t> (Non-IID).</a:t>
              </a:r>
              <a:endParaRPr b="0" lang="fr-FR" sz="1800" spc="-1" strike="noStrike">
                <a:solidFill>
                  <a:srgbClr val="000000"/>
                </a:solidFill>
                <a:latin typeface="Arial"/>
              </a:endParaRPr>
            </a:p>
            <a:p>
              <a:pPr algn="ctr" defTabSz="800280">
                <a:lnSpc>
                  <a:spcPct val="100000"/>
                </a:lnSpc>
                <a:spcAft>
                  <a:spcPts val="629"/>
                </a:spcAft>
                <a:tabLst>
                  <a:tab algn="l" pos="0"/>
                </a:tabLst>
              </a:pPr>
              <a:r>
                <a:rPr b="0" lang="en-GB" sz="1800" spc="-1" strike="noStrike">
                  <a:solidFill>
                    <a:srgbClr val="000000"/>
                  </a:solidFill>
                  <a:latin typeface="Univers Light"/>
                  <a:ea typeface="Univers Light"/>
                </a:rPr>
                <a:t>Devices may have varying data distributions, leading to inconsistencies in training.</a:t>
              </a:r>
              <a:endParaRPr b="0" lang="fr-FR" sz="1800" spc="-1" strike="noStrike">
                <a:solidFill>
                  <a:srgbClr val="000000"/>
                </a:solidFill>
                <a:latin typeface="Arial"/>
              </a:endParaRPr>
            </a:p>
          </p:txBody>
        </p:sp>
        <p:sp>
          <p:nvSpPr>
            <p:cNvPr id="177" name=""/>
            <p:cNvSpPr/>
            <p:nvPr/>
          </p:nvSpPr>
          <p:spPr>
            <a:xfrm>
              <a:off x="7788240" y="1212840"/>
              <a:ext cx="781920" cy="781920"/>
            </a:xfrm>
            <a:prstGeom prst="rect">
              <a:avLst/>
            </a:prstGeom>
            <a:blipFill rotWithShape="0">
              <a:blip r:embed="rId3"/>
              <a:srcRect/>
              <a:stretch/>
            </a:blipFill>
            <a:ln w="12600">
              <a:solidFill>
                <a:srgbClr val="ffffff"/>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chemeClr val="lt1"/>
                </a:solidFill>
                <a:latin typeface="Univers Light"/>
                <a:ea typeface="Univers Light"/>
              </a:endParaRPr>
            </a:p>
          </p:txBody>
        </p:sp>
        <p:sp>
          <p:nvSpPr>
            <p:cNvPr id="178" name=""/>
            <p:cNvSpPr/>
            <p:nvPr/>
          </p:nvSpPr>
          <p:spPr>
            <a:xfrm>
              <a:off x="7061760" y="2192400"/>
              <a:ext cx="2235240" cy="575640"/>
            </a:xfrm>
            <a:prstGeom prst="rect">
              <a:avLst/>
            </a:prstGeom>
            <a:noFill/>
            <a:ln w="0">
              <a:noFill/>
            </a:ln>
          </p:spPr>
          <p:style>
            <a:lnRef idx="0"/>
            <a:fillRef idx="0"/>
            <a:effectRef idx="0"/>
            <a:fontRef idx="minor"/>
          </p:style>
          <p:txBody>
            <a:bodyPr numCol="1" spcCol="1440" lIns="0" rIns="0" tIns="0" bIns="0" anchor="t">
              <a:noAutofit/>
            </a:bodyPr>
            <a:p>
              <a:pPr algn="ctr" defTabSz="800280">
                <a:lnSpc>
                  <a:spcPct val="100000"/>
                </a:lnSpc>
                <a:spcAft>
                  <a:spcPts val="629"/>
                </a:spcAft>
                <a:tabLst>
                  <a:tab algn="l" pos="0"/>
                </a:tabLst>
              </a:pPr>
              <a:r>
                <a:rPr b="1" lang="en-GB" sz="1800" spc="-1" strike="noStrike">
                  <a:solidFill>
                    <a:srgbClr val="000000"/>
                  </a:solidFill>
                  <a:latin typeface="Univers Light"/>
                  <a:ea typeface="Univers Light"/>
                </a:rPr>
                <a:t>Device Constraints:</a:t>
              </a:r>
              <a:endParaRPr b="0" lang="fr-FR" sz="1800" spc="-1" strike="noStrike">
                <a:solidFill>
                  <a:srgbClr val="000000"/>
                </a:solidFill>
                <a:latin typeface="Arial"/>
              </a:endParaRPr>
            </a:p>
          </p:txBody>
        </p:sp>
        <p:sp>
          <p:nvSpPr>
            <p:cNvPr id="179" name=""/>
            <p:cNvSpPr/>
            <p:nvPr/>
          </p:nvSpPr>
          <p:spPr>
            <a:xfrm>
              <a:off x="7061760" y="2860560"/>
              <a:ext cx="2235240" cy="2936160"/>
            </a:xfrm>
            <a:prstGeom prst="rect">
              <a:avLst/>
            </a:prstGeom>
            <a:noFill/>
            <a:ln w="0">
              <a:noFill/>
            </a:ln>
          </p:spPr>
          <p:style>
            <a:lnRef idx="0"/>
            <a:fillRef idx="0"/>
            <a:effectRef idx="0"/>
            <a:fontRef idx="minor"/>
          </p:style>
          <p:txBody>
            <a:bodyPr numCol="1" spcCol="1440" lIns="0" rIns="0" tIns="0" bIns="0" anchor="t">
              <a:noAutofit/>
            </a:bodyPr>
            <a:p>
              <a:pPr algn="ctr" defTabSz="800280">
                <a:lnSpc>
                  <a:spcPct val="100000"/>
                </a:lnSpc>
                <a:spcAft>
                  <a:spcPts val="629"/>
                </a:spcAft>
                <a:tabLst>
                  <a:tab algn="l" pos="0"/>
                </a:tabLst>
              </a:pPr>
              <a:r>
                <a:rPr b="0" lang="en-GB" sz="1800" spc="-1" strike="noStrike">
                  <a:solidFill>
                    <a:srgbClr val="000000"/>
                  </a:solidFill>
                  <a:latin typeface="Univers Light"/>
                  <a:ea typeface="Univers Light"/>
                </a:rPr>
                <a:t>Some devices have </a:t>
              </a:r>
              <a:r>
                <a:rPr b="1" lang="en-GB" sz="1800" spc="-1" strike="noStrike">
                  <a:solidFill>
                    <a:srgbClr val="000000"/>
                  </a:solidFill>
                  <a:latin typeface="Univers Light"/>
                  <a:ea typeface="Univers Light"/>
                </a:rPr>
                <a:t>limited resources</a:t>
              </a:r>
              <a:r>
                <a:rPr b="0" lang="en-GB" sz="1800" spc="-1" strike="noStrike">
                  <a:solidFill>
                    <a:srgbClr val="000000"/>
                  </a:solidFill>
                  <a:latin typeface="Univers Light"/>
                  <a:ea typeface="Univers Light"/>
                </a:rPr>
                <a:t> like low computational power, memory, or battery life.</a:t>
              </a:r>
              <a:endParaRPr b="0" lang="fr-FR" sz="1800" spc="-1" strike="noStrike">
                <a:solidFill>
                  <a:srgbClr val="000000"/>
                </a:solidFill>
                <a:latin typeface="Arial"/>
              </a:endParaRPr>
            </a:p>
          </p:txBody>
        </p:sp>
        <p:sp>
          <p:nvSpPr>
            <p:cNvPr id="180" name=""/>
            <p:cNvSpPr/>
            <p:nvPr/>
          </p:nvSpPr>
          <p:spPr>
            <a:xfrm>
              <a:off x="10415520" y="1212840"/>
              <a:ext cx="781920" cy="781920"/>
            </a:xfrm>
            <a:prstGeom prst="rect">
              <a:avLst/>
            </a:prstGeom>
            <a:blipFill rotWithShape="0">
              <a:blip r:embed="rId4"/>
              <a:srcRect/>
              <a:stretch/>
            </a:blipFill>
            <a:ln w="12600">
              <a:solidFill>
                <a:srgbClr val="ffffff"/>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chemeClr val="lt1"/>
                </a:solidFill>
                <a:latin typeface="Univers Light"/>
                <a:ea typeface="Univers Light"/>
              </a:endParaRPr>
            </a:p>
          </p:txBody>
        </p:sp>
        <p:sp>
          <p:nvSpPr>
            <p:cNvPr id="181" name=""/>
            <p:cNvSpPr/>
            <p:nvPr/>
          </p:nvSpPr>
          <p:spPr>
            <a:xfrm>
              <a:off x="9688680" y="2192400"/>
              <a:ext cx="2235240" cy="575640"/>
            </a:xfrm>
            <a:prstGeom prst="rect">
              <a:avLst/>
            </a:prstGeom>
            <a:noFill/>
            <a:ln w="0">
              <a:noFill/>
            </a:ln>
          </p:spPr>
          <p:style>
            <a:lnRef idx="0"/>
            <a:fillRef idx="0"/>
            <a:effectRef idx="0"/>
            <a:fontRef idx="minor"/>
          </p:style>
          <p:txBody>
            <a:bodyPr numCol="1" spcCol="1440" lIns="0" rIns="0" tIns="0" bIns="0" anchor="t">
              <a:noAutofit/>
            </a:bodyPr>
            <a:p>
              <a:pPr algn="ctr" defTabSz="800280">
                <a:lnSpc>
                  <a:spcPct val="100000"/>
                </a:lnSpc>
                <a:spcAft>
                  <a:spcPts val="629"/>
                </a:spcAft>
                <a:tabLst>
                  <a:tab algn="l" pos="0"/>
                </a:tabLst>
              </a:pPr>
              <a:r>
                <a:rPr b="1" lang="en-GB" sz="1800" spc="-1" strike="noStrike">
                  <a:solidFill>
                    <a:srgbClr val="000000"/>
                  </a:solidFill>
                  <a:latin typeface="Univers Light"/>
                  <a:ea typeface="Univers Light"/>
                </a:rPr>
                <a:t>Communication Overhead:</a:t>
              </a:r>
              <a:endParaRPr b="0" lang="fr-FR" sz="1800" spc="-1" strike="noStrike">
                <a:solidFill>
                  <a:srgbClr val="000000"/>
                </a:solidFill>
                <a:latin typeface="Arial"/>
              </a:endParaRPr>
            </a:p>
          </p:txBody>
        </p:sp>
        <p:sp>
          <p:nvSpPr>
            <p:cNvPr id="182" name=""/>
            <p:cNvSpPr/>
            <p:nvPr/>
          </p:nvSpPr>
          <p:spPr>
            <a:xfrm>
              <a:off x="9688680" y="2860560"/>
              <a:ext cx="2235240" cy="2936160"/>
            </a:xfrm>
            <a:prstGeom prst="rect">
              <a:avLst/>
            </a:prstGeom>
            <a:noFill/>
            <a:ln w="0">
              <a:noFill/>
            </a:ln>
          </p:spPr>
          <p:style>
            <a:lnRef idx="0"/>
            <a:fillRef idx="0"/>
            <a:effectRef idx="0"/>
            <a:fontRef idx="minor"/>
          </p:style>
          <p:txBody>
            <a:bodyPr numCol="1" spcCol="1440" lIns="0" rIns="0" tIns="0" bIns="0" anchor="t">
              <a:noAutofit/>
            </a:bodyPr>
            <a:p>
              <a:pPr algn="ctr" defTabSz="800280">
                <a:lnSpc>
                  <a:spcPct val="100000"/>
                </a:lnSpc>
                <a:spcAft>
                  <a:spcPts val="629"/>
                </a:spcAft>
                <a:tabLst>
                  <a:tab algn="l" pos="0"/>
                </a:tabLst>
              </a:pPr>
              <a:r>
                <a:rPr b="0" lang="en-GB" sz="1800" spc="-1" strike="noStrike">
                  <a:solidFill>
                    <a:srgbClr val="000000"/>
                  </a:solidFill>
                  <a:latin typeface="Univers Light"/>
                  <a:ea typeface="Univers Light"/>
                </a:rPr>
                <a:t>Frequent updates between devices and the central server may cause </a:t>
              </a:r>
              <a:r>
                <a:rPr b="1" lang="en-GB" sz="1800" spc="-1" strike="noStrike">
                  <a:solidFill>
                    <a:srgbClr val="000000"/>
                  </a:solidFill>
                  <a:latin typeface="Univers Light"/>
                  <a:ea typeface="Univers Light"/>
                </a:rPr>
                <a:t>high communication costs</a:t>
              </a:r>
              <a:r>
                <a:rPr b="0" lang="en-GB" sz="1800" spc="-1" strike="noStrike">
                  <a:solidFill>
                    <a:srgbClr val="000000"/>
                  </a:solidFill>
                  <a:latin typeface="Univers Light"/>
                  <a:ea typeface="Univers Light"/>
                </a:rPr>
                <a:t> or latency</a:t>
              </a:r>
              <a:r>
                <a:rPr b="0" lang="en-GB" sz="1140" spc="-1" strike="noStrike">
                  <a:solidFill>
                    <a:srgbClr val="000000"/>
                  </a:solidFill>
                  <a:latin typeface="Univers Light"/>
                  <a:ea typeface="Univers Light"/>
                </a:rPr>
                <a:t>.</a:t>
              </a:r>
              <a:endParaRPr b="0" lang="fr-FR" sz="1140" spc="-1" strike="noStrike">
                <a:solidFill>
                  <a:srgbClr val="000000"/>
                </a:solidFill>
                <a:latin typeface="Arial"/>
              </a:endParaRPr>
            </a:p>
          </p:txBody>
        </p:sp>
      </p:grpSp>
      <p:cxnSp>
        <p:nvCxnSpPr>
          <p:cNvPr id="183" name="Straight Connector 22">
            <a:extLst>
              <a:ext uri="{C183D7F6-B498-43B3-948B-1728B52AA6E4}">
                <adec:decorative xmlns:adec="http://schemas.microsoft.com/office/drawing/2017/decorative" val="1"/>
              </a:ext>
            </a:extLst>
          </p:cNvPr>
          <p:cNvCxnSpPr/>
          <p:nvPr/>
        </p:nvCxnSpPr>
        <p:spPr>
          <a:xfrm>
            <a:off x="643320" y="6309360"/>
            <a:ext cx="10905840" cy="720"/>
          </a:xfrm>
          <a:prstGeom prst="straightConnector1">
            <a:avLst/>
          </a:prstGeom>
          <a:ln w="6480">
            <a:solidFill>
              <a:srgbClr val="000000"/>
            </a:solidFill>
            <a:miter/>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548640" y="951120"/>
            <a:ext cx="10994400" cy="1076760"/>
          </a:xfrm>
          <a:prstGeom prst="rect">
            <a:avLst/>
          </a:prstGeom>
          <a:noFill/>
          <a:ln w="0">
            <a:noFill/>
          </a:ln>
        </p:spPr>
        <p:txBody>
          <a:bodyPr lIns="91440" rIns="91440" tIns="45720" bIns="45720" anchor="t">
            <a:noAutofit/>
          </a:bodyPr>
          <a:p>
            <a:pPr indent="0" defTabSz="914400">
              <a:lnSpc>
                <a:spcPct val="85000"/>
              </a:lnSpc>
              <a:buNone/>
              <a:tabLst>
                <a:tab algn="l" pos="0"/>
              </a:tabLst>
            </a:pPr>
            <a:r>
              <a:rPr b="1" lang="en-LU" sz="3600" spc="-1" strike="noStrike">
                <a:solidFill>
                  <a:schemeClr val="accent1"/>
                </a:solidFill>
                <a:latin typeface="Amasis MT Pro Medium"/>
              </a:rPr>
              <a:t>Data used in our federated learning experience</a:t>
            </a:r>
            <a:endParaRPr b="0" lang="fr-FR" sz="3600" spc="-1" strike="noStrike">
              <a:solidFill>
                <a:srgbClr val="000000"/>
              </a:solidFill>
              <a:latin typeface="Arial"/>
            </a:endParaRPr>
          </a:p>
        </p:txBody>
      </p:sp>
      <p:sp>
        <p:nvSpPr>
          <p:cNvPr id="185" name=""/>
          <p:cNvSpPr/>
          <p:nvPr/>
        </p:nvSpPr>
        <p:spPr>
          <a:xfrm>
            <a:off x="633240" y="2092320"/>
            <a:ext cx="7684560" cy="43675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fr-FR" sz="1600" spc="-1" strike="noStrike">
                <a:solidFill>
                  <a:srgbClr val="000000"/>
                </a:solidFill>
                <a:latin typeface="Univers Light"/>
                <a:ea typeface="Univers Light"/>
              </a:rPr>
              <a:t>Dataset: Large Movie Review Dataset v1.0</a:t>
            </a:r>
            <a:endParaRPr b="0" lang="fr-FR" sz="1600" spc="-1" strike="noStrike">
              <a:solidFill>
                <a:srgbClr val="000000"/>
              </a:solidFill>
              <a:latin typeface="Arial"/>
            </a:endParaRPr>
          </a:p>
          <a:p>
            <a:pPr defTabSz="914400">
              <a:lnSpc>
                <a:spcPct val="100000"/>
              </a:lnSpc>
            </a:pPr>
            <a:endParaRPr b="0" lang="fr-FR" sz="1600" spc="-1" strike="noStrike">
              <a:solidFill>
                <a:srgbClr val="000000"/>
              </a:solidFill>
              <a:latin typeface="Arial"/>
            </a:endParaRPr>
          </a:p>
          <a:p>
            <a:pPr defTabSz="914400">
              <a:lnSpc>
                <a:spcPct val="100000"/>
              </a:lnSpc>
            </a:pPr>
            <a:r>
              <a:rPr b="1" lang="fr-FR" sz="1600" spc="-1" strike="noStrike">
                <a:solidFill>
                  <a:srgbClr val="000000"/>
                </a:solidFill>
                <a:latin typeface="Univers Light"/>
                <a:ea typeface="Univers Light"/>
              </a:rPr>
              <a:t>Details:</a:t>
            </a:r>
            <a:endParaRPr b="0" lang="fr-FR" sz="1600" spc="-1" strike="noStrike">
              <a:solidFill>
                <a:srgbClr val="000000"/>
              </a:solidFill>
              <a:latin typeface="Arial"/>
            </a:endParaRPr>
          </a:p>
          <a:p>
            <a:pPr lvl="1" marL="432000" indent="-216000" defTabSz="914400">
              <a:lnSpc>
                <a:spcPct val="150000"/>
              </a:lnSpc>
              <a:buClr>
                <a:srgbClr val="000000"/>
              </a:buClr>
              <a:buSzPct val="45000"/>
              <a:buFont typeface="Wingdings" charset="2"/>
              <a:buChar char=""/>
            </a:pPr>
            <a:r>
              <a:rPr b="0" lang="fr-FR" sz="1600" spc="-1" strike="noStrike">
                <a:solidFill>
                  <a:srgbClr val="000000"/>
                </a:solidFill>
                <a:latin typeface="Univers Light"/>
                <a:ea typeface="Univers Light"/>
              </a:rPr>
              <a:t>50,000 movie reviews</a:t>
            </a:r>
            <a:endParaRPr b="0" lang="fr-FR" sz="1600" spc="-1" strike="noStrike">
              <a:solidFill>
                <a:srgbClr val="000000"/>
              </a:solidFill>
              <a:latin typeface="Arial"/>
            </a:endParaRPr>
          </a:p>
          <a:p>
            <a:pPr lvl="1" marL="432000" indent="-216000" defTabSz="914400">
              <a:lnSpc>
                <a:spcPct val="150000"/>
              </a:lnSpc>
              <a:buClr>
                <a:srgbClr val="000000"/>
              </a:buClr>
              <a:buSzPct val="45000"/>
              <a:buFont typeface="Wingdings" charset="2"/>
              <a:buChar char=""/>
            </a:pPr>
            <a:r>
              <a:rPr b="0" lang="fr-FR" sz="1600" spc="-1" strike="noStrike">
                <a:solidFill>
                  <a:srgbClr val="000000"/>
                </a:solidFill>
                <a:latin typeface="Univers Light"/>
                <a:ea typeface="Univers Light"/>
              </a:rPr>
              <a:t>25,000 for training | 25,000 for testing</a:t>
            </a:r>
            <a:endParaRPr b="0" lang="fr-FR" sz="1600" spc="-1" strike="noStrike">
              <a:solidFill>
                <a:srgbClr val="000000"/>
              </a:solidFill>
              <a:latin typeface="Arial"/>
            </a:endParaRPr>
          </a:p>
          <a:p>
            <a:pPr lvl="2" marL="648000" indent="-216000" defTabSz="914400">
              <a:lnSpc>
                <a:spcPct val="100000"/>
              </a:lnSpc>
              <a:spcBef>
                <a:spcPts val="567"/>
              </a:spcBef>
              <a:buClr>
                <a:srgbClr val="000000"/>
              </a:buClr>
              <a:buSzPct val="45000"/>
              <a:buFont typeface="Wingdings" charset="2"/>
              <a:buChar char=""/>
            </a:pPr>
            <a:r>
              <a:rPr b="0" lang="fr-FR" sz="1600" spc="-1" strike="noStrike">
                <a:solidFill>
                  <a:srgbClr val="000000"/>
                </a:solidFill>
                <a:latin typeface="Univers Light"/>
                <a:ea typeface="Univers Light"/>
              </a:rPr>
              <a:t>Class balance:</a:t>
            </a:r>
            <a:endParaRPr b="0" lang="fr-FR" sz="1600" spc="-1" strike="noStrike">
              <a:solidFill>
                <a:srgbClr val="000000"/>
              </a:solidFill>
              <a:latin typeface="Arial"/>
            </a:endParaRPr>
          </a:p>
          <a:p>
            <a:pPr lvl="3" marL="864000" indent="-216000" defTabSz="914400">
              <a:lnSpc>
                <a:spcPct val="100000"/>
              </a:lnSpc>
              <a:spcBef>
                <a:spcPts val="567"/>
              </a:spcBef>
              <a:buClr>
                <a:srgbClr val="000000"/>
              </a:buClr>
              <a:buSzPct val="45000"/>
              <a:buFont typeface="Wingdings" charset="2"/>
              <a:buChar char=""/>
            </a:pPr>
            <a:r>
              <a:rPr b="0" lang="fr-FR" sz="1600" spc="-1" strike="noStrike">
                <a:solidFill>
                  <a:srgbClr val="000000"/>
                </a:solidFill>
                <a:latin typeface="Univers Light"/>
                <a:ea typeface="Univers Light"/>
              </a:rPr>
              <a:t>12,500 positive and 12,500 negative reviews in the training set and in the test set.</a:t>
            </a:r>
            <a:endParaRPr b="0" lang="fr-FR" sz="1600" spc="-1" strike="noStrike">
              <a:solidFill>
                <a:srgbClr val="000000"/>
              </a:solidFill>
              <a:latin typeface="Arial"/>
            </a:endParaRPr>
          </a:p>
          <a:p>
            <a:pPr lvl="1" marL="432000" indent="-216000" defTabSz="914400">
              <a:lnSpc>
                <a:spcPct val="150000"/>
              </a:lnSpc>
              <a:buClr>
                <a:srgbClr val="000000"/>
              </a:buClr>
              <a:buSzPct val="45000"/>
              <a:buFont typeface="Wingdings" charset="2"/>
              <a:buChar char=""/>
            </a:pPr>
            <a:r>
              <a:rPr b="0" lang="fr-FR" sz="1600" spc="-1" strike="noStrike">
                <a:solidFill>
                  <a:srgbClr val="000000"/>
                </a:solidFill>
                <a:latin typeface="Univers Light"/>
                <a:ea typeface="Univers Light"/>
              </a:rPr>
              <a:t>Polarized reviews: positive/negative</a:t>
            </a:r>
            <a:endParaRPr b="0" lang="fr-FR" sz="1600" spc="-1" strike="noStrike">
              <a:solidFill>
                <a:srgbClr val="000000"/>
              </a:solidFill>
              <a:latin typeface="Arial"/>
            </a:endParaRPr>
          </a:p>
          <a:p>
            <a:pPr defTabSz="914400">
              <a:lnSpc>
                <a:spcPct val="100000"/>
              </a:lnSpc>
            </a:pPr>
            <a:endParaRPr b="0" lang="fr-FR" sz="1600" spc="-1" strike="noStrike">
              <a:solidFill>
                <a:srgbClr val="000000"/>
              </a:solidFill>
              <a:latin typeface="Arial"/>
            </a:endParaRPr>
          </a:p>
          <a:p>
            <a:pPr defTabSz="914400">
              <a:lnSpc>
                <a:spcPct val="100000"/>
              </a:lnSpc>
            </a:pPr>
            <a:r>
              <a:rPr b="1" lang="fr-FR" sz="1600" spc="-1" strike="noStrike">
                <a:solidFill>
                  <a:srgbClr val="000000"/>
                </a:solidFill>
                <a:latin typeface="Univers Light"/>
                <a:ea typeface="Univers Light"/>
              </a:rPr>
              <a:t>Purpose:</a:t>
            </a:r>
            <a:r>
              <a:rPr b="0" lang="fr-FR" sz="1600" spc="-1" strike="noStrike">
                <a:solidFill>
                  <a:srgbClr val="000000"/>
                </a:solidFill>
                <a:latin typeface="Univers Light"/>
                <a:ea typeface="Univers Light"/>
              </a:rPr>
              <a:t> Sentiment classification for text models</a:t>
            </a:r>
            <a:endParaRPr b="0" lang="fr-FR" sz="1600" spc="-1" strike="noStrike">
              <a:solidFill>
                <a:srgbClr val="000000"/>
              </a:solidFill>
              <a:latin typeface="Arial"/>
            </a:endParaRPr>
          </a:p>
          <a:p>
            <a:pPr defTabSz="914400">
              <a:lnSpc>
                <a:spcPct val="100000"/>
              </a:lnSpc>
            </a:pPr>
            <a:endParaRPr b="0" lang="fr-FR" sz="1600" spc="-1" strike="noStrike">
              <a:solidFill>
                <a:srgbClr val="000000"/>
              </a:solidFill>
              <a:latin typeface="Arial"/>
            </a:endParaRPr>
          </a:p>
          <a:p>
            <a:pPr defTabSz="914400">
              <a:lnSpc>
                <a:spcPct val="100000"/>
              </a:lnSpc>
            </a:pPr>
            <a:r>
              <a:rPr b="0" i="1" lang="fr-FR" sz="1600" spc="-1" strike="noStrike">
                <a:solidFill>
                  <a:srgbClr val="000000"/>
                </a:solidFill>
                <a:latin typeface="Univers Light"/>
                <a:ea typeface="Univers Light"/>
              </a:rPr>
              <a:t>Source</a:t>
            </a:r>
            <a:r>
              <a:rPr b="1" i="1" lang="fr-FR" sz="1600" spc="-1" strike="noStrike">
                <a:solidFill>
                  <a:srgbClr val="000000"/>
                </a:solidFill>
                <a:latin typeface="Univers Light"/>
                <a:ea typeface="Univers Light"/>
              </a:rPr>
              <a:t>:</a:t>
            </a:r>
            <a:r>
              <a:rPr b="0" i="1" lang="fr-FR" sz="1600" spc="-1" strike="noStrike">
                <a:solidFill>
                  <a:srgbClr val="000000"/>
                </a:solidFill>
                <a:latin typeface="Univers Light"/>
                <a:ea typeface="Univers Light"/>
              </a:rPr>
              <a:t> Andrew L. Maas et al. (2011)</a:t>
            </a:r>
            <a:endParaRPr b="0" lang="fr-FR" sz="1600" spc="-1" strike="noStrike">
              <a:solidFill>
                <a:srgbClr val="000000"/>
              </a:solidFill>
              <a:latin typeface="Arial"/>
            </a:endParaRPr>
          </a:p>
          <a:p>
            <a:pPr defTabSz="914400">
              <a:lnSpc>
                <a:spcPct val="100000"/>
              </a:lnSpc>
            </a:pPr>
            <a:r>
              <a:rPr b="0" i="1" lang="fr-FR" sz="1600" spc="-1" strike="noStrike">
                <a:solidFill>
                  <a:srgbClr val="000000"/>
                </a:solidFill>
                <a:latin typeface="Univers Light"/>
                <a:ea typeface="Univers Light"/>
              </a:rPr>
              <a:t>Learning Word Vectors for Sentiment Analysis, ACL 2011.</a:t>
            </a:r>
            <a:endParaRPr b="0" lang="fr-FR" sz="1600" spc="-1" strike="noStrike">
              <a:solidFill>
                <a:srgbClr val="000000"/>
              </a:solidFill>
              <a:latin typeface="Arial"/>
            </a:endParaRPr>
          </a:p>
        </p:txBody>
      </p:sp>
      <p:pic>
        <p:nvPicPr>
          <p:cNvPr id="186" name="" descr=""/>
          <p:cNvPicPr/>
          <p:nvPr/>
        </p:nvPicPr>
        <p:blipFill>
          <a:blip r:embed="rId1"/>
          <a:stretch/>
        </p:blipFill>
        <p:spPr>
          <a:xfrm>
            <a:off x="7979400" y="1703880"/>
            <a:ext cx="4518720" cy="48938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548640" y="951120"/>
            <a:ext cx="10994400" cy="1076760"/>
          </a:xfrm>
          <a:prstGeom prst="rect">
            <a:avLst/>
          </a:prstGeom>
          <a:noFill/>
          <a:ln w="0">
            <a:noFill/>
          </a:ln>
        </p:spPr>
        <p:txBody>
          <a:bodyPr lIns="91440" rIns="91440" tIns="45720" bIns="45720" anchor="t">
            <a:noAutofit/>
          </a:bodyPr>
          <a:p>
            <a:pPr indent="0" defTabSz="914400">
              <a:lnSpc>
                <a:spcPct val="85000"/>
              </a:lnSpc>
              <a:buNone/>
              <a:tabLst>
                <a:tab algn="l" pos="0"/>
              </a:tabLst>
            </a:pPr>
            <a:r>
              <a:rPr b="1" lang="en-GB" sz="3600" spc="-1" strike="noStrike">
                <a:solidFill>
                  <a:schemeClr val="accent1"/>
                </a:solidFill>
                <a:latin typeface="Amasis MT Pro Medium"/>
              </a:rPr>
              <a:t>What Are the Objectives of Federated Learning ?</a:t>
            </a:r>
            <a:endParaRPr b="0" lang="fr-FR" sz="3600" spc="-1" strike="noStrike">
              <a:solidFill>
                <a:srgbClr val="000000"/>
              </a:solidFill>
              <a:latin typeface="Arial"/>
            </a:endParaRPr>
          </a:p>
        </p:txBody>
      </p:sp>
      <p:sp>
        <p:nvSpPr>
          <p:cNvPr id="188" name="PlaceHolder 2"/>
          <p:cNvSpPr>
            <a:spLocks noGrp="1"/>
          </p:cNvSpPr>
          <p:nvPr>
            <p:ph/>
          </p:nvPr>
        </p:nvSpPr>
        <p:spPr>
          <a:xfrm>
            <a:off x="548640" y="2028960"/>
            <a:ext cx="7218720" cy="4028040"/>
          </a:xfrm>
          <a:prstGeom prst="rect">
            <a:avLst/>
          </a:prstGeom>
          <a:noFill/>
          <a:ln w="0">
            <a:noFill/>
          </a:ln>
        </p:spPr>
        <p:txBody>
          <a:bodyPr lIns="91440" rIns="91440" tIns="45720" bIns="45720" anchor="t">
            <a:noAutofit/>
          </a:bodyPr>
          <a:p>
            <a:pPr marL="228600" indent="0" defTabSz="914400">
              <a:lnSpc>
                <a:spcPct val="120000"/>
              </a:lnSpc>
              <a:spcBef>
                <a:spcPts val="1001"/>
              </a:spcBef>
              <a:buNone/>
              <a:tabLst>
                <a:tab algn="l" pos="0"/>
              </a:tabLst>
            </a:pPr>
            <a:r>
              <a:rPr b="1" lang="en-GB" sz="2200" spc="-1" strike="noStrike">
                <a:solidFill>
                  <a:schemeClr val="dk1"/>
                </a:solidFill>
                <a:latin typeface="Univers Light"/>
                <a:ea typeface="Univers Light"/>
              </a:rPr>
              <a:t>Goals:</a:t>
            </a:r>
            <a:endParaRPr b="0" lang="fr-FR" sz="2200" spc="-1" strike="noStrike">
              <a:solidFill>
                <a:srgbClr val="000000"/>
              </a:solidFill>
              <a:latin typeface="Arial"/>
            </a:endParaRPr>
          </a:p>
          <a:p>
            <a:pPr lvl="1" marL="743040" indent="-285840" defTabSz="914400">
              <a:lnSpc>
                <a:spcPct val="120000"/>
              </a:lnSpc>
              <a:spcBef>
                <a:spcPts val="499"/>
              </a:spcBef>
              <a:buClr>
                <a:srgbClr val="000000"/>
              </a:buClr>
              <a:buFont typeface="Arial"/>
              <a:buChar char="•"/>
              <a:tabLst>
                <a:tab algn="l" pos="0"/>
              </a:tabLst>
            </a:pPr>
            <a:r>
              <a:rPr b="1" lang="en-GB" sz="1800" spc="-1" strike="noStrike">
                <a:solidFill>
                  <a:schemeClr val="dk1"/>
                </a:solidFill>
                <a:latin typeface="Univers Light"/>
                <a:ea typeface="Univers Light"/>
              </a:rPr>
              <a:t>Accuracy</a:t>
            </a:r>
            <a:r>
              <a:rPr b="0" lang="en-GB" sz="1800" spc="-1" strike="noStrike">
                <a:solidFill>
                  <a:schemeClr val="dk1"/>
                </a:solidFill>
                <a:latin typeface="Univers Light"/>
                <a:ea typeface="Univers Light"/>
              </a:rPr>
              <a:t>: Federated learning models should match or be very close to centralized model accuracy.</a:t>
            </a:r>
            <a:endParaRPr b="0" lang="fr-FR" sz="1800" spc="-1" strike="noStrike">
              <a:solidFill>
                <a:srgbClr val="000000"/>
              </a:solidFill>
              <a:latin typeface="Arial"/>
            </a:endParaRPr>
          </a:p>
          <a:p>
            <a:pPr marL="743040" indent="0" defTabSz="914400">
              <a:lnSpc>
                <a:spcPct val="120000"/>
              </a:lnSpc>
              <a:spcBef>
                <a:spcPts val="499"/>
              </a:spcBef>
              <a:buNone/>
              <a:tabLst>
                <a:tab algn="l" pos="0"/>
              </a:tabLst>
            </a:pPr>
            <a:endParaRPr b="0" lang="fr-FR" sz="1800" spc="-1" strike="noStrike">
              <a:solidFill>
                <a:srgbClr val="000000"/>
              </a:solidFill>
              <a:latin typeface="Arial"/>
            </a:endParaRPr>
          </a:p>
          <a:p>
            <a:pPr lvl="1" marL="743040" indent="-285840" defTabSz="914400">
              <a:lnSpc>
                <a:spcPct val="120000"/>
              </a:lnSpc>
              <a:spcBef>
                <a:spcPts val="499"/>
              </a:spcBef>
              <a:buClr>
                <a:srgbClr val="000000"/>
              </a:buClr>
              <a:buFont typeface="Arial"/>
              <a:buChar char="•"/>
              <a:tabLst>
                <a:tab algn="l" pos="0"/>
              </a:tabLst>
            </a:pPr>
            <a:r>
              <a:rPr b="1" lang="en-GB" sz="1800" spc="-1" strike="noStrike">
                <a:solidFill>
                  <a:schemeClr val="dk1"/>
                </a:solidFill>
                <a:latin typeface="Univers Light"/>
                <a:ea typeface="Univers Light"/>
              </a:rPr>
              <a:t>Communication Efficiency</a:t>
            </a:r>
            <a:r>
              <a:rPr b="0" lang="en-GB" sz="1800" spc="-1" strike="noStrike">
                <a:solidFill>
                  <a:schemeClr val="dk1"/>
                </a:solidFill>
                <a:latin typeface="Univers Light"/>
                <a:ea typeface="Univers Light"/>
              </a:rPr>
              <a:t>: Federated learning reduces data transfer compared to centralized methods.</a:t>
            </a:r>
            <a:endParaRPr b="0" lang="fr-FR" sz="1800" spc="-1" strike="noStrike">
              <a:solidFill>
                <a:srgbClr val="000000"/>
              </a:solidFill>
              <a:latin typeface="Arial"/>
            </a:endParaRPr>
          </a:p>
          <a:p>
            <a:pPr marL="743040" indent="0" defTabSz="914400">
              <a:lnSpc>
                <a:spcPct val="120000"/>
              </a:lnSpc>
              <a:spcBef>
                <a:spcPts val="499"/>
              </a:spcBef>
              <a:buNone/>
              <a:tabLst>
                <a:tab algn="l" pos="0"/>
              </a:tabLst>
            </a:pPr>
            <a:endParaRPr b="0" lang="fr-FR" sz="1800" spc="-1" strike="noStrike">
              <a:solidFill>
                <a:srgbClr val="000000"/>
              </a:solidFill>
              <a:latin typeface="Arial"/>
            </a:endParaRPr>
          </a:p>
          <a:p>
            <a:pPr lvl="1" marL="743040" indent="-285840" defTabSz="914400">
              <a:lnSpc>
                <a:spcPct val="120000"/>
              </a:lnSpc>
              <a:spcBef>
                <a:spcPts val="499"/>
              </a:spcBef>
              <a:buClr>
                <a:srgbClr val="000000"/>
              </a:buClr>
              <a:buFont typeface="Arial"/>
              <a:buChar char="•"/>
              <a:tabLst>
                <a:tab algn="l" pos="0"/>
              </a:tabLst>
            </a:pPr>
            <a:r>
              <a:rPr b="1" lang="en-GB" sz="1800" spc="-1" strike="noStrike">
                <a:solidFill>
                  <a:schemeClr val="dk1"/>
                </a:solidFill>
                <a:latin typeface="Univers Light"/>
                <a:ea typeface="Univers Light"/>
              </a:rPr>
              <a:t>Privacy</a:t>
            </a:r>
            <a:r>
              <a:rPr b="0" lang="en-GB" sz="1800" spc="-1" strike="noStrike">
                <a:solidFill>
                  <a:schemeClr val="dk1"/>
                </a:solidFill>
                <a:latin typeface="Univers Light"/>
                <a:ea typeface="Univers Light"/>
              </a:rPr>
              <a:t>: Maintains privacy by sharing model updates, not raw data.</a:t>
            </a:r>
            <a:endParaRPr b="0" lang="fr-FR" sz="1800" spc="-1" strike="noStrike">
              <a:solidFill>
                <a:srgbClr val="000000"/>
              </a:solidFill>
              <a:latin typeface="Arial"/>
            </a:endParaRPr>
          </a:p>
          <a:p>
            <a:pPr indent="0" defTabSz="914400">
              <a:lnSpc>
                <a:spcPct val="120000"/>
              </a:lnSpc>
              <a:spcBef>
                <a:spcPts val="1001"/>
              </a:spcBef>
              <a:buNone/>
              <a:tabLst>
                <a:tab algn="l" pos="0"/>
              </a:tabLst>
            </a:pPr>
            <a:endParaRPr b="0" lang="fr-FR" sz="2200" spc="-1" strike="noStrike">
              <a:solidFill>
                <a:srgbClr val="000000"/>
              </a:solidFill>
              <a:latin typeface="Arial"/>
            </a:endParaRPr>
          </a:p>
        </p:txBody>
      </p:sp>
      <p:pic>
        <p:nvPicPr>
          <p:cNvPr id="189" name="" descr=""/>
          <p:cNvPicPr/>
          <p:nvPr/>
        </p:nvPicPr>
        <p:blipFill>
          <a:blip r:embed="rId1"/>
          <a:stretch/>
        </p:blipFill>
        <p:spPr>
          <a:xfrm>
            <a:off x="8528760" y="4726080"/>
            <a:ext cx="1331280" cy="1331280"/>
          </a:xfrm>
          <a:prstGeom prst="rect">
            <a:avLst/>
          </a:prstGeom>
          <a:ln w="0">
            <a:noFill/>
          </a:ln>
        </p:spPr>
      </p:pic>
      <p:pic>
        <p:nvPicPr>
          <p:cNvPr id="190" name="" descr=""/>
          <p:cNvPicPr/>
          <p:nvPr/>
        </p:nvPicPr>
        <p:blipFill>
          <a:blip r:embed="rId2"/>
          <a:stretch/>
        </p:blipFill>
        <p:spPr>
          <a:xfrm>
            <a:off x="8528760" y="2188800"/>
            <a:ext cx="1331280" cy="1331280"/>
          </a:xfrm>
          <a:prstGeom prst="rect">
            <a:avLst/>
          </a:prstGeom>
          <a:ln w="0">
            <a:noFill/>
          </a:ln>
        </p:spPr>
      </p:pic>
      <p:pic>
        <p:nvPicPr>
          <p:cNvPr id="191" name="" descr=""/>
          <p:cNvPicPr/>
          <p:nvPr/>
        </p:nvPicPr>
        <p:blipFill>
          <a:blip r:embed="rId3"/>
          <a:stretch/>
        </p:blipFill>
        <p:spPr>
          <a:xfrm>
            <a:off x="8528760" y="3394080"/>
            <a:ext cx="1331280" cy="1331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48640" y="951120"/>
            <a:ext cx="10994400" cy="1076760"/>
          </a:xfrm>
          <a:prstGeom prst="rect">
            <a:avLst/>
          </a:prstGeom>
          <a:noFill/>
          <a:ln w="0">
            <a:noFill/>
          </a:ln>
        </p:spPr>
        <p:txBody>
          <a:bodyPr lIns="91440" rIns="91440" tIns="45720" bIns="45720" anchor="t">
            <a:noAutofit/>
          </a:bodyPr>
          <a:p>
            <a:pPr indent="0" defTabSz="914400">
              <a:lnSpc>
                <a:spcPct val="85000"/>
              </a:lnSpc>
              <a:buNone/>
              <a:tabLst>
                <a:tab algn="l" pos="0"/>
              </a:tabLst>
            </a:pPr>
            <a:r>
              <a:rPr b="1" lang="en-GB" sz="3600" spc="-1" strike="noStrike">
                <a:solidFill>
                  <a:schemeClr val="accent1"/>
                </a:solidFill>
                <a:latin typeface="Amasis MT Pro Medium"/>
              </a:rPr>
              <a:t>Federated Learning Experiment</a:t>
            </a:r>
            <a:br>
              <a:rPr sz="3600"/>
            </a:br>
            <a:br>
              <a:rPr sz="3600"/>
            </a:br>
            <a:r>
              <a:rPr b="1" lang="en-GB" sz="3600" spc="-1" strike="noStrike">
                <a:solidFill>
                  <a:schemeClr val="accent1"/>
                </a:solidFill>
                <a:latin typeface="Amasis MT Pro Medium"/>
              </a:rPr>
              <a:t> </a:t>
            </a:r>
            <a:endParaRPr b="0" lang="fr-FR" sz="3600" spc="-1" strike="noStrike">
              <a:solidFill>
                <a:srgbClr val="000000"/>
              </a:solidFill>
              <a:latin typeface="Arial"/>
            </a:endParaRPr>
          </a:p>
        </p:txBody>
      </p:sp>
      <p:sp>
        <p:nvSpPr>
          <p:cNvPr id="193" name=""/>
          <p:cNvSpPr/>
          <p:nvPr/>
        </p:nvSpPr>
        <p:spPr>
          <a:xfrm>
            <a:off x="719280" y="2345760"/>
            <a:ext cx="9302400" cy="3125160"/>
          </a:xfrm>
          <a:prstGeom prst="rect">
            <a:avLst/>
          </a:prstGeom>
          <a:noFill/>
          <a:ln w="0">
            <a:noFill/>
          </a:ln>
        </p:spPr>
        <p:style>
          <a:lnRef idx="0"/>
          <a:fillRef idx="0"/>
          <a:effectRef idx="0"/>
          <a:fontRef idx="minor"/>
        </p:style>
        <p:txBody>
          <a:bodyPr lIns="90000" rIns="90000" tIns="45000" bIns="45000" anchor="t">
            <a:noAutofit/>
          </a:bodyPr>
          <a:p>
            <a:pPr marL="216000" indent="-216000" defTabSz="914400">
              <a:lnSpc>
                <a:spcPct val="100000"/>
              </a:lnSpc>
              <a:buClr>
                <a:srgbClr val="000000"/>
              </a:buClr>
              <a:buFont typeface="Symbol" charset="2"/>
              <a:buChar char=""/>
            </a:pPr>
            <a:r>
              <a:rPr b="0" lang="fr-FR" sz="2600" spc="-1" strike="noStrike">
                <a:solidFill>
                  <a:srgbClr val="000000"/>
                </a:solidFill>
                <a:latin typeface="Univers Light"/>
                <a:ea typeface="Univers Light"/>
              </a:rPr>
              <a:t>Number of Rounds: 50</a:t>
            </a:r>
            <a:endParaRPr b="0" lang="fr-FR" sz="2600" spc="-1" strike="noStrike">
              <a:solidFill>
                <a:srgbClr val="000000"/>
              </a:solidFill>
              <a:latin typeface="Arial"/>
            </a:endParaRPr>
          </a:p>
          <a:p>
            <a:pPr defTabSz="914400">
              <a:lnSpc>
                <a:spcPct val="100000"/>
              </a:lnSpc>
            </a:pPr>
            <a:endParaRPr b="0" lang="fr-FR" sz="2600" spc="-1" strike="noStrike">
              <a:solidFill>
                <a:srgbClr val="000000"/>
              </a:solidFill>
              <a:latin typeface="Arial"/>
            </a:endParaRPr>
          </a:p>
          <a:p>
            <a:pPr marL="216000" indent="-216000" defTabSz="914400">
              <a:lnSpc>
                <a:spcPct val="100000"/>
              </a:lnSpc>
              <a:buClr>
                <a:srgbClr val="000000"/>
              </a:buClr>
              <a:buFont typeface="Symbol" charset="2"/>
              <a:buChar char=""/>
            </a:pPr>
            <a:r>
              <a:rPr b="0" lang="fr-FR" sz="2600" spc="-1" strike="noStrike">
                <a:solidFill>
                  <a:srgbClr val="000000"/>
                </a:solidFill>
                <a:latin typeface="Univers Light"/>
                <a:ea typeface="Univers Light"/>
              </a:rPr>
              <a:t>Number of Clients Tested: 3, 5, 10</a:t>
            </a:r>
            <a:endParaRPr b="0" lang="fr-FR" sz="2600" spc="-1" strike="noStrike">
              <a:solidFill>
                <a:srgbClr val="000000"/>
              </a:solidFill>
              <a:latin typeface="Arial"/>
            </a:endParaRPr>
          </a:p>
          <a:p>
            <a:pPr defTabSz="914400">
              <a:lnSpc>
                <a:spcPct val="100000"/>
              </a:lnSpc>
            </a:pPr>
            <a:endParaRPr b="0" lang="fr-FR" sz="2600" spc="-1" strike="noStrike">
              <a:solidFill>
                <a:srgbClr val="000000"/>
              </a:solidFill>
              <a:latin typeface="Arial"/>
            </a:endParaRPr>
          </a:p>
          <a:p>
            <a:pPr marL="216000" indent="-216000" defTabSz="914400">
              <a:lnSpc>
                <a:spcPct val="100000"/>
              </a:lnSpc>
              <a:buClr>
                <a:srgbClr val="000000"/>
              </a:buClr>
              <a:buFont typeface="Symbol" charset="2"/>
              <a:buChar char=""/>
            </a:pPr>
            <a:r>
              <a:rPr b="0" lang="fr-FR" sz="2600" spc="-1" strike="noStrike">
                <a:solidFill>
                  <a:srgbClr val="000000"/>
                </a:solidFill>
                <a:latin typeface="Univers Light"/>
                <a:ea typeface="Univers Light"/>
              </a:rPr>
              <a:t>Model Used: Logistic Regression with TF-IDF embeddings</a:t>
            </a:r>
            <a:endParaRPr b="0" lang="fr-F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548640" y="951120"/>
            <a:ext cx="10994400" cy="1076760"/>
          </a:xfrm>
          <a:prstGeom prst="rect">
            <a:avLst/>
          </a:prstGeom>
          <a:noFill/>
          <a:ln w="0">
            <a:noFill/>
          </a:ln>
        </p:spPr>
        <p:txBody>
          <a:bodyPr lIns="91440" rIns="91440" tIns="45720" bIns="45720" anchor="t">
            <a:noAutofit/>
          </a:bodyPr>
          <a:p>
            <a:pPr indent="0" defTabSz="914400">
              <a:lnSpc>
                <a:spcPct val="85000"/>
              </a:lnSpc>
              <a:buNone/>
              <a:tabLst>
                <a:tab algn="l" pos="0"/>
              </a:tabLst>
            </a:pPr>
            <a:r>
              <a:rPr b="1" lang="en-GB" sz="3600" spc="-1" strike="noStrike">
                <a:solidFill>
                  <a:schemeClr val="accent1"/>
                </a:solidFill>
                <a:latin typeface="Amasis MT Pro Medium"/>
              </a:rPr>
              <a:t>Results</a:t>
            </a:r>
            <a:endParaRPr b="0" lang="fr-FR" sz="3600" spc="-1" strike="noStrike">
              <a:solidFill>
                <a:srgbClr val="000000"/>
              </a:solidFill>
              <a:latin typeface="Arial"/>
            </a:endParaRPr>
          </a:p>
        </p:txBody>
      </p:sp>
      <p:pic>
        <p:nvPicPr>
          <p:cNvPr id="195" name="" descr=""/>
          <p:cNvPicPr/>
          <p:nvPr/>
        </p:nvPicPr>
        <p:blipFill>
          <a:blip r:embed="rId1"/>
          <a:stretch/>
        </p:blipFill>
        <p:spPr>
          <a:xfrm>
            <a:off x="5639400" y="2256480"/>
            <a:ext cx="5039280" cy="467280"/>
          </a:xfrm>
          <a:prstGeom prst="rect">
            <a:avLst/>
          </a:prstGeom>
          <a:ln w="0">
            <a:noFill/>
          </a:ln>
        </p:spPr>
      </p:pic>
      <p:pic>
        <p:nvPicPr>
          <p:cNvPr id="196" name="" descr=""/>
          <p:cNvPicPr/>
          <p:nvPr/>
        </p:nvPicPr>
        <p:blipFill>
          <a:blip r:embed="rId2"/>
          <a:stretch/>
        </p:blipFill>
        <p:spPr>
          <a:xfrm>
            <a:off x="5676480" y="3301920"/>
            <a:ext cx="5039280" cy="467280"/>
          </a:xfrm>
          <a:prstGeom prst="rect">
            <a:avLst/>
          </a:prstGeom>
          <a:ln w="0">
            <a:noFill/>
          </a:ln>
        </p:spPr>
      </p:pic>
      <p:sp>
        <p:nvSpPr>
          <p:cNvPr id="197" name=""/>
          <p:cNvSpPr/>
          <p:nvPr/>
        </p:nvSpPr>
        <p:spPr>
          <a:xfrm>
            <a:off x="496440" y="2357280"/>
            <a:ext cx="5207040" cy="25102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fr-FR" sz="1800" spc="-1" strike="noStrike">
                <a:solidFill>
                  <a:srgbClr val="000000"/>
                </a:solidFill>
                <a:latin typeface="Univers Light"/>
                <a:ea typeface="Univers Light"/>
              </a:rPr>
              <a:t>Running federated learning with 3 clients :</a:t>
            </a:r>
            <a:endParaRPr b="0" lang="fr-FR" sz="1800" spc="-1" strike="noStrike">
              <a:solidFill>
                <a:srgbClr val="000000"/>
              </a:solidFill>
              <a:latin typeface="Arial"/>
            </a:endParaRPr>
          </a:p>
          <a:p>
            <a:pPr defTabSz="914400">
              <a:lnSpc>
                <a:spcPct val="100000"/>
              </a:lnSpc>
            </a:pPr>
            <a:endParaRPr b="0" lang="fr-FR" sz="1800" spc="-1" strike="noStrike">
              <a:solidFill>
                <a:srgbClr val="000000"/>
              </a:solidFill>
              <a:latin typeface="Arial"/>
            </a:endParaRPr>
          </a:p>
          <a:p>
            <a:pPr defTabSz="914400">
              <a:lnSpc>
                <a:spcPct val="100000"/>
              </a:lnSpc>
            </a:pPr>
            <a:endParaRPr b="0" lang="fr-FR" sz="1800" spc="-1" strike="noStrike">
              <a:solidFill>
                <a:srgbClr val="000000"/>
              </a:solidFill>
              <a:latin typeface="Arial"/>
            </a:endParaRPr>
          </a:p>
          <a:p>
            <a:pPr defTabSz="914400">
              <a:lnSpc>
                <a:spcPct val="100000"/>
              </a:lnSpc>
            </a:pPr>
            <a:endParaRPr b="0" lang="fr-FR" sz="1800" spc="-1" strike="noStrike">
              <a:solidFill>
                <a:srgbClr val="000000"/>
              </a:solidFill>
              <a:latin typeface="Arial"/>
            </a:endParaRPr>
          </a:p>
          <a:p>
            <a:pPr defTabSz="914400">
              <a:lnSpc>
                <a:spcPct val="100000"/>
              </a:lnSpc>
            </a:pPr>
            <a:r>
              <a:rPr b="0" lang="fr-FR" sz="1800" spc="-1" strike="noStrike">
                <a:solidFill>
                  <a:srgbClr val="000000"/>
                </a:solidFill>
                <a:latin typeface="Univers Light"/>
                <a:ea typeface="Univers Light"/>
              </a:rPr>
              <a:t>Running federated learning with 5 clients :</a:t>
            </a:r>
            <a:endParaRPr b="0" lang="fr-FR" sz="1800" spc="-1" strike="noStrike">
              <a:solidFill>
                <a:srgbClr val="000000"/>
              </a:solidFill>
              <a:latin typeface="Arial"/>
            </a:endParaRPr>
          </a:p>
          <a:p>
            <a:pPr defTabSz="914400">
              <a:lnSpc>
                <a:spcPct val="100000"/>
              </a:lnSpc>
            </a:pPr>
            <a:endParaRPr b="0" lang="fr-FR" sz="1800" spc="-1" strike="noStrike">
              <a:solidFill>
                <a:srgbClr val="000000"/>
              </a:solidFill>
              <a:latin typeface="Arial"/>
            </a:endParaRPr>
          </a:p>
          <a:p>
            <a:pPr defTabSz="914400">
              <a:lnSpc>
                <a:spcPct val="100000"/>
              </a:lnSpc>
            </a:pPr>
            <a:endParaRPr b="0" lang="fr-FR" sz="1800" spc="-1" strike="noStrike">
              <a:solidFill>
                <a:srgbClr val="000000"/>
              </a:solidFill>
              <a:latin typeface="Arial"/>
            </a:endParaRPr>
          </a:p>
          <a:p>
            <a:pPr defTabSz="914400">
              <a:lnSpc>
                <a:spcPct val="100000"/>
              </a:lnSpc>
            </a:pPr>
            <a:endParaRPr b="0" lang="fr-FR" sz="1800" spc="-1" strike="noStrike">
              <a:solidFill>
                <a:srgbClr val="000000"/>
              </a:solidFill>
              <a:latin typeface="Arial"/>
            </a:endParaRPr>
          </a:p>
          <a:p>
            <a:pPr defTabSz="914400">
              <a:lnSpc>
                <a:spcPct val="100000"/>
              </a:lnSpc>
            </a:pPr>
            <a:r>
              <a:rPr b="0" lang="fr-FR" sz="1800" spc="-1" strike="noStrike">
                <a:solidFill>
                  <a:srgbClr val="000000"/>
                </a:solidFill>
                <a:latin typeface="Univers Light"/>
                <a:ea typeface="Univers Light"/>
              </a:rPr>
              <a:t>Running federated learning with 10 clients :</a:t>
            </a:r>
            <a:endParaRPr b="0" lang="fr-FR" sz="1800" spc="-1" strike="noStrike">
              <a:solidFill>
                <a:srgbClr val="000000"/>
              </a:solidFill>
              <a:latin typeface="Arial"/>
            </a:endParaRPr>
          </a:p>
        </p:txBody>
      </p:sp>
      <p:pic>
        <p:nvPicPr>
          <p:cNvPr id="198" name="" descr=""/>
          <p:cNvPicPr/>
          <p:nvPr/>
        </p:nvPicPr>
        <p:blipFill>
          <a:blip r:embed="rId3"/>
          <a:stretch/>
        </p:blipFill>
        <p:spPr>
          <a:xfrm>
            <a:off x="5704200" y="4298040"/>
            <a:ext cx="5039280" cy="467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ribune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ribune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Tribune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74</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2024-12-17T21:08:17Z</dcterms:created>
  <dc:creator/>
  <dc:description/>
  <dc:language>fr-FR</dc:language>
  <cp:lastModifiedBy/>
  <cp:lastPrinted>2024-12-17T13:08:17Z</cp:lastPrinted>
  <dcterms:modified xsi:type="dcterms:W3CDTF">2024-12-17T23:37:14Z</dcterms:modified>
  <cp:revision>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(4:3)</vt:lpwstr>
  </property>
  <property fmtid="{D5CDD505-2E9C-101B-9397-08002B2CF9AE}" pid="4" name="Slides">
    <vt:r8>22</vt:r8>
  </property>
</Properties>
</file>