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2"/>
    <p:sldId id="257" r:id="rId53"/>
    <p:sldId id="258" r:id="rId54"/>
    <p:sldId id="259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  <p:sldId id="269" r:id="rId6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Garet ExtraBold" charset="1" panose="00000000000000000000"/>
      <p:regular r:id="rId14"/>
    </p:embeddedFont>
    <p:embeddedFont>
      <p:font typeface="Garet ExtraBold Bold" charset="1" panose="00000000000000000000"/>
      <p:regular r:id="rId15"/>
    </p:embeddedFont>
    <p:embeddedFont>
      <p:font typeface="Canva Sans 2" charset="1" panose="020B0503030501040103"/>
      <p:regular r:id="rId16"/>
    </p:embeddedFont>
    <p:embeddedFont>
      <p:font typeface="Canva Sans 2 Bold" charset="1" panose="020B0803030501040103"/>
      <p:regular r:id="rId17"/>
    </p:embeddedFont>
    <p:embeddedFont>
      <p:font typeface="Canva Sans 2 Italics" charset="1" panose="020B0503030501040103"/>
      <p:regular r:id="rId18"/>
    </p:embeddedFont>
    <p:embeddedFont>
      <p:font typeface="Canva Sans 2 Bold Italics" charset="1" panose="020B0803030501040103"/>
      <p:regular r:id="rId19"/>
    </p:embeddedFont>
    <p:embeddedFont>
      <p:font typeface="Canva Sans 1" charset="1" panose="020B0503030501040103"/>
      <p:regular r:id="rId20"/>
    </p:embeddedFont>
    <p:embeddedFont>
      <p:font typeface="Canva Sans 1 Bold" charset="1" panose="020B0803030501040103"/>
      <p:regular r:id="rId21"/>
    </p:embeddedFont>
    <p:embeddedFont>
      <p:font typeface="Canva Sans 1 Italics" charset="1" panose="020B0503030501040103"/>
      <p:regular r:id="rId22"/>
    </p:embeddedFont>
    <p:embeddedFont>
      <p:font typeface="Canva Sans 1 Bold Italics" charset="1" panose="020B0803030501040103"/>
      <p:regular r:id="rId23"/>
    </p:embeddedFont>
    <p:embeddedFont>
      <p:font typeface="Canva Sans 1 Medium" charset="1" panose="020B0603030501040103"/>
      <p:regular r:id="rId24"/>
    </p:embeddedFont>
    <p:embeddedFont>
      <p:font typeface="Canva Sans 1 Medium Italics" charset="1" panose="020B0603030501040103"/>
      <p:regular r:id="rId25"/>
    </p:embeddedFont>
    <p:embeddedFont>
      <p:font typeface="Nunito" charset="1" panose="00000500000000000000"/>
      <p:regular r:id="rId26"/>
    </p:embeddedFont>
    <p:embeddedFont>
      <p:font typeface="Nunito Bold" charset="1" panose="00000800000000000000"/>
      <p:regular r:id="rId27"/>
    </p:embeddedFont>
    <p:embeddedFont>
      <p:font typeface="Nunito Bold Italics" charset="1" panose="00000000000000000000"/>
      <p:regular r:id="rId28"/>
    </p:embeddedFont>
    <p:embeddedFont>
      <p:font typeface="Nunito Light" charset="1" panose="00000400000000000000"/>
      <p:regular r:id="rId29"/>
    </p:embeddedFont>
    <p:embeddedFont>
      <p:font typeface="Nunito Heavy" charset="1" panose="00000000000000000000"/>
      <p:regular r:id="rId30"/>
    </p:embeddedFont>
    <p:embeddedFont>
      <p:font typeface="Nunito Heavy Italics" charset="1" panose="00000000000000000000"/>
      <p:regular r:id="rId31"/>
    </p:embeddedFont>
    <p:embeddedFont>
      <p:font typeface="Open Sauce" charset="1" panose="00000500000000000000"/>
      <p:regular r:id="rId32"/>
    </p:embeddedFont>
    <p:embeddedFont>
      <p:font typeface="Open Sauce Bold" charset="1" panose="00000800000000000000"/>
      <p:regular r:id="rId33"/>
    </p:embeddedFont>
    <p:embeddedFont>
      <p:font typeface="Open Sauce Italics" charset="1" panose="00000500000000000000"/>
      <p:regular r:id="rId34"/>
    </p:embeddedFont>
    <p:embeddedFont>
      <p:font typeface="Open Sauce Bold Italics" charset="1" panose="00000800000000000000"/>
      <p:regular r:id="rId35"/>
    </p:embeddedFont>
    <p:embeddedFont>
      <p:font typeface="Open Sauce Light" charset="1" panose="00000400000000000000"/>
      <p:regular r:id="rId36"/>
    </p:embeddedFont>
    <p:embeddedFont>
      <p:font typeface="Open Sauce Light Italics" charset="1" panose="00000400000000000000"/>
      <p:regular r:id="rId37"/>
    </p:embeddedFont>
    <p:embeddedFont>
      <p:font typeface="Open Sauce Medium" charset="1" panose="00000600000000000000"/>
      <p:regular r:id="rId38"/>
    </p:embeddedFont>
    <p:embeddedFont>
      <p:font typeface="Open Sauce Medium Italics" charset="1" panose="00000600000000000000"/>
      <p:regular r:id="rId39"/>
    </p:embeddedFont>
    <p:embeddedFont>
      <p:font typeface="Open Sauce Semi-Bold" charset="1" panose="00000700000000000000"/>
      <p:regular r:id="rId40"/>
    </p:embeddedFont>
    <p:embeddedFont>
      <p:font typeface="Open Sauce Semi-Bold Italics" charset="1" panose="00000700000000000000"/>
      <p:regular r:id="rId41"/>
    </p:embeddedFont>
    <p:embeddedFont>
      <p:font typeface="Open Sauce Heavy" charset="1" panose="00000A00000000000000"/>
      <p:regular r:id="rId42"/>
    </p:embeddedFont>
    <p:embeddedFont>
      <p:font typeface="Open Sauce Heavy Italics" charset="1" panose="00000A00000000000000"/>
      <p:regular r:id="rId43"/>
    </p:embeddedFont>
    <p:embeddedFont>
      <p:font typeface="Open Sans" charset="1" panose="020B0606030504020204"/>
      <p:regular r:id="rId44"/>
    </p:embeddedFont>
    <p:embeddedFont>
      <p:font typeface="Open Sans Bold" charset="1" panose="020B0806030504020204"/>
      <p:regular r:id="rId45"/>
    </p:embeddedFont>
    <p:embeddedFont>
      <p:font typeface="Open Sans Italics" charset="1" panose="020B0606030504020204"/>
      <p:regular r:id="rId46"/>
    </p:embeddedFont>
    <p:embeddedFont>
      <p:font typeface="Open Sans Bold Italics" charset="1" panose="020B0806030504020204"/>
      <p:regular r:id="rId47"/>
    </p:embeddedFont>
    <p:embeddedFont>
      <p:font typeface="Open Sans Light" charset="1" panose="020B0306030504020204"/>
      <p:regular r:id="rId48"/>
    </p:embeddedFont>
    <p:embeddedFont>
      <p:font typeface="Open Sans Light Italics" charset="1" panose="020B0306030504020204"/>
      <p:regular r:id="rId49"/>
    </p:embeddedFont>
    <p:embeddedFont>
      <p:font typeface="Open Sans Ultra-Bold" charset="1" panose="00000000000000000000"/>
      <p:regular r:id="rId50"/>
    </p:embeddedFont>
    <p:embeddedFont>
      <p:font typeface="Open Sans Ultra-Bold Italics" charset="1" panose="0000000000000000000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slides/slide1.xml" Type="http://schemas.openxmlformats.org/officeDocument/2006/relationships/slide"/><Relationship Id="rId53" Target="slides/slide2.xml" Type="http://schemas.openxmlformats.org/officeDocument/2006/relationships/slide"/><Relationship Id="rId54" Target="slides/slide3.xml" Type="http://schemas.openxmlformats.org/officeDocument/2006/relationships/slide"/><Relationship Id="rId55" Target="slides/slide4.xml" Type="http://schemas.openxmlformats.org/officeDocument/2006/relationships/slide"/><Relationship Id="rId56" Target="slides/slide5.xml" Type="http://schemas.openxmlformats.org/officeDocument/2006/relationships/slide"/><Relationship Id="rId57" Target="slides/slide6.xml" Type="http://schemas.openxmlformats.org/officeDocument/2006/relationships/slide"/><Relationship Id="rId58" Target="slides/slide7.xml" Type="http://schemas.openxmlformats.org/officeDocument/2006/relationships/slide"/><Relationship Id="rId59" Target="slides/slide8.xml" Type="http://schemas.openxmlformats.org/officeDocument/2006/relationships/slide"/><Relationship Id="rId6" Target="fonts/font6.fntdata" Type="http://schemas.openxmlformats.org/officeDocument/2006/relationships/font"/><Relationship Id="rId60" Target="slides/slide9.xml" Type="http://schemas.openxmlformats.org/officeDocument/2006/relationships/slide"/><Relationship Id="rId61" Target="slides/slide10.xml" Type="http://schemas.openxmlformats.org/officeDocument/2006/relationships/slide"/><Relationship Id="rId62" Target="slides/slide11.xml" Type="http://schemas.openxmlformats.org/officeDocument/2006/relationships/slide"/><Relationship Id="rId63" Target="slides/slide12.xml" Type="http://schemas.openxmlformats.org/officeDocument/2006/relationships/slide"/><Relationship Id="rId64" Target="slides/slide13.xml" Type="http://schemas.openxmlformats.org/officeDocument/2006/relationships/slide"/><Relationship Id="rId65" Target="slides/slide14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979" y="-276231"/>
            <a:ext cx="2536968" cy="5859280"/>
            <a:chOff x="0" y="0"/>
            <a:chExt cx="668173" cy="15431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8173" cy="1543185"/>
            </a:xfrm>
            <a:custGeom>
              <a:avLst/>
              <a:gdLst/>
              <a:ahLst/>
              <a:cxnLst/>
              <a:rect r="r" b="b" t="t" l="l"/>
              <a:pathLst>
                <a:path h="1543185" w="668173">
                  <a:moveTo>
                    <a:pt x="0" y="0"/>
                  </a:moveTo>
                  <a:lnTo>
                    <a:pt x="668173" y="0"/>
                  </a:lnTo>
                  <a:lnTo>
                    <a:pt x="668173" y="1543185"/>
                  </a:lnTo>
                  <a:lnTo>
                    <a:pt x="0" y="1543185"/>
                  </a:lnTo>
                  <a:close/>
                </a:path>
              </a:pathLst>
            </a:custGeom>
            <a:solidFill>
              <a:srgbClr val="BCCBCE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8173" cy="15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44336" y="4258169"/>
            <a:ext cx="9810228" cy="6028831"/>
          </a:xfrm>
          <a:custGeom>
            <a:avLst/>
            <a:gdLst/>
            <a:ahLst/>
            <a:cxnLst/>
            <a:rect r="r" b="b" t="t" l="l"/>
            <a:pathLst>
              <a:path h="6028831" w="9810228">
                <a:moveTo>
                  <a:pt x="0" y="0"/>
                </a:moveTo>
                <a:lnTo>
                  <a:pt x="9810228" y="0"/>
                </a:lnTo>
                <a:lnTo>
                  <a:pt x="9810228" y="6028831"/>
                </a:lnTo>
                <a:lnTo>
                  <a:pt x="0" y="6028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34083" y="2786429"/>
            <a:ext cx="7652038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3B4A52"/>
                </a:solidFill>
                <a:latin typeface="Garet ExtraBold"/>
              </a:rPr>
              <a:t>Housing Prices Predictions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565708" y="5469391"/>
            <a:ext cx="6178628" cy="47625"/>
            <a:chOff x="0" y="0"/>
            <a:chExt cx="1035895" cy="79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5895" cy="7985"/>
            </a:xfrm>
            <a:custGeom>
              <a:avLst/>
              <a:gdLst/>
              <a:ahLst/>
              <a:cxnLst/>
              <a:rect r="r" b="b" t="t" l="l"/>
              <a:pathLst>
                <a:path h="7985" w="1035895">
                  <a:moveTo>
                    <a:pt x="3992" y="0"/>
                  </a:moveTo>
                  <a:lnTo>
                    <a:pt x="1031903" y="0"/>
                  </a:lnTo>
                  <a:cubicBezTo>
                    <a:pt x="1032961" y="0"/>
                    <a:pt x="1033977" y="421"/>
                    <a:pt x="1034726" y="1169"/>
                  </a:cubicBezTo>
                  <a:cubicBezTo>
                    <a:pt x="1035474" y="1918"/>
                    <a:pt x="1035895" y="2934"/>
                    <a:pt x="1035895" y="3992"/>
                  </a:cubicBezTo>
                  <a:lnTo>
                    <a:pt x="1035895" y="3992"/>
                  </a:lnTo>
                  <a:cubicBezTo>
                    <a:pt x="1035895" y="5051"/>
                    <a:pt x="1035474" y="6067"/>
                    <a:pt x="1034726" y="6815"/>
                  </a:cubicBezTo>
                  <a:cubicBezTo>
                    <a:pt x="1033977" y="7564"/>
                    <a:pt x="1032961" y="7985"/>
                    <a:pt x="1031903" y="7985"/>
                  </a:cubicBezTo>
                  <a:lnTo>
                    <a:pt x="3992" y="7985"/>
                  </a:lnTo>
                  <a:cubicBezTo>
                    <a:pt x="2934" y="7985"/>
                    <a:pt x="1918" y="7564"/>
                    <a:pt x="1169" y="6815"/>
                  </a:cubicBezTo>
                  <a:cubicBezTo>
                    <a:pt x="421" y="6067"/>
                    <a:pt x="0" y="5051"/>
                    <a:pt x="0" y="3992"/>
                  </a:cubicBezTo>
                  <a:lnTo>
                    <a:pt x="0" y="3992"/>
                  </a:lnTo>
                  <a:cubicBezTo>
                    <a:pt x="0" y="2934"/>
                    <a:pt x="421" y="1918"/>
                    <a:pt x="1169" y="1169"/>
                  </a:cubicBezTo>
                  <a:cubicBezTo>
                    <a:pt x="1918" y="421"/>
                    <a:pt x="2934" y="0"/>
                    <a:pt x="399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35895" cy="46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650060" y="7190948"/>
            <a:ext cx="2195" cy="1585913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323039" y="7133798"/>
            <a:ext cx="24872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90-10 split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54127" y="7133798"/>
            <a:ext cx="24872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80-20 split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11099985" y="7190948"/>
            <a:ext cx="2195" cy="1585913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952500"/>
            <a:ext cx="5120848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CLASSIFICATION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6919" y="2287734"/>
            <a:ext cx="15782856" cy="371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3B4A52"/>
                </a:solidFill>
                <a:latin typeface="Nunito"/>
              </a:rPr>
              <a:t>To perform classification we implemented 3 algorithms on each partition to construct and evaluate 9 models in total.</a:t>
            </a:r>
          </a:p>
          <a:p>
            <a:pPr>
              <a:lnSpc>
                <a:spcPts val="5999"/>
              </a:lnSpc>
            </a:pPr>
          </a:p>
          <a:p>
            <a:pPr marL="863596" indent="-431798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3B4A52"/>
                </a:solidFill>
                <a:latin typeface="Nunito"/>
              </a:rPr>
              <a:t>The algorithms: </a:t>
            </a:r>
            <a:r>
              <a:rPr lang="en-US" sz="3999">
                <a:solidFill>
                  <a:srgbClr val="3B4A52"/>
                </a:solidFill>
                <a:latin typeface="Nunito"/>
              </a:rPr>
              <a:t> Information Gain(ID3), Gain Ratio(C5.0), and Gini index(CART).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2208" y="6993085"/>
            <a:ext cx="24872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70-30 split</a:t>
            </a:r>
          </a:p>
        </p:txBody>
      </p:sp>
      <p:sp>
        <p:nvSpPr>
          <p:cNvPr name="AutoShape 12" id="12"/>
          <p:cNvSpPr/>
          <p:nvPr/>
        </p:nvSpPr>
        <p:spPr>
          <a:xfrm>
            <a:off x="2725816" y="7507435"/>
            <a:ext cx="1243608" cy="7929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482208" y="7507435"/>
            <a:ext cx="1243608" cy="7929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2725816" y="7507435"/>
            <a:ext cx="0" cy="9453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8395641"/>
            <a:ext cx="79586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IG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44408" y="8491111"/>
            <a:ext cx="15447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IG Ratio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08199" y="8357541"/>
            <a:ext cx="11316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Gini Index </a:t>
            </a:r>
          </a:p>
        </p:txBody>
      </p:sp>
      <p:sp>
        <p:nvSpPr>
          <p:cNvPr name="AutoShape 18" id="18"/>
          <p:cNvSpPr/>
          <p:nvPr/>
        </p:nvSpPr>
        <p:spPr>
          <a:xfrm>
            <a:off x="8117639" y="7648148"/>
            <a:ext cx="1243608" cy="7929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6874032" y="7648148"/>
            <a:ext cx="1243608" cy="7929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8117639" y="7648148"/>
            <a:ext cx="0" cy="9453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6420523" y="8536355"/>
            <a:ext cx="79586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IG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36231" y="8631824"/>
            <a:ext cx="15447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IG Ratio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00022" y="8498255"/>
            <a:ext cx="11316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Gini Index 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4475697" y="7599333"/>
            <a:ext cx="1243608" cy="7929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>
            <a:off x="13232089" y="7599333"/>
            <a:ext cx="1243608" cy="7929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14475697" y="7599333"/>
            <a:ext cx="0" cy="945356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2778581" y="8487539"/>
            <a:ext cx="79586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IG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794288" y="8583009"/>
            <a:ext cx="15447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IG Ratio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558079" y="8449439"/>
            <a:ext cx="11316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Gini Index 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650060" y="7190948"/>
            <a:ext cx="2195" cy="1585913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764018" y="7679105"/>
            <a:ext cx="316272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B4A52"/>
                </a:solidFill>
                <a:latin typeface="Nunito Bold"/>
              </a:rPr>
              <a:t>k=2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56314" y="7679105"/>
            <a:ext cx="286840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B4A52"/>
                </a:solidFill>
                <a:latin typeface="Nunito Bold"/>
              </a:rPr>
              <a:t>k=8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941919" y="7679105"/>
            <a:ext cx="286840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B4A52"/>
                </a:solidFill>
                <a:latin typeface="Nunito Bold"/>
              </a:rPr>
              <a:t>k=4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11099985" y="7190948"/>
            <a:ext cx="2195" cy="1585913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952500"/>
            <a:ext cx="5120848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CLUSTERING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6444" y="2933699"/>
            <a:ext cx="15782856" cy="296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3B4A52"/>
                </a:solidFill>
                <a:latin typeface="Nunito"/>
              </a:rPr>
              <a:t>Clustering is a method in unsupervised machine learning that groups similar data points together.</a:t>
            </a:r>
          </a:p>
          <a:p>
            <a:pPr marL="863596" indent="-431798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3B4A52"/>
                </a:solidFill>
                <a:latin typeface="Nunito"/>
              </a:rPr>
              <a:t>We used </a:t>
            </a:r>
            <a:r>
              <a:rPr lang="en-US" sz="3999">
                <a:solidFill>
                  <a:srgbClr val="3B4A52"/>
                </a:solidFill>
                <a:latin typeface="Nunito Bold"/>
              </a:rPr>
              <a:t>K-means</a:t>
            </a:r>
            <a:r>
              <a:rPr lang="en-US" sz="3999">
                <a:solidFill>
                  <a:srgbClr val="3B4A52"/>
                </a:solidFill>
                <a:latin typeface="Nunito"/>
              </a:rPr>
              <a:t> technique that represents the clusters by the center of cluster 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08667" y="328613"/>
            <a:ext cx="9290717" cy="9290717"/>
          </a:xfrm>
          <a:custGeom>
            <a:avLst/>
            <a:gdLst/>
            <a:ahLst/>
            <a:cxnLst/>
            <a:rect r="r" b="b" t="t" l="l"/>
            <a:pathLst>
              <a:path h="9290717" w="9290717">
                <a:moveTo>
                  <a:pt x="0" y="0"/>
                </a:moveTo>
                <a:lnTo>
                  <a:pt x="9290716" y="0"/>
                </a:lnTo>
                <a:lnTo>
                  <a:pt x="9290716" y="9290716"/>
                </a:lnTo>
                <a:lnTo>
                  <a:pt x="0" y="9290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7178" y="647487"/>
            <a:ext cx="2870194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3385" y="1702327"/>
            <a:ext cx="7040047" cy="7917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6973" indent="-373486" lvl="1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3B4A52"/>
                </a:solidFill>
                <a:latin typeface="Canva Sans 1"/>
              </a:rPr>
              <a:t>the best decision tree among the rest is the gini index 80-20 split.</a:t>
            </a:r>
          </a:p>
          <a:p>
            <a:pPr>
              <a:lnSpc>
                <a:spcPts val="4843"/>
              </a:lnSpc>
            </a:pPr>
          </a:p>
          <a:p>
            <a:pPr marL="746973" indent="-373486" lvl="1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3B4A52"/>
                </a:solidFill>
                <a:latin typeface="Canva Sans 1"/>
              </a:rPr>
              <a:t>it was chosen for  having one of the highest accuracies and the most balanced high values.</a:t>
            </a:r>
          </a:p>
          <a:p>
            <a:pPr>
              <a:lnSpc>
                <a:spcPts val="4843"/>
              </a:lnSpc>
            </a:pPr>
          </a:p>
          <a:p>
            <a:pPr marL="746973" indent="-373486" lvl="1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3B4A52"/>
                </a:solidFill>
                <a:latin typeface="Canva Sans 1"/>
              </a:rPr>
              <a:t>from the graph the value “Low”</a:t>
            </a:r>
            <a:r>
              <a:rPr lang="en-US" sz="3459">
                <a:solidFill>
                  <a:srgbClr val="3B4A52"/>
                </a:solidFill>
                <a:latin typeface="Canva Sans 1"/>
              </a:rPr>
              <a:t> is the blue color and “High” is the green.</a:t>
            </a:r>
          </a:p>
          <a:p>
            <a:pPr>
              <a:lnSpc>
                <a:spcPts val="484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57870" y="694055"/>
            <a:ext cx="7830837" cy="7868485"/>
          </a:xfrm>
          <a:custGeom>
            <a:avLst/>
            <a:gdLst/>
            <a:ahLst/>
            <a:cxnLst/>
            <a:rect r="r" b="b" t="t" l="l"/>
            <a:pathLst>
              <a:path h="7868485" w="7830837">
                <a:moveTo>
                  <a:pt x="0" y="0"/>
                </a:moveTo>
                <a:lnTo>
                  <a:pt x="7830836" y="0"/>
                </a:lnTo>
                <a:lnTo>
                  <a:pt x="7830836" y="7868484"/>
                </a:lnTo>
                <a:lnTo>
                  <a:pt x="0" y="786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506" y="2762885"/>
            <a:ext cx="8975494" cy="486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6973" indent="-373486" lvl="1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3B4A52"/>
                </a:solidFill>
                <a:latin typeface="Canva Sans 1"/>
              </a:rPr>
              <a:t>the best result we got was k=2 .</a:t>
            </a:r>
          </a:p>
          <a:p>
            <a:pPr>
              <a:lnSpc>
                <a:spcPts val="4843"/>
              </a:lnSpc>
            </a:pPr>
          </a:p>
          <a:p>
            <a:pPr marL="746973" indent="-373486" lvl="1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3B4A52"/>
                </a:solidFill>
                <a:latin typeface="Canva Sans 1"/>
              </a:rPr>
              <a:t>we chose k=2 because of it’s performance and it has the highest average silhouette width. </a:t>
            </a:r>
          </a:p>
          <a:p>
            <a:pPr>
              <a:lnSpc>
                <a:spcPts val="4843"/>
              </a:lnSpc>
            </a:pPr>
          </a:p>
          <a:p>
            <a:pPr marL="746973" indent="-373486" lvl="1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3B4A52"/>
                </a:solidFill>
                <a:latin typeface="Canva Sans 1"/>
              </a:rPr>
              <a:t>and it has the least overlapping comparing to other clusters.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7178" y="647487"/>
            <a:ext cx="2870194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FINDINGS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45946" y="3130544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819644"/>
            <a:ext cx="5722116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7852" y="4174006"/>
            <a:ext cx="16873432" cy="2893133"/>
            <a:chOff x="0" y="0"/>
            <a:chExt cx="4444031" cy="761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4031" cy="761977"/>
            </a:xfrm>
            <a:custGeom>
              <a:avLst/>
              <a:gdLst/>
              <a:ahLst/>
              <a:cxnLst/>
              <a:rect r="r" b="b" t="t" l="l"/>
              <a:pathLst>
                <a:path h="761977" w="4444031">
                  <a:moveTo>
                    <a:pt x="0" y="0"/>
                  </a:moveTo>
                  <a:lnTo>
                    <a:pt x="4444031" y="0"/>
                  </a:lnTo>
                  <a:lnTo>
                    <a:pt x="4444031" y="761977"/>
                  </a:lnTo>
                  <a:lnTo>
                    <a:pt x="0" y="761977"/>
                  </a:ln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4031" cy="800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984767" y="4174006"/>
            <a:ext cx="2920" cy="2893133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7389850" y="4174023"/>
            <a:ext cx="13735" cy="289314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794932" y="4174040"/>
            <a:ext cx="16780" cy="2893236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4200014" y="4174057"/>
            <a:ext cx="44249" cy="2893356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4490833" y="5521040"/>
            <a:ext cx="239587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EDEAE5"/>
                </a:solidFill>
                <a:latin typeface="Nunito Bold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3151" y="4482162"/>
            <a:ext cx="482446" cy="75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EDEAE5"/>
                </a:solidFill>
                <a:latin typeface="Nunito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3998" y="4482162"/>
            <a:ext cx="433891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EDEAE5"/>
                </a:solidFill>
                <a:latin typeface="Nunito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53017" y="4482162"/>
            <a:ext cx="383103" cy="75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EDEAE5"/>
                </a:solidFill>
                <a:latin typeface="Nunito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14313" y="4482162"/>
            <a:ext cx="383103" cy="75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EDEAE5"/>
                </a:solidFill>
                <a:latin typeface="Nunito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06348" y="4482162"/>
            <a:ext cx="383103" cy="75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EDEAE5"/>
                </a:solidFill>
                <a:latin typeface="Nunito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3473" y="5521040"/>
            <a:ext cx="157073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EDEAE5"/>
                </a:solidFill>
                <a:latin typeface="Nunito Bold"/>
              </a:rPr>
              <a:t>INTRO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46633" y="5521040"/>
            <a:ext cx="239587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EDEAE5"/>
                </a:solidFill>
                <a:latin typeface="Nunito Bold"/>
              </a:rPr>
              <a:t>DATASET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05910" y="5229115"/>
            <a:ext cx="3316229" cy="12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3488">
                <a:solidFill>
                  <a:srgbClr val="EDEAE5"/>
                </a:solidFill>
                <a:latin typeface="Nunito Bold"/>
              </a:rPr>
              <a:t>DATA MINING TECHNIQUES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22139" y="5229115"/>
            <a:ext cx="3316229" cy="12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3488">
                <a:solidFill>
                  <a:srgbClr val="EDEAE5"/>
                </a:solidFill>
                <a:latin typeface="Nunito Bold"/>
              </a:rPr>
              <a:t>RESULTS AND FINDINGS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0342504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236511" y="136422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51947" y="1459452"/>
            <a:ext cx="5084516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5743" y="2760464"/>
            <a:ext cx="13681352" cy="575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6651" indent="-413326" lvl="1">
              <a:lnSpc>
                <a:spcPts val="5743"/>
              </a:lnSpc>
              <a:buFont typeface="Arial"/>
              <a:buChar char="•"/>
            </a:pPr>
            <a:r>
              <a:rPr lang="en-US" sz="3828">
                <a:solidFill>
                  <a:srgbClr val="000000"/>
                </a:solidFill>
                <a:latin typeface="Nunito"/>
              </a:rPr>
              <a:t>our project aims to solve a problem that most people face when they want to buy a house which is that they cant predict how high a house price can be. </a:t>
            </a:r>
          </a:p>
          <a:p>
            <a:pPr marL="826651" indent="-413326" lvl="1">
              <a:lnSpc>
                <a:spcPts val="5743"/>
              </a:lnSpc>
              <a:buFont typeface="Arial"/>
              <a:buChar char="•"/>
            </a:pPr>
            <a:r>
              <a:rPr lang="en-US" sz="3828">
                <a:solidFill>
                  <a:srgbClr val="000000"/>
                </a:solidFill>
                <a:latin typeface="Nunito"/>
              </a:rPr>
              <a:t>we studied how to accurately predict house prices based on various features provided in our dataset. </a:t>
            </a:r>
          </a:p>
          <a:p>
            <a:pPr marL="826651" indent="-413326" lvl="1">
              <a:lnSpc>
                <a:spcPts val="5743"/>
              </a:lnSpc>
              <a:buFont typeface="Arial"/>
              <a:buChar char="•"/>
            </a:pPr>
            <a:r>
              <a:rPr lang="en-US" sz="3828">
                <a:solidFill>
                  <a:srgbClr val="000000"/>
                </a:solidFill>
                <a:latin typeface="Nunito"/>
              </a:rPr>
              <a:t>This predictive model helps stakeholders, such as real estate agents, buyers, and sellers, in estimating the price of a house given its characteristics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277096" y="960177"/>
            <a:ext cx="3400542" cy="2590595"/>
          </a:xfrm>
          <a:custGeom>
            <a:avLst/>
            <a:gdLst/>
            <a:ahLst/>
            <a:cxnLst/>
            <a:rect r="r" b="b" t="t" l="l"/>
            <a:pathLst>
              <a:path h="2590595" w="3400542">
                <a:moveTo>
                  <a:pt x="0" y="0"/>
                </a:moveTo>
                <a:lnTo>
                  <a:pt x="3400542" y="0"/>
                </a:lnTo>
                <a:lnTo>
                  <a:pt x="3400542" y="2590595"/>
                </a:lnTo>
                <a:lnTo>
                  <a:pt x="0" y="2590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515729" y="1481682"/>
            <a:ext cx="5184262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15876" y="-9144000"/>
            <a:ext cx="1056247" cy="18288000"/>
            <a:chOff x="0" y="0"/>
            <a:chExt cx="278189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189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8189">
                  <a:moveTo>
                    <a:pt x="0" y="0"/>
                  </a:moveTo>
                  <a:lnTo>
                    <a:pt x="278189" y="0"/>
                  </a:lnTo>
                  <a:lnTo>
                    <a:pt x="2781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91A8B4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8189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029068"/>
            <a:ext cx="3134159" cy="1020559"/>
            <a:chOff x="0" y="0"/>
            <a:chExt cx="825457" cy="2687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15729" y="1481682"/>
            <a:ext cx="5184262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7810" y="2553838"/>
            <a:ext cx="128682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4A52"/>
                </a:solidFill>
                <a:latin typeface="Canva Sans 1"/>
              </a:rPr>
              <a:t>Our Dataset is for housing Prices prediction which consists of: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458078"/>
            <a:ext cx="407625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B4A52"/>
                </a:solidFill>
                <a:latin typeface="Canva Sans 1"/>
              </a:rPr>
              <a:t>545 object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B4A52"/>
                </a:solidFill>
                <a:latin typeface="Canva Sans 1"/>
              </a:rPr>
              <a:t>13 attribute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460059" y="5029068"/>
            <a:ext cx="3134159" cy="1020559"/>
            <a:chOff x="0" y="0"/>
            <a:chExt cx="825457" cy="2687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91418" y="5029068"/>
            <a:ext cx="3134159" cy="1020559"/>
            <a:chOff x="0" y="0"/>
            <a:chExt cx="825457" cy="26878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22777" y="5029068"/>
            <a:ext cx="3134159" cy="1020559"/>
            <a:chOff x="0" y="0"/>
            <a:chExt cx="825457" cy="2687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754136" y="5029068"/>
            <a:ext cx="3134159" cy="1020559"/>
            <a:chOff x="0" y="0"/>
            <a:chExt cx="825457" cy="26878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6840202"/>
            <a:ext cx="3134159" cy="1020559"/>
            <a:chOff x="0" y="0"/>
            <a:chExt cx="825457" cy="2687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460059" y="6778712"/>
            <a:ext cx="3134159" cy="1020559"/>
            <a:chOff x="0" y="0"/>
            <a:chExt cx="825457" cy="2687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891418" y="6717222"/>
            <a:ext cx="3134159" cy="1020559"/>
            <a:chOff x="0" y="0"/>
            <a:chExt cx="825457" cy="26878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742816" y="8251286"/>
            <a:ext cx="3377217" cy="1594934"/>
            <a:chOff x="0" y="0"/>
            <a:chExt cx="889473" cy="42006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89473" cy="420065"/>
            </a:xfrm>
            <a:custGeom>
              <a:avLst/>
              <a:gdLst/>
              <a:ahLst/>
              <a:cxnLst/>
              <a:rect r="r" b="b" t="t" l="l"/>
              <a:pathLst>
                <a:path h="420065" w="889473">
                  <a:moveTo>
                    <a:pt x="116912" y="0"/>
                  </a:moveTo>
                  <a:lnTo>
                    <a:pt x="772561" y="0"/>
                  </a:lnTo>
                  <a:cubicBezTo>
                    <a:pt x="837129" y="0"/>
                    <a:pt x="889473" y="52343"/>
                    <a:pt x="889473" y="116912"/>
                  </a:cubicBezTo>
                  <a:lnTo>
                    <a:pt x="889473" y="303153"/>
                  </a:lnTo>
                  <a:cubicBezTo>
                    <a:pt x="889473" y="367722"/>
                    <a:pt x="837129" y="420065"/>
                    <a:pt x="772561" y="420065"/>
                  </a:cubicBezTo>
                  <a:lnTo>
                    <a:pt x="116912" y="420065"/>
                  </a:lnTo>
                  <a:cubicBezTo>
                    <a:pt x="52343" y="420065"/>
                    <a:pt x="0" y="367722"/>
                    <a:pt x="0" y="303153"/>
                  </a:cubicBezTo>
                  <a:lnTo>
                    <a:pt x="0" y="116912"/>
                  </a:lnTo>
                  <a:cubicBezTo>
                    <a:pt x="0" y="52343"/>
                    <a:pt x="52343" y="0"/>
                    <a:pt x="116912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89473" cy="458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754136" y="6594242"/>
            <a:ext cx="3134159" cy="1020559"/>
            <a:chOff x="0" y="0"/>
            <a:chExt cx="825457" cy="26878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276487" y="6657480"/>
            <a:ext cx="3134159" cy="1020559"/>
            <a:chOff x="0" y="0"/>
            <a:chExt cx="825457" cy="26878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25457" cy="268789"/>
            </a:xfrm>
            <a:custGeom>
              <a:avLst/>
              <a:gdLst/>
              <a:ahLst/>
              <a:cxnLst/>
              <a:rect r="r" b="b" t="t" l="l"/>
              <a:pathLst>
                <a:path h="268789" w="825457">
                  <a:moveTo>
                    <a:pt x="125979" y="0"/>
                  </a:moveTo>
                  <a:lnTo>
                    <a:pt x="699478" y="0"/>
                  </a:lnTo>
                  <a:cubicBezTo>
                    <a:pt x="732890" y="0"/>
                    <a:pt x="764933" y="13273"/>
                    <a:pt x="788559" y="36898"/>
                  </a:cubicBezTo>
                  <a:cubicBezTo>
                    <a:pt x="812185" y="60524"/>
                    <a:pt x="825457" y="92567"/>
                    <a:pt x="825457" y="125979"/>
                  </a:cubicBezTo>
                  <a:lnTo>
                    <a:pt x="825457" y="142810"/>
                  </a:lnTo>
                  <a:cubicBezTo>
                    <a:pt x="825457" y="176222"/>
                    <a:pt x="812185" y="208265"/>
                    <a:pt x="788559" y="231891"/>
                  </a:cubicBezTo>
                  <a:cubicBezTo>
                    <a:pt x="764933" y="255517"/>
                    <a:pt x="732890" y="268789"/>
                    <a:pt x="699478" y="268789"/>
                  </a:cubicBezTo>
                  <a:lnTo>
                    <a:pt x="125979" y="268789"/>
                  </a:lnTo>
                  <a:cubicBezTo>
                    <a:pt x="92567" y="268789"/>
                    <a:pt x="60524" y="255517"/>
                    <a:pt x="36898" y="231891"/>
                  </a:cubicBezTo>
                  <a:cubicBezTo>
                    <a:pt x="13273" y="208265"/>
                    <a:pt x="0" y="176222"/>
                    <a:pt x="0" y="142810"/>
                  </a:cubicBezTo>
                  <a:lnTo>
                    <a:pt x="0" y="125979"/>
                  </a:lnTo>
                  <a:cubicBezTo>
                    <a:pt x="0" y="92567"/>
                    <a:pt x="13273" y="60524"/>
                    <a:pt x="36898" y="36898"/>
                  </a:cubicBezTo>
                  <a:cubicBezTo>
                    <a:pt x="60524" y="13273"/>
                    <a:pt x="92567" y="0"/>
                    <a:pt x="125979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25457" cy="30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2003203" y="5215815"/>
            <a:ext cx="10636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Price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548259" y="5215815"/>
            <a:ext cx="9577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Area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385050" y="5215815"/>
            <a:ext cx="21468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Bedrooms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736488" y="5215815"/>
            <a:ext cx="23067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Bathrooms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588187" y="5215815"/>
            <a:ext cx="14660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Stories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06519" y="7011652"/>
            <a:ext cx="19785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Mainroad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859978" y="6965459"/>
            <a:ext cx="23343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Guestroom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385050" y="6903547"/>
            <a:ext cx="20891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Basement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141367" y="8425186"/>
            <a:ext cx="2580115" cy="11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1"/>
              </a:rPr>
              <a:t>Hot water heating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016177" y="6780989"/>
            <a:ext cx="15387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Parking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429784" y="6780989"/>
            <a:ext cx="17828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Prefarea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7594218" y="8251286"/>
            <a:ext cx="3762601" cy="1594934"/>
            <a:chOff x="0" y="0"/>
            <a:chExt cx="990973" cy="42006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90973" cy="420065"/>
            </a:xfrm>
            <a:custGeom>
              <a:avLst/>
              <a:gdLst/>
              <a:ahLst/>
              <a:cxnLst/>
              <a:rect r="r" b="b" t="t" l="l"/>
              <a:pathLst>
                <a:path h="420065" w="990973">
                  <a:moveTo>
                    <a:pt x="104937" y="0"/>
                  </a:moveTo>
                  <a:lnTo>
                    <a:pt x="886036" y="0"/>
                  </a:lnTo>
                  <a:cubicBezTo>
                    <a:pt x="913867" y="0"/>
                    <a:pt x="940558" y="11056"/>
                    <a:pt x="960238" y="30735"/>
                  </a:cubicBezTo>
                  <a:cubicBezTo>
                    <a:pt x="979917" y="50415"/>
                    <a:pt x="990973" y="77106"/>
                    <a:pt x="990973" y="104937"/>
                  </a:cubicBezTo>
                  <a:lnTo>
                    <a:pt x="990973" y="315127"/>
                  </a:lnTo>
                  <a:cubicBezTo>
                    <a:pt x="990973" y="342959"/>
                    <a:pt x="979917" y="369650"/>
                    <a:pt x="960238" y="389329"/>
                  </a:cubicBezTo>
                  <a:cubicBezTo>
                    <a:pt x="940558" y="409009"/>
                    <a:pt x="913867" y="420065"/>
                    <a:pt x="886036" y="420065"/>
                  </a:cubicBezTo>
                  <a:lnTo>
                    <a:pt x="104937" y="420065"/>
                  </a:lnTo>
                  <a:cubicBezTo>
                    <a:pt x="77106" y="420065"/>
                    <a:pt x="50415" y="409009"/>
                    <a:pt x="30735" y="389329"/>
                  </a:cubicBezTo>
                  <a:cubicBezTo>
                    <a:pt x="11056" y="369650"/>
                    <a:pt x="0" y="342959"/>
                    <a:pt x="0" y="315127"/>
                  </a:cubicBezTo>
                  <a:lnTo>
                    <a:pt x="0" y="104937"/>
                  </a:lnTo>
                  <a:cubicBezTo>
                    <a:pt x="0" y="77106"/>
                    <a:pt x="11056" y="50415"/>
                    <a:pt x="30735" y="30735"/>
                  </a:cubicBezTo>
                  <a:cubicBezTo>
                    <a:pt x="50415" y="11056"/>
                    <a:pt x="77106" y="0"/>
                    <a:pt x="104937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990973" cy="458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7891418" y="8725221"/>
            <a:ext cx="32001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Airconditioning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11796961" y="8251286"/>
            <a:ext cx="3377217" cy="1594934"/>
            <a:chOff x="0" y="0"/>
            <a:chExt cx="889473" cy="42006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89473" cy="420065"/>
            </a:xfrm>
            <a:custGeom>
              <a:avLst/>
              <a:gdLst/>
              <a:ahLst/>
              <a:cxnLst/>
              <a:rect r="r" b="b" t="t" l="l"/>
              <a:pathLst>
                <a:path h="420065" w="889473">
                  <a:moveTo>
                    <a:pt x="116912" y="0"/>
                  </a:moveTo>
                  <a:lnTo>
                    <a:pt x="772561" y="0"/>
                  </a:lnTo>
                  <a:cubicBezTo>
                    <a:pt x="837129" y="0"/>
                    <a:pt x="889473" y="52343"/>
                    <a:pt x="889473" y="116912"/>
                  </a:cubicBezTo>
                  <a:lnTo>
                    <a:pt x="889473" y="303153"/>
                  </a:lnTo>
                  <a:cubicBezTo>
                    <a:pt x="889473" y="367722"/>
                    <a:pt x="837129" y="420065"/>
                    <a:pt x="772561" y="420065"/>
                  </a:cubicBezTo>
                  <a:lnTo>
                    <a:pt x="116912" y="420065"/>
                  </a:lnTo>
                  <a:cubicBezTo>
                    <a:pt x="52343" y="420065"/>
                    <a:pt x="0" y="367722"/>
                    <a:pt x="0" y="303153"/>
                  </a:cubicBezTo>
                  <a:lnTo>
                    <a:pt x="0" y="116912"/>
                  </a:lnTo>
                  <a:cubicBezTo>
                    <a:pt x="0" y="52343"/>
                    <a:pt x="52343" y="0"/>
                    <a:pt x="116912" y="0"/>
                  </a:cubicBezTo>
                  <a:close/>
                </a:path>
              </a:pathLst>
            </a:custGeom>
            <a:solidFill>
              <a:srgbClr val="798F9B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889473" cy="458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2323108" y="8425184"/>
            <a:ext cx="217517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Furnishing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1"/>
              </a:rPr>
              <a:t> status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15876" y="-9144000"/>
            <a:ext cx="1056247" cy="18288000"/>
            <a:chOff x="0" y="0"/>
            <a:chExt cx="278189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189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8189">
                  <a:moveTo>
                    <a:pt x="0" y="0"/>
                  </a:moveTo>
                  <a:lnTo>
                    <a:pt x="278189" y="0"/>
                  </a:lnTo>
                  <a:lnTo>
                    <a:pt x="2781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91A8B4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8189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264998"/>
            <a:ext cx="7551450" cy="7491327"/>
          </a:xfrm>
          <a:custGeom>
            <a:avLst/>
            <a:gdLst/>
            <a:ahLst/>
            <a:cxnLst/>
            <a:rect r="r" b="b" t="t" l="l"/>
            <a:pathLst>
              <a:path h="7491327" w="7551450">
                <a:moveTo>
                  <a:pt x="0" y="0"/>
                </a:moveTo>
                <a:lnTo>
                  <a:pt x="7551450" y="0"/>
                </a:lnTo>
                <a:lnTo>
                  <a:pt x="7551450" y="7491328"/>
                </a:lnTo>
                <a:lnTo>
                  <a:pt x="0" y="7491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6397" y="617855"/>
            <a:ext cx="6748459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DATA VISUALIZATION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774359" y="2264998"/>
            <a:ext cx="8484941" cy="7491327"/>
          </a:xfrm>
          <a:custGeom>
            <a:avLst/>
            <a:gdLst/>
            <a:ahLst/>
            <a:cxnLst/>
            <a:rect r="r" b="b" t="t" l="l"/>
            <a:pathLst>
              <a:path h="7491327" w="8484941">
                <a:moveTo>
                  <a:pt x="0" y="0"/>
                </a:moveTo>
                <a:lnTo>
                  <a:pt x="8484941" y="0"/>
                </a:lnTo>
                <a:lnTo>
                  <a:pt x="8484941" y="7491328"/>
                </a:lnTo>
                <a:lnTo>
                  <a:pt x="0" y="749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15876" y="-9144000"/>
            <a:ext cx="1056247" cy="18288000"/>
            <a:chOff x="0" y="0"/>
            <a:chExt cx="278189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189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8189">
                  <a:moveTo>
                    <a:pt x="0" y="0"/>
                  </a:moveTo>
                  <a:lnTo>
                    <a:pt x="278189" y="0"/>
                  </a:lnTo>
                  <a:lnTo>
                    <a:pt x="2781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91A8B4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8189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6397" y="2132863"/>
            <a:ext cx="8237038" cy="7507510"/>
          </a:xfrm>
          <a:custGeom>
            <a:avLst/>
            <a:gdLst/>
            <a:ahLst/>
            <a:cxnLst/>
            <a:rect r="r" b="b" t="t" l="l"/>
            <a:pathLst>
              <a:path h="7507510" w="8237038">
                <a:moveTo>
                  <a:pt x="0" y="0"/>
                </a:moveTo>
                <a:lnTo>
                  <a:pt x="8237038" y="0"/>
                </a:lnTo>
                <a:lnTo>
                  <a:pt x="8237038" y="7507509"/>
                </a:lnTo>
                <a:lnTo>
                  <a:pt x="0" y="7507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06164" y="2132863"/>
            <a:ext cx="8112510" cy="7507510"/>
          </a:xfrm>
          <a:custGeom>
            <a:avLst/>
            <a:gdLst/>
            <a:ahLst/>
            <a:cxnLst/>
            <a:rect r="r" b="b" t="t" l="l"/>
            <a:pathLst>
              <a:path h="7507510" w="8112510">
                <a:moveTo>
                  <a:pt x="0" y="0"/>
                </a:moveTo>
                <a:lnTo>
                  <a:pt x="8112511" y="0"/>
                </a:lnTo>
                <a:lnTo>
                  <a:pt x="8112511" y="7507509"/>
                </a:lnTo>
                <a:lnTo>
                  <a:pt x="0" y="75075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6397" y="617855"/>
            <a:ext cx="6748459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DATA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7308" y="3693894"/>
            <a:ext cx="14725141" cy="5164152"/>
            <a:chOff x="0" y="0"/>
            <a:chExt cx="19633521" cy="688553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885536" cy="688553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3B4A52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6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330353" y="0"/>
              <a:ext cx="6885536" cy="688553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3B4A52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6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747986" y="0"/>
              <a:ext cx="6885536" cy="688553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3B4A52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4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463035" y="1819962"/>
              <a:ext cx="1705972" cy="1622806"/>
            </a:xfrm>
            <a:custGeom>
              <a:avLst/>
              <a:gdLst/>
              <a:ahLst/>
              <a:cxnLst/>
              <a:rect r="r" b="b" t="t" l="l"/>
              <a:pathLst>
                <a:path h="1622806" w="1705972">
                  <a:moveTo>
                    <a:pt x="0" y="0"/>
                  </a:moveTo>
                  <a:lnTo>
                    <a:pt x="1705972" y="0"/>
                  </a:lnTo>
                  <a:lnTo>
                    <a:pt x="1705972" y="1622806"/>
                  </a:lnTo>
                  <a:lnTo>
                    <a:pt x="0" y="1622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76238" y="1758820"/>
              <a:ext cx="1481046" cy="1629761"/>
            </a:xfrm>
            <a:custGeom>
              <a:avLst/>
              <a:gdLst/>
              <a:ahLst/>
              <a:cxnLst/>
              <a:rect r="r" b="b" t="t" l="l"/>
              <a:pathLst>
                <a:path h="1629761" w="1481046">
                  <a:moveTo>
                    <a:pt x="0" y="0"/>
                  </a:moveTo>
                  <a:lnTo>
                    <a:pt x="1481045" y="0"/>
                  </a:lnTo>
                  <a:lnTo>
                    <a:pt x="1481045" y="1629761"/>
                  </a:lnTo>
                  <a:lnTo>
                    <a:pt x="0" y="162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5460727" y="1493012"/>
              <a:ext cx="1637244" cy="2161378"/>
            </a:xfrm>
            <a:custGeom>
              <a:avLst/>
              <a:gdLst/>
              <a:ahLst/>
              <a:cxnLst/>
              <a:rect r="r" b="b" t="t" l="l"/>
              <a:pathLst>
                <a:path h="2161378" w="1637244">
                  <a:moveTo>
                    <a:pt x="0" y="0"/>
                  </a:moveTo>
                  <a:lnTo>
                    <a:pt x="1637244" y="0"/>
                  </a:lnTo>
                  <a:lnTo>
                    <a:pt x="1637244" y="2161377"/>
                  </a:lnTo>
                  <a:lnTo>
                    <a:pt x="0" y="21613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418301" y="3721745"/>
              <a:ext cx="379543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546873"/>
                  </a:solidFill>
                  <a:latin typeface="Garet ExtraBold"/>
                </a:rPr>
                <a:t>Data cleaning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759807" y="3670944"/>
              <a:ext cx="6113908" cy="1377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546873"/>
                  </a:solidFill>
                  <a:latin typeface="Garet ExtraBold"/>
                </a:rPr>
                <a:t>Data 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546873"/>
                  </a:solidFill>
                  <a:latin typeface="Garet ExtraBold"/>
                </a:rPr>
                <a:t>Transformation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3692407" y="4026544"/>
              <a:ext cx="517388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B4A52"/>
                  </a:solidFill>
                  <a:latin typeface="Garet ExtraBold"/>
                </a:rPr>
                <a:t>Feature selection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952500"/>
            <a:ext cx="4970230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DATA PREPROCESSING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70839" y="2752921"/>
            <a:ext cx="16488461" cy="7046097"/>
            <a:chOff x="0" y="0"/>
            <a:chExt cx="4342640" cy="18557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342640" cy="1855762"/>
            </a:xfrm>
            <a:custGeom>
              <a:avLst/>
              <a:gdLst/>
              <a:ahLst/>
              <a:cxnLst/>
              <a:rect r="r" b="b" t="t" l="l"/>
              <a:pathLst>
                <a:path h="1855762" w="4342640">
                  <a:moveTo>
                    <a:pt x="0" y="0"/>
                  </a:moveTo>
                  <a:lnTo>
                    <a:pt x="4342640" y="0"/>
                  </a:lnTo>
                  <a:lnTo>
                    <a:pt x="4342640" y="1855762"/>
                  </a:lnTo>
                  <a:lnTo>
                    <a:pt x="0" y="1855762"/>
                  </a:lnTo>
                  <a:close/>
                </a:path>
              </a:pathLst>
            </a:custGeom>
            <a:solidFill>
              <a:srgbClr val="EDEAE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342640" cy="1893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09708" y="3846294"/>
            <a:ext cx="5164152" cy="516415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B4A52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6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57473" y="3846294"/>
            <a:ext cx="5164152" cy="516415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B4A5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6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070697" y="3846294"/>
            <a:ext cx="5164152" cy="516415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B4A5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3356984" y="5211265"/>
            <a:ext cx="1279479" cy="1217105"/>
          </a:xfrm>
          <a:custGeom>
            <a:avLst/>
            <a:gdLst/>
            <a:ahLst/>
            <a:cxnLst/>
            <a:rect r="r" b="b" t="t" l="l"/>
            <a:pathLst>
              <a:path h="1217105" w="1279479">
                <a:moveTo>
                  <a:pt x="0" y="0"/>
                </a:moveTo>
                <a:lnTo>
                  <a:pt x="1279479" y="0"/>
                </a:lnTo>
                <a:lnTo>
                  <a:pt x="1279479" y="1217105"/>
                </a:lnTo>
                <a:lnTo>
                  <a:pt x="0" y="1217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316886" y="5165409"/>
            <a:ext cx="1110784" cy="1222321"/>
          </a:xfrm>
          <a:custGeom>
            <a:avLst/>
            <a:gdLst/>
            <a:ahLst/>
            <a:cxnLst/>
            <a:rect r="r" b="b" t="t" l="l"/>
            <a:pathLst>
              <a:path h="1222321" w="1110784">
                <a:moveTo>
                  <a:pt x="0" y="0"/>
                </a:moveTo>
                <a:lnTo>
                  <a:pt x="1110784" y="0"/>
                </a:lnTo>
                <a:lnTo>
                  <a:pt x="1110784" y="1222321"/>
                </a:lnTo>
                <a:lnTo>
                  <a:pt x="0" y="1222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105253" y="4966053"/>
            <a:ext cx="1227933" cy="1621033"/>
          </a:xfrm>
          <a:custGeom>
            <a:avLst/>
            <a:gdLst/>
            <a:ahLst/>
            <a:cxnLst/>
            <a:rect r="r" b="b" t="t" l="l"/>
            <a:pathLst>
              <a:path h="1621033" w="1227933">
                <a:moveTo>
                  <a:pt x="0" y="0"/>
                </a:moveTo>
                <a:lnTo>
                  <a:pt x="1227933" y="0"/>
                </a:lnTo>
                <a:lnTo>
                  <a:pt x="1227933" y="1621033"/>
                </a:lnTo>
                <a:lnTo>
                  <a:pt x="0" y="16210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573434" y="6623315"/>
            <a:ext cx="28465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6873"/>
                </a:solidFill>
                <a:latin typeface="Garet ExtraBold"/>
              </a:rPr>
              <a:t>Data cleaning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579563" y="6585215"/>
            <a:ext cx="458543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46873"/>
                </a:solidFill>
                <a:latin typeface="Garet ExtraBold"/>
              </a:rPr>
              <a:t>Data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6873"/>
                </a:solidFill>
                <a:latin typeface="Garet ExtraBold"/>
              </a:rPr>
              <a:t>Transformation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79013" y="6851915"/>
            <a:ext cx="388041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6873"/>
                </a:solidFill>
                <a:latin typeface="Garet ExtraBold"/>
              </a:rPr>
              <a:t>Feature selection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080" y="4410161"/>
            <a:ext cx="2258977" cy="225897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58591" y="4368709"/>
            <a:ext cx="2258977" cy="225897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9016931" y="4550890"/>
            <a:ext cx="1871" cy="4707399"/>
          </a:xfrm>
          <a:prstGeom prst="line">
            <a:avLst/>
          </a:prstGeom>
          <a:ln cap="rnd" w="5715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008925" y="4845074"/>
            <a:ext cx="1277455" cy="1277455"/>
          </a:xfrm>
          <a:custGeom>
            <a:avLst/>
            <a:gdLst/>
            <a:ahLst/>
            <a:cxnLst/>
            <a:rect r="r" b="b" t="t" l="l"/>
            <a:pathLst>
              <a:path h="1277455" w="1277455">
                <a:moveTo>
                  <a:pt x="0" y="0"/>
                </a:moveTo>
                <a:lnTo>
                  <a:pt x="1277455" y="0"/>
                </a:lnTo>
                <a:lnTo>
                  <a:pt x="1277455" y="1277455"/>
                </a:lnTo>
                <a:lnTo>
                  <a:pt x="0" y="1277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93539" y="4634340"/>
            <a:ext cx="1589081" cy="1589081"/>
          </a:xfrm>
          <a:custGeom>
            <a:avLst/>
            <a:gdLst/>
            <a:ahLst/>
            <a:cxnLst/>
            <a:rect r="r" b="b" t="t" l="l"/>
            <a:pathLst>
              <a:path h="1589081" w="1589081">
                <a:moveTo>
                  <a:pt x="0" y="0"/>
                </a:moveTo>
                <a:lnTo>
                  <a:pt x="1589081" y="0"/>
                </a:lnTo>
                <a:lnTo>
                  <a:pt x="1589081" y="1589081"/>
                </a:lnTo>
                <a:lnTo>
                  <a:pt x="0" y="15890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1517" y="840754"/>
            <a:ext cx="9496395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DATA MINING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4260" y="6828389"/>
            <a:ext cx="4246786" cy="690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>
                <a:solidFill>
                  <a:srgbClr val="3B4A52"/>
                </a:solidFill>
                <a:latin typeface="Garet ExtraBold"/>
              </a:rPr>
              <a:t>Classification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85756" y="6828389"/>
            <a:ext cx="3604646" cy="690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>
                <a:solidFill>
                  <a:srgbClr val="3B4A52"/>
                </a:solidFill>
                <a:latin typeface="Garet ExtraBold"/>
              </a:rPr>
              <a:t>Clustering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97128" y="7737978"/>
            <a:ext cx="4888925" cy="95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2"/>
              </a:lnSpc>
            </a:pPr>
            <a:r>
              <a:rPr lang="en-US" sz="3033" spc="182">
                <a:solidFill>
                  <a:srgbClr val="546873"/>
                </a:solidFill>
                <a:latin typeface="Nunito"/>
              </a:rPr>
              <a:t>As an unsupervised technique.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04343" y="7737978"/>
            <a:ext cx="4888925" cy="95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2"/>
              </a:lnSpc>
            </a:pPr>
            <a:r>
              <a:rPr lang="en-US" sz="3033" spc="182">
                <a:solidFill>
                  <a:srgbClr val="546873"/>
                </a:solidFill>
                <a:latin typeface="Nunito"/>
              </a:rPr>
              <a:t>As a supervised technique.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2130334"/>
            <a:ext cx="15603691" cy="145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3999">
                <a:solidFill>
                  <a:srgbClr val="3B4A52"/>
                </a:solidFill>
                <a:latin typeface="Nunito"/>
              </a:rPr>
              <a:t>We have used two Data mining techniques to make our predictions on house prices which are: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5650060" y="7190948"/>
            <a:ext cx="2195" cy="1585913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439527" y="7698155"/>
            <a:ext cx="24872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70-30 split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37502" y="7698155"/>
            <a:ext cx="24872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90-10 split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132513" y="7698155"/>
            <a:ext cx="24872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4A52"/>
                </a:solidFill>
                <a:latin typeface="Nunito Bold"/>
              </a:rPr>
              <a:t>80-20 split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11099985" y="7190948"/>
            <a:ext cx="2195" cy="1585913"/>
          </a:xfrm>
          <a:prstGeom prst="line">
            <a:avLst/>
          </a:prstGeom>
          <a:ln cap="flat" w="19050">
            <a:solidFill>
              <a:srgbClr val="A5A9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952500"/>
            <a:ext cx="5120848" cy="74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CLASSIFICATION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6444" y="2933699"/>
            <a:ext cx="15782856" cy="296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3B4A52"/>
                </a:solidFill>
                <a:latin typeface="Nunito"/>
              </a:rPr>
              <a:t>Classification is the task of assigning labels to data based on its features which is a supervised learning technique, in our case the class label is “price” and the classes are either “low” or “high”.</a:t>
            </a:r>
          </a:p>
          <a:p>
            <a:pPr marL="863596" indent="-431798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3B4A52"/>
                </a:solidFill>
                <a:latin typeface="Nunito"/>
              </a:rPr>
              <a:t>we used the following partitions: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DAF0zVh15oo</dc:identifier>
  <dcterms:modified xsi:type="dcterms:W3CDTF">2011-08-01T06:04:30Z</dcterms:modified>
  <cp:revision>1</cp:revision>
  <dc:title>Data Analysis Pitch Deck &amp; Presentation</dc:title>
</cp:coreProperties>
</file>