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57d4fbc6dc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57d4fbc6dc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57d234f6b1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57d234f6b1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57d234f6b1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57d234f6b1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7d234f6b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57d234f6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7d234f6b1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57d234f6b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57d234f6b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57d234f6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57d234f6b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57d234f6b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7d234f6b1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7d234f6b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57d234f6b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57d234f6b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57d234f6b1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57d234f6b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sz="4000"/>
              <a:t>July 6, Anomaly Detection Isolation Forest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171875" y="1452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Figure 2: Anomalies detected for contamination = .1 </a:t>
            </a:r>
            <a:endParaRPr/>
          </a:p>
        </p:txBody>
      </p:sp>
      <p:pic>
        <p:nvPicPr>
          <p:cNvPr id="148" name="Google Shape;148;p22"/>
          <p:cNvPicPr preferRelativeResize="0"/>
          <p:nvPr/>
        </p:nvPicPr>
        <p:blipFill>
          <a:blip r:embed="rId3">
            <a:alphaModFix/>
          </a:blip>
          <a:stretch>
            <a:fillRect/>
          </a:stretch>
        </p:blipFill>
        <p:spPr>
          <a:xfrm>
            <a:off x="3916000" y="1178125"/>
            <a:ext cx="5033250" cy="3873625"/>
          </a:xfrm>
          <a:prstGeom prst="rect">
            <a:avLst/>
          </a:prstGeom>
          <a:noFill/>
          <a:ln>
            <a:noFill/>
          </a:ln>
        </p:spPr>
      </p:pic>
      <p:sp>
        <p:nvSpPr>
          <p:cNvPr id="149" name="Google Shape;149;p22"/>
          <p:cNvSpPr txBox="1"/>
          <p:nvPr/>
        </p:nvSpPr>
        <p:spPr>
          <a:xfrm>
            <a:off x="27400" y="1178125"/>
            <a:ext cx="3888600" cy="3632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a:solidFill>
                  <a:schemeClr val="dk2"/>
                </a:solidFill>
              </a:rPr>
              <a:t>The dataset for this figure consists of the observations that were detected as anomalies by the isolation forest.</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The percent of observations tagged as anomalies increase with each bin (4%, 9%, 13%, 16%, and 58%). </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This is result is consistent with what we would expect would happen if more anomalies occur at higher percentages of less than or equal to 1 foot of water depth for the same day/census block.</a:t>
            </a: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This suggests that the isolation forest is tagging observations recorded in inches as anomalies, which is further supported by the median relative damage values.</a:t>
            </a:r>
            <a:endParaRPr>
              <a:solidFill>
                <a:schemeClr val="dk2"/>
              </a:solidFill>
            </a:endParaRPr>
          </a:p>
          <a:p>
            <a:pPr marL="0" lvl="0" indent="0" algn="l" rtl="0">
              <a:spcBef>
                <a:spcPts val="0"/>
              </a:spcBef>
              <a:spcAft>
                <a:spcPts val="0"/>
              </a:spcAft>
              <a:buNone/>
            </a:pPr>
            <a:endParaRPr>
              <a:solidFill>
                <a:schemeClr val="dk1"/>
              </a:solidFill>
            </a:endParaRPr>
          </a:p>
        </p:txBody>
      </p:sp>
      <p:sp>
        <p:nvSpPr>
          <p:cNvPr id="150" name="Google Shape;150;p22"/>
          <p:cNvSpPr txBox="1"/>
          <p:nvPr/>
        </p:nvSpPr>
        <p:spPr>
          <a:xfrm>
            <a:off x="4572000" y="862600"/>
            <a:ext cx="4292400" cy="36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All data here is expected/desired to be in inches:</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156" name="Google Shape;156;p23"/>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other anomaly detection algorithms and check overlap between them and IsolationForest</a:t>
            </a:r>
            <a:endParaRPr/>
          </a:p>
          <a:p>
            <a:pPr marL="457200" lvl="0" indent="-342900" algn="l" rtl="0">
              <a:spcBef>
                <a:spcPts val="1200"/>
              </a:spcBef>
              <a:spcAft>
                <a:spcPts val="0"/>
              </a:spcAft>
              <a:buSzPts val="1800"/>
              <a:buChar char="●"/>
            </a:pPr>
            <a:r>
              <a:rPr lang="en"/>
              <a:t>Elliptic Envelope</a:t>
            </a:r>
            <a:endParaRPr/>
          </a:p>
          <a:p>
            <a:pPr marL="457200" lvl="0" indent="-342900" algn="l" rtl="0">
              <a:spcBef>
                <a:spcPts val="0"/>
              </a:spcBef>
              <a:spcAft>
                <a:spcPts val="0"/>
              </a:spcAft>
              <a:buSzPts val="1800"/>
              <a:buChar char="●"/>
            </a:pPr>
            <a:r>
              <a:rPr lang="en"/>
              <a:t>Local Outlier Factor</a:t>
            </a:r>
            <a:endParaRPr/>
          </a:p>
          <a:p>
            <a:pPr marL="457200" lvl="0" indent="-342900" algn="l" rtl="0">
              <a:spcBef>
                <a:spcPts val="0"/>
              </a:spcBef>
              <a:spcAft>
                <a:spcPts val="0"/>
              </a:spcAft>
              <a:buSzPts val="1800"/>
              <a:buChar char="●"/>
            </a:pPr>
            <a:r>
              <a:rPr lang="en"/>
              <a:t>One-class SVM</a:t>
            </a:r>
            <a:endParaRPr/>
          </a:p>
          <a:p>
            <a:pPr marL="457200" lvl="0" indent="-342900" algn="l" rtl="0">
              <a:spcBef>
                <a:spcPts val="0"/>
              </a:spcBef>
              <a:spcAft>
                <a:spcPts val="0"/>
              </a:spcAft>
              <a:buSzPts val="1800"/>
              <a:buChar char="●"/>
            </a:pPr>
            <a:r>
              <a:rPr lang="en"/>
              <a:t>Gaussian Mixture Models</a:t>
            </a:r>
            <a:endParaRPr/>
          </a:p>
          <a:p>
            <a:pPr marL="457200" lvl="0" indent="-342900" algn="l" rtl="0">
              <a:spcBef>
                <a:spcPts val="0"/>
              </a:spcBef>
              <a:spcAft>
                <a:spcPts val="0"/>
              </a:spcAft>
              <a:buSzPts val="1800"/>
              <a:buChar char="●"/>
            </a:pPr>
            <a:r>
              <a:rPr lang="en"/>
              <a:t>Autoencoder</a:t>
            </a:r>
            <a:endParaRPr/>
          </a:p>
          <a:p>
            <a:pPr marL="0" lvl="0" indent="0" algn="l" rtl="0">
              <a:spcBef>
                <a:spcPts val="1200"/>
              </a:spcBef>
              <a:spcAft>
                <a:spcPts val="1200"/>
              </a:spcAft>
              <a:buNone/>
            </a:pPr>
            <a:r>
              <a:rPr lang="en"/>
              <a:t>Also, begin attempting to do analysis on larger subset of dataframe or whole dataframe. Try to resolve feet v. inch problem at higher waterDepths.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400"/>
              <a:t>Anomaly Detection: </a:t>
            </a:r>
            <a:endParaRPr sz="3400"/>
          </a:p>
          <a:p>
            <a:pPr marL="0" lvl="0" indent="0" algn="l" rtl="0">
              <a:spcBef>
                <a:spcPts val="0"/>
              </a:spcBef>
              <a:spcAft>
                <a:spcPts val="0"/>
              </a:spcAft>
              <a:buSzPts val="990"/>
              <a:buNone/>
            </a:pPr>
            <a:r>
              <a:rPr lang="en" sz="3200" b="1"/>
              <a:t>waterDepth = 6 ft (inches)</a:t>
            </a:r>
            <a:endParaRPr sz="2300" b="1"/>
          </a:p>
        </p:txBody>
      </p:sp>
      <p:sp>
        <p:nvSpPr>
          <p:cNvPr id="91" name="Google Shape;91;p14"/>
          <p:cNvSpPr txBox="1">
            <a:spLocks noGrp="1"/>
          </p:cNvSpPr>
          <p:nvPr>
            <p:ph type="body" idx="1"/>
          </p:nvPr>
        </p:nvSpPr>
        <p:spPr>
          <a:xfrm>
            <a:off x="435050" y="1804500"/>
            <a:ext cx="8520600" cy="333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374151"/>
              </a:buClr>
              <a:buSzPts val="1400"/>
              <a:buChar char="-"/>
            </a:pPr>
            <a:r>
              <a:rPr lang="en" sz="1400">
                <a:solidFill>
                  <a:srgbClr val="374151"/>
                </a:solidFill>
              </a:rPr>
              <a:t>The issue of inches erroneously recorded as feet is most evident at intuitive inch record levels, notably multiples of (6) six as 6 inch = 1/2 foot</a:t>
            </a:r>
            <a:endParaRPr sz="1400">
              <a:solidFill>
                <a:srgbClr val="374151"/>
              </a:solidFill>
            </a:endParaRPr>
          </a:p>
          <a:p>
            <a:pPr marL="457200" lvl="0" indent="-317500" algn="l" rtl="0">
              <a:spcBef>
                <a:spcPts val="0"/>
              </a:spcBef>
              <a:spcAft>
                <a:spcPts val="0"/>
              </a:spcAft>
              <a:buClr>
                <a:srgbClr val="374151"/>
              </a:buClr>
              <a:buSzPts val="1400"/>
              <a:buChar char="-"/>
            </a:pPr>
            <a:r>
              <a:rPr lang="en" sz="1400">
                <a:solidFill>
                  <a:srgbClr val="374151"/>
                </a:solidFill>
              </a:rPr>
              <a:t>This presents a considerable problem when the water depth is 6 feet, a depth to which our model should be able to accommodate </a:t>
            </a:r>
            <a:endParaRPr sz="1400">
              <a:solidFill>
                <a:srgbClr val="374151"/>
              </a:solidFill>
            </a:endParaRPr>
          </a:p>
          <a:p>
            <a:pPr marL="457200" lvl="0" indent="0" algn="l" rtl="0">
              <a:spcBef>
                <a:spcPts val="1200"/>
              </a:spcBef>
              <a:spcAft>
                <a:spcPts val="0"/>
              </a:spcAft>
              <a:buNone/>
            </a:pPr>
            <a:endParaRPr sz="1400">
              <a:solidFill>
                <a:srgbClr val="374151"/>
              </a:solidFill>
            </a:endParaRPr>
          </a:p>
          <a:p>
            <a:pPr marL="457200" lvl="0" indent="-317500" algn="l" rtl="0">
              <a:spcBef>
                <a:spcPts val="1200"/>
              </a:spcBef>
              <a:spcAft>
                <a:spcPts val="0"/>
              </a:spcAft>
              <a:buClr>
                <a:srgbClr val="374151"/>
              </a:buClr>
              <a:buSzPts val="1400"/>
              <a:buChar char="-"/>
            </a:pPr>
            <a:r>
              <a:rPr lang="en" sz="1400" b="1">
                <a:solidFill>
                  <a:srgbClr val="374151"/>
                </a:solidFill>
              </a:rPr>
              <a:t>To tackle this, we initially concentrated anomaly detection efforts on this specific 6x water depth.</a:t>
            </a:r>
            <a:endParaRPr sz="1400" b="1">
              <a:solidFill>
                <a:srgbClr val="374151"/>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271750" y="1254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240"/>
              <a:t>Anomaly Detection with feature engineering and isolation forest</a:t>
            </a:r>
            <a:endParaRPr sz="3240"/>
          </a:p>
          <a:p>
            <a:pPr marL="0" lvl="0" indent="0" algn="l" rtl="0">
              <a:spcBef>
                <a:spcPts val="0"/>
              </a:spcBef>
              <a:spcAft>
                <a:spcPts val="0"/>
              </a:spcAft>
              <a:buSzPts val="990"/>
              <a:buNone/>
            </a:pPr>
            <a:endParaRPr sz="3240"/>
          </a:p>
        </p:txBody>
      </p:sp>
      <p:sp>
        <p:nvSpPr>
          <p:cNvPr id="97" name="Google Shape;97;p15"/>
          <p:cNvSpPr txBox="1">
            <a:spLocks noGrp="1"/>
          </p:cNvSpPr>
          <p:nvPr>
            <p:ph type="body" idx="1"/>
          </p:nvPr>
        </p:nvSpPr>
        <p:spPr>
          <a:xfrm>
            <a:off x="271750" y="1541000"/>
            <a:ext cx="8520600" cy="2762400"/>
          </a:xfrm>
          <a:prstGeom prst="rect">
            <a:avLst/>
          </a:prstGeom>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r>
              <a:rPr lang="en" sz="1400" b="1">
                <a:solidFill>
                  <a:srgbClr val="374151"/>
                </a:solidFill>
              </a:rPr>
              <a:t>Step for anomaly detection:</a:t>
            </a:r>
            <a:endParaRPr sz="1400" b="1">
              <a:solidFill>
                <a:srgbClr val="374151"/>
              </a:solidFill>
            </a:endParaRPr>
          </a:p>
          <a:p>
            <a:pPr marL="457200" lvl="0" indent="-317500" algn="l" rtl="0">
              <a:lnSpc>
                <a:spcPct val="150000"/>
              </a:lnSpc>
              <a:spcBef>
                <a:spcPts val="1200"/>
              </a:spcBef>
              <a:spcAft>
                <a:spcPts val="0"/>
              </a:spcAft>
              <a:buClr>
                <a:srgbClr val="374151"/>
              </a:buClr>
              <a:buSzPts val="1400"/>
              <a:buAutoNum type="arabicPeriod"/>
            </a:pPr>
            <a:r>
              <a:rPr lang="en" sz="1400">
                <a:solidFill>
                  <a:srgbClr val="374151"/>
                </a:solidFill>
              </a:rPr>
              <a:t>Trimmed the original dataframe to include only observations with complete relevant variables.</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374151"/>
                </a:solidFill>
              </a:rPr>
              <a:t>Created a subset of 34,393 observations out of 42,286 where the water depth is 6 feet.</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374151"/>
                </a:solidFill>
              </a:rPr>
              <a:t>Encoded certain variables as one-hot variables and normalized others using a standard scaler.</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374151"/>
                </a:solidFill>
              </a:rPr>
              <a:t>Used the IsolationForest method for anomaly detection.</a:t>
            </a:r>
            <a:endParaRPr sz="1400">
              <a:solidFill>
                <a:srgbClr val="374151"/>
              </a:solidFill>
            </a:endParaRPr>
          </a:p>
          <a:p>
            <a:pPr marL="457200" lvl="0" indent="-317500" algn="l" rtl="0">
              <a:lnSpc>
                <a:spcPct val="150000"/>
              </a:lnSpc>
              <a:spcBef>
                <a:spcPts val="0"/>
              </a:spcBef>
              <a:spcAft>
                <a:spcPts val="0"/>
              </a:spcAft>
              <a:buClr>
                <a:srgbClr val="374151"/>
              </a:buClr>
              <a:buSzPts val="1400"/>
              <a:buAutoNum type="arabicPeriod"/>
            </a:pPr>
            <a:r>
              <a:rPr lang="en" sz="1400">
                <a:solidFill>
                  <a:srgbClr val="374151"/>
                </a:solidFill>
              </a:rPr>
              <a:t>Set the contamination factor to 0.05 (as floor) based on an anticipated error rate of inches mistakenly recorded as feet in the dataset, as mentioned in the Oliver Wing Nature journal article.</a:t>
            </a:r>
            <a:endParaRPr sz="1400">
              <a:solidFill>
                <a:srgbClr val="37415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Preliminary Findings</a:t>
            </a:r>
            <a:endParaRPr/>
          </a:p>
        </p:txBody>
      </p:sp>
      <p:sp>
        <p:nvSpPr>
          <p:cNvPr id="103" name="Google Shape;103;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IsolationForest from sklearn seemed to effectively identify outliers/anomaly in 'relativeDamage'.</a:t>
            </a:r>
            <a:endParaRPr b="1"/>
          </a:p>
          <a:p>
            <a:pPr marL="457200" lvl="0" indent="0" algn="l" rtl="0">
              <a:spcBef>
                <a:spcPts val="1200"/>
              </a:spcBef>
              <a:spcAft>
                <a:spcPts val="0"/>
              </a:spcAft>
              <a:buNone/>
            </a:pPr>
            <a:endParaRPr b="1"/>
          </a:p>
          <a:p>
            <a:pPr marL="457200" lvl="0" indent="-342900" algn="l" rtl="0">
              <a:spcBef>
                <a:spcPts val="1200"/>
              </a:spcBef>
              <a:spcAft>
                <a:spcPts val="0"/>
              </a:spcAft>
              <a:buSzPts val="1800"/>
              <a:buChar char="●"/>
            </a:pPr>
            <a:r>
              <a:rPr lang="en"/>
              <a:t>Anomalous data sets (in inches, hopefully) consistently had a lower mean relativeDamage than non-anomalous ones (in feet).</a:t>
            </a:r>
            <a:endParaRPr/>
          </a:p>
          <a:p>
            <a:pPr marL="457200" lvl="0" indent="-342900" algn="l" rtl="0">
              <a:spcBef>
                <a:spcPts val="0"/>
              </a:spcBef>
              <a:spcAft>
                <a:spcPts val="0"/>
              </a:spcAft>
              <a:buSzPts val="1800"/>
              <a:buChar char="●"/>
            </a:pPr>
            <a:r>
              <a:rPr lang="en"/>
              <a:t>For instance, with a contamination factor of 0.1, mean relativeDamage was 0.23 for anomalies vs 0.4095 for non-anomalies ( mean relativeDamage of 1 foot waterDepth in larger dataset is 0.1985)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600"/>
              <a:t>Step-by-step Ideas for Validation:</a:t>
            </a:r>
            <a:endParaRPr/>
          </a:p>
        </p:txBody>
      </p:sp>
      <p:sp>
        <p:nvSpPr>
          <p:cNvPr id="109" name="Google Shape;109;p17"/>
          <p:cNvSpPr txBox="1">
            <a:spLocks noGrp="1"/>
          </p:cNvSpPr>
          <p:nvPr>
            <p:ph type="body" idx="1"/>
          </p:nvPr>
        </p:nvSpPr>
        <p:spPr>
          <a:xfrm>
            <a:off x="311700" y="1304875"/>
            <a:ext cx="8520600" cy="30360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Char char="●"/>
            </a:pPr>
            <a:r>
              <a:rPr lang="en" sz="1400">
                <a:solidFill>
                  <a:schemeClr val="dk1"/>
                </a:solidFill>
              </a:rPr>
              <a:t>We  grouped flood events into 7 day bins per censusBlockGroupFips and median waterDepth was calculated.</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Using this bin, we create new dataset where observed waterDepth equals 6 feet, and where waterDepth deviated by 3+ feet from the censusBlock 7 day window median waterDepth.</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This new dataset has 13,422 observations was created, 31% of all 6-feet observation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Upon merging with the anomalies flagged by IsolationForest, 1,738 observations (50.5% of anomalies) were noted to have a water depth deviating by 3+ feet from the group bin median*.</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This suggests that the IsolationForest may be accurately identifying cases where inches are recorded as feet, as we expect the 3+ difference to be correlated with inch v. feet errors. </a:t>
            </a:r>
            <a:endParaRPr sz="1400">
              <a:solidFill>
                <a:schemeClr val="dk1"/>
              </a:solidFill>
            </a:endParaRPr>
          </a:p>
        </p:txBody>
      </p:sp>
      <p:sp>
        <p:nvSpPr>
          <p:cNvPr id="110" name="Google Shape;110;p17"/>
          <p:cNvSpPr txBox="1"/>
          <p:nvPr/>
        </p:nvSpPr>
        <p:spPr>
          <a:xfrm>
            <a:off x="745825" y="4131250"/>
            <a:ext cx="5624700" cy="74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Roboto"/>
                <a:ea typeface="Roboto"/>
                <a:cs typeface="Roboto"/>
                <a:sym typeface="Roboto"/>
              </a:rPr>
              <a:t>*</a:t>
            </a:r>
            <a:r>
              <a:rPr lang="en" sz="1200">
                <a:solidFill>
                  <a:schemeClr val="dk1"/>
                </a:solidFill>
                <a:latin typeface="Roboto"/>
                <a:ea typeface="Roboto"/>
                <a:cs typeface="Roboto"/>
                <a:sym typeface="Roboto"/>
              </a:rPr>
              <a:t>IsolationForest did not have this variable (either median or difference) in the model, as we wished to use it at this point for validation.</a:t>
            </a:r>
            <a:endParaRPr sz="1200">
              <a:solidFill>
                <a:schemeClr val="dk1"/>
              </a:solidFill>
              <a:latin typeface="Roboto"/>
              <a:ea typeface="Roboto"/>
              <a:cs typeface="Roboto"/>
              <a:sym typeface="Roboto"/>
            </a:endParaRPr>
          </a:p>
          <a:p>
            <a:pPr marL="0" lvl="0" indent="0" algn="l" rtl="0">
              <a:spcBef>
                <a:spcPts val="1200"/>
              </a:spcBef>
              <a:spcAft>
                <a:spcPts val="0"/>
              </a:spcAft>
              <a:buNone/>
            </a:pP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New Variable creation</a:t>
            </a:r>
            <a:endParaRPr/>
          </a:p>
        </p:txBody>
      </p:sp>
      <p:sp>
        <p:nvSpPr>
          <p:cNvPr id="116" name="Google Shape;116;p18"/>
          <p:cNvSpPr txBox="1">
            <a:spLocks noGrp="1"/>
          </p:cNvSpPr>
          <p:nvPr>
            <p:ph type="body" idx="1"/>
          </p:nvPr>
        </p:nvSpPr>
        <p:spPr>
          <a:xfrm>
            <a:off x="311700" y="800925"/>
            <a:ext cx="8520600" cy="376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p>
          <a:p>
            <a:pPr marL="457200" lvl="0" indent="-317500" algn="l" rtl="0">
              <a:spcBef>
                <a:spcPts val="1200"/>
              </a:spcBef>
              <a:spcAft>
                <a:spcPts val="0"/>
              </a:spcAft>
              <a:buSzPts val="1400"/>
              <a:buChar char="●"/>
            </a:pPr>
            <a:r>
              <a:rPr lang="en" sz="1400" b="1"/>
              <a:t>elevationDifferenceCategory </a:t>
            </a:r>
            <a:r>
              <a:rPr lang="en" sz="1400"/>
              <a:t>- Binned elevation difference variable (10 bins) with missing variable indicator for missing observations</a:t>
            </a:r>
            <a:endParaRPr sz="1400">
              <a:solidFill>
                <a:srgbClr val="FF0000"/>
              </a:solidFill>
            </a:endParaRPr>
          </a:p>
          <a:p>
            <a:pPr marL="457200" lvl="0" indent="-317500" algn="l" rtl="0">
              <a:spcBef>
                <a:spcPts val="0"/>
              </a:spcBef>
              <a:spcAft>
                <a:spcPts val="0"/>
              </a:spcAft>
              <a:buSzPts val="1400"/>
              <a:buChar char="●"/>
            </a:pPr>
            <a:r>
              <a:rPr lang="en" sz="1400" b="1"/>
              <a:t>proportionLeqOne</a:t>
            </a:r>
            <a:r>
              <a:rPr lang="en" sz="1400"/>
              <a:t> - proportion of flood insurance claims for given day and census block with waterDepth less than or equal to 1 (calculated this variable also for waterDepth of 1, 2, 3, 4, 5 and 6)</a:t>
            </a:r>
            <a:endParaRPr sz="1400"/>
          </a:p>
          <a:p>
            <a:pPr marL="457200" lvl="0" indent="-317500" algn="l" rtl="0">
              <a:spcBef>
                <a:spcPts val="0"/>
              </a:spcBef>
              <a:spcAft>
                <a:spcPts val="0"/>
              </a:spcAft>
              <a:buSzPts val="1400"/>
              <a:buChar char="●"/>
            </a:pPr>
            <a:r>
              <a:rPr lang="en" sz="1400" b="1"/>
              <a:t>bool50</a:t>
            </a:r>
            <a:r>
              <a:rPr lang="en" sz="1400"/>
              <a:t>: A boolean recording if proportionLeqOne is &gt;= .5 (also created bool75, bool80, bool90, and bool95).</a:t>
            </a:r>
            <a:endParaRPr sz="1400"/>
          </a:p>
          <a:p>
            <a:pPr marL="457200" lvl="0" indent="-317500" algn="l" rtl="0">
              <a:spcBef>
                <a:spcPts val="0"/>
              </a:spcBef>
              <a:spcAft>
                <a:spcPts val="0"/>
              </a:spcAft>
              <a:buSzPts val="1400"/>
              <a:buChar char="●"/>
            </a:pPr>
            <a:r>
              <a:rPr lang="en" sz="1400" b="1"/>
              <a:t>medWaterDepth</a:t>
            </a:r>
            <a:r>
              <a:rPr lang="en" sz="1400"/>
              <a:t> - median waterDepth for a three day window (centered at date of observation’s dateOfLoss) per census block (also calculated 25th percentile, 75th percentile, etc. </a:t>
            </a:r>
            <a:endParaRPr sz="1400"/>
          </a:p>
          <a:p>
            <a:pPr marL="457200" lvl="0" indent="-317500" algn="l" rtl="0">
              <a:spcBef>
                <a:spcPts val="0"/>
              </a:spcBef>
              <a:spcAft>
                <a:spcPts val="0"/>
              </a:spcAft>
              <a:buSzPts val="1400"/>
              <a:buChar char="●"/>
            </a:pPr>
            <a:r>
              <a:rPr lang="en" sz="1400" b="1"/>
              <a:t>diffMedWaterDepth</a:t>
            </a:r>
            <a:r>
              <a:rPr lang="en" sz="1400"/>
              <a:t>: Difference between observation’s waterDepth and median water depth of county for three day window cenetered at waterDepth’s dateOfLoss.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 Variables Included</a:t>
            </a:r>
            <a:endParaRPr/>
          </a:p>
        </p:txBody>
      </p:sp>
      <p:sp>
        <p:nvSpPr>
          <p:cNvPr id="122" name="Google Shape;122;p19"/>
          <p:cNvSpPr txBox="1">
            <a:spLocks noGrp="1"/>
          </p:cNvSpPr>
          <p:nvPr>
            <p:ph type="body" idx="1"/>
          </p:nvPr>
        </p:nvSpPr>
        <p:spPr>
          <a:xfrm>
            <a:off x="311700" y="1229875"/>
            <a:ext cx="35670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One-Hot Categorical Variables: </a:t>
            </a:r>
            <a:endParaRPr sz="1400" b="1"/>
          </a:p>
          <a:p>
            <a:pPr marL="457200" lvl="0" indent="-317500" algn="l" rtl="0">
              <a:spcBef>
                <a:spcPts val="1200"/>
              </a:spcBef>
              <a:spcAft>
                <a:spcPts val="0"/>
              </a:spcAft>
              <a:buSzPts val="1400"/>
              <a:buChar char="●"/>
            </a:pPr>
            <a:r>
              <a:rPr lang="en" sz="1400"/>
              <a:t>'floodEvent'</a:t>
            </a:r>
            <a:endParaRPr sz="1400"/>
          </a:p>
          <a:p>
            <a:pPr marL="457200" lvl="0" indent="-317500" algn="l" rtl="0">
              <a:spcBef>
                <a:spcPts val="0"/>
              </a:spcBef>
              <a:spcAft>
                <a:spcPts val="0"/>
              </a:spcAft>
              <a:buSzPts val="1400"/>
              <a:buChar char="●"/>
            </a:pPr>
            <a:r>
              <a:rPr lang="en" sz="1400"/>
              <a:t>'floodEvent'</a:t>
            </a:r>
            <a:endParaRPr sz="1400"/>
          </a:p>
          <a:p>
            <a:pPr marL="457200" lvl="0" indent="-317500" algn="l" rtl="0">
              <a:spcBef>
                <a:spcPts val="0"/>
              </a:spcBef>
              <a:spcAft>
                <a:spcPts val="0"/>
              </a:spcAft>
              <a:buSzPts val="1400"/>
              <a:buChar char="●"/>
            </a:pPr>
            <a:r>
              <a:rPr lang="en" sz="1400"/>
              <a:t> 'ratedFloodZone' </a:t>
            </a:r>
            <a:endParaRPr sz="1400"/>
          </a:p>
          <a:p>
            <a:pPr marL="457200" lvl="0" indent="-317500" algn="l" rtl="0">
              <a:spcBef>
                <a:spcPts val="0"/>
              </a:spcBef>
              <a:spcAft>
                <a:spcPts val="0"/>
              </a:spcAft>
              <a:buSzPts val="1400"/>
              <a:buChar char="●"/>
            </a:pPr>
            <a:r>
              <a:rPr lang="en" sz="1400"/>
              <a:t>'causeOfDamage'</a:t>
            </a:r>
            <a:endParaRPr sz="1400"/>
          </a:p>
          <a:p>
            <a:pPr marL="457200" lvl="0" indent="-317500" algn="l" rtl="0">
              <a:spcBef>
                <a:spcPts val="0"/>
              </a:spcBef>
              <a:spcAft>
                <a:spcPts val="0"/>
              </a:spcAft>
              <a:buSzPts val="1400"/>
              <a:buChar char="●"/>
            </a:pPr>
            <a:r>
              <a:rPr lang="en" sz="1400"/>
              <a:t>'state'</a:t>
            </a:r>
            <a:endParaRPr sz="1400"/>
          </a:p>
          <a:p>
            <a:pPr marL="457200" lvl="0" indent="-317500" algn="l" rtl="0">
              <a:spcBef>
                <a:spcPts val="0"/>
              </a:spcBef>
              <a:spcAft>
                <a:spcPts val="0"/>
              </a:spcAft>
              <a:buSzPts val="1400"/>
              <a:buChar char="●"/>
            </a:pPr>
            <a:r>
              <a:rPr lang="en" sz="1400"/>
              <a:t>‘yearOfLoss’</a:t>
            </a:r>
            <a:endParaRPr sz="1400"/>
          </a:p>
          <a:p>
            <a:pPr marL="457200" lvl="0" indent="-317500" algn="l" rtl="0">
              <a:spcBef>
                <a:spcPts val="0"/>
              </a:spcBef>
              <a:spcAft>
                <a:spcPts val="0"/>
              </a:spcAft>
              <a:buSzPts val="1400"/>
              <a:buChar char="●"/>
            </a:pPr>
            <a:r>
              <a:rPr lang="en" sz="1400"/>
              <a:t>'occupancyType' </a:t>
            </a:r>
            <a:endParaRPr sz="1400"/>
          </a:p>
          <a:p>
            <a:pPr marL="457200" lvl="0" indent="-317500" algn="l" rtl="0">
              <a:spcBef>
                <a:spcPts val="0"/>
              </a:spcBef>
              <a:spcAft>
                <a:spcPts val="0"/>
              </a:spcAft>
              <a:buSzPts val="1400"/>
              <a:buChar char="●"/>
            </a:pPr>
            <a:r>
              <a:rPr lang="en" sz="1400"/>
              <a:t>'floodproofedIndicator' </a:t>
            </a:r>
            <a:endParaRPr sz="1400"/>
          </a:p>
          <a:p>
            <a:pPr marL="457200" lvl="0" indent="-317500" algn="l" rtl="0">
              <a:spcBef>
                <a:spcPts val="0"/>
              </a:spcBef>
              <a:spcAft>
                <a:spcPts val="0"/>
              </a:spcAft>
              <a:buSzPts val="1400"/>
              <a:buChar char="●"/>
            </a:pPr>
            <a:r>
              <a:rPr lang="en" sz="1400"/>
              <a:t>'rateMethod'</a:t>
            </a:r>
            <a:endParaRPr sz="1400"/>
          </a:p>
          <a:p>
            <a:pPr marL="457200" lvl="0" indent="-317500" algn="l" rtl="0">
              <a:spcBef>
                <a:spcPts val="0"/>
              </a:spcBef>
              <a:spcAft>
                <a:spcPts val="0"/>
              </a:spcAft>
              <a:buSzPts val="1400"/>
              <a:buChar char="●"/>
            </a:pPr>
            <a:r>
              <a:rPr lang="en" sz="1400"/>
              <a:t>'elevationDifference_category'</a:t>
            </a:r>
            <a:endParaRPr sz="1400"/>
          </a:p>
        </p:txBody>
      </p:sp>
      <p:sp>
        <p:nvSpPr>
          <p:cNvPr id="123" name="Google Shape;123;p19"/>
          <p:cNvSpPr txBox="1">
            <a:spLocks noGrp="1"/>
          </p:cNvSpPr>
          <p:nvPr>
            <p:ph type="body" idx="1"/>
          </p:nvPr>
        </p:nvSpPr>
        <p:spPr>
          <a:xfrm>
            <a:off x="3190000" y="1252800"/>
            <a:ext cx="3242100" cy="263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Boolean Categorical Variables: </a:t>
            </a:r>
            <a:endParaRPr sz="1400" b="1"/>
          </a:p>
          <a:p>
            <a:pPr marL="457200" lvl="0" indent="-317500" algn="l" rtl="0">
              <a:spcBef>
                <a:spcPts val="1200"/>
              </a:spcBef>
              <a:spcAft>
                <a:spcPts val="0"/>
              </a:spcAft>
              <a:buSzPts val="1400"/>
              <a:buChar char="●"/>
            </a:pPr>
            <a:r>
              <a:rPr lang="en" sz="1400"/>
              <a:t>'postFIRMConstructionIndicator'</a:t>
            </a:r>
            <a:endParaRPr sz="1400"/>
          </a:p>
          <a:p>
            <a:pPr marL="457200" lvl="0" indent="-317500" algn="l" rtl="0">
              <a:spcBef>
                <a:spcPts val="0"/>
              </a:spcBef>
              <a:spcAft>
                <a:spcPts val="0"/>
              </a:spcAft>
              <a:buSzPts val="1400"/>
              <a:buChar char="●"/>
            </a:pPr>
            <a:r>
              <a:rPr lang="en" sz="1400"/>
              <a:t>'elevatedBuildingIndicator'</a:t>
            </a:r>
            <a:endParaRPr sz="1400"/>
          </a:p>
          <a:p>
            <a:pPr marL="457200" lvl="0" indent="-317500" algn="l" rtl="0">
              <a:spcBef>
                <a:spcPts val="0"/>
              </a:spcBef>
              <a:spcAft>
                <a:spcPts val="0"/>
              </a:spcAft>
              <a:buSzPts val="1400"/>
              <a:buChar char="●"/>
            </a:pPr>
            <a:r>
              <a:rPr lang="en" sz="1400"/>
              <a:t>'Bool75'</a:t>
            </a:r>
            <a:endParaRPr sz="1400"/>
          </a:p>
          <a:p>
            <a:pPr marL="457200" lvl="0" indent="-317500" algn="l" rtl="0">
              <a:spcBef>
                <a:spcPts val="0"/>
              </a:spcBef>
              <a:spcAft>
                <a:spcPts val="0"/>
              </a:spcAft>
              <a:buSzPts val="1400"/>
              <a:buChar char="●"/>
            </a:pPr>
            <a:r>
              <a:rPr lang="en" sz="1400"/>
              <a:t>'Bool50'</a:t>
            </a:r>
            <a:endParaRPr sz="1400"/>
          </a:p>
          <a:p>
            <a:pPr marL="457200" lvl="0" indent="-317500" algn="l" rtl="0">
              <a:spcBef>
                <a:spcPts val="0"/>
              </a:spcBef>
              <a:spcAft>
                <a:spcPts val="0"/>
              </a:spcAft>
              <a:buSzPts val="1400"/>
              <a:buChar char="●"/>
            </a:pPr>
            <a:r>
              <a:rPr lang="en" sz="1400"/>
              <a:t>'Bool80'</a:t>
            </a:r>
            <a:endParaRPr sz="1400"/>
          </a:p>
          <a:p>
            <a:pPr marL="457200" lvl="0" indent="-317500" algn="l" rtl="0">
              <a:spcBef>
                <a:spcPts val="0"/>
              </a:spcBef>
              <a:spcAft>
                <a:spcPts val="0"/>
              </a:spcAft>
              <a:buSzPts val="1400"/>
              <a:buChar char="●"/>
            </a:pPr>
            <a:r>
              <a:rPr lang="en" sz="1400"/>
              <a:t>'Bool90'</a:t>
            </a:r>
            <a:endParaRPr sz="1400"/>
          </a:p>
          <a:p>
            <a:pPr marL="457200" lvl="0" indent="0" algn="l" rtl="0">
              <a:spcBef>
                <a:spcPts val="1200"/>
              </a:spcBef>
              <a:spcAft>
                <a:spcPts val="1200"/>
              </a:spcAft>
              <a:buNone/>
            </a:pPr>
            <a:endParaRPr sz="1400"/>
          </a:p>
        </p:txBody>
      </p:sp>
      <p:sp>
        <p:nvSpPr>
          <p:cNvPr id="124" name="Google Shape;124;p19"/>
          <p:cNvSpPr txBox="1">
            <a:spLocks noGrp="1"/>
          </p:cNvSpPr>
          <p:nvPr>
            <p:ph type="body" idx="1"/>
          </p:nvPr>
        </p:nvSpPr>
        <p:spPr>
          <a:xfrm>
            <a:off x="6352049" y="1252800"/>
            <a:ext cx="2480100" cy="22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t>Normalized Variables: </a:t>
            </a:r>
            <a:endParaRPr sz="1400" b="1"/>
          </a:p>
          <a:p>
            <a:pPr marL="457200" lvl="0" indent="-317500" algn="l" rtl="0">
              <a:spcBef>
                <a:spcPts val="1200"/>
              </a:spcBef>
              <a:spcAft>
                <a:spcPts val="0"/>
              </a:spcAft>
              <a:buSzPts val="1400"/>
              <a:buChar char="●"/>
            </a:pPr>
            <a:r>
              <a:rPr lang="en" sz="1400"/>
              <a:t>‘relativeDamage'</a:t>
            </a:r>
            <a:endParaRPr sz="1400"/>
          </a:p>
          <a:p>
            <a:pPr marL="457200" lvl="0" indent="-317500" algn="l" rtl="0">
              <a:spcBef>
                <a:spcPts val="0"/>
              </a:spcBef>
              <a:spcAft>
                <a:spcPts val="0"/>
              </a:spcAft>
              <a:buSzPts val="1400"/>
              <a:buChar char="●"/>
            </a:pPr>
            <a:r>
              <a:rPr lang="en" sz="1400"/>
              <a:t>'proportionLeqOne',</a:t>
            </a:r>
            <a:endParaRPr sz="1400"/>
          </a:p>
          <a:p>
            <a:pPr marL="457200" lvl="0" indent="-317500" algn="l" rtl="0">
              <a:spcBef>
                <a:spcPts val="0"/>
              </a:spcBef>
              <a:spcAft>
                <a:spcPts val="0"/>
              </a:spcAft>
              <a:buSzPts val="1400"/>
              <a:buChar char="●"/>
            </a:pPr>
            <a:r>
              <a:rPr lang="en" sz="1400"/>
              <a:t>'medWaterDepth'</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Covariate Comparison - IsolationForest</a:t>
            </a:r>
            <a:endParaRPr/>
          </a:p>
        </p:txBody>
      </p:sp>
      <p:pic>
        <p:nvPicPr>
          <p:cNvPr id="130" name="Google Shape;130;p20"/>
          <p:cNvPicPr preferRelativeResize="0"/>
          <p:nvPr/>
        </p:nvPicPr>
        <p:blipFill>
          <a:blip r:embed="rId3">
            <a:alphaModFix/>
          </a:blip>
          <a:stretch>
            <a:fillRect/>
          </a:stretch>
        </p:blipFill>
        <p:spPr>
          <a:xfrm>
            <a:off x="152400" y="1105438"/>
            <a:ext cx="8839203" cy="1859415"/>
          </a:xfrm>
          <a:prstGeom prst="rect">
            <a:avLst/>
          </a:prstGeom>
          <a:noFill/>
          <a:ln>
            <a:noFill/>
          </a:ln>
        </p:spPr>
      </p:pic>
      <p:sp>
        <p:nvSpPr>
          <p:cNvPr id="131" name="Google Shape;131;p20"/>
          <p:cNvSpPr txBox="1"/>
          <p:nvPr/>
        </p:nvSpPr>
        <p:spPr>
          <a:xfrm>
            <a:off x="657650" y="2964850"/>
            <a:ext cx="8672204" cy="1270500"/>
          </a:xfrm>
          <a:prstGeom prst="rect">
            <a:avLst/>
          </a:prstGeom>
          <a:noFill/>
          <a:ln>
            <a:noFill/>
          </a:ln>
        </p:spPr>
        <p:txBody>
          <a:bodyPr spcFirstLastPara="1" wrap="square" lIns="91425" tIns="91425" rIns="91425" bIns="91425" anchor="t" anchorCtr="0">
            <a:noAutofit/>
          </a:bodyPr>
          <a:lstStyle/>
          <a:p>
            <a:pPr marL="457200" lvl="0" indent="-311150" algn="l" rtl="0">
              <a:lnSpc>
                <a:spcPct val="115000"/>
              </a:lnSpc>
              <a:spcBef>
                <a:spcPts val="1500"/>
              </a:spcBef>
              <a:spcAft>
                <a:spcPts val="0"/>
              </a:spcAft>
              <a:buClr>
                <a:srgbClr val="374151"/>
              </a:buClr>
              <a:buSzPts val="1300"/>
              <a:buFont typeface="Roboto"/>
              <a:buChar char="●"/>
            </a:pPr>
            <a:r>
              <a:rPr lang="en" sz="1300" dirty="0">
                <a:solidFill>
                  <a:srgbClr val="374151"/>
                </a:solidFill>
                <a:highlight>
                  <a:srgbClr val="F7F7F8"/>
                </a:highlight>
                <a:latin typeface="Roboto"/>
                <a:ea typeface="Roboto"/>
                <a:cs typeface="Roboto"/>
                <a:sym typeface="Roboto"/>
              </a:rPr>
              <a:t>Setting contamination at 0.1, 63% of identified anomalies showed a difference over 3 feet between observed waterDepth and median 3-day waterDepth of census blocks.</a:t>
            </a:r>
            <a:endParaRPr sz="1300" dirty="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Char char="●"/>
            </a:pPr>
            <a:r>
              <a:rPr lang="en" sz="1300" dirty="0">
                <a:solidFill>
                  <a:srgbClr val="374151"/>
                </a:solidFill>
                <a:highlight>
                  <a:srgbClr val="F7F7F8"/>
                </a:highlight>
                <a:latin typeface="Roboto"/>
                <a:ea typeface="Roboto"/>
                <a:cs typeface="Roboto"/>
                <a:sym typeface="Roboto"/>
              </a:rPr>
              <a:t>In comparison, only 35.8% of all observations with a waterDepth of 6 feet had similar differences.</a:t>
            </a:r>
            <a:endParaRPr sz="1300" dirty="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Char char="●"/>
            </a:pPr>
            <a:r>
              <a:rPr lang="en" sz="1300" dirty="0">
                <a:solidFill>
                  <a:srgbClr val="374151"/>
                </a:solidFill>
                <a:highlight>
                  <a:srgbClr val="F7F7F8"/>
                </a:highlight>
                <a:latin typeface="Roboto"/>
                <a:ea typeface="Roboto"/>
                <a:cs typeface="Roboto"/>
                <a:sym typeface="Roboto"/>
              </a:rPr>
              <a:t>Notably, these difference were not provided as variables to the model.</a:t>
            </a:r>
            <a:endParaRPr sz="1300" dirty="0">
              <a:solidFill>
                <a:srgbClr val="374151"/>
              </a:solidFill>
              <a:highlight>
                <a:srgbClr val="F7F7F8"/>
              </a:highlight>
              <a:latin typeface="Roboto"/>
              <a:ea typeface="Roboto"/>
              <a:cs typeface="Roboto"/>
              <a:sym typeface="Roboto"/>
            </a:endParaRPr>
          </a:p>
          <a:p>
            <a:pPr marL="457200" lvl="0" indent="-311150" algn="l" rtl="0">
              <a:lnSpc>
                <a:spcPct val="115000"/>
              </a:lnSpc>
              <a:spcBef>
                <a:spcPts val="0"/>
              </a:spcBef>
              <a:spcAft>
                <a:spcPts val="0"/>
              </a:spcAft>
              <a:buClr>
                <a:srgbClr val="374151"/>
              </a:buClr>
              <a:buSzPts val="1300"/>
              <a:buFont typeface="Roboto"/>
              <a:buChar char="●"/>
            </a:pPr>
            <a:r>
              <a:rPr lang="en" sz="1300" dirty="0">
                <a:solidFill>
                  <a:srgbClr val="374151"/>
                </a:solidFill>
                <a:highlight>
                  <a:srgbClr val="F7F7F8"/>
                </a:highlight>
                <a:latin typeface="Roboto"/>
                <a:ea typeface="Roboto"/>
                <a:cs typeface="Roboto"/>
                <a:sym typeface="Roboto"/>
              </a:rPr>
              <a:t>This suggests potentially effective anomaly detection, as larger disparities are more common in anomalies."</a:t>
            </a:r>
            <a:endParaRPr sz="1300" dirty="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32" name="Google Shape;132;p20"/>
          <p:cNvSpPr txBox="1"/>
          <p:nvPr/>
        </p:nvSpPr>
        <p:spPr>
          <a:xfrm>
            <a:off x="997500" y="4270150"/>
            <a:ext cx="5592300" cy="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Note: Although the variable "buildingPropertyValue" was not supplied, it is worth noting that the IsolationForest consistently correlates higher values of homes (median and mean) with its anomaly detection.</a:t>
            </a:r>
            <a:endParaRPr sz="1000"/>
          </a:p>
          <a:p>
            <a:pPr marL="0" lvl="0" indent="0" algn="l" rtl="0">
              <a:spcBef>
                <a:spcPts val="0"/>
              </a:spcBef>
              <a:spcAft>
                <a:spcPts val="0"/>
              </a:spcAft>
              <a:buNone/>
            </a:pPr>
            <a:endParaRPr sz="9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231800" y="655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Figure 1: </a:t>
            </a:r>
            <a:r>
              <a:rPr lang="en" sz="1400"/>
              <a:t>All observations with 6 inches of flood depth</a:t>
            </a:r>
            <a:r>
              <a:rPr lang="en"/>
              <a:t> </a:t>
            </a:r>
            <a:endParaRPr/>
          </a:p>
          <a:p>
            <a:pPr marL="0" lvl="0" indent="0" algn="l" rtl="0">
              <a:spcBef>
                <a:spcPts val="0"/>
              </a:spcBef>
              <a:spcAft>
                <a:spcPts val="0"/>
              </a:spcAft>
              <a:buNone/>
            </a:pPr>
            <a:endParaRPr/>
          </a:p>
        </p:txBody>
      </p:sp>
      <p:pic>
        <p:nvPicPr>
          <p:cNvPr id="138" name="Google Shape;138;p21"/>
          <p:cNvPicPr preferRelativeResize="0"/>
          <p:nvPr/>
        </p:nvPicPr>
        <p:blipFill>
          <a:blip r:embed="rId3">
            <a:alphaModFix/>
          </a:blip>
          <a:stretch>
            <a:fillRect/>
          </a:stretch>
        </p:blipFill>
        <p:spPr>
          <a:xfrm>
            <a:off x="4010317" y="1167251"/>
            <a:ext cx="5112951" cy="3751574"/>
          </a:xfrm>
          <a:prstGeom prst="rect">
            <a:avLst/>
          </a:prstGeom>
          <a:noFill/>
          <a:ln>
            <a:noFill/>
          </a:ln>
        </p:spPr>
      </p:pic>
      <p:sp>
        <p:nvSpPr>
          <p:cNvPr id="139" name="Google Shape;139;p21"/>
          <p:cNvSpPr txBox="1"/>
          <p:nvPr/>
        </p:nvSpPr>
        <p:spPr>
          <a:xfrm>
            <a:off x="135700" y="825575"/>
            <a:ext cx="4010400" cy="4063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The dataset consists of all observations with 6 feet of flood depth</a:t>
            </a:r>
            <a:endParaRPr/>
          </a:p>
          <a:p>
            <a:pPr marL="457200" lvl="0" indent="-317500" algn="l" rtl="0">
              <a:spcBef>
                <a:spcPts val="0"/>
              </a:spcBef>
              <a:spcAft>
                <a:spcPts val="0"/>
              </a:spcAft>
              <a:buSzPts val="1400"/>
              <a:buChar char="●"/>
            </a:pPr>
            <a:r>
              <a:rPr lang="en" b="1"/>
              <a:t>The bins contain these data points at varying percents of </a:t>
            </a:r>
            <a:r>
              <a:rPr lang="en" b="1">
                <a:solidFill>
                  <a:schemeClr val="dk1"/>
                </a:solidFill>
              </a:rPr>
              <a:t>less than or equal to 1 foot of water</a:t>
            </a:r>
            <a:r>
              <a:rPr lang="en" b="1"/>
              <a:t> depth for bin with the day and census block.</a:t>
            </a:r>
            <a:endParaRPr b="1"/>
          </a:p>
          <a:p>
            <a:pPr marL="457200" lvl="0" indent="-317500" algn="l" rtl="0">
              <a:spcBef>
                <a:spcPts val="0"/>
              </a:spcBef>
              <a:spcAft>
                <a:spcPts val="0"/>
              </a:spcAft>
              <a:buSzPts val="1400"/>
              <a:buChar char="●"/>
            </a:pPr>
            <a:r>
              <a:rPr lang="en"/>
              <a:t>For example, bin 1 is the observations with 6 feet of flood depth where 0 to 20% of the observations in the day and census block are flood observations of less than or equal to 1 foot.</a:t>
            </a:r>
            <a:endParaRPr/>
          </a:p>
          <a:p>
            <a:pPr marL="457200" lvl="0" indent="-317500" algn="l" rtl="0">
              <a:spcBef>
                <a:spcPts val="0"/>
              </a:spcBef>
              <a:spcAft>
                <a:spcPts val="0"/>
              </a:spcAft>
              <a:buSzPts val="1400"/>
              <a:buChar char="●"/>
            </a:pPr>
            <a:r>
              <a:rPr lang="en"/>
              <a:t>This figure potentially indicates that observations with higher proportionLeqOne values may be more likely to be inches (which would explain the dramatic depression in median relativeDamage).</a:t>
            </a:r>
            <a:endParaRPr>
              <a:solidFill>
                <a:schemeClr val="dk1"/>
              </a:solidFill>
            </a:endParaRPr>
          </a:p>
          <a:p>
            <a:pPr marL="0" lvl="0" indent="0" algn="l" rtl="0">
              <a:spcBef>
                <a:spcPts val="0"/>
              </a:spcBef>
              <a:spcAft>
                <a:spcPts val="0"/>
              </a:spcAft>
              <a:buNone/>
            </a:pPr>
            <a:endParaRPr>
              <a:solidFill>
                <a:schemeClr val="dk1"/>
              </a:solidFill>
            </a:endParaRPr>
          </a:p>
        </p:txBody>
      </p:sp>
      <p:pic>
        <p:nvPicPr>
          <p:cNvPr id="140" name="Google Shape;140;p21"/>
          <p:cNvPicPr preferRelativeResize="0"/>
          <p:nvPr/>
        </p:nvPicPr>
        <p:blipFill>
          <a:blip r:embed="rId4">
            <a:alphaModFix/>
          </a:blip>
          <a:stretch>
            <a:fillRect/>
          </a:stretch>
        </p:blipFill>
        <p:spPr>
          <a:xfrm>
            <a:off x="4495800" y="4367400"/>
            <a:ext cx="4010401" cy="160325"/>
          </a:xfrm>
          <a:prstGeom prst="rect">
            <a:avLst/>
          </a:prstGeom>
          <a:noFill/>
          <a:ln>
            <a:noFill/>
          </a:ln>
        </p:spPr>
      </p:pic>
      <p:cxnSp>
        <p:nvCxnSpPr>
          <p:cNvPr id="141" name="Google Shape;141;p21"/>
          <p:cNvCxnSpPr/>
          <p:nvPr/>
        </p:nvCxnSpPr>
        <p:spPr>
          <a:xfrm>
            <a:off x="5099925" y="998275"/>
            <a:ext cx="2775300" cy="24600"/>
          </a:xfrm>
          <a:prstGeom prst="straightConnector1">
            <a:avLst/>
          </a:prstGeom>
          <a:noFill/>
          <a:ln w="9525" cap="flat" cmpd="sng">
            <a:solidFill>
              <a:schemeClr val="dk2"/>
            </a:solidFill>
            <a:prstDash val="solid"/>
            <a:round/>
            <a:headEnd type="none" w="med" len="med"/>
            <a:tailEnd type="triangle" w="med" len="med"/>
          </a:ln>
        </p:spPr>
      </p:cxnSp>
      <p:sp>
        <p:nvSpPr>
          <p:cNvPr id="142" name="Google Shape;142;p21"/>
          <p:cNvSpPr txBox="1"/>
          <p:nvPr/>
        </p:nvSpPr>
        <p:spPr>
          <a:xfrm>
            <a:off x="5400000" y="638200"/>
            <a:ext cx="374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More likely to be 6 inches</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1039</Words>
  <Application>Microsoft Office PowerPoint</Application>
  <PresentationFormat>On-screen Show (16:9)</PresentationFormat>
  <Paragraphs>82</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Roboto</vt:lpstr>
      <vt:lpstr>Arial</vt:lpstr>
      <vt:lpstr>Geometric</vt:lpstr>
      <vt:lpstr>July 6, Anomaly Detection Isolation Forest</vt:lpstr>
      <vt:lpstr>Anomaly Detection:  waterDepth = 6 ft (inches)</vt:lpstr>
      <vt:lpstr>Anomaly Detection with feature engineering and isolation forest </vt:lpstr>
      <vt:lpstr>Preliminary Findings</vt:lpstr>
      <vt:lpstr>Step-by-step Ideas for Validation:</vt:lpstr>
      <vt:lpstr>New Variable creation</vt:lpstr>
      <vt:lpstr>Final Variables Included</vt:lpstr>
      <vt:lpstr>Covariate Comparison - IsolationForest</vt:lpstr>
      <vt:lpstr>Figure 1: All observations with 6 inches of flood depth  </vt:lpstr>
      <vt:lpstr>Figure 2: Anomalies detected for contamination = .1 </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July 6, Anomaly Detection Isolation Forest</dc:title>
  <cp:lastModifiedBy>Jordan Woltjer</cp:lastModifiedBy>
  <cp:revision>1</cp:revision>
  <dcterms:modified xsi:type="dcterms:W3CDTF">2023-07-07T01:17:02Z</dcterms:modified>
</cp:coreProperties>
</file>