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F216-176B-218D-3767-FC7DEC3112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21B52E-6AE3-7334-29F6-B777F66F50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7743D0-8410-4CC9-A01C-9C2B5360903A}"/>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7445A84E-A804-29CD-2705-F144FBB2C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DC798-C285-5D1A-E53C-3324033ECFB9}"/>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4286502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39A06-435F-7B69-9B56-0696B2DD53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35863F-A3AB-183C-C5C0-D5F5EB08A3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1D34D-60AB-CA48-1156-B0A8F8854EA4}"/>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F30AB20F-FA64-5CC0-EDDC-EEEB03C41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92956-50B5-3776-200F-C45CC44AC020}"/>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1290339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0394A4-7D15-0BC7-6C9C-92EFEBE32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A24914-EA76-3EF4-EE7F-04766E1034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73C157-03E9-928C-082A-0142842C1AF0}"/>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E0571C27-29B4-F138-B1A6-1FBD76A6A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DE17B-E3A7-358F-CEF4-0FADFC40D7EF}"/>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1737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CBF0A-3589-41F3-2DB8-C94ECF6438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66603-E617-2176-538F-95D88A7211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D3988-320B-667D-C585-6D998449616F}"/>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54B70EEF-6021-0D9A-1026-39C193264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B8709-BD42-F5F6-245D-DB5B93B618C8}"/>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337408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A5D9-F072-5659-CE61-FB57273784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FF8813-A4FD-155E-0E87-1CD3438F2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074AA9-CE1D-1461-CC0B-C5E8FF46CAD4}"/>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0CADBCF7-3B84-FBA2-26CB-9E6B4F326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EC4DEC-C3E5-0E7A-2A2B-0E62870AB746}"/>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3939136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3E493-FEF9-F389-0780-78DBF58F3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1F09B4-71E5-4836-7868-0ED2E50E3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10A8FC-8064-D1F0-2E17-AAA5EE6EC6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272B5-CBF5-D18F-CB75-1D47755F8055}"/>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6" name="Footer Placeholder 5">
            <a:extLst>
              <a:ext uri="{FF2B5EF4-FFF2-40B4-BE49-F238E27FC236}">
                <a16:creationId xmlns:a16="http://schemas.microsoft.com/office/drawing/2014/main" id="{215AAB5F-2F86-9968-ECE9-F37EA9CDB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8AEA33-6793-E158-BF58-57450F29D903}"/>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10896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2CEAF-5212-52B7-83E1-562563D6F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AF368E-6771-33DE-CFBF-BF4BE279A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3E927B-FC9C-83AE-3034-7E132E574F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7B171C-C851-6667-8498-850ABAF10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3AEFED-B008-8D0E-87FE-0AB26C9BB6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850524-924E-A893-8A9F-141EF9569AB5}"/>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8" name="Footer Placeholder 7">
            <a:extLst>
              <a:ext uri="{FF2B5EF4-FFF2-40B4-BE49-F238E27FC236}">
                <a16:creationId xmlns:a16="http://schemas.microsoft.com/office/drawing/2014/main" id="{8CDA8CFC-A774-80B4-9135-3FBD52A9AB1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52C-E461-68F4-01C6-E701889901FB}"/>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2047323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B22A8-A0A0-2327-8032-BB497B56D0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D6A212-6974-3EDF-2FCE-B7113A9A3E07}"/>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4" name="Footer Placeholder 3">
            <a:extLst>
              <a:ext uri="{FF2B5EF4-FFF2-40B4-BE49-F238E27FC236}">
                <a16:creationId xmlns:a16="http://schemas.microsoft.com/office/drawing/2014/main" id="{DA9A3E49-48BA-5727-BA58-516A5C6917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7D6447-2B75-82AF-CC1B-9A402F019EB5}"/>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1601672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7A97B2-B82F-8E47-B776-DB0DA2F0E063}"/>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3" name="Footer Placeholder 2">
            <a:extLst>
              <a:ext uri="{FF2B5EF4-FFF2-40B4-BE49-F238E27FC236}">
                <a16:creationId xmlns:a16="http://schemas.microsoft.com/office/drawing/2014/main" id="{2DFA4135-26A6-8E38-6FC1-323A8CE452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7A5A9F-94F6-B3C4-2BA1-B4CA859911AC}"/>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4219843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FF79-186D-B643-646B-5640EF6A5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215A99-7616-BEF9-3B63-59895ACF18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6E45F1-E2EA-B44D-3C1D-CC9AD8BCE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BB9EE-3C94-FE38-633D-C13DE04F4D58}"/>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6" name="Footer Placeholder 5">
            <a:extLst>
              <a:ext uri="{FF2B5EF4-FFF2-40B4-BE49-F238E27FC236}">
                <a16:creationId xmlns:a16="http://schemas.microsoft.com/office/drawing/2014/main" id="{729B474B-709F-1F43-3075-58528CAF9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76584F-0E80-6B6F-7534-11D35E1D85D5}"/>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1906107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6019-CD2B-749D-5843-63B252D5EE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F7602-E14D-7C2C-D8E2-C4C6DFC73D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7881E8-3162-10FE-CD41-C2BA94C8C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B7043-D09B-BABC-D80C-C6CCD8E8939B}"/>
              </a:ext>
            </a:extLst>
          </p:cNvPr>
          <p:cNvSpPr>
            <a:spLocks noGrp="1"/>
          </p:cNvSpPr>
          <p:nvPr>
            <p:ph type="dt" sz="half" idx="10"/>
          </p:nvPr>
        </p:nvSpPr>
        <p:spPr/>
        <p:txBody>
          <a:bodyPr/>
          <a:lstStyle/>
          <a:p>
            <a:fld id="{B2F31E53-9A17-4B5D-A016-62E3B11EF79D}" type="datetimeFigureOut">
              <a:rPr lang="en-US" smtClean="0"/>
              <a:t>6/29/2023</a:t>
            </a:fld>
            <a:endParaRPr lang="en-US"/>
          </a:p>
        </p:txBody>
      </p:sp>
      <p:sp>
        <p:nvSpPr>
          <p:cNvPr id="6" name="Footer Placeholder 5">
            <a:extLst>
              <a:ext uri="{FF2B5EF4-FFF2-40B4-BE49-F238E27FC236}">
                <a16:creationId xmlns:a16="http://schemas.microsoft.com/office/drawing/2014/main" id="{8D6EAA8D-2520-453A-B5A5-D3DC966F16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D981B-742A-79FE-1116-EC7625F46C4B}"/>
              </a:ext>
            </a:extLst>
          </p:cNvPr>
          <p:cNvSpPr>
            <a:spLocks noGrp="1"/>
          </p:cNvSpPr>
          <p:nvPr>
            <p:ph type="sldNum" sz="quarter" idx="12"/>
          </p:nvPr>
        </p:nvSpPr>
        <p:spPr/>
        <p:txBody>
          <a:bodyPr/>
          <a:lstStyle/>
          <a:p>
            <a:fld id="{A93F199C-94FF-4156-A596-357459187BFE}" type="slidenum">
              <a:rPr lang="en-US" smtClean="0"/>
              <a:t>‹#›</a:t>
            </a:fld>
            <a:endParaRPr lang="en-US"/>
          </a:p>
        </p:txBody>
      </p:sp>
    </p:spTree>
    <p:extLst>
      <p:ext uri="{BB962C8B-B14F-4D97-AF65-F5344CB8AC3E}">
        <p14:creationId xmlns:p14="http://schemas.microsoft.com/office/powerpoint/2010/main" val="69088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E59D66-F15B-C207-1D52-36B55E2F2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1A232C-EEE1-DD0E-D219-5F8A565667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09BD3-8994-6335-1FCC-72B8E18897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31E53-9A17-4B5D-A016-62E3B11EF79D}" type="datetimeFigureOut">
              <a:rPr lang="en-US" smtClean="0"/>
              <a:t>6/29/2023</a:t>
            </a:fld>
            <a:endParaRPr lang="en-US"/>
          </a:p>
        </p:txBody>
      </p:sp>
      <p:sp>
        <p:nvSpPr>
          <p:cNvPr id="5" name="Footer Placeholder 4">
            <a:extLst>
              <a:ext uri="{FF2B5EF4-FFF2-40B4-BE49-F238E27FC236}">
                <a16:creationId xmlns:a16="http://schemas.microsoft.com/office/drawing/2014/main" id="{24318E1B-8B39-FD59-1325-2A6C0C5D2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70DFD0-C363-40A6-EC3D-BC6986ACA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F199C-94FF-4156-A596-357459187BFE}" type="slidenum">
              <a:rPr lang="en-US" smtClean="0"/>
              <a:t>‹#›</a:t>
            </a:fld>
            <a:endParaRPr lang="en-US"/>
          </a:p>
        </p:txBody>
      </p:sp>
    </p:spTree>
    <p:extLst>
      <p:ext uri="{BB962C8B-B14F-4D97-AF65-F5344CB8AC3E}">
        <p14:creationId xmlns:p14="http://schemas.microsoft.com/office/powerpoint/2010/main" val="305239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E16D-7660-7326-56A2-61C7DEED1FB2}"/>
              </a:ext>
            </a:extLst>
          </p:cNvPr>
          <p:cNvSpPr>
            <a:spLocks noGrp="1"/>
          </p:cNvSpPr>
          <p:nvPr>
            <p:ph type="ctrTitle"/>
          </p:nvPr>
        </p:nvSpPr>
        <p:spPr>
          <a:xfrm>
            <a:off x="1524000" y="1122363"/>
            <a:ext cx="9144000" cy="706437"/>
          </a:xfrm>
        </p:spPr>
        <p:txBody>
          <a:bodyPr>
            <a:normAutofit fontScale="90000"/>
          </a:bodyPr>
          <a:lstStyle/>
          <a:p>
            <a:r>
              <a:rPr lang="en-US" dirty="0"/>
              <a:t>Flood Water Depth</a:t>
            </a:r>
          </a:p>
        </p:txBody>
      </p:sp>
      <p:sp>
        <p:nvSpPr>
          <p:cNvPr id="3" name="Subtitle 2">
            <a:extLst>
              <a:ext uri="{FF2B5EF4-FFF2-40B4-BE49-F238E27FC236}">
                <a16:creationId xmlns:a16="http://schemas.microsoft.com/office/drawing/2014/main" id="{0394953D-D19C-E2DD-6529-4003FFEEA5CE}"/>
              </a:ext>
            </a:extLst>
          </p:cNvPr>
          <p:cNvSpPr>
            <a:spLocks noGrp="1"/>
          </p:cNvSpPr>
          <p:nvPr>
            <p:ph type="subTitle" idx="1"/>
          </p:nvPr>
        </p:nvSpPr>
        <p:spPr>
          <a:xfrm>
            <a:off x="1524000" y="3602038"/>
            <a:ext cx="9144000" cy="441642"/>
          </a:xfrm>
        </p:spPr>
        <p:txBody>
          <a:bodyPr/>
          <a:lstStyle/>
          <a:p>
            <a:r>
              <a:rPr lang="en-US" dirty="0"/>
              <a:t>Water depth of 6: try to identify inches vs. feet</a:t>
            </a:r>
          </a:p>
        </p:txBody>
      </p:sp>
    </p:spTree>
    <p:extLst>
      <p:ext uri="{BB962C8B-B14F-4D97-AF65-F5344CB8AC3E}">
        <p14:creationId xmlns:p14="http://schemas.microsoft.com/office/powerpoint/2010/main" val="2631849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5B90-EF0C-4923-D89F-03C40A2EB091}"/>
              </a:ext>
            </a:extLst>
          </p:cNvPr>
          <p:cNvSpPr>
            <a:spLocks noGrp="1"/>
          </p:cNvSpPr>
          <p:nvPr>
            <p:ph type="title"/>
          </p:nvPr>
        </p:nvSpPr>
        <p:spPr/>
        <p:txBody>
          <a:bodyPr>
            <a:normAutofit fontScale="90000"/>
          </a:bodyPr>
          <a:lstStyle/>
          <a:p>
            <a:r>
              <a:rPr lang="en-US" dirty="0"/>
              <a:t>Problem: </a:t>
            </a:r>
            <a:r>
              <a:rPr lang="en-US" dirty="0" err="1"/>
              <a:t>waterDepth</a:t>
            </a:r>
            <a:r>
              <a:rPr lang="en-US" dirty="0"/>
              <a:t> incorrectly stored in inches instead of feet, especially at multiples of 6</a:t>
            </a:r>
          </a:p>
        </p:txBody>
      </p:sp>
      <p:pic>
        <p:nvPicPr>
          <p:cNvPr id="5" name="Content Placeholder 4">
            <a:extLst>
              <a:ext uri="{FF2B5EF4-FFF2-40B4-BE49-F238E27FC236}">
                <a16:creationId xmlns:a16="http://schemas.microsoft.com/office/drawing/2014/main" id="{3107C406-2A6A-9EE7-231F-25487388EE6B}"/>
              </a:ext>
            </a:extLst>
          </p:cNvPr>
          <p:cNvPicPr>
            <a:picLocks noGrp="1" noChangeAspect="1"/>
          </p:cNvPicPr>
          <p:nvPr>
            <p:ph idx="1"/>
          </p:nvPr>
        </p:nvPicPr>
        <p:blipFill>
          <a:blip r:embed="rId2"/>
          <a:stretch>
            <a:fillRect/>
          </a:stretch>
        </p:blipFill>
        <p:spPr>
          <a:xfrm>
            <a:off x="2588585" y="1690688"/>
            <a:ext cx="6341406" cy="4904597"/>
          </a:xfrm>
        </p:spPr>
      </p:pic>
    </p:spTree>
    <p:extLst>
      <p:ext uri="{BB962C8B-B14F-4D97-AF65-F5344CB8AC3E}">
        <p14:creationId xmlns:p14="http://schemas.microsoft.com/office/powerpoint/2010/main" val="344598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F162-3288-24D8-224D-2C9BBA886B57}"/>
              </a:ext>
            </a:extLst>
          </p:cNvPr>
          <p:cNvSpPr>
            <a:spLocks noGrp="1"/>
          </p:cNvSpPr>
          <p:nvPr>
            <p:ph type="title"/>
          </p:nvPr>
        </p:nvSpPr>
        <p:spPr>
          <a:xfrm>
            <a:off x="838200" y="365125"/>
            <a:ext cx="10515600" cy="1158875"/>
          </a:xfrm>
        </p:spPr>
        <p:txBody>
          <a:bodyPr/>
          <a:lstStyle/>
          <a:p>
            <a:r>
              <a:rPr lang="en-US" dirty="0"/>
              <a:t>One Strategy: use </a:t>
            </a:r>
            <a:r>
              <a:rPr lang="en-US" dirty="0" err="1"/>
              <a:t>elevationDifference</a:t>
            </a:r>
            <a:r>
              <a:rPr lang="en-US" dirty="0"/>
              <a:t>	</a:t>
            </a:r>
          </a:p>
        </p:txBody>
      </p:sp>
      <p:sp>
        <p:nvSpPr>
          <p:cNvPr id="3" name="Content Placeholder 2">
            <a:extLst>
              <a:ext uri="{FF2B5EF4-FFF2-40B4-BE49-F238E27FC236}">
                <a16:creationId xmlns:a16="http://schemas.microsoft.com/office/drawing/2014/main" id="{82C77309-1038-6CDA-BF34-22A078AF31D6}"/>
              </a:ext>
            </a:extLst>
          </p:cNvPr>
          <p:cNvSpPr>
            <a:spLocks noGrp="1"/>
          </p:cNvSpPr>
          <p:nvPr>
            <p:ph idx="1"/>
          </p:nvPr>
        </p:nvSpPr>
        <p:spPr>
          <a:xfrm>
            <a:off x="838200" y="1825625"/>
            <a:ext cx="3337560" cy="4351338"/>
          </a:xfrm>
        </p:spPr>
        <p:txBody>
          <a:bodyPr>
            <a:normAutofit fontScale="92500" lnSpcReduction="10000"/>
          </a:bodyPr>
          <a:lstStyle/>
          <a:p>
            <a:r>
              <a:rPr lang="en-US" dirty="0"/>
              <a:t>Elevation difference records difference between first floor elevation and base flood elevation. Construction is often not allowed beneath base flood, and based on visual, negative values appear to be equivalent to positive values. </a:t>
            </a:r>
          </a:p>
        </p:txBody>
      </p:sp>
      <p:pic>
        <p:nvPicPr>
          <p:cNvPr id="5" name="Picture 4">
            <a:extLst>
              <a:ext uri="{FF2B5EF4-FFF2-40B4-BE49-F238E27FC236}">
                <a16:creationId xmlns:a16="http://schemas.microsoft.com/office/drawing/2014/main" id="{6DED6CCE-8EC4-FD03-058A-F3584C0D80E0}"/>
              </a:ext>
            </a:extLst>
          </p:cNvPr>
          <p:cNvPicPr>
            <a:picLocks noChangeAspect="1"/>
          </p:cNvPicPr>
          <p:nvPr/>
        </p:nvPicPr>
        <p:blipFill>
          <a:blip r:embed="rId2"/>
          <a:stretch>
            <a:fillRect/>
          </a:stretch>
        </p:blipFill>
        <p:spPr>
          <a:xfrm>
            <a:off x="4956615" y="1654667"/>
            <a:ext cx="6397185" cy="4665291"/>
          </a:xfrm>
          <a:prstGeom prst="rect">
            <a:avLst/>
          </a:prstGeom>
        </p:spPr>
      </p:pic>
    </p:spTree>
    <p:extLst>
      <p:ext uri="{BB962C8B-B14F-4D97-AF65-F5344CB8AC3E}">
        <p14:creationId xmlns:p14="http://schemas.microsoft.com/office/powerpoint/2010/main" val="220496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FD3C-B560-89F2-57EA-7FE9ED7BED71}"/>
              </a:ext>
            </a:extLst>
          </p:cNvPr>
          <p:cNvSpPr>
            <a:spLocks noGrp="1"/>
          </p:cNvSpPr>
          <p:nvPr>
            <p:ph type="title"/>
          </p:nvPr>
        </p:nvSpPr>
        <p:spPr/>
        <p:txBody>
          <a:bodyPr/>
          <a:lstStyle/>
          <a:p>
            <a:r>
              <a:rPr lang="en-US" b="0" i="0" dirty="0">
                <a:solidFill>
                  <a:srgbClr val="374151"/>
                </a:solidFill>
                <a:effectLst/>
                <a:latin typeface="Söhne"/>
              </a:rPr>
              <a:t>Filtering Observations for 6-Foot Flooding</a:t>
            </a:r>
            <a:endParaRPr lang="en-US" dirty="0"/>
          </a:p>
        </p:txBody>
      </p:sp>
      <p:sp>
        <p:nvSpPr>
          <p:cNvPr id="3" name="Content Placeholder 2">
            <a:extLst>
              <a:ext uri="{FF2B5EF4-FFF2-40B4-BE49-F238E27FC236}">
                <a16:creationId xmlns:a16="http://schemas.microsoft.com/office/drawing/2014/main" id="{2B586BA4-19A9-0212-9F0F-2109DD38CEF8}"/>
              </a:ext>
            </a:extLst>
          </p:cNvPr>
          <p:cNvSpPr>
            <a:spLocks noGrp="1"/>
          </p:cNvSpPr>
          <p:nvPr>
            <p:ph idx="1"/>
          </p:nvPr>
        </p:nvSpPr>
        <p:spPr/>
        <p:txBody>
          <a:bodyPr>
            <a:normAutofit fontScale="47500" lnSpcReduction="20000"/>
          </a:bodyPr>
          <a:lstStyle/>
          <a:p>
            <a:r>
              <a:rPr lang="en-US" b="0" i="0" dirty="0">
                <a:solidFill>
                  <a:srgbClr val="374151"/>
                </a:solidFill>
                <a:effectLst/>
                <a:latin typeface="Söhne"/>
              </a:rPr>
              <a:t>Remove observations with a 6-foot water depth and elevation difference greater than or equal to 6 feet</a:t>
            </a:r>
          </a:p>
          <a:p>
            <a:pPr lvl="1"/>
            <a:r>
              <a:rPr lang="en-US" dirty="0" err="1"/>
              <a:t>filtered_df</a:t>
            </a:r>
            <a:r>
              <a:rPr lang="en-US" dirty="0"/>
              <a:t> = </a:t>
            </a:r>
            <a:r>
              <a:rPr lang="en-US" dirty="0" err="1"/>
              <a:t>df</a:t>
            </a:r>
            <a:r>
              <a:rPr lang="en-US" dirty="0"/>
              <a:t>[~((</a:t>
            </a:r>
            <a:r>
              <a:rPr lang="en-US" dirty="0" err="1"/>
              <a:t>df</a:t>
            </a:r>
            <a:r>
              <a:rPr lang="en-US" dirty="0"/>
              <a:t>['</a:t>
            </a:r>
            <a:r>
              <a:rPr lang="en-US" dirty="0" err="1"/>
              <a:t>waterDepth</a:t>
            </a:r>
            <a:r>
              <a:rPr lang="en-US" dirty="0"/>
              <a:t>'] == 6) &amp; abs((</a:t>
            </a:r>
            <a:r>
              <a:rPr lang="en-US" dirty="0" err="1"/>
              <a:t>df</a:t>
            </a:r>
            <a:r>
              <a:rPr lang="en-US" dirty="0"/>
              <a:t>['</a:t>
            </a:r>
            <a:r>
              <a:rPr lang="en-US" dirty="0" err="1"/>
              <a:t>elevationDifference</a:t>
            </a:r>
            <a:r>
              <a:rPr lang="en-US" dirty="0"/>
              <a:t>']) &gt;= 6))]</a:t>
            </a:r>
          </a:p>
          <a:p>
            <a:pPr lvl="1"/>
            <a:r>
              <a:rPr lang="en-US" dirty="0"/>
              <a:t>Explanation: Exclude 836 observations with a water depth of 6 feet and an elevation difference of at least 6 feet</a:t>
            </a:r>
          </a:p>
          <a:p>
            <a:pPr lvl="1"/>
            <a:r>
              <a:rPr lang="en-US" dirty="0"/>
              <a:t>Initial mean </a:t>
            </a:r>
            <a:r>
              <a:rPr lang="en-US" dirty="0" err="1"/>
              <a:t>relativeDamage</a:t>
            </a:r>
            <a:r>
              <a:rPr lang="en-US" dirty="0"/>
              <a:t> (</a:t>
            </a:r>
            <a:r>
              <a:rPr lang="en-US" dirty="0" err="1"/>
              <a:t>waterDepth</a:t>
            </a:r>
            <a:r>
              <a:rPr lang="en-US" dirty="0"/>
              <a:t> == 6 and </a:t>
            </a:r>
            <a:r>
              <a:rPr lang="en-US" dirty="0" err="1"/>
              <a:t>relativeDamage</a:t>
            </a:r>
            <a:r>
              <a:rPr lang="en-US" dirty="0"/>
              <a:t> &lt;= 1): 0.3856</a:t>
            </a:r>
          </a:p>
          <a:p>
            <a:pPr lvl="1"/>
            <a:r>
              <a:rPr lang="en-US" dirty="0"/>
              <a:t>Updated mean </a:t>
            </a:r>
            <a:r>
              <a:rPr lang="en-US" dirty="0" err="1"/>
              <a:t>relativeDamage</a:t>
            </a:r>
            <a:r>
              <a:rPr lang="en-US" dirty="0"/>
              <a:t> (after exclusion): 0.3884</a:t>
            </a:r>
          </a:p>
          <a:p>
            <a:pPr lvl="1"/>
            <a:r>
              <a:rPr lang="en-US" dirty="0"/>
              <a:t>0.71% increase of </a:t>
            </a:r>
            <a:r>
              <a:rPr lang="en-US" dirty="0" err="1"/>
              <a:t>relativeDamage</a:t>
            </a:r>
            <a:r>
              <a:rPr lang="en-US" dirty="0"/>
              <a:t> mean at 6 feet</a:t>
            </a:r>
          </a:p>
          <a:p>
            <a:pPr lvl="1"/>
            <a:r>
              <a:rPr lang="en-US" dirty="0"/>
              <a:t>Note: This approach is moderately conservative</a:t>
            </a:r>
          </a:p>
          <a:p>
            <a:pPr lvl="1"/>
            <a:r>
              <a:rPr lang="en-US" dirty="0"/>
              <a:t>Closes 12% of gap between 5 ft and 6 ft relative damage mean</a:t>
            </a:r>
          </a:p>
          <a:p>
            <a:r>
              <a:rPr lang="en-US" dirty="0"/>
              <a:t>Same but by &gt;= 4 ft</a:t>
            </a:r>
          </a:p>
          <a:p>
            <a:pPr lvl="1"/>
            <a:r>
              <a:rPr lang="en-US" dirty="0"/>
              <a:t>Gets rid of 2833 observations</a:t>
            </a:r>
          </a:p>
          <a:p>
            <a:pPr lvl="1"/>
            <a:r>
              <a:rPr lang="en-US" dirty="0"/>
              <a:t>New mean of .39051</a:t>
            </a:r>
          </a:p>
          <a:p>
            <a:pPr lvl="1"/>
            <a:r>
              <a:rPr lang="en-US" dirty="0"/>
              <a:t>1.2% increase in mean from original </a:t>
            </a:r>
          </a:p>
          <a:p>
            <a:pPr lvl="1"/>
            <a:r>
              <a:rPr lang="en-US" dirty="0"/>
              <a:t>Least conservative</a:t>
            </a:r>
          </a:p>
          <a:p>
            <a:pPr lvl="1"/>
            <a:r>
              <a:rPr lang="en-US" dirty="0"/>
              <a:t>Closes 20% of gap between 5 ft and 6 ft relative damage mean</a:t>
            </a:r>
          </a:p>
          <a:p>
            <a:pPr algn="l"/>
            <a:r>
              <a:rPr lang="en-US" b="0" i="0" dirty="0">
                <a:solidFill>
                  <a:srgbClr val="374151"/>
                </a:solidFill>
                <a:effectLst/>
                <a:latin typeface="Söhne"/>
              </a:rPr>
              <a:t>Further Filtering:</a:t>
            </a:r>
          </a:p>
          <a:p>
            <a:pPr lvl="1"/>
            <a:r>
              <a:rPr lang="en-US" b="0" i="0" dirty="0">
                <a:solidFill>
                  <a:srgbClr val="374151"/>
                </a:solidFill>
                <a:effectLst/>
                <a:latin typeface="Söhne"/>
              </a:rPr>
              <a:t>Exclude observations with a water depth of 6 feet, an elevation difference of at least 6 feet, and no event name</a:t>
            </a:r>
          </a:p>
          <a:p>
            <a:pPr lvl="1"/>
            <a:r>
              <a:rPr lang="en-US" dirty="0" err="1"/>
              <a:t>filtered_df</a:t>
            </a:r>
            <a:r>
              <a:rPr lang="en-US" dirty="0"/>
              <a:t> = </a:t>
            </a:r>
            <a:r>
              <a:rPr lang="en-US" dirty="0" err="1"/>
              <a:t>df</a:t>
            </a:r>
            <a:r>
              <a:rPr lang="en-US" dirty="0"/>
              <a:t>[~((</a:t>
            </a:r>
            <a:r>
              <a:rPr lang="en-US" dirty="0" err="1"/>
              <a:t>df</a:t>
            </a:r>
            <a:r>
              <a:rPr lang="en-US" dirty="0"/>
              <a:t>['</a:t>
            </a:r>
            <a:r>
              <a:rPr lang="en-US" dirty="0" err="1"/>
              <a:t>waterDepth</a:t>
            </a:r>
            <a:r>
              <a:rPr lang="en-US" dirty="0"/>
              <a:t>'] == 6) &amp; abs((</a:t>
            </a:r>
            <a:r>
              <a:rPr lang="en-US" dirty="0" err="1"/>
              <a:t>df</a:t>
            </a:r>
            <a:r>
              <a:rPr lang="en-US" dirty="0"/>
              <a:t>['</a:t>
            </a:r>
            <a:r>
              <a:rPr lang="en-US" dirty="0" err="1"/>
              <a:t>elevationDifference</a:t>
            </a:r>
            <a:r>
              <a:rPr lang="en-US" dirty="0"/>
              <a:t>']) &gt;= 6) &amp; </a:t>
            </a:r>
            <a:r>
              <a:rPr lang="en-US" dirty="0" err="1"/>
              <a:t>df</a:t>
            </a:r>
            <a:r>
              <a:rPr lang="en-US" dirty="0"/>
              <a:t>['</a:t>
            </a:r>
            <a:r>
              <a:rPr lang="en-US" dirty="0" err="1"/>
              <a:t>floodEvent</a:t>
            </a:r>
            <a:r>
              <a:rPr lang="en-US" dirty="0"/>
              <a:t>'].</a:t>
            </a:r>
            <a:r>
              <a:rPr lang="en-US" dirty="0" err="1"/>
              <a:t>isnull</a:t>
            </a:r>
            <a:r>
              <a:rPr lang="en-US" dirty="0"/>
              <a:t>())]</a:t>
            </a:r>
          </a:p>
          <a:p>
            <a:pPr lvl="1"/>
            <a:r>
              <a:rPr lang="en-US" dirty="0"/>
              <a:t>Final mean </a:t>
            </a:r>
            <a:r>
              <a:rPr lang="en-US" dirty="0" err="1"/>
              <a:t>relativeDamage</a:t>
            </a:r>
            <a:r>
              <a:rPr lang="en-US" dirty="0"/>
              <a:t> (6-foot flooding and </a:t>
            </a:r>
            <a:r>
              <a:rPr lang="en-US" dirty="0" err="1"/>
              <a:t>relativeDamage</a:t>
            </a:r>
            <a:r>
              <a:rPr lang="en-US" dirty="0"/>
              <a:t> &lt;=1): .3863</a:t>
            </a:r>
          </a:p>
          <a:p>
            <a:pPr lvl="1"/>
            <a:r>
              <a:rPr lang="en-US" dirty="0"/>
              <a:t>0.16% increase of </a:t>
            </a:r>
            <a:r>
              <a:rPr lang="en-US" dirty="0" err="1"/>
              <a:t>relativeDamage</a:t>
            </a:r>
            <a:r>
              <a:rPr lang="en-US" dirty="0"/>
              <a:t> mean at 6 feet</a:t>
            </a:r>
          </a:p>
          <a:p>
            <a:pPr lvl="1"/>
            <a:r>
              <a:rPr lang="en-US" dirty="0"/>
              <a:t>Gets rid of 117 observations</a:t>
            </a:r>
          </a:p>
          <a:p>
            <a:pPr lvl="1"/>
            <a:r>
              <a:rPr lang="en-US" dirty="0"/>
              <a:t>Note: more conservative, as it requires no event name for exclusion</a:t>
            </a:r>
          </a:p>
        </p:txBody>
      </p:sp>
    </p:spTree>
    <p:extLst>
      <p:ext uri="{BB962C8B-B14F-4D97-AF65-F5344CB8AC3E}">
        <p14:creationId xmlns:p14="http://schemas.microsoft.com/office/powerpoint/2010/main" val="30942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A7E1-5AFF-A8AE-0C7F-ABA66FC4CD8A}"/>
              </a:ext>
            </a:extLst>
          </p:cNvPr>
          <p:cNvSpPr>
            <a:spLocks noGrp="1"/>
          </p:cNvSpPr>
          <p:nvPr>
            <p:ph type="title"/>
          </p:nvPr>
        </p:nvSpPr>
        <p:spPr/>
        <p:txBody>
          <a:bodyPr>
            <a:normAutofit fontScale="90000"/>
          </a:bodyPr>
          <a:lstStyle/>
          <a:p>
            <a:r>
              <a:rPr lang="en-US" dirty="0"/>
              <a:t>Does this visual indicate more inches at higher </a:t>
            </a:r>
            <a:r>
              <a:rPr lang="en-US" dirty="0" err="1"/>
              <a:t>elevationDifference</a:t>
            </a:r>
            <a:r>
              <a:rPr lang="en-US" dirty="0"/>
              <a:t> per six feet of flooding?</a:t>
            </a:r>
          </a:p>
        </p:txBody>
      </p:sp>
      <p:pic>
        <p:nvPicPr>
          <p:cNvPr id="5" name="Content Placeholder 4">
            <a:extLst>
              <a:ext uri="{FF2B5EF4-FFF2-40B4-BE49-F238E27FC236}">
                <a16:creationId xmlns:a16="http://schemas.microsoft.com/office/drawing/2014/main" id="{7A0C3B41-E674-EC09-5E4C-F623E7C4D496}"/>
              </a:ext>
            </a:extLst>
          </p:cNvPr>
          <p:cNvPicPr>
            <a:picLocks noGrp="1" noChangeAspect="1"/>
          </p:cNvPicPr>
          <p:nvPr>
            <p:ph idx="1"/>
          </p:nvPr>
        </p:nvPicPr>
        <p:blipFill>
          <a:blip r:embed="rId2"/>
          <a:stretch>
            <a:fillRect/>
          </a:stretch>
        </p:blipFill>
        <p:spPr>
          <a:xfrm>
            <a:off x="2944800" y="1825625"/>
            <a:ext cx="6302399" cy="4351338"/>
          </a:xfrm>
        </p:spPr>
      </p:pic>
    </p:spTree>
    <p:extLst>
      <p:ext uri="{BB962C8B-B14F-4D97-AF65-F5344CB8AC3E}">
        <p14:creationId xmlns:p14="http://schemas.microsoft.com/office/powerpoint/2010/main" val="9633500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341</Words>
  <Application>Microsoft Office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Söhne</vt:lpstr>
      <vt:lpstr>Office Theme</vt:lpstr>
      <vt:lpstr>Flood Water Depth</vt:lpstr>
      <vt:lpstr>Problem: waterDepth incorrectly stored in inches instead of feet, especially at multiples of 6</vt:lpstr>
      <vt:lpstr>One Strategy: use elevationDifference </vt:lpstr>
      <vt:lpstr>Filtering Observations for 6-Foot Flooding</vt:lpstr>
      <vt:lpstr>Does this visual indicate more inches at higher elevationDifference per six feet of flooding?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Flood Water Depth</dc:title>
  <dc:creator>Jordan Woltjer</dc:creator>
  <cp:lastModifiedBy>Jordan Woltjer</cp:lastModifiedBy>
  <cp:revision>1</cp:revision>
  <dcterms:created xsi:type="dcterms:W3CDTF">2023-06-29T19:06:42Z</dcterms:created>
  <dcterms:modified xsi:type="dcterms:W3CDTF">2023-06-29T19:43:00Z</dcterms:modified>
</cp:coreProperties>
</file>