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A1D0-9239-8675-75F4-5CA81404E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1EF4A-1326-7FB3-48DF-F03D2B705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5FB7A-ED06-8522-FD4D-042601608318}"/>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C365323E-834D-B77D-BF9B-FCADB7EF3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DDE59-C07A-8531-3A2E-2B7357BAACA5}"/>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14709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0167-4C54-86AD-773B-9DFE511F92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7EFFF-2D60-6BB6-9BB1-7EE7BF1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AE155-AF1A-16E4-6A74-551CF68400BC}"/>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493CA816-B5E1-38FA-098C-4B1C7B212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D9735-6A45-8A73-E59A-EBCEF31CFF8B}"/>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17867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9F32D-FB85-8034-D5EF-D1DDE98378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45C509-EF4E-4068-F38D-9318BFCD2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35A3F-20DB-5384-65BF-4B3E4941BD6D}"/>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A3C02211-CA05-484E-B4CF-083E5C203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C0A8D-2613-1360-C62C-74799A542CDA}"/>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278910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34E4-3423-79D5-E74C-C52639E9E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EADAE-F99E-9CC7-AD4E-ECBF5E0FE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4AA49-046B-6AF7-1EEF-9876225E05CD}"/>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02C8AB28-A571-FC21-C4F2-EC39EDE83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A143A-5458-A157-C163-1B4F5B3CAF47}"/>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283309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39DE-2980-92FC-784C-16DCAABD62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605216-EFAE-B447-99A9-EA47925E3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0EDFF-4774-0B6B-FBFF-6F31368A8561}"/>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2AF31F16-94D0-4E9E-B552-C237B296F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3BEB7-CCED-009E-21AC-FA8ABD2DDD03}"/>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354286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E4DD-C394-6471-88F9-A97B70449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7816E-7E85-602A-84D3-78307590E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4BE34-39AC-BE67-13EC-FCAAF042C2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444AAC-5948-186E-0BD1-4F3659E654A9}"/>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6" name="Footer Placeholder 5">
            <a:extLst>
              <a:ext uri="{FF2B5EF4-FFF2-40B4-BE49-F238E27FC236}">
                <a16:creationId xmlns:a16="http://schemas.microsoft.com/office/drawing/2014/main" id="{0FF9727A-633F-1BDD-2E11-1EB14F351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3665B-7E2B-E1B9-25CE-B63718B33417}"/>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81971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6758-E6D4-E929-D30F-131F7052B2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0BBBB6-7851-C569-B2D2-E85A352D8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D3B4FF-BEE8-8080-A78B-9813C39E40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555D8-50A8-425E-1514-1B6E48ED80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2FEEA-A734-271E-273C-73AC23261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C1C061-3357-7935-B939-61BE6550CDA2}"/>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8" name="Footer Placeholder 7">
            <a:extLst>
              <a:ext uri="{FF2B5EF4-FFF2-40B4-BE49-F238E27FC236}">
                <a16:creationId xmlns:a16="http://schemas.microsoft.com/office/drawing/2014/main" id="{C30BC6D7-8898-5C4D-523A-7F552157E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E10731-F4D4-BE99-7968-85ACD18D17FA}"/>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171726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D41F-B568-3049-0DC9-D24F4C81CC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AACB1-171B-E1FB-CBF1-164AF37F0CD7}"/>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4" name="Footer Placeholder 3">
            <a:extLst>
              <a:ext uri="{FF2B5EF4-FFF2-40B4-BE49-F238E27FC236}">
                <a16:creationId xmlns:a16="http://schemas.microsoft.com/office/drawing/2014/main" id="{023756DE-7291-8CA6-2047-B6FBF65C1F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BBFEFB-3C3F-812A-DF3D-5362FE368B83}"/>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562150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E55A1-CC89-41A4-6E36-2A0764E0FA7D}"/>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3" name="Footer Placeholder 2">
            <a:extLst>
              <a:ext uri="{FF2B5EF4-FFF2-40B4-BE49-F238E27FC236}">
                <a16:creationId xmlns:a16="http://schemas.microsoft.com/office/drawing/2014/main" id="{64E1F95A-DABE-DAC1-574F-1D7550F55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CB5CA-B45D-B43B-79E2-690A6FEE4296}"/>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31038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987D-6140-4CD6-4271-40FD2FEE5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64BC33-A434-C87D-0C29-9667E9FFA0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FDD6E-12DB-E73A-9570-6527BA357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73FE2-69A7-E656-D56D-E2261C3B152A}"/>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6" name="Footer Placeholder 5">
            <a:extLst>
              <a:ext uri="{FF2B5EF4-FFF2-40B4-BE49-F238E27FC236}">
                <a16:creationId xmlns:a16="http://schemas.microsoft.com/office/drawing/2014/main" id="{EACE088A-CA5E-19D2-74F6-2A48FD7E2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DC289-41E9-8CCA-066D-AEED02A2D259}"/>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50021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B6D0-86D3-71C5-BA10-3F3B6D9B8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CA0246-1357-3363-1AF5-B570CA488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7C717-26AE-3EC0-E592-033F43E1F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B015D-A0B5-8BF6-B656-23BDEDF43FDF}"/>
              </a:ext>
            </a:extLst>
          </p:cNvPr>
          <p:cNvSpPr>
            <a:spLocks noGrp="1"/>
          </p:cNvSpPr>
          <p:nvPr>
            <p:ph type="dt" sz="half" idx="10"/>
          </p:nvPr>
        </p:nvSpPr>
        <p:spPr/>
        <p:txBody>
          <a:bodyPr/>
          <a:lstStyle/>
          <a:p>
            <a:fld id="{9A90E7DB-260A-4D2D-A3F5-C038E65A4A1B}" type="datetimeFigureOut">
              <a:rPr lang="en-US" smtClean="0"/>
              <a:t>7/3/2023</a:t>
            </a:fld>
            <a:endParaRPr lang="en-US"/>
          </a:p>
        </p:txBody>
      </p:sp>
      <p:sp>
        <p:nvSpPr>
          <p:cNvPr id="6" name="Footer Placeholder 5">
            <a:extLst>
              <a:ext uri="{FF2B5EF4-FFF2-40B4-BE49-F238E27FC236}">
                <a16:creationId xmlns:a16="http://schemas.microsoft.com/office/drawing/2014/main" id="{7781906E-8150-6EDA-47BB-1A07897D2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17F8F-F974-0757-2C98-91CF3F51B827}"/>
              </a:ext>
            </a:extLst>
          </p:cNvPr>
          <p:cNvSpPr>
            <a:spLocks noGrp="1"/>
          </p:cNvSpPr>
          <p:nvPr>
            <p:ph type="sldNum" sz="quarter" idx="12"/>
          </p:nvPr>
        </p:nvSpPr>
        <p:spPr/>
        <p:txBody>
          <a:bodyPr/>
          <a:lstStyle/>
          <a:p>
            <a:fld id="{51409187-C948-47A2-B551-BEE732B99D5A}" type="slidenum">
              <a:rPr lang="en-US" smtClean="0"/>
              <a:t>‹#›</a:t>
            </a:fld>
            <a:endParaRPr lang="en-US"/>
          </a:p>
        </p:txBody>
      </p:sp>
    </p:spTree>
    <p:extLst>
      <p:ext uri="{BB962C8B-B14F-4D97-AF65-F5344CB8AC3E}">
        <p14:creationId xmlns:p14="http://schemas.microsoft.com/office/powerpoint/2010/main" val="5122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76EA4-9852-1327-5CA7-1C145C46DA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215BB9-8A75-94D1-FEE1-8EE1BC85A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43EC7-7B9E-0C6F-AB42-B1C5EEED1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0E7DB-260A-4D2D-A3F5-C038E65A4A1B}" type="datetimeFigureOut">
              <a:rPr lang="en-US" smtClean="0"/>
              <a:t>7/3/2023</a:t>
            </a:fld>
            <a:endParaRPr lang="en-US"/>
          </a:p>
        </p:txBody>
      </p:sp>
      <p:sp>
        <p:nvSpPr>
          <p:cNvPr id="5" name="Footer Placeholder 4">
            <a:extLst>
              <a:ext uri="{FF2B5EF4-FFF2-40B4-BE49-F238E27FC236}">
                <a16:creationId xmlns:a16="http://schemas.microsoft.com/office/drawing/2014/main" id="{065DEDB8-DFB3-0A62-E8C2-EF5EF3C03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513B2-4F79-6D73-D4F5-74A9341AA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09187-C948-47A2-B551-BEE732B99D5A}" type="slidenum">
              <a:rPr lang="en-US" smtClean="0"/>
              <a:t>‹#›</a:t>
            </a:fld>
            <a:endParaRPr lang="en-US"/>
          </a:p>
        </p:txBody>
      </p:sp>
    </p:spTree>
    <p:extLst>
      <p:ext uri="{BB962C8B-B14F-4D97-AF65-F5344CB8AC3E}">
        <p14:creationId xmlns:p14="http://schemas.microsoft.com/office/powerpoint/2010/main" val="3742012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7778-7580-6A3D-8213-75CFAED56558}"/>
              </a:ext>
            </a:extLst>
          </p:cNvPr>
          <p:cNvSpPr>
            <a:spLocks noGrp="1"/>
          </p:cNvSpPr>
          <p:nvPr>
            <p:ph type="ctrTitle"/>
          </p:nvPr>
        </p:nvSpPr>
        <p:spPr>
          <a:xfrm>
            <a:off x="1524000" y="788988"/>
            <a:ext cx="9144000" cy="801687"/>
          </a:xfrm>
        </p:spPr>
        <p:txBody>
          <a:bodyPr>
            <a:normAutofit/>
          </a:bodyPr>
          <a:lstStyle/>
          <a:p>
            <a:r>
              <a:rPr lang="en-US" sz="4000" dirty="0"/>
              <a:t>Anomaly Detection at </a:t>
            </a:r>
            <a:r>
              <a:rPr lang="en-US" sz="4000" dirty="0" err="1"/>
              <a:t>waterDepth</a:t>
            </a:r>
            <a:r>
              <a:rPr lang="en-US" sz="4000" dirty="0"/>
              <a:t> = 6 ft</a:t>
            </a:r>
          </a:p>
        </p:txBody>
      </p:sp>
      <p:sp>
        <p:nvSpPr>
          <p:cNvPr id="4" name="TextBox 3">
            <a:extLst>
              <a:ext uri="{FF2B5EF4-FFF2-40B4-BE49-F238E27FC236}">
                <a16:creationId xmlns:a16="http://schemas.microsoft.com/office/drawing/2014/main" id="{5A5FD59A-4E0C-0C64-D95B-A321E22BDB6E}"/>
              </a:ext>
            </a:extLst>
          </p:cNvPr>
          <p:cNvSpPr txBox="1"/>
          <p:nvPr/>
        </p:nvSpPr>
        <p:spPr>
          <a:xfrm>
            <a:off x="625150" y="1675038"/>
            <a:ext cx="11308703" cy="1200329"/>
          </a:xfrm>
          <a:prstGeom prst="rect">
            <a:avLst/>
          </a:prstGeom>
          <a:noFill/>
        </p:spPr>
        <p:txBody>
          <a:bodyPr wrap="square" rtlCol="0">
            <a:spAutoFit/>
          </a:bodyPr>
          <a:lstStyle/>
          <a:p>
            <a:r>
              <a:rPr lang="en-US" b="0" i="0" dirty="0">
                <a:solidFill>
                  <a:srgbClr val="374151"/>
                </a:solidFill>
                <a:effectLst/>
                <a:latin typeface="Söhne"/>
              </a:rPr>
              <a:t>The issue of inches erroneously recorded as feet is most evident at intuitive inch record levels, notably multiples of six. This presents a considerable problem when the water depth is six feet, a depth to which our model should be able to extrapolate. To tackle this, we initially concentrated our anomaly detection efforts on this specific water depth.</a:t>
            </a:r>
            <a:endParaRPr lang="en-US" dirty="0"/>
          </a:p>
          <a:p>
            <a:endParaRPr lang="en-US" dirty="0"/>
          </a:p>
        </p:txBody>
      </p:sp>
    </p:spTree>
    <p:extLst>
      <p:ext uri="{BB962C8B-B14F-4D97-AF65-F5344CB8AC3E}">
        <p14:creationId xmlns:p14="http://schemas.microsoft.com/office/powerpoint/2010/main" val="201620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44B4-86C9-FB8D-7EE6-B235BB7021F1}"/>
              </a:ext>
            </a:extLst>
          </p:cNvPr>
          <p:cNvSpPr>
            <a:spLocks noGrp="1"/>
          </p:cNvSpPr>
          <p:nvPr>
            <p:ph type="title"/>
          </p:nvPr>
        </p:nvSpPr>
        <p:spPr/>
        <p:txBody>
          <a:bodyPr>
            <a:normAutofit/>
          </a:bodyPr>
          <a:lstStyle/>
          <a:p>
            <a:r>
              <a:rPr lang="en-US" sz="3600" dirty="0"/>
              <a:t>Anomaly Detection with feature engineering and isolation forest</a:t>
            </a:r>
          </a:p>
        </p:txBody>
      </p:sp>
      <p:sp>
        <p:nvSpPr>
          <p:cNvPr id="3" name="Content Placeholder 2">
            <a:extLst>
              <a:ext uri="{FF2B5EF4-FFF2-40B4-BE49-F238E27FC236}">
                <a16:creationId xmlns:a16="http://schemas.microsoft.com/office/drawing/2014/main" id="{F55BAE4C-B00B-90AC-6F53-79F62F243636}"/>
              </a:ext>
            </a:extLst>
          </p:cNvPr>
          <p:cNvSpPr>
            <a:spLocks noGrp="1"/>
          </p:cNvSpPr>
          <p:nvPr>
            <p:ph idx="1"/>
          </p:nvPr>
        </p:nvSpPr>
        <p:spPr/>
        <p:txBody>
          <a:bodyPr>
            <a:normAutofit/>
          </a:bodyPr>
          <a:lstStyle/>
          <a:p>
            <a:pPr marL="0" indent="0">
              <a:buNone/>
            </a:pPr>
            <a:r>
              <a:rPr lang="en-US" sz="1400" b="0" i="0" dirty="0">
                <a:solidFill>
                  <a:srgbClr val="374151"/>
                </a:solidFill>
                <a:effectLst/>
                <a:latin typeface="Söhne"/>
              </a:rPr>
              <a:t>First, we had to trim down the original </a:t>
            </a:r>
            <a:r>
              <a:rPr lang="en-US" sz="1400" b="0" i="0" dirty="0" err="1">
                <a:solidFill>
                  <a:srgbClr val="374151"/>
                </a:solidFill>
                <a:effectLst/>
                <a:latin typeface="Söhne"/>
              </a:rPr>
              <a:t>dataframe</a:t>
            </a:r>
            <a:r>
              <a:rPr lang="en-US" sz="1400" b="0" i="0" dirty="0">
                <a:solidFill>
                  <a:srgbClr val="374151"/>
                </a:solidFill>
                <a:effectLst/>
                <a:latin typeface="Söhne"/>
              </a:rPr>
              <a:t> to only include observations with complete information for the pertinent variables. This is because we need a sufficient number of these variables to detect anomalies, namely instances where inches have been mistaken for feet. Out of the 42,286 observations where the water depth is six feet, we created a subset of 34,393 observations with complete information for the following variables:</a:t>
            </a:r>
            <a:endParaRPr lang="en-US" sz="2000" dirty="0"/>
          </a:p>
          <a:p>
            <a:pPr marL="0" indent="0">
              <a:buNone/>
            </a:pPr>
            <a:r>
              <a:rPr lang="en-US" sz="1400" dirty="0"/>
              <a:t>	'</a:t>
            </a:r>
            <a:r>
              <a:rPr lang="en-US" sz="1400" dirty="0" err="1"/>
              <a:t>floodEvent</a:t>
            </a:r>
            <a:r>
              <a:rPr lang="en-US" sz="1400" dirty="0"/>
              <a:t>', '</a:t>
            </a:r>
            <a:r>
              <a:rPr lang="en-US" sz="1400" dirty="0" err="1"/>
              <a:t>originalConstructionDate_year</a:t>
            </a:r>
            <a:r>
              <a:rPr lang="en-US" sz="1400" dirty="0"/>
              <a:t>', '</a:t>
            </a:r>
            <a:r>
              <a:rPr lang="en-US" sz="1400" dirty="0" err="1"/>
              <a:t>ratedFloodZone</a:t>
            </a:r>
            <a:r>
              <a:rPr lang="en-US" sz="1400" dirty="0"/>
              <a:t>',  '</a:t>
            </a:r>
            <a:r>
              <a:rPr lang="en-US" sz="1400" dirty="0" err="1"/>
              <a:t>causeOfDamage</a:t>
            </a:r>
            <a:r>
              <a:rPr lang="en-US" sz="1400" dirty="0"/>
              <a:t>', '</a:t>
            </a:r>
            <a:r>
              <a:rPr lang="en-US" sz="1400" dirty="0" err="1"/>
              <a:t>yearOfLoss</a:t>
            </a:r>
            <a:r>
              <a:rPr lang="en-US" sz="1400" dirty="0"/>
              <a:t>', 'state', '</a:t>
            </a:r>
            <a:r>
              <a:rPr lang="en-US" sz="1400" dirty="0" err="1"/>
              <a:t>yearOfLoss</a:t>
            </a:r>
            <a:r>
              <a:rPr lang="en-US" sz="1400" dirty="0"/>
              <a:t>', '</a:t>
            </a:r>
            <a:r>
              <a:rPr lang="en-US" sz="1400" dirty="0" err="1"/>
              <a:t>relativeDamage</a:t>
            </a:r>
            <a:r>
              <a:rPr lang="en-US" sz="1400" dirty="0"/>
              <a:t>’, '</a:t>
            </a:r>
            <a:r>
              <a:rPr lang="en-US" sz="1400" dirty="0" err="1"/>
              <a:t>AgeofBuildinguntilflood</a:t>
            </a:r>
            <a:r>
              <a:rPr lang="en-US" sz="1400" dirty="0"/>
              <a:t>', '</a:t>
            </a:r>
            <a:r>
              <a:rPr lang="en-US" sz="1400" dirty="0" err="1"/>
              <a:t>postFIRMConstructionIndicator</a:t>
            </a:r>
            <a:r>
              <a:rPr lang="en-US" sz="1400" dirty="0"/>
              <a:t>', '</a:t>
            </a:r>
            <a:r>
              <a:rPr lang="en-US" sz="1400" dirty="0" err="1"/>
              <a:t>elevatedBuildingIndicator</a:t>
            </a:r>
            <a:r>
              <a:rPr lang="en-US" sz="1400" dirty="0"/>
              <a:t>', '</a:t>
            </a:r>
            <a:r>
              <a:rPr lang="en-US" sz="1400" dirty="0" err="1"/>
              <a:t>occupancyType</a:t>
            </a:r>
            <a:r>
              <a:rPr lang="en-US" sz="1400" dirty="0"/>
              <a:t>', '</a:t>
            </a:r>
            <a:r>
              <a:rPr lang="en-US" sz="1400" dirty="0" err="1"/>
              <a:t>floodproofedIndicator</a:t>
            </a:r>
            <a:r>
              <a:rPr lang="en-US" sz="1400" dirty="0"/>
              <a:t>', '</a:t>
            </a:r>
            <a:r>
              <a:rPr lang="en-US" sz="1400" dirty="0" err="1"/>
              <a:t>rateMethod</a:t>
            </a:r>
            <a:r>
              <a:rPr lang="en-US" sz="1400" dirty="0"/>
              <a:t>’.</a:t>
            </a:r>
          </a:p>
          <a:p>
            <a:pPr marL="0" indent="0">
              <a:buNone/>
            </a:pPr>
            <a:endParaRPr lang="en-US" sz="2000" dirty="0"/>
          </a:p>
          <a:p>
            <a:pPr marL="0" indent="0">
              <a:buNone/>
            </a:pPr>
            <a:r>
              <a:rPr lang="en-US" sz="1400" b="0" i="0" dirty="0">
                <a:solidFill>
                  <a:srgbClr val="374151"/>
                </a:solidFill>
                <a:effectLst/>
                <a:latin typeface="Söhne"/>
              </a:rPr>
              <a:t>Next, we encoded certain variables such as '</a:t>
            </a:r>
            <a:r>
              <a:rPr lang="en-US" sz="1400" b="0" i="0" dirty="0" err="1">
                <a:solidFill>
                  <a:srgbClr val="374151"/>
                </a:solidFill>
                <a:effectLst/>
                <a:latin typeface="Söhne"/>
              </a:rPr>
              <a:t>floodEvent</a:t>
            </a:r>
            <a:r>
              <a:rPr lang="en-US" sz="1400" b="0" i="0" dirty="0">
                <a:solidFill>
                  <a:srgbClr val="374151"/>
                </a:solidFill>
                <a:effectLst/>
                <a:latin typeface="Söhne"/>
              </a:rPr>
              <a:t>', '</a:t>
            </a:r>
            <a:r>
              <a:rPr lang="en-US" sz="1400" b="0" i="0" dirty="0" err="1">
                <a:solidFill>
                  <a:srgbClr val="374151"/>
                </a:solidFill>
                <a:effectLst/>
                <a:latin typeface="Söhne"/>
              </a:rPr>
              <a:t>originalConstructionDate_year</a:t>
            </a:r>
            <a:r>
              <a:rPr lang="en-US" sz="1400" b="0" i="0" dirty="0">
                <a:solidFill>
                  <a:srgbClr val="374151"/>
                </a:solidFill>
                <a:effectLst/>
                <a:latin typeface="Söhne"/>
              </a:rPr>
              <a:t>', '</a:t>
            </a:r>
            <a:r>
              <a:rPr lang="en-US" sz="1400" b="0" i="0" dirty="0" err="1">
                <a:solidFill>
                  <a:srgbClr val="374151"/>
                </a:solidFill>
                <a:effectLst/>
                <a:latin typeface="Söhne"/>
              </a:rPr>
              <a:t>ratedFloodZone</a:t>
            </a:r>
            <a:r>
              <a:rPr lang="en-US" sz="1400" b="0" i="0" dirty="0">
                <a:solidFill>
                  <a:srgbClr val="374151"/>
                </a:solidFill>
                <a:effectLst/>
                <a:latin typeface="Söhne"/>
              </a:rPr>
              <a:t>', '</a:t>
            </a:r>
            <a:r>
              <a:rPr lang="en-US" sz="1400" b="0" i="0" dirty="0" err="1">
                <a:solidFill>
                  <a:srgbClr val="374151"/>
                </a:solidFill>
                <a:effectLst/>
                <a:latin typeface="Söhne"/>
              </a:rPr>
              <a:t>causeOfDamage</a:t>
            </a:r>
            <a:r>
              <a:rPr lang="en-US" sz="1400" b="0" i="0" dirty="0">
                <a:solidFill>
                  <a:srgbClr val="374151"/>
                </a:solidFill>
                <a:effectLst/>
                <a:latin typeface="Söhne"/>
              </a:rPr>
              <a:t>', 'state', '</a:t>
            </a:r>
            <a:r>
              <a:rPr lang="en-US" sz="1400" b="0" i="0" dirty="0" err="1">
                <a:solidFill>
                  <a:srgbClr val="374151"/>
                </a:solidFill>
                <a:effectLst/>
                <a:latin typeface="Söhne"/>
              </a:rPr>
              <a:t>yearOfLoss</a:t>
            </a:r>
            <a:r>
              <a:rPr lang="en-US" sz="1400" b="0" i="0" dirty="0">
                <a:solidFill>
                  <a:srgbClr val="374151"/>
                </a:solidFill>
                <a:effectLst/>
                <a:latin typeface="Söhne"/>
              </a:rPr>
              <a:t>', '</a:t>
            </a:r>
            <a:r>
              <a:rPr lang="en-US" sz="1400" b="0" i="0" dirty="0" err="1">
                <a:solidFill>
                  <a:srgbClr val="374151"/>
                </a:solidFill>
                <a:effectLst/>
                <a:latin typeface="Söhne"/>
              </a:rPr>
              <a:t>occupancyType</a:t>
            </a:r>
            <a:r>
              <a:rPr lang="en-US" sz="1400" b="0" i="0" dirty="0">
                <a:solidFill>
                  <a:srgbClr val="374151"/>
                </a:solidFill>
                <a:effectLst/>
                <a:latin typeface="Söhne"/>
              </a:rPr>
              <a:t>', '</a:t>
            </a:r>
            <a:r>
              <a:rPr lang="en-US" sz="1400" b="0" i="0" dirty="0" err="1">
                <a:solidFill>
                  <a:srgbClr val="374151"/>
                </a:solidFill>
                <a:effectLst/>
                <a:latin typeface="Söhne"/>
              </a:rPr>
              <a:t>floodproofedIndicator</a:t>
            </a:r>
            <a:r>
              <a:rPr lang="en-US" sz="1400" b="0" i="0" dirty="0">
                <a:solidFill>
                  <a:srgbClr val="374151"/>
                </a:solidFill>
                <a:effectLst/>
                <a:latin typeface="Söhne"/>
              </a:rPr>
              <a:t>', and '</a:t>
            </a:r>
            <a:r>
              <a:rPr lang="en-US" sz="1400" b="0" i="0" dirty="0" err="1">
                <a:solidFill>
                  <a:srgbClr val="374151"/>
                </a:solidFill>
                <a:effectLst/>
                <a:latin typeface="Söhne"/>
              </a:rPr>
              <a:t>rateMethod</a:t>
            </a:r>
            <a:r>
              <a:rPr lang="en-US" sz="1400" b="0" i="0" dirty="0">
                <a:solidFill>
                  <a:srgbClr val="374151"/>
                </a:solidFill>
                <a:effectLst/>
                <a:latin typeface="Söhne"/>
              </a:rPr>
              <a:t>’ as one-hot variables, and normalized '</a:t>
            </a:r>
            <a:r>
              <a:rPr lang="en-US" sz="1400" b="0" i="0" dirty="0" err="1">
                <a:solidFill>
                  <a:srgbClr val="374151"/>
                </a:solidFill>
                <a:effectLst/>
                <a:latin typeface="Söhne"/>
              </a:rPr>
              <a:t>AgeofBuildinguntilflood</a:t>
            </a:r>
            <a:r>
              <a:rPr lang="en-US" sz="1400" b="0" i="0" dirty="0">
                <a:solidFill>
                  <a:srgbClr val="374151"/>
                </a:solidFill>
                <a:effectLst/>
                <a:latin typeface="Söhne"/>
              </a:rPr>
              <a:t>' and '</a:t>
            </a:r>
            <a:r>
              <a:rPr lang="en-US" sz="1400" b="0" i="0" dirty="0" err="1">
                <a:solidFill>
                  <a:srgbClr val="374151"/>
                </a:solidFill>
                <a:effectLst/>
                <a:latin typeface="Söhne"/>
              </a:rPr>
              <a:t>relativeDamage</a:t>
            </a:r>
            <a:r>
              <a:rPr lang="en-US" sz="1400" b="0" i="0" dirty="0">
                <a:solidFill>
                  <a:srgbClr val="374151"/>
                </a:solidFill>
                <a:effectLst/>
                <a:latin typeface="Söhne"/>
              </a:rPr>
              <a:t>’ using a standard scaler. Subsequently, we used the </a:t>
            </a:r>
            <a:r>
              <a:rPr lang="en-US" sz="1400" b="0" i="0" dirty="0" err="1">
                <a:solidFill>
                  <a:srgbClr val="374151"/>
                </a:solidFill>
                <a:effectLst/>
                <a:latin typeface="Söhne"/>
              </a:rPr>
              <a:t>IsolationForest</a:t>
            </a:r>
            <a:r>
              <a:rPr lang="en-US" sz="1400" b="0" i="0" dirty="0">
                <a:solidFill>
                  <a:srgbClr val="374151"/>
                </a:solidFill>
                <a:effectLst/>
                <a:latin typeface="Söhne"/>
              </a:rPr>
              <a:t> method for anomaly detection.</a:t>
            </a:r>
          </a:p>
          <a:p>
            <a:pPr marL="0" indent="0">
              <a:buNone/>
            </a:pPr>
            <a:endParaRPr lang="en-US" sz="2000" dirty="0"/>
          </a:p>
          <a:p>
            <a:pPr marL="0" indent="0">
              <a:buNone/>
            </a:pPr>
            <a:r>
              <a:rPr lang="en-US" sz="1400" b="0" i="0" dirty="0">
                <a:solidFill>
                  <a:srgbClr val="374151"/>
                </a:solidFill>
                <a:effectLst/>
                <a:latin typeface="Söhne"/>
              </a:rPr>
              <a:t>According to the article in the Nature journal, approximately 5% of the dataset will have inches inaccurately recorded as feet. Since 6 is an intuitive inch record number, and it corresponds to 0 and 1 foot of flooding (the most common flooding types), we anticipate more than 5% incorrect values for a water depth of 6 feet. As such, we initiated our experiment with a contamination factor of .05 (as floor) in the </a:t>
            </a:r>
            <a:r>
              <a:rPr lang="en-US" sz="1400" b="0" i="0" dirty="0" err="1">
                <a:solidFill>
                  <a:srgbClr val="374151"/>
                </a:solidFill>
                <a:effectLst/>
                <a:latin typeface="Söhne"/>
              </a:rPr>
              <a:t>IsolationForest</a:t>
            </a:r>
            <a:r>
              <a:rPr lang="en-US" sz="1400" b="0" i="0" dirty="0">
                <a:solidFill>
                  <a:srgbClr val="374151"/>
                </a:solidFill>
                <a:effectLst/>
                <a:latin typeface="Söhne"/>
              </a:rPr>
              <a:t> algorithm.</a:t>
            </a:r>
            <a:endParaRPr lang="en-US" sz="2000" dirty="0"/>
          </a:p>
        </p:txBody>
      </p:sp>
    </p:spTree>
    <p:extLst>
      <p:ext uri="{BB962C8B-B14F-4D97-AF65-F5344CB8AC3E}">
        <p14:creationId xmlns:p14="http://schemas.microsoft.com/office/powerpoint/2010/main" val="168506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44B4-86C9-FB8D-7EE6-B235BB7021F1}"/>
              </a:ext>
            </a:extLst>
          </p:cNvPr>
          <p:cNvSpPr>
            <a:spLocks noGrp="1"/>
          </p:cNvSpPr>
          <p:nvPr>
            <p:ph type="title"/>
          </p:nvPr>
        </p:nvSpPr>
        <p:spPr/>
        <p:txBody>
          <a:bodyPr>
            <a:normAutofit/>
          </a:bodyPr>
          <a:lstStyle/>
          <a:p>
            <a:r>
              <a:rPr lang="en-US" sz="3600" dirty="0"/>
              <a:t>Findings:</a:t>
            </a:r>
          </a:p>
        </p:txBody>
      </p:sp>
      <p:sp>
        <p:nvSpPr>
          <p:cNvPr id="3" name="Content Placeholder 2">
            <a:extLst>
              <a:ext uri="{FF2B5EF4-FFF2-40B4-BE49-F238E27FC236}">
                <a16:creationId xmlns:a16="http://schemas.microsoft.com/office/drawing/2014/main" id="{F55BAE4C-B00B-90AC-6F53-79F62F243636}"/>
              </a:ext>
            </a:extLst>
          </p:cNvPr>
          <p:cNvSpPr>
            <a:spLocks noGrp="1"/>
          </p:cNvSpPr>
          <p:nvPr>
            <p:ph idx="1"/>
          </p:nvPr>
        </p:nvSpPr>
        <p:spPr/>
        <p:txBody>
          <a:bodyPr>
            <a:normAutofit/>
          </a:bodyPr>
          <a:lstStyle/>
          <a:p>
            <a:pPr algn="l"/>
            <a:r>
              <a:rPr lang="en-US" sz="1400" b="0" i="0" dirty="0">
                <a:solidFill>
                  <a:srgbClr val="374151"/>
                </a:solidFill>
                <a:effectLst/>
                <a:latin typeface="Söhne"/>
              </a:rPr>
              <a:t>Interestingly, the </a:t>
            </a:r>
            <a:r>
              <a:rPr lang="en-US" sz="1400" b="0" i="0" dirty="0" err="1">
                <a:solidFill>
                  <a:srgbClr val="374151"/>
                </a:solidFill>
                <a:effectLst/>
                <a:latin typeface="Söhne"/>
              </a:rPr>
              <a:t>IsolationForest</a:t>
            </a:r>
            <a:r>
              <a:rPr lang="en-US" sz="1400" b="0" i="0" dirty="0">
                <a:solidFill>
                  <a:srgbClr val="374151"/>
                </a:solidFill>
                <a:effectLst/>
                <a:latin typeface="Söhne"/>
              </a:rPr>
              <a:t> method from the </a:t>
            </a:r>
            <a:r>
              <a:rPr lang="en-US" sz="1400" b="0" i="0" dirty="0" err="1">
                <a:solidFill>
                  <a:srgbClr val="374151"/>
                </a:solidFill>
                <a:effectLst/>
                <a:latin typeface="Söhne"/>
              </a:rPr>
              <a:t>sklearn</a:t>
            </a:r>
            <a:r>
              <a:rPr lang="en-US" sz="1400" b="0" i="0" dirty="0">
                <a:solidFill>
                  <a:srgbClr val="374151"/>
                </a:solidFill>
                <a:effectLst/>
                <a:latin typeface="Söhne"/>
              </a:rPr>
              <a:t> library proved effective. While higher values closer to 1 foot are considered outliers from a '</a:t>
            </a:r>
            <a:r>
              <a:rPr lang="en-US" sz="1400" b="0" i="0" dirty="0" err="1">
                <a:solidFill>
                  <a:srgbClr val="374151"/>
                </a:solidFill>
                <a:effectLst/>
                <a:latin typeface="Söhne"/>
              </a:rPr>
              <a:t>relativeDamage</a:t>
            </a:r>
            <a:r>
              <a:rPr lang="en-US" sz="1400" b="0" i="0" dirty="0">
                <a:solidFill>
                  <a:srgbClr val="374151"/>
                </a:solidFill>
                <a:effectLst/>
                <a:latin typeface="Söhne"/>
              </a:rPr>
              <a:t>' perspective, </a:t>
            </a:r>
            <a:r>
              <a:rPr lang="en-US" sz="1400" b="0" i="0" dirty="0" err="1">
                <a:solidFill>
                  <a:srgbClr val="374151"/>
                </a:solidFill>
                <a:effectLst/>
                <a:latin typeface="Söhne"/>
              </a:rPr>
              <a:t>IsolationForest</a:t>
            </a:r>
            <a:r>
              <a:rPr lang="en-US" sz="1400" b="0" i="0" dirty="0">
                <a:solidFill>
                  <a:srgbClr val="374151"/>
                </a:solidFill>
                <a:effectLst/>
                <a:latin typeface="Söhne"/>
              </a:rPr>
              <a:t> consistently flagged datasets of anomalous observations with a mean </a:t>
            </a:r>
            <a:r>
              <a:rPr lang="en-US" sz="1400" b="0" i="0" dirty="0" err="1">
                <a:solidFill>
                  <a:srgbClr val="374151"/>
                </a:solidFill>
                <a:effectLst/>
                <a:latin typeface="Söhne"/>
              </a:rPr>
              <a:t>relativeDamage</a:t>
            </a:r>
            <a:r>
              <a:rPr lang="en-US" sz="1400" b="0" i="0" dirty="0">
                <a:solidFill>
                  <a:srgbClr val="374151"/>
                </a:solidFill>
                <a:effectLst/>
                <a:latin typeface="Söhne"/>
              </a:rPr>
              <a:t> significantly lower than the mean </a:t>
            </a:r>
            <a:r>
              <a:rPr lang="en-US" sz="1400" b="0" i="0" dirty="0" err="1">
                <a:solidFill>
                  <a:srgbClr val="374151"/>
                </a:solidFill>
                <a:effectLst/>
                <a:latin typeface="Söhne"/>
              </a:rPr>
              <a:t>relativeDamage</a:t>
            </a:r>
            <a:r>
              <a:rPr lang="en-US" sz="1400" b="0" i="0" dirty="0">
                <a:solidFill>
                  <a:srgbClr val="374151"/>
                </a:solidFill>
                <a:effectLst/>
                <a:latin typeface="Söhne"/>
              </a:rPr>
              <a:t> of the non-anomalous values. For instance, a contamination factor of .1 yielded a .23 mean </a:t>
            </a:r>
            <a:r>
              <a:rPr lang="en-US" sz="1400" b="0" i="0" dirty="0" err="1">
                <a:solidFill>
                  <a:srgbClr val="374151"/>
                </a:solidFill>
                <a:effectLst/>
                <a:latin typeface="Söhne"/>
              </a:rPr>
              <a:t>relativeDamage</a:t>
            </a:r>
            <a:r>
              <a:rPr lang="en-US" sz="1400" b="0" i="0" dirty="0">
                <a:solidFill>
                  <a:srgbClr val="374151"/>
                </a:solidFill>
                <a:effectLst/>
                <a:latin typeface="Söhne"/>
              </a:rPr>
              <a:t> for anomalies as opposed to a .4095 mean relative damage for non-anomalies (the Mean </a:t>
            </a:r>
            <a:r>
              <a:rPr lang="en-US" sz="1400" b="0" i="0" dirty="0" err="1">
                <a:solidFill>
                  <a:srgbClr val="374151"/>
                </a:solidFill>
                <a:effectLst/>
                <a:latin typeface="Söhne"/>
              </a:rPr>
              <a:t>relativeDamage</a:t>
            </a:r>
            <a:r>
              <a:rPr lang="en-US" sz="1400" b="0" i="0" dirty="0">
                <a:solidFill>
                  <a:srgbClr val="374151"/>
                </a:solidFill>
                <a:effectLst/>
                <a:latin typeface="Söhne"/>
              </a:rPr>
              <a:t> for </a:t>
            </a:r>
            <a:r>
              <a:rPr lang="en-US" sz="1400" b="0" i="0" dirty="0" err="1">
                <a:solidFill>
                  <a:srgbClr val="374151"/>
                </a:solidFill>
                <a:effectLst/>
                <a:latin typeface="Söhne"/>
              </a:rPr>
              <a:t>waterDepth</a:t>
            </a:r>
            <a:r>
              <a:rPr lang="en-US" sz="1400" b="0" i="0" dirty="0">
                <a:solidFill>
                  <a:srgbClr val="374151"/>
                </a:solidFill>
                <a:effectLst/>
                <a:latin typeface="Söhne"/>
              </a:rPr>
              <a:t> == 1 is .1985).</a:t>
            </a:r>
          </a:p>
          <a:p>
            <a:pPr algn="l"/>
            <a:r>
              <a:rPr lang="en-US" sz="1400" b="0" i="0" dirty="0">
                <a:solidFill>
                  <a:srgbClr val="374151"/>
                </a:solidFill>
                <a:effectLst/>
                <a:latin typeface="Söhne"/>
              </a:rPr>
              <a:t>To further validate that </a:t>
            </a:r>
            <a:r>
              <a:rPr lang="en-US" sz="1400" b="0" i="0" dirty="0" err="1">
                <a:solidFill>
                  <a:srgbClr val="374151"/>
                </a:solidFill>
                <a:effectLst/>
                <a:latin typeface="Söhne"/>
              </a:rPr>
              <a:t>IsolationForest</a:t>
            </a:r>
            <a:r>
              <a:rPr lang="en-US" sz="1400" b="0" i="0" dirty="0">
                <a:solidFill>
                  <a:srgbClr val="374151"/>
                </a:solidFill>
                <a:effectLst/>
                <a:latin typeface="Söhne"/>
              </a:rPr>
              <a:t> is successfully detecting inches recorded as feet, we grouped flood events into seven-day bins per </a:t>
            </a:r>
            <a:r>
              <a:rPr lang="en-US" sz="1400" b="0" i="0" dirty="0" err="1">
                <a:solidFill>
                  <a:srgbClr val="374151"/>
                </a:solidFill>
                <a:effectLst/>
                <a:latin typeface="Söhne"/>
              </a:rPr>
              <a:t>censusBlockGroupFips</a:t>
            </a:r>
            <a:r>
              <a:rPr lang="en-US" sz="1400" b="0" i="0" dirty="0">
                <a:solidFill>
                  <a:srgbClr val="374151"/>
                </a:solidFill>
                <a:effectLst/>
                <a:latin typeface="Söhne"/>
              </a:rPr>
              <a:t> (the smallest geographic unit of record in our dataset), and computed the median flood damage for each seven-day period per census block. We then created a new dataset comprised solely of observations where the observed </a:t>
            </a:r>
            <a:r>
              <a:rPr lang="en-US" sz="1400" b="0" i="0" dirty="0" err="1">
                <a:solidFill>
                  <a:srgbClr val="374151"/>
                </a:solidFill>
                <a:effectLst/>
                <a:latin typeface="Söhne"/>
              </a:rPr>
              <a:t>waterDepth</a:t>
            </a:r>
            <a:r>
              <a:rPr lang="en-US" sz="1400" b="0" i="0" dirty="0">
                <a:solidFill>
                  <a:srgbClr val="374151"/>
                </a:solidFill>
                <a:effectLst/>
                <a:latin typeface="Söhne"/>
              </a:rPr>
              <a:t> deviates from the median water depth by 3 feet or more. This new dataset contains 13,422 observations where the </a:t>
            </a:r>
            <a:r>
              <a:rPr lang="en-US" sz="1400" b="0" i="0" dirty="0" err="1">
                <a:solidFill>
                  <a:srgbClr val="374151"/>
                </a:solidFill>
                <a:effectLst/>
                <a:latin typeface="Söhne"/>
              </a:rPr>
              <a:t>waterDepth</a:t>
            </a:r>
            <a:r>
              <a:rPr lang="en-US" sz="1400" b="0" i="0" dirty="0">
                <a:solidFill>
                  <a:srgbClr val="374151"/>
                </a:solidFill>
                <a:effectLst/>
                <a:latin typeface="Söhne"/>
              </a:rPr>
              <a:t> equals 6 feet, constituting 31% of all 6-foot observations. An inner merge of anomalies flagged by </a:t>
            </a:r>
            <a:r>
              <a:rPr lang="en-US" sz="1400" b="0" i="0" dirty="0" err="1">
                <a:solidFill>
                  <a:srgbClr val="374151"/>
                </a:solidFill>
                <a:effectLst/>
                <a:latin typeface="Söhne"/>
              </a:rPr>
              <a:t>IsolationForest</a:t>
            </a:r>
            <a:r>
              <a:rPr lang="en-US" sz="1400" b="0" i="0" dirty="0">
                <a:solidFill>
                  <a:srgbClr val="374151"/>
                </a:solidFill>
                <a:effectLst/>
                <a:latin typeface="Söhne"/>
              </a:rPr>
              <a:t> with this new dataset resulted in another dataset of 1,738 observations (out of a total of 3,440 anomalies). Remarkably, 50.5% of the anomalies had a water depth deviating by 3 feet or more from the median water depth during seven-day flood events. This suggests that our </a:t>
            </a:r>
            <a:r>
              <a:rPr lang="en-US" sz="1400" b="0" i="0" dirty="0" err="1">
                <a:solidFill>
                  <a:srgbClr val="374151"/>
                </a:solidFill>
                <a:effectLst/>
                <a:latin typeface="Söhne"/>
              </a:rPr>
              <a:t>IsolationForest</a:t>
            </a:r>
            <a:r>
              <a:rPr lang="en-US" sz="1400" b="0" i="0" dirty="0">
                <a:solidFill>
                  <a:srgbClr val="374151"/>
                </a:solidFill>
                <a:effectLst/>
                <a:latin typeface="Söhne"/>
              </a:rPr>
              <a:t> is effectively identifying instances where inches have been inaccurately recorded as feet, especially considering that 50% significantly exceeds the 31% of 6-foot water observations within the differentiating </a:t>
            </a:r>
            <a:r>
              <a:rPr lang="en-US" sz="1400" b="0" i="0" dirty="0" err="1">
                <a:solidFill>
                  <a:srgbClr val="374151"/>
                </a:solidFill>
                <a:effectLst/>
                <a:latin typeface="Söhne"/>
              </a:rPr>
              <a:t>dataframe</a:t>
            </a:r>
            <a:r>
              <a:rPr lang="en-US" sz="1400" b="0" i="0" dirty="0">
                <a:solidFill>
                  <a:srgbClr val="374151"/>
                </a:solidFill>
                <a:effectLst/>
                <a:latin typeface="Söhne"/>
              </a:rPr>
              <a:t>.</a:t>
            </a:r>
          </a:p>
        </p:txBody>
      </p:sp>
    </p:spTree>
    <p:extLst>
      <p:ext uri="{BB962C8B-B14F-4D97-AF65-F5344CB8AC3E}">
        <p14:creationId xmlns:p14="http://schemas.microsoft.com/office/powerpoint/2010/main" val="214403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8383-5993-65AC-1F21-242EA8964E99}"/>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40DAB2B9-5348-9062-D50D-D9CD2EAAFAF4}"/>
              </a:ext>
            </a:extLst>
          </p:cNvPr>
          <p:cNvSpPr>
            <a:spLocks noGrp="1"/>
          </p:cNvSpPr>
          <p:nvPr>
            <p:ph idx="1"/>
          </p:nvPr>
        </p:nvSpPr>
        <p:spPr/>
        <p:txBody>
          <a:bodyPr>
            <a:normAutofit fontScale="92500" lnSpcReduction="20000"/>
          </a:bodyPr>
          <a:lstStyle/>
          <a:p>
            <a:r>
              <a:rPr lang="en-US" dirty="0"/>
              <a:t>Bin elevation difference with missing variable indicator. Fill in for use in isolation forest. </a:t>
            </a:r>
          </a:p>
          <a:p>
            <a:r>
              <a:rPr lang="en-US" dirty="0"/>
              <a:t>Continue experimenting with feature engineering to create novel variables potentially informative for either validation or anomaly detection model inclusion</a:t>
            </a:r>
          </a:p>
          <a:p>
            <a:r>
              <a:rPr lang="en-US" dirty="0"/>
              <a:t>Include difference between observed </a:t>
            </a:r>
            <a:r>
              <a:rPr lang="en-US" dirty="0" err="1"/>
              <a:t>waterDepth</a:t>
            </a:r>
            <a:r>
              <a:rPr lang="en-US" dirty="0"/>
              <a:t> and median </a:t>
            </a:r>
            <a:r>
              <a:rPr lang="en-US" dirty="0" err="1"/>
              <a:t>waterDepth</a:t>
            </a:r>
            <a:r>
              <a:rPr lang="en-US" dirty="0"/>
              <a:t> of </a:t>
            </a:r>
            <a:r>
              <a:rPr lang="en-US" dirty="0" err="1"/>
              <a:t>censusBlock</a:t>
            </a:r>
            <a:r>
              <a:rPr lang="en-US" dirty="0"/>
              <a:t> over seven day period within </a:t>
            </a:r>
            <a:r>
              <a:rPr lang="en-US" dirty="0" err="1"/>
              <a:t>isolationForest</a:t>
            </a:r>
            <a:r>
              <a:rPr lang="en-US" dirty="0"/>
              <a:t> model</a:t>
            </a:r>
          </a:p>
          <a:p>
            <a:r>
              <a:rPr lang="en-US" dirty="0"/>
              <a:t>Refine formal method for screening values as inches</a:t>
            </a:r>
          </a:p>
          <a:p>
            <a:pPr lvl="1"/>
            <a:r>
              <a:rPr lang="en-US" dirty="0"/>
              <a:t>Use difference between median and observed value after model for final conservative screening criteria?</a:t>
            </a:r>
          </a:p>
          <a:p>
            <a:r>
              <a:rPr lang="en-US" dirty="0"/>
              <a:t>Use other anomaly detection / outlier detection algorithms to compare results against isolation forest</a:t>
            </a:r>
          </a:p>
        </p:txBody>
      </p:sp>
    </p:spTree>
    <p:extLst>
      <p:ext uri="{BB962C8B-B14F-4D97-AF65-F5344CB8AC3E}">
        <p14:creationId xmlns:p14="http://schemas.microsoft.com/office/powerpoint/2010/main" val="1073988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5260473</TotalTime>
  <Words>699</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Anomaly Detection at waterDepth = 6 ft</vt:lpstr>
      <vt:lpstr>Anomaly Detection with feature engineering and isolation forest</vt:lpstr>
      <vt:lpstr>Findings:</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at waterDepth = 6 ft</dc:title>
  <dc:creator>Jordan Woltjer</dc:creator>
  <cp:lastModifiedBy>Jordan Woltjer</cp:lastModifiedBy>
  <cp:revision>3</cp:revision>
  <dcterms:created xsi:type="dcterms:W3CDTF">2023-07-03T21:02:26Z</dcterms:created>
  <dcterms:modified xsi:type="dcterms:W3CDTF">2033-07-03T23:35:36Z</dcterms:modified>
</cp:coreProperties>
</file>