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57" r:id="rId4"/>
    <p:sldId id="267" r:id="rId5"/>
    <p:sldId id="259" r:id="rId6"/>
    <p:sldId id="260" r:id="rId7"/>
    <p:sldId id="270" r:id="rId8"/>
    <p:sldId id="268"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1B6336D-0FFD-4CD4-935A-F3E541F6C8A4}" type="datetimeFigureOut">
              <a:rPr lang="en-IN" smtClean="0"/>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CFA0F94-FCEB-4713-B820-1F472AC98CE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B6336D-0FFD-4CD4-935A-F3E541F6C8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B6336D-0FFD-4CD4-935A-F3E541F6C8A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B6336D-0FFD-4CD4-935A-F3E541F6C8A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B6336D-0FFD-4CD4-935A-F3E541F6C8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1B6336D-0FFD-4CD4-935A-F3E541F6C8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1B6336D-0FFD-4CD4-935A-F3E541F6C8A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6336D-0FFD-4CD4-935A-F3E541F6C8A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6336D-0FFD-4CD4-935A-F3E541F6C8A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B6336D-0FFD-4CD4-935A-F3E541F6C8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B6336D-0FFD-4CD4-935A-F3E541F6C8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FA0F94-FCEB-4713-B820-1F472AC98CE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1B6336D-0FFD-4CD4-935A-F3E541F6C8A4}" type="datetimeFigureOut">
              <a:rPr lang="en-IN" smtClean="0"/>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CFA0F94-FCEB-4713-B820-1F472AC98CE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55065" y="2245995"/>
            <a:ext cx="4351020" cy="2520315"/>
          </a:xfrm>
        </p:spPr>
        <p:txBody>
          <a:bodyPr/>
          <a:p>
            <a:r>
              <a:rPr lang="en-US"/>
              <a:t>      </a:t>
            </a:r>
            <a:r>
              <a:rPr lang="en-US" sz="6600">
                <a:solidFill>
                  <a:schemeClr val="tx1"/>
                </a:solidFill>
                <a:latin typeface="Imprint MT Shadow" panose="04020605060303030202" charset="0"/>
                <a:cs typeface="Imprint MT Shadow" panose="04020605060303030202" charset="0"/>
              </a:rPr>
              <a:t>TITLE</a:t>
            </a:r>
            <a:endParaRPr lang="en-US" sz="6600">
              <a:solidFill>
                <a:schemeClr val="tx1"/>
              </a:solidFill>
              <a:latin typeface="Imprint MT Shadow" panose="04020605060303030202" charset="0"/>
              <a:cs typeface="Imprint MT Shadow" panose="04020605060303030202" charset="0"/>
            </a:endParaRPr>
          </a:p>
        </p:txBody>
      </p:sp>
      <p:sp>
        <p:nvSpPr>
          <p:cNvPr id="5" name="Text Placeholder 4"/>
          <p:cNvSpPr>
            <a:spLocks noGrp="1"/>
          </p:cNvSpPr>
          <p:nvPr>
            <p:ph type="body" idx="1"/>
          </p:nvPr>
        </p:nvSpPr>
        <p:spPr>
          <a:xfrm>
            <a:off x="6658610" y="1864995"/>
            <a:ext cx="5442585" cy="3425825"/>
          </a:xfrm>
        </p:spPr>
        <p:txBody>
          <a:bodyPr>
            <a:noAutofit/>
          </a:bodyPr>
          <a:p>
            <a:r>
              <a:rPr lang="en-US" sz="4000" b="1">
                <a:solidFill>
                  <a:schemeClr val="tx1"/>
                </a:solidFill>
                <a:latin typeface="Imprint MT Shadow" panose="04020605060303030202" charset="0"/>
                <a:cs typeface="Imprint MT Shadow" panose="04020605060303030202" charset="0"/>
              </a:rPr>
              <a:t>ESTIMATION OF HOSPITALIZATION AND MEDICAL CARES</a:t>
            </a:r>
            <a:endParaRPr lang="en-US" sz="4000" b="1">
              <a:solidFill>
                <a:schemeClr val="tx1"/>
              </a:solidFill>
              <a:latin typeface="Imprint MT Shadow" panose="04020605060303030202" charset="0"/>
              <a:cs typeface="Imprint MT Shadow" panose="040206050603030302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624110"/>
            <a:ext cx="9858692" cy="128089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MODELLING:</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14" name="Content Placeholder 13"/>
          <p:cNvSpPr>
            <a:spLocks noGrp="1"/>
          </p:cNvSpPr>
          <p:nvPr>
            <p:ph idx="1"/>
          </p:nvPr>
        </p:nvSpPr>
        <p:spPr>
          <a:xfrm>
            <a:off x="1524000" y="1402080"/>
            <a:ext cx="9980612" cy="4509142"/>
          </a:xfrm>
        </p:spPr>
        <p:txBody>
          <a:bodyPr/>
          <a:lstStyle/>
          <a:p>
            <a:pPr algn="just"/>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a:solidFill>
                <a:srgbClr val="4D5156"/>
              </a:solidFill>
              <a:latin typeface="Calibri" panose="020F0502020204030204" pitchFamily="34" charset="0"/>
              <a:ea typeface="Calibri" panose="020F0502020204030204" pitchFamily="34" charset="0"/>
              <a:cs typeface="Calibri" panose="020F0502020204030204" pitchFamily="34" charset="0"/>
            </a:endParaRPr>
          </a:p>
          <a:p>
            <a:pPr algn="just"/>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A data science framework is a collection of libraries that provides data mining functionality, i.e., methods for exploring the data, cleaning it up, and transforming it into some more useful format that can be used for data processing or machine learning tasks. The whole process involves building visualizations to gain insights from your data.</a:t>
            </a:r>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The main objective of data modeling is to help teams visualize the relationships between their data analytics to understand better how it all interconnects.</a:t>
            </a:r>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a:solidFill>
                  <a:srgbClr val="4D5156"/>
                </a:solidFill>
                <a:latin typeface="Calibri" panose="020F0502020204030204" pitchFamily="34" charset="0"/>
                <a:ea typeface="Calibri" panose="020F0502020204030204" pitchFamily="34" charset="0"/>
                <a:cs typeface="Calibri" panose="020F0502020204030204" pitchFamily="34" charset="0"/>
              </a:rPr>
              <a:t> In this project I use different modelling techniques to visualize the data some of them are bar plot scatter plot and histogram.</a:t>
            </a:r>
            <a:endParaRPr lang="en-US">
              <a:solidFill>
                <a:srgbClr val="4D5156"/>
              </a:solidFill>
              <a:latin typeface="Calibri" panose="020F0502020204030204" pitchFamily="34" charset="0"/>
              <a:ea typeface="Calibri" panose="020F0502020204030204" pitchFamily="34" charset="0"/>
              <a:cs typeface="Calibri" panose="020F0502020204030204" pitchFamily="34" charset="0"/>
            </a:endParaRPr>
          </a:p>
          <a:p>
            <a:endParaRPr lang="en-IN"/>
          </a:p>
        </p:txBody>
      </p:sp>
      <p:sp>
        <p:nvSpPr>
          <p:cNvPr id="6" name="Content Placeholder 2"/>
          <p:cNvSpPr txBox="1"/>
          <p:nvPr/>
        </p:nvSpPr>
        <p:spPr>
          <a:xfrm>
            <a:off x="1371600" y="1402080"/>
            <a:ext cx="9296400" cy="4639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t">
              <a:buFont typeface="Wingdings 3" panose="05040102010807070707" charset="2"/>
              <a:buNone/>
            </a:pPr>
            <a:r>
              <a:rPr lang="en-US">
                <a:solidFill>
                  <a:srgbClr val="4D5156"/>
                </a:solidFill>
                <a:latin typeface="Roboto" panose="02000000000000000000" pitchFamily="2" charset="0"/>
              </a:rPr>
              <a:t> </a:t>
            </a:r>
            <a:endParaRPr lang="en-US">
              <a:solidFill>
                <a:srgbClr val="4D5156"/>
              </a:solidFill>
              <a:latin typeface="Roboto" panose="0200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670560"/>
            <a:ext cx="10082213" cy="123444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RESULTS:</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154954" y="2603500"/>
            <a:ext cx="9380965" cy="3416300"/>
          </a:xfrm>
        </p:spPr>
        <p:txBody>
          <a:bodyPr/>
          <a:lstStyle/>
          <a:p>
            <a:r>
              <a:rPr lang="en-IN">
                <a:latin typeface="Calibri" panose="020F0502020204030204" pitchFamily="34" charset="0"/>
                <a:ea typeface="Calibri" panose="020F0502020204030204" pitchFamily="34" charset="0"/>
                <a:cs typeface="Calibri" panose="020F0502020204030204" pitchFamily="34" charset="0"/>
              </a:rPr>
              <a:t>So finally based on my project I found some results.They are as follows</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As from the project 1638 people are having 1 illnesss and 1554 having 0 illness.</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The scatter plot shows that the icome of the patients will be affecting based on the number of visits.</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Females are mostly effected by illness than males.</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The activities of males are reduced than females that are affected by illness.</a:t>
            </a: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0" y="650240"/>
            <a:ext cx="9213042" cy="833120"/>
          </a:xfrm>
        </p:spPr>
        <p:txBody>
          <a:bodyPr>
            <a:normAutofit/>
          </a:bodyPr>
          <a:lstStyle/>
          <a:p>
            <a:r>
              <a:rPr lang="en-US" sz="3200" b="1">
                <a:latin typeface="Calibri" panose="020F0502020204030204" pitchFamily="34" charset="0"/>
                <a:ea typeface="Calibri" panose="020F0502020204030204" pitchFamily="34" charset="0"/>
                <a:cs typeface="Calibri" panose="020F0502020204030204" pitchFamily="34" charset="0"/>
              </a:rPr>
              <a:t>STUDENT DETAILS:</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26160" y="1605280"/>
            <a:ext cx="10284460" cy="4991735"/>
          </a:xfrm>
        </p:spPr>
        <p:txBody>
          <a:bodyPr>
            <a:normAutofit lnSpcReduction="20000"/>
          </a:bodyPr>
          <a:lstStyle/>
          <a:p>
            <a:pPr marL="0" indent="0">
              <a:buNone/>
            </a:pPr>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b="1">
                <a:latin typeface="Calibri" panose="020F0502020204030204" pitchFamily="34" charset="0"/>
                <a:ea typeface="Calibri" panose="020F0502020204030204" pitchFamily="34" charset="0"/>
                <a:cs typeface="Calibri" panose="020F0502020204030204" pitchFamily="34" charset="0"/>
              </a:rPr>
              <a:t>Team Lead</a:t>
            </a:r>
            <a:r>
              <a:rPr lang="en-US" altLang="en-IN" b="1">
                <a:latin typeface="Calibri" panose="020F0502020204030204" pitchFamily="34" charset="0"/>
                <a:ea typeface="Calibri" panose="020F0502020204030204" pitchFamily="34" charset="0"/>
                <a:cs typeface="Calibri" panose="020F0502020204030204" pitchFamily="34" charset="0"/>
              </a:rPr>
              <a:t>:</a:t>
            </a:r>
            <a:r>
              <a:rPr lang="en-US" altLang="en-IN" sz="2000">
                <a:latin typeface="Calibri" panose="020F0502020204030204" pitchFamily="34" charset="0"/>
                <a:ea typeface="Calibri" panose="020F0502020204030204" pitchFamily="34" charset="0"/>
                <a:cs typeface="Calibri" panose="020F0502020204030204" pitchFamily="34" charset="0"/>
              </a:rPr>
              <a:t>POTRU.LAYA</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a:latin typeface="Calibri" panose="020F0502020204030204" pitchFamily="34" charset="0"/>
                <a:ea typeface="Calibri" panose="020F0502020204030204" pitchFamily="34" charset="0"/>
                <a:cs typeface="Calibri" panose="020F0502020204030204" pitchFamily="34" charset="0"/>
              </a:rPr>
              <a:t>                    PASAM.NAVYA SRI</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a:latin typeface="Calibri" panose="020F0502020204030204" pitchFamily="34" charset="0"/>
                <a:ea typeface="Calibri" panose="020F0502020204030204" pitchFamily="34" charset="0"/>
                <a:cs typeface="Calibri" panose="020F0502020204030204" pitchFamily="34" charset="0"/>
              </a:rPr>
              <a:t>                    SUNKARA.SAI CHAITANYA</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a:latin typeface="Calibri" panose="020F0502020204030204" pitchFamily="34" charset="0"/>
                <a:ea typeface="Calibri" panose="020F0502020204030204" pitchFamily="34" charset="0"/>
                <a:cs typeface="Calibri" panose="020F0502020204030204" pitchFamily="34" charset="0"/>
              </a:rPr>
              <a:t>                    BOYAPATI.YAMUNA</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b="1">
                <a:latin typeface="Calibri" panose="020F0502020204030204" pitchFamily="34" charset="0"/>
                <a:ea typeface="Calibri" panose="020F0502020204030204" pitchFamily="34" charset="0"/>
                <a:cs typeface="Calibri" panose="020F0502020204030204" pitchFamily="34" charset="0"/>
              </a:rPr>
              <a:t>E-Mail Id</a:t>
            </a:r>
            <a:r>
              <a:rPr lang="en-US" altLang="en-IN" b="1">
                <a:latin typeface="Calibri" panose="020F0502020204030204" pitchFamily="34" charset="0"/>
                <a:ea typeface="Calibri" panose="020F0502020204030204" pitchFamily="34" charset="0"/>
                <a:cs typeface="Calibri" panose="020F0502020204030204" pitchFamily="34" charset="0"/>
              </a:rPr>
              <a:t>:</a:t>
            </a:r>
            <a:r>
              <a:rPr lang="en-US" altLang="en-IN" sz="2000">
                <a:latin typeface="Calibri" panose="020F0502020204030204" pitchFamily="34" charset="0"/>
                <a:ea typeface="Calibri" panose="020F0502020204030204" pitchFamily="34" charset="0"/>
                <a:cs typeface="Calibri" panose="020F0502020204030204" pitchFamily="34" charset="0"/>
              </a:rPr>
              <a:t>potrulaya08@gmail.com</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a:latin typeface="Calibri" panose="020F0502020204030204" pitchFamily="34" charset="0"/>
                <a:ea typeface="Calibri" panose="020F0502020204030204" pitchFamily="34" charset="0"/>
                <a:cs typeface="Calibri" panose="020F0502020204030204" pitchFamily="34" charset="0"/>
              </a:rPr>
              <a:t>                 pasamnavyasri@gmail.com</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a:latin typeface="Calibri" panose="020F0502020204030204" pitchFamily="34" charset="0"/>
                <a:ea typeface="Calibri" panose="020F0502020204030204" pitchFamily="34" charset="0"/>
                <a:cs typeface="Calibri" panose="020F0502020204030204" pitchFamily="34" charset="0"/>
              </a:rPr>
              <a:t>                 chaitanyasunkara20@gmail.com</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a:latin typeface="Calibri" panose="020F0502020204030204" pitchFamily="34" charset="0"/>
                <a:ea typeface="Calibri" panose="020F0502020204030204" pitchFamily="34" charset="0"/>
                <a:cs typeface="Calibri" panose="020F0502020204030204" pitchFamily="34" charset="0"/>
              </a:rPr>
              <a:t>                  byamuna552@gmail.com</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b="1">
                <a:latin typeface="Calibri" panose="020F0502020204030204" pitchFamily="34" charset="0"/>
                <a:ea typeface="Calibri" panose="020F0502020204030204" pitchFamily="34" charset="0"/>
                <a:cs typeface="Calibri" panose="020F0502020204030204" pitchFamily="34" charset="0"/>
              </a:rPr>
              <a:t>College Name: </a:t>
            </a:r>
            <a:r>
              <a:rPr lang="en-US" altLang="en-IN" sz="2000">
                <a:latin typeface="Calibri" panose="020F0502020204030204" pitchFamily="34" charset="0"/>
                <a:ea typeface="Calibri" panose="020F0502020204030204" pitchFamily="34" charset="0"/>
                <a:cs typeface="Calibri" panose="020F0502020204030204" pitchFamily="34" charset="0"/>
              </a:rPr>
              <a:t>Malineni Lakshmaiah Women’s Engineering College,Andhra Pradesh</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IN" sz="2000" b="1">
                <a:latin typeface="Calibri" panose="020F0502020204030204" pitchFamily="34" charset="0"/>
                <a:ea typeface="Calibri" panose="020F0502020204030204" pitchFamily="34" charset="0"/>
                <a:cs typeface="Calibri" panose="020F0502020204030204" pitchFamily="34" charset="0"/>
              </a:rPr>
              <a:t>Domain Name: </a:t>
            </a:r>
            <a:r>
              <a:rPr lang="en-US" altLang="en-IN" sz="2000">
                <a:latin typeface="Calibri" panose="020F0502020204030204" pitchFamily="34" charset="0"/>
                <a:ea typeface="Calibri" panose="020F0502020204030204" pitchFamily="34" charset="0"/>
                <a:cs typeface="Calibri" panose="020F0502020204030204" pitchFamily="34" charset="0"/>
              </a:rPr>
              <a:t>Data Analytics</a:t>
            </a:r>
            <a:endParaRPr lang="en-US" altLang="en-IN" sz="20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en-IN" sz="200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PROBLEM STATEMENT</a:t>
            </a:r>
            <a:r>
              <a:rPr lang="en-US" b="1">
                <a:latin typeface="Calibri" panose="020F0502020204030204" pitchFamily="34" charset="0"/>
                <a:ea typeface="Calibri" panose="020F0502020204030204" pitchFamily="34" charset="0"/>
                <a:cs typeface="Calibri" panose="020F0502020204030204" pitchFamily="34" charset="0"/>
              </a:rPr>
              <a:t>:</a:t>
            </a:r>
            <a:endParaRPr lang="en-IN" b="1">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5" y="2600960"/>
            <a:ext cx="9614646" cy="3418840"/>
          </a:xfrm>
        </p:spPr>
        <p:txBody>
          <a:bodyPr/>
          <a:lstStyle/>
          <a:p>
            <a:pPr algn="just"/>
            <a:r>
              <a:rPr lang="en-IN">
                <a:latin typeface="Calibri" panose="020F0502020204030204" pitchFamily="34" charset="0"/>
                <a:ea typeface="Calibri" panose="020F0502020204030204" pitchFamily="34" charset="0"/>
                <a:cs typeface="Calibri" panose="020F0502020204030204" pitchFamily="34" charset="0"/>
              </a:rPr>
              <a:t>The problem statement of my project is doctor visit analysis that is based on their age and other factors how many patients are visited a doctor to cure their diseases.</a:t>
            </a:r>
            <a:endParaRPr lang="en-IN">
              <a:latin typeface="Calibri" panose="020F0502020204030204" pitchFamily="34" charset="0"/>
              <a:ea typeface="Calibri" panose="020F0502020204030204" pitchFamily="34" charset="0"/>
              <a:cs typeface="Calibri" panose="020F0502020204030204" pitchFamily="34" charset="0"/>
            </a:endParaRPr>
          </a:p>
          <a:p>
            <a:pPr algn="just"/>
            <a:r>
              <a:rPr lang="en-IN">
                <a:latin typeface="Calibri" panose="020F0502020204030204" pitchFamily="34" charset="0"/>
                <a:ea typeface="Calibri" panose="020F0502020204030204" pitchFamily="34" charset="0"/>
                <a:cs typeface="Calibri" panose="020F0502020204030204" pitchFamily="34" charset="0"/>
              </a:rPr>
              <a:t>The data consists of income,gender,age,illness,reduced  and some other factors.</a:t>
            </a:r>
            <a:endParaRPr lang="en-IN">
              <a:latin typeface="Calibri" panose="020F0502020204030204" pitchFamily="34" charset="0"/>
              <a:ea typeface="Calibri" panose="020F0502020204030204" pitchFamily="34" charset="0"/>
              <a:cs typeface="Calibri" panose="020F0502020204030204" pitchFamily="34" charset="0"/>
            </a:endParaRPr>
          </a:p>
          <a:p>
            <a:pPr algn="just"/>
            <a:r>
              <a:rPr lang="en-IN">
                <a:latin typeface="Calibri" panose="020F0502020204030204" pitchFamily="34" charset="0"/>
                <a:ea typeface="Calibri" panose="020F0502020204030204" pitchFamily="34" charset="0"/>
                <a:cs typeface="Calibri" panose="020F0502020204030204" pitchFamily="34" charset="0"/>
              </a:rPr>
              <a:t>So in this project I am analyzing how these factors affects the patients and is they have benifitted by visiting the doctor and some other quiries.</a:t>
            </a: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760" y="624110"/>
            <a:ext cx="10122853" cy="128089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AGENDA:</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154954" y="2603500"/>
            <a:ext cx="9482565" cy="3416300"/>
          </a:xfrm>
        </p:spPr>
        <p:txBody>
          <a:bodyPr>
            <a:normAutofit/>
          </a:bodyPr>
          <a:lstStyle/>
          <a:p>
            <a:r>
              <a:rPr lang="en-IN" sz="1800">
                <a:latin typeface="Calibri" panose="020F0502020204030204" pitchFamily="34" charset="0"/>
                <a:ea typeface="Calibri" panose="020F0502020204030204" pitchFamily="34" charset="0"/>
                <a:cs typeface="Calibri" panose="020F0502020204030204" pitchFamily="34" charset="0"/>
              </a:rPr>
              <a:t>The main agenda of this project is to analyze the dataset which contains the health status of different people.so based on this the following analyzations are analyzed.</a:t>
            </a:r>
            <a:endParaRPr lang="en-IN" sz="1800">
              <a:latin typeface="Calibri" panose="020F0502020204030204" pitchFamily="34" charset="0"/>
              <a:ea typeface="Calibri" panose="020F0502020204030204" pitchFamily="34" charset="0"/>
              <a:cs typeface="Calibri" panose="020F0502020204030204" pitchFamily="34" charset="0"/>
            </a:endParaRPr>
          </a:p>
          <a:p>
            <a:r>
              <a:rPr lang="en-IN" sz="1800">
                <a:latin typeface="Calibri" panose="020F0502020204030204" pitchFamily="34" charset="0"/>
                <a:ea typeface="Calibri" panose="020F0502020204030204" pitchFamily="34" charset="0"/>
                <a:cs typeface="Calibri" panose="020F0502020204030204" pitchFamily="34" charset="0"/>
              </a:rPr>
              <a:t>Load the Dataset and display first 15 rows.</a:t>
            </a:r>
            <a:endParaRPr lang="en-IN" sz="1800">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Total number of people based on the count of illness.</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Visualize and analyze maximum and minimum income.</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Correlation between different variables.</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Number of males and females affected by the illness.</a:t>
            </a: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589280"/>
            <a:ext cx="8085282" cy="91440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PROJECT OVERVIEW:</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154954" y="2603500"/>
            <a:ext cx="9421605" cy="3416300"/>
          </a:xfrm>
        </p:spPr>
        <p:txBody>
          <a:bodyPr>
            <a:normAutofit fontScale="92500" lnSpcReduction="20000"/>
          </a:bodyPr>
          <a:lstStyle/>
          <a:p>
            <a:r>
              <a:rPr lang="en-IN">
                <a:latin typeface="Calibri" panose="020F0502020204030204" pitchFamily="34" charset="0"/>
                <a:ea typeface="Calibri" panose="020F0502020204030204" pitchFamily="34" charset="0"/>
                <a:cs typeface="Calibri" panose="020F0502020204030204" pitchFamily="34" charset="0"/>
              </a:rPr>
              <a:t>Load the data set as </a:t>
            </a:r>
            <a:r>
              <a:rPr lang="en-IN">
                <a:solidFill>
                  <a:srgbClr val="00B050"/>
                </a:solidFill>
                <a:latin typeface="Calibri" panose="020F0502020204030204" pitchFamily="34" charset="0"/>
                <a:ea typeface="Calibri" panose="020F0502020204030204" pitchFamily="34" charset="0"/>
                <a:cs typeface="Calibri" panose="020F0502020204030204" pitchFamily="34" charset="0"/>
              </a:rPr>
              <a:t>“df=pd.read_csv('DoctorVisit.csv’)”</a:t>
            </a:r>
            <a:endParaRPr lang="en-IN">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Shape of the data set is defined as </a:t>
            </a:r>
            <a:r>
              <a:rPr lang="en-IN">
                <a:solidFill>
                  <a:srgbClr val="00B050"/>
                </a:solidFill>
                <a:latin typeface="Calibri" panose="020F0502020204030204" pitchFamily="34" charset="0"/>
                <a:ea typeface="Calibri" panose="020F0502020204030204" pitchFamily="34" charset="0"/>
                <a:cs typeface="Calibri" panose="020F0502020204030204" pitchFamily="34" charset="0"/>
              </a:rPr>
              <a:t>“df.shape”.</a:t>
            </a:r>
            <a:endParaRPr lang="en-IN">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Information of the data set is defined as </a:t>
            </a:r>
            <a:r>
              <a:rPr lang="en-IN">
                <a:solidFill>
                  <a:srgbClr val="00B050"/>
                </a:solidFill>
                <a:latin typeface="Calibri" panose="020F0502020204030204" pitchFamily="34" charset="0"/>
                <a:ea typeface="Calibri" panose="020F0502020204030204" pitchFamily="34" charset="0"/>
                <a:cs typeface="Calibri" panose="020F0502020204030204" pitchFamily="34" charset="0"/>
              </a:rPr>
              <a:t>“df.info()”.</a:t>
            </a:r>
            <a:endParaRPr lang="en-IN">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The purpose of the project is to identify which age people are mostly affected by illness and which gender people either male or female who are more affecting by the factors which are prescribed above.</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So in this project I analyzed how the income of the project affected by visiting the hospital.</a:t>
            </a:r>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plt.figure(figsize=(10,10))</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plt.scatter(x='income',y='visits',data=df)</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plt.xlabel('income’)</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plt.ylabel('visits')</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 </a:t>
            </a:r>
            <a:r>
              <a:rPr lang="en-IN" sz="3200" b="1">
                <a:latin typeface="Calibri" panose="020F0502020204030204" pitchFamily="34" charset="0"/>
                <a:ea typeface="Calibri" panose="020F0502020204030204" pitchFamily="34" charset="0"/>
                <a:cs typeface="Calibri" panose="020F0502020204030204" pitchFamily="34" charset="0"/>
              </a:rPr>
              <a:t>PROJECT OVERVIEW:</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154955" y="2603500"/>
            <a:ext cx="8761412" cy="3543300"/>
          </a:xfrm>
        </p:spPr>
        <p:txBody>
          <a:bodyPr>
            <a:noAutofit/>
          </a:bodyPr>
          <a:lstStyle/>
          <a:p>
            <a:r>
              <a:rPr lang="en-IN">
                <a:latin typeface="Calibri" panose="020F0502020204030204" pitchFamily="34" charset="0"/>
                <a:ea typeface="Calibri" panose="020F0502020204030204" pitchFamily="34" charset="0"/>
                <a:cs typeface="Calibri" panose="020F0502020204030204" pitchFamily="34" charset="0"/>
              </a:rPr>
              <a:t>Total number of based on the count of illness it is analyed by using</a:t>
            </a:r>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df['illness'].value_counts()</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Visualize and analyze maximum and minimum income.</a:t>
            </a:r>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y=list(df.income)</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plt.boxplot(y)</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solidFill>
                  <a:srgbClr val="FF0000"/>
                </a:solidFill>
                <a:latin typeface="Calibri" panose="020F0502020204030204" pitchFamily="34" charset="0"/>
                <a:ea typeface="Calibri" panose="020F0502020204030204" pitchFamily="34" charset="0"/>
                <a:cs typeface="Calibri" panose="020F0502020204030204" pitchFamily="34" charset="0"/>
              </a:rPr>
              <a:t>        plt.show()</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Top 10 Visits based on  number of times visited.</a:t>
            </a:r>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atin typeface="Calibri" panose="020F0502020204030204" pitchFamily="34" charset="0"/>
                <a:ea typeface="Calibri" panose="020F0502020204030204" pitchFamily="34" charset="0"/>
                <a:cs typeface="Calibri" panose="020F0502020204030204" pitchFamily="34" charset="0"/>
              </a:rPr>
              <a:t>        </a:t>
            </a:r>
            <a:r>
              <a:rPr lang="en-US">
                <a:solidFill>
                  <a:srgbClr val="FF0000"/>
                </a:solidFill>
                <a:latin typeface="Calibri" panose="020F0502020204030204" pitchFamily="34" charset="0"/>
                <a:ea typeface="Calibri" panose="020F0502020204030204" pitchFamily="34" charset="0"/>
                <a:cs typeface="Calibri" panose="020F0502020204030204" pitchFamily="34" charset="0"/>
              </a:rPr>
              <a:t>top_10=df.nlargest(10,'visits').set_index('age’)</a:t>
            </a:r>
            <a:endParaRPr lang="en-US">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solidFill>
                  <a:srgbClr val="FF0000"/>
                </a:solidFill>
                <a:latin typeface="Calibri" panose="020F0502020204030204" pitchFamily="34" charset="0"/>
                <a:ea typeface="Calibri" panose="020F0502020204030204" pitchFamily="34" charset="0"/>
                <a:cs typeface="Calibri" panose="020F0502020204030204" pitchFamily="34" charset="0"/>
              </a:rPr>
              <a:t>        sns.barplot(x='visits',y=top_10.index,data=top_10)</a:t>
            </a: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a:latin typeface="Calibri" panose="020F0502020204030204" pitchFamily="34" charset="0"/>
                <a:ea typeface="Calibri" panose="020F0502020204030204" pitchFamily="34" charset="0"/>
                <a:cs typeface="Calibri" panose="020F0502020204030204" pitchFamily="34" charset="0"/>
              </a:rPr>
              <a:t> </a:t>
            </a:r>
            <a:endParaRPr lang="en-IN">
              <a:latin typeface="Calibri" panose="020F0502020204030204" pitchFamily="34" charset="0"/>
              <a:ea typeface="Calibri" panose="020F0502020204030204" pitchFamily="34" charset="0"/>
              <a:cs typeface="Calibri" panose="020F0502020204030204" pitchFamily="34" charset="0"/>
            </a:endParaRPr>
          </a:p>
          <a:p>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IN">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IN">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THE END USERS:</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p:txBody>
          <a:bodyPr/>
          <a:lstStyle/>
          <a:p>
            <a:pPr algn="just"/>
            <a:r>
              <a:rPr lang="en-IN">
                <a:latin typeface="Calibri" panose="020F0502020204030204" pitchFamily="34" charset="0"/>
                <a:ea typeface="Calibri" panose="020F0502020204030204" pitchFamily="34" charset="0"/>
                <a:cs typeface="Calibri" panose="020F0502020204030204" pitchFamily="34" charset="0"/>
              </a:rPr>
              <a:t>The end users of this project are the normal people that they know how their lifestyle is damaged by their health.</a:t>
            </a:r>
            <a:endParaRPr lang="en-IN">
              <a:latin typeface="Calibri" panose="020F0502020204030204" pitchFamily="34" charset="0"/>
              <a:ea typeface="Calibri" panose="020F0502020204030204" pitchFamily="34" charset="0"/>
              <a:cs typeface="Calibri" panose="020F0502020204030204" pitchFamily="34" charset="0"/>
            </a:endParaRPr>
          </a:p>
          <a:p>
            <a:pPr algn="just"/>
            <a:r>
              <a:rPr lang="en-IN">
                <a:latin typeface="Calibri" panose="020F0502020204030204" pitchFamily="34" charset="0"/>
                <a:ea typeface="Calibri" panose="020F0502020204030204" pitchFamily="34" charset="0"/>
                <a:cs typeface="Calibri" panose="020F0502020204030204" pitchFamily="34" charset="0"/>
              </a:rPr>
              <a:t>As we seen in the project that how the income of the patients should be damaged based on their illness and regular visits of doctor.</a:t>
            </a:r>
            <a:endParaRPr lang="en-IN">
              <a:latin typeface="Calibri" panose="020F0502020204030204" pitchFamily="34" charset="0"/>
              <a:ea typeface="Calibri" panose="020F0502020204030204" pitchFamily="34" charset="0"/>
              <a:cs typeface="Calibri" panose="020F0502020204030204" pitchFamily="34" charset="0"/>
            </a:endParaRPr>
          </a:p>
          <a:p>
            <a:pPr algn="just"/>
            <a:r>
              <a:rPr lang="en-IN">
                <a:latin typeface="Calibri" panose="020F0502020204030204" pitchFamily="34" charset="0"/>
                <a:ea typeface="Calibri" panose="020F0502020204030204" pitchFamily="34" charset="0"/>
                <a:cs typeface="Calibri" panose="020F0502020204030204" pitchFamily="34" charset="0"/>
              </a:rPr>
              <a:t>By seeing this project I hope that some of the people may know about the importance of their health and by this way the normal people are benifitted by this project.</a:t>
            </a: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121" y="624110"/>
            <a:ext cx="9909492" cy="1280890"/>
          </a:xfrm>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SOLUTION AND ITS VALUE :</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154954" y="2603500"/>
            <a:ext cx="9015205" cy="3416300"/>
          </a:xfrm>
        </p:spPr>
        <p:txBody>
          <a:bodyPr/>
          <a:lstStyle/>
          <a:p>
            <a:r>
              <a:rPr lang="en-IN">
                <a:latin typeface="Calibri" panose="020F0502020204030204" pitchFamily="34" charset="0"/>
                <a:ea typeface="Calibri" panose="020F0502020204030204" pitchFamily="34" charset="0"/>
                <a:cs typeface="Calibri" panose="020F0502020204030204" pitchFamily="34" charset="0"/>
              </a:rPr>
              <a:t>As we seen the project there are some problems regarding their health issues and their illness. So based on the problems which are identified from the project I should suggest some solutions to them.</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The main solution is every individual should  know about the importance of their health and also how the health problems will effect their lifestyle.</a:t>
            </a:r>
            <a:endParaRPr lang="en-IN">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As observed in the project females are mostly affected by illness so they should take more care.</a:t>
            </a: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Calibri" panose="020F0502020204030204" pitchFamily="34" charset="0"/>
                <a:ea typeface="Calibri" panose="020F0502020204030204" pitchFamily="34" charset="0"/>
                <a:cs typeface="Calibri" panose="020F0502020204030204" pitchFamily="34" charset="0"/>
              </a:rPr>
              <a:t> COUSTOMIZING THE PROJECT:</a:t>
            </a:r>
            <a:endParaRPr lang="en-IN" sz="3200" b="1">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p:txBody>
          <a:bodyPr/>
          <a:lstStyle/>
          <a:p>
            <a:pPr algn="just"/>
            <a:r>
              <a:rPr lang="en-IN">
                <a:latin typeface="Calibri" panose="020F0502020204030204" pitchFamily="34" charset="0"/>
                <a:ea typeface="Calibri" panose="020F0502020204030204" pitchFamily="34" charset="0"/>
                <a:cs typeface="Calibri" panose="020F0502020204030204" pitchFamily="34" charset="0"/>
              </a:rPr>
              <a:t>I coustomize my project as one of the innovative creation which was done by me and it was helpful to others.</a:t>
            </a:r>
            <a:endParaRPr lang="en-IN">
              <a:latin typeface="Calibri" panose="020F0502020204030204" pitchFamily="34" charset="0"/>
              <a:ea typeface="Calibri" panose="020F0502020204030204" pitchFamily="34" charset="0"/>
              <a:cs typeface="Calibri" panose="020F0502020204030204" pitchFamily="34" charset="0"/>
            </a:endParaRPr>
          </a:p>
          <a:p>
            <a:pPr algn="just"/>
            <a:r>
              <a:rPr lang="en-IN">
                <a:latin typeface="Calibri" panose="020F0502020204030204" pitchFamily="34" charset="0"/>
                <a:ea typeface="Calibri" panose="020F0502020204030204" pitchFamily="34" charset="0"/>
                <a:cs typeface="Calibri" panose="020F0502020204030204" pitchFamily="34" charset="0"/>
              </a:rPr>
              <a:t>Normally we don’t found these type of data that is which was completely analyzed and identified the problems so based on these results the people’s mind set should change.</a:t>
            </a:r>
            <a:endParaRPr lang="en-IN">
              <a:latin typeface="Calibri" panose="020F0502020204030204" pitchFamily="34" charset="0"/>
              <a:ea typeface="Calibri" panose="020F0502020204030204" pitchFamily="34" charset="0"/>
              <a:cs typeface="Calibri" panose="020F0502020204030204" pitchFamily="34" charset="0"/>
            </a:endParaRPr>
          </a:p>
          <a:p>
            <a:pPr algn="just"/>
            <a:r>
              <a:rPr lang="en-IN">
                <a:latin typeface="Calibri" panose="020F0502020204030204" pitchFamily="34" charset="0"/>
                <a:ea typeface="Calibri" panose="020F0502020204030204" pitchFamily="34" charset="0"/>
                <a:cs typeface="Calibri" panose="020F0502020204030204" pitchFamily="34" charset="0"/>
              </a:rPr>
              <a:t>In this project I use some creative methods like representing the data in bar graphs, visualizing the data with histograms and scatterplots which are some new innovative creations and it may be unique.</a:t>
            </a: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4722</Words>
  <Application>WPS Presentation</Application>
  <PresentationFormat>Widescreen</PresentationFormat>
  <Paragraphs>104</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3</vt:lpstr>
      <vt:lpstr>Arial</vt:lpstr>
      <vt:lpstr>Calibri</vt:lpstr>
      <vt:lpstr>Roboto</vt:lpstr>
      <vt:lpstr>Times New Roman</vt:lpstr>
      <vt:lpstr>Microsoft YaHei</vt:lpstr>
      <vt:lpstr>Arial Unicode MS</vt:lpstr>
      <vt:lpstr>Century Gothic</vt:lpstr>
      <vt:lpstr>Imprint MT Shadow</vt:lpstr>
      <vt:lpstr>Ion Boardroom</vt:lpstr>
      <vt:lpstr>PowerPoint 演示文稿</vt:lpstr>
      <vt:lpstr>1.STUDENT DETAILS:</vt:lpstr>
      <vt:lpstr>2.PROBLEM STATEMENT:</vt:lpstr>
      <vt:lpstr>3.AGENDA:</vt:lpstr>
      <vt:lpstr>4.PROJECT OVERVIEW:</vt:lpstr>
      <vt:lpstr> PROJECT OVERVIEW:</vt:lpstr>
      <vt:lpstr>5.THE END USERS:</vt:lpstr>
      <vt:lpstr>6.SOLUTION AND ITS VALUE :</vt:lpstr>
      <vt:lpstr>7.COUSTOMIZING THE PROJECT:</vt:lpstr>
      <vt:lpstr>8.MODELLING:</vt:lpstr>
      <vt:lpstr>9.RESULTS: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anil vudumula</dc:creator>
  <cp:lastModifiedBy>DELL</cp:lastModifiedBy>
  <cp:revision>26</cp:revision>
  <dcterms:created xsi:type="dcterms:W3CDTF">2023-06-25T06:21:00Z</dcterms:created>
  <dcterms:modified xsi:type="dcterms:W3CDTF">2023-08-04T13:01:18Z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1444184108C940429B8619D4A8B795EE_13</vt:lpwstr>
  </property>
  <property fmtid="{D5CDD505-2E9C-101B-9397-08002B2CF9AE}" pid="3" name="KSOProductBuildVer">
    <vt:lpwstr>1033-12.2.0.13110</vt:lpwstr>
  </property>
</Properties>
</file>