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eQPqsQBp+aaB5pZH4z9/I2KF0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run Gupta" initials="" lastIdx="1" clrIdx="0"/>
  <p:cmAuthor id="1" name="Saksham Kuma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B7657-1452-4643-BB92-9766D810405A}" v="7" dt="2024-10-24T18:34:23.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yashree S" userId="6c900266f954116a" providerId="LiveId" clId="{6D8B7657-1452-4643-BB92-9766D810405A}"/>
    <pc:docChg chg="custSel modSld">
      <pc:chgData name="layashree S" userId="6c900266f954116a" providerId="LiveId" clId="{6D8B7657-1452-4643-BB92-9766D810405A}" dt="2024-10-24T18:37:22.196" v="267" actId="20577"/>
      <pc:docMkLst>
        <pc:docMk/>
      </pc:docMkLst>
      <pc:sldChg chg="modSp mod">
        <pc:chgData name="layashree S" userId="6c900266f954116a" providerId="LiveId" clId="{6D8B7657-1452-4643-BB92-9766D810405A}" dt="2024-10-24T18:36:38.548" v="260" actId="20577"/>
        <pc:sldMkLst>
          <pc:docMk/>
          <pc:sldMk cId="0" sldId="256"/>
        </pc:sldMkLst>
        <pc:spChg chg="mod">
          <ac:chgData name="layashree S" userId="6c900266f954116a" providerId="LiveId" clId="{6D8B7657-1452-4643-BB92-9766D810405A}" dt="2024-10-24T18:36:38.548" v="260" actId="20577"/>
          <ac:spMkLst>
            <pc:docMk/>
            <pc:sldMk cId="0" sldId="256"/>
            <ac:spMk id="55" creationId="{00000000-0000-0000-0000-000000000000}"/>
          </ac:spMkLst>
        </pc:spChg>
      </pc:sldChg>
      <pc:sldChg chg="addSp delSp modSp mod">
        <pc:chgData name="layashree S" userId="6c900266f954116a" providerId="LiveId" clId="{6D8B7657-1452-4643-BB92-9766D810405A}" dt="2024-10-24T18:37:22.196" v="267" actId="20577"/>
        <pc:sldMkLst>
          <pc:docMk/>
          <pc:sldMk cId="0" sldId="261"/>
        </pc:sldMkLst>
        <pc:spChg chg="add mod">
          <ac:chgData name="layashree S" userId="6c900266f954116a" providerId="LiveId" clId="{6D8B7657-1452-4643-BB92-9766D810405A}" dt="2024-10-24T15:44:44.793" v="95" actId="6549"/>
          <ac:spMkLst>
            <pc:docMk/>
            <pc:sldMk cId="0" sldId="261"/>
            <ac:spMk id="2" creationId="{81B9FE69-C658-5521-4E6A-A18790475BBE}"/>
          </ac:spMkLst>
        </pc:spChg>
        <pc:spChg chg="add del mod">
          <ac:chgData name="layashree S" userId="6c900266f954116a" providerId="LiveId" clId="{6D8B7657-1452-4643-BB92-9766D810405A}" dt="2024-10-24T15:44:28.016" v="87" actId="478"/>
          <ac:spMkLst>
            <pc:docMk/>
            <pc:sldMk cId="0" sldId="261"/>
            <ac:spMk id="3" creationId="{C3237D72-D7F8-0C46-7400-FD07DD2388C1}"/>
          </ac:spMkLst>
        </pc:spChg>
        <pc:spChg chg="add del">
          <ac:chgData name="layashree S" userId="6c900266f954116a" providerId="LiveId" clId="{6D8B7657-1452-4643-BB92-9766D810405A}" dt="2024-10-24T15:52:59.121" v="153" actId="478"/>
          <ac:spMkLst>
            <pc:docMk/>
            <pc:sldMk cId="0" sldId="261"/>
            <ac:spMk id="4" creationId="{E69DF208-03F4-AE1F-08BC-F921828DF7EF}"/>
          </ac:spMkLst>
        </pc:spChg>
        <pc:spChg chg="mod">
          <ac:chgData name="layashree S" userId="6c900266f954116a" providerId="LiveId" clId="{6D8B7657-1452-4643-BB92-9766D810405A}" dt="2024-10-24T15:52:56.357" v="152" actId="20577"/>
          <ac:spMkLst>
            <pc:docMk/>
            <pc:sldMk cId="0" sldId="261"/>
            <ac:spMk id="89" creationId="{00000000-0000-0000-0000-000000000000}"/>
          </ac:spMkLst>
        </pc:spChg>
        <pc:spChg chg="mod">
          <ac:chgData name="layashree S" userId="6c900266f954116a" providerId="LiveId" clId="{6D8B7657-1452-4643-BB92-9766D810405A}" dt="2024-10-24T18:37:22.196" v="267" actId="20577"/>
          <ac:spMkLst>
            <pc:docMk/>
            <pc:sldMk cId="0" sldId="261"/>
            <ac:spMk id="90" creationId="{00000000-0000-0000-0000-000000000000}"/>
          </ac:spMkLst>
        </pc:spChg>
      </pc:sldChg>
      <pc:sldChg chg="addSp delSp modSp mod">
        <pc:chgData name="layashree S" userId="6c900266f954116a" providerId="LiveId" clId="{6D8B7657-1452-4643-BB92-9766D810405A}" dt="2024-10-24T18:35:30.136" v="189" actId="20577"/>
        <pc:sldMkLst>
          <pc:docMk/>
          <pc:sldMk cId="0" sldId="262"/>
        </pc:sldMkLst>
        <pc:spChg chg="add del mod">
          <ac:chgData name="layashree S" userId="6c900266f954116a" providerId="LiveId" clId="{6D8B7657-1452-4643-BB92-9766D810405A}" dt="2024-10-24T18:34:23.555" v="166" actId="478"/>
          <ac:spMkLst>
            <pc:docMk/>
            <pc:sldMk cId="0" sldId="262"/>
            <ac:spMk id="2" creationId="{5DEBA669-67B9-B722-2D6F-49E6EFBE736B}"/>
          </ac:spMkLst>
        </pc:spChg>
        <pc:spChg chg="mod">
          <ac:chgData name="layashree S" userId="6c900266f954116a" providerId="LiveId" clId="{6D8B7657-1452-4643-BB92-9766D810405A}" dt="2024-10-24T18:35:30.136" v="189" actId="20577"/>
          <ac:spMkLst>
            <pc:docMk/>
            <pc:sldMk cId="0" sldId="262"/>
            <ac:spMk id="96" creationId="{00000000-0000-0000-0000-000000000000}"/>
          </ac:spMkLst>
        </pc:spChg>
      </pc:sldChg>
      <pc:sldChg chg="modSp mod">
        <pc:chgData name="layashree S" userId="6c900266f954116a" providerId="LiveId" clId="{6D8B7657-1452-4643-BB92-9766D810405A}" dt="2024-10-24T18:33:37.924" v="160"/>
        <pc:sldMkLst>
          <pc:docMk/>
          <pc:sldMk cId="0" sldId="263"/>
        </pc:sldMkLst>
        <pc:spChg chg="mod">
          <ac:chgData name="layashree S" userId="6c900266f954116a" providerId="LiveId" clId="{6D8B7657-1452-4643-BB92-9766D810405A}" dt="2024-10-24T18:33:37.924" v="160"/>
          <ac:spMkLst>
            <pc:docMk/>
            <pc:sldMk cId="0" sldId="263"/>
            <ac:spMk id="102" creationId="{00000000-0000-0000-0000-000000000000}"/>
          </ac:spMkLst>
        </pc:spChg>
      </pc:sldChg>
      <pc:sldChg chg="modSp mod">
        <pc:chgData name="layashree S" userId="6c900266f954116a" providerId="LiveId" clId="{6D8B7657-1452-4643-BB92-9766D810405A}" dt="2024-10-24T18:33:08.553" v="159"/>
        <pc:sldMkLst>
          <pc:docMk/>
          <pc:sldMk cId="0" sldId="264"/>
        </pc:sldMkLst>
        <pc:spChg chg="mod">
          <ac:chgData name="layashree S" userId="6c900266f954116a" providerId="LiveId" clId="{6D8B7657-1452-4643-BB92-9766D810405A}" dt="2024-10-24T18:33:08.553" v="159"/>
          <ac:spMkLst>
            <pc:docMk/>
            <pc:sldMk cId="0" sldId="264"/>
            <ac:spMk id="108" creationId="{00000000-0000-0000-0000-000000000000}"/>
          </ac:spMkLst>
        </pc:spChg>
      </pc:sldChg>
      <pc:sldChg chg="modSp mod">
        <pc:chgData name="layashree S" userId="6c900266f954116a" providerId="LiveId" clId="{6D8B7657-1452-4643-BB92-9766D810405A}" dt="2024-10-24T18:32:46.340" v="158" actId="20577"/>
        <pc:sldMkLst>
          <pc:docMk/>
          <pc:sldMk cId="0" sldId="265"/>
        </pc:sldMkLst>
        <pc:spChg chg="mod">
          <ac:chgData name="layashree S" userId="6c900266f954116a" providerId="LiveId" clId="{6D8B7657-1452-4643-BB92-9766D810405A}" dt="2024-10-24T18:32:46.340" v="158" actId="20577"/>
          <ac:spMkLst>
            <pc:docMk/>
            <pc:sldMk cId="0" sldId="265"/>
            <ac:spMk id="1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425685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800" dirty="0"/>
              <a:t>Random Motors Project Submission</a:t>
            </a:r>
            <a:endParaRPr sz="4800" dirty="0"/>
          </a:p>
        </p:txBody>
      </p:sp>
      <p:sp>
        <p:nvSpPr>
          <p:cNvPr id="55" name="Google Shape;55;p1"/>
          <p:cNvSpPr txBox="1"/>
          <p:nvPr/>
        </p:nvSpPr>
        <p:spPr>
          <a:xfrm>
            <a:off x="-311692" y="3113050"/>
            <a:ext cx="9144000" cy="1655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400"/>
              <a:buFont typeface="Arial"/>
              <a:buNone/>
            </a:pPr>
            <a:r>
              <a:rPr lang="en" sz="2400" b="0" i="0" u="none" strike="noStrike" cap="none" dirty="0">
                <a:solidFill>
                  <a:srgbClr val="000000"/>
                </a:solidFill>
                <a:latin typeface="Calibri"/>
                <a:ea typeface="Calibri"/>
                <a:cs typeface="Calibri"/>
                <a:sym typeface="Calibri"/>
              </a:rPr>
              <a:t>Name – Layashree S</a:t>
            </a:r>
          </a:p>
          <a:p>
            <a:pPr marL="0" marR="0" lvl="0" indent="0" algn="ctr" rtl="0">
              <a:lnSpc>
                <a:spcPct val="90000"/>
              </a:lnSpc>
              <a:spcBef>
                <a:spcPts val="0"/>
              </a:spcBef>
              <a:spcAft>
                <a:spcPts val="0"/>
              </a:spcAft>
              <a:buClr>
                <a:srgbClr val="000000"/>
              </a:buClr>
              <a:buSzPts val="2400"/>
              <a:buFont typeface="Arial"/>
              <a:buNone/>
            </a:pPr>
            <a:r>
              <a:rPr lang="en" sz="2400" dirty="0">
                <a:latin typeface="Calibri"/>
                <a:ea typeface="Calibri"/>
                <a:cs typeface="Calibri"/>
                <a:sym typeface="Calibri"/>
              </a:rPr>
              <a:t>               MBAK2309</a:t>
            </a:r>
            <a:r>
              <a:rPr lang="en" sz="2400" b="0" i="0" u="none" strike="noStrike" cap="none" dirty="0">
                <a:solidFill>
                  <a:srgbClr val="000000"/>
                </a:solidFill>
                <a:latin typeface="Calibri"/>
                <a:ea typeface="Calibri"/>
                <a:cs typeface="Calibri"/>
                <a:sym typeface="Calibri"/>
              </a:rPr>
              <a:t> </a:t>
            </a: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a:spLocks noGrp="1"/>
          </p:cNvSpPr>
          <p:nvPr>
            <p:ph type="title"/>
          </p:nvPr>
        </p:nvSpPr>
        <p:spPr>
          <a:xfrm>
            <a:off x="281525" y="227311"/>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500" dirty="0">
                <a:latin typeface="Calibri"/>
                <a:ea typeface="Calibri"/>
                <a:cs typeface="Calibri"/>
                <a:sym typeface="Calibri"/>
              </a:rPr>
              <a:t>Q-8) </a:t>
            </a:r>
            <a:r>
              <a:rPr lang="en" sz="1500" dirty="0"/>
              <a:t>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a:t>
            </a:r>
            <a:endParaRPr sz="1500" dirty="0">
              <a:latin typeface="Calibri"/>
              <a:ea typeface="Calibri"/>
              <a:cs typeface="Calibri"/>
              <a:sym typeface="Calibri"/>
            </a:endParaRPr>
          </a:p>
        </p:txBody>
      </p:sp>
      <p:sp>
        <p:nvSpPr>
          <p:cNvPr id="114" name="Google Shape;114;p10"/>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Is there a change on Adjusted R square Value? If so, Why?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In the Rocinante36 model, the adjusted R-squared value did not change, suggesting the insignificant variables had no substantial impact on the model's performance.</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In the Marengo32 model, the adjusted R-squared value increased, indicating that the significant variables were more effective at explaining the variation in the dependent variable without the presence of insignificant variables.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Q-1a)</a:t>
            </a:r>
            <a:r>
              <a:rPr lang="en" sz="2000">
                <a:latin typeface="Calibri"/>
                <a:ea typeface="Calibri"/>
                <a:cs typeface="Calibri"/>
                <a:sym typeface="Calibri"/>
              </a:rPr>
              <a:t> Formulate the </a:t>
            </a:r>
            <a:r>
              <a:rPr lang="en" sz="200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
                  </a:ext>
                </a:extLst>
              </a:rPr>
              <a:t>null hypotheses</a:t>
            </a:r>
            <a:r>
              <a:rPr lang="en" sz="2000">
                <a:latin typeface="Calibri"/>
                <a:ea typeface="Calibri"/>
                <a:cs typeface="Calibri"/>
                <a:sym typeface="Calibri"/>
              </a:rPr>
              <a:t> to check whether the new models are performing as per the desired design specifications.</a:t>
            </a:r>
            <a:endParaRPr sz="2000">
              <a:latin typeface="Calibri"/>
              <a:ea typeface="Calibri"/>
              <a:cs typeface="Calibri"/>
              <a:sym typeface="Calibri"/>
            </a:endParaRPr>
          </a:p>
        </p:txBody>
      </p:sp>
      <p:sp>
        <p:nvSpPr>
          <p:cNvPr id="61" name="Google Shape;61;p2"/>
          <p:cNvSpPr txBox="1"/>
          <p:nvPr/>
        </p:nvSpPr>
        <p:spPr>
          <a:xfrm>
            <a:off x="606650"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2"/>
                  </a:ext>
                </a:extLst>
              </a:rPr>
              <a:t>Mileage H</a:t>
            </a:r>
            <a:r>
              <a:rPr lang="en" sz="1800" b="0" i="0" u="none" strike="noStrike" cap="none" baseline="-25000"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3"/>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 Milage of </a:t>
            </a:r>
            <a:r>
              <a:rPr lang="en" sz="1800" b="0" i="0" strike="noStrike" cap="none" dirty="0">
                <a:solidFill>
                  <a:srgbClr val="000000"/>
                </a:solidFill>
                <a:latin typeface="Calibri"/>
                <a:ea typeface="Calibri"/>
                <a:cs typeface="Calibri"/>
                <a:sym typeface="Calibri"/>
              </a:rPr>
              <a:t>Rocinante36 model </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equal to 22km/hr</a:t>
            </a:r>
            <a:endParaRPr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5"/>
                </a:ext>
              </a:extLst>
            </a:endParaRPr>
          </a:p>
          <a:p>
            <a:pPr marL="0" marR="0" lvl="0" indent="0" algn="l" rtl="0">
              <a:lnSpc>
                <a:spcPct val="115000"/>
              </a:lnSpc>
              <a:spcBef>
                <a:spcPts val="160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6"/>
                  </a:ext>
                </a:extLst>
              </a:rPr>
              <a:t>Top speed H</a:t>
            </a:r>
            <a:r>
              <a:rPr lang="en" sz="1800" b="0" i="0" u="none" strike="noStrike" cap="none" baseline="-25000"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7"/>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 : Top speed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 sz="1800" b="0" i="0" strike="noStrike" cap="none" dirty="0">
                <a:solidFill>
                  <a:srgbClr val="000000"/>
                </a:solidFill>
                <a:latin typeface="Calibri"/>
                <a:ea typeface="Calibri"/>
                <a:cs typeface="Calibri"/>
                <a:sym typeface="Calibri"/>
              </a:rPr>
              <a:t>Rocinante36 model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equal to </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140km/hr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2" name="Google Shape;62;p2"/>
          <p:cNvSpPr txBox="1"/>
          <p:nvPr/>
        </p:nvSpPr>
        <p:spPr>
          <a:xfrm>
            <a:off x="4640475"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O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M</a:t>
            </a:r>
            <a:r>
              <a:rPr lang="en-US" sz="1800" b="0" i="0" u="none" strike="noStrike" cap="none" dirty="0" err="1">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ilage</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equal to 15 km/</a:t>
            </a:r>
            <a:r>
              <a:rPr lang="en-US" sz="1800" b="0" i="0" u="none" strike="noStrike" cap="none" dirty="0" err="1">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hr</a:t>
            </a:r>
            <a:endParaRPr lang="en-US" sz="1800" b="0" i="0" u="none" strike="noStrike" cap="none" dirty="0">
              <a:solidFill>
                <a:srgbClr val="000000"/>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O</a:t>
            </a:r>
            <a:r>
              <a:rPr lang="en" sz="1800" b="0" i="0" u="none" strike="noStrike" cap="none" dirty="0">
                <a:solidFill>
                  <a:srgbClr val="000000"/>
                </a:solidFill>
                <a:latin typeface="Arial"/>
                <a:ea typeface="Arial"/>
                <a:cs typeface="Arial"/>
                <a:sym typeface="Arial"/>
              </a:rPr>
              <a:t>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 Top speed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 sz="1800" b="0" i="0" strike="noStrike" cap="none" dirty="0">
                <a:solidFill>
                  <a:srgbClr val="000000"/>
                </a:solidFill>
                <a:latin typeface="Calibri"/>
                <a:ea typeface="Calibri"/>
                <a:cs typeface="Calibri"/>
                <a:sym typeface="Calibri"/>
              </a:rPr>
              <a:t>Marengo32 model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equal to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210 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Q-1b)</a:t>
            </a:r>
            <a:r>
              <a:rPr lang="en" sz="2000">
                <a:latin typeface="Calibri"/>
                <a:ea typeface="Calibri"/>
                <a:cs typeface="Calibri"/>
                <a:sym typeface="Calibri"/>
              </a:rPr>
              <a:t> Formulate the alternate hypotheses to check whether the new models are performing as per the desired design specifications.</a:t>
            </a:r>
            <a:endParaRPr sz="2000">
              <a:latin typeface="Calibri"/>
              <a:ea typeface="Calibri"/>
              <a:cs typeface="Calibri"/>
              <a:sym typeface="Calibri"/>
            </a:endParaRPr>
          </a:p>
        </p:txBody>
      </p:sp>
      <p:sp>
        <p:nvSpPr>
          <p:cNvPr id="68" name="Google Shape;68;p3"/>
          <p:cNvSpPr txBox="1"/>
          <p:nvPr/>
        </p:nvSpPr>
        <p:spPr>
          <a:xfrm>
            <a:off x="606650"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Milage of  </a:t>
            </a:r>
            <a:r>
              <a:rPr lang="en" sz="1800" b="0" i="0" strike="noStrike" cap="none" dirty="0">
                <a:solidFill>
                  <a:srgbClr val="000000"/>
                </a:solidFill>
                <a:latin typeface="Calibri"/>
                <a:ea typeface="Calibri"/>
                <a:cs typeface="Calibri"/>
                <a:sym typeface="Calibri"/>
              </a:rPr>
              <a:t>Rocinante36 model </a:t>
            </a:r>
            <a:r>
              <a:rPr lang="en" sz="1800" dirty="0">
                <a:ea typeface="Calibri"/>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is</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not equal to 22km/hr</a:t>
            </a:r>
            <a:endParaRPr sz="1800" b="0" i="0" u="none" strike="noStrike" cap="none" dirty="0">
              <a:solidFill>
                <a:srgbClr val="000000"/>
              </a:solidFill>
              <a:latin typeface="Arial"/>
              <a:ea typeface="Arial"/>
              <a:cs typeface="Arial"/>
              <a:sym typeface="Arial"/>
            </a:endParaRPr>
          </a:p>
          <a:p>
            <a:pPr>
              <a:lnSpc>
                <a:spcPct val="115000"/>
              </a:lnSpc>
              <a:spcBef>
                <a:spcPts val="1600"/>
              </a:spcBef>
              <a:buClr>
                <a:schemeClr val="dk1"/>
              </a:buClr>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US" sz="1800" b="0" i="0" strike="noStrike" cap="none" dirty="0">
                <a:solidFill>
                  <a:srgbClr val="000000"/>
                </a:solidFill>
                <a:latin typeface="Calibri"/>
                <a:ea typeface="Calibri"/>
                <a:cs typeface="Calibri"/>
                <a:sym typeface="Calibri"/>
              </a:rPr>
              <a:t>Rocinante36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not equal to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140km/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chemeClr val="dk1"/>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9" name="Google Shape;69;p3"/>
          <p:cNvSpPr txBox="1"/>
          <p:nvPr/>
        </p:nvSpPr>
        <p:spPr>
          <a:xfrm>
            <a:off x="4640475"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a:lnSpc>
                <a:spcPct val="115000"/>
              </a:lnSpc>
              <a:buSzPts val="1100"/>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ilage</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is not equal to 15 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hr</a:t>
            </a:r>
            <a:endParaRPr lang="en-US" sz="1800" b="0" i="0" u="none" strike="noStrike" cap="none" dirty="0">
              <a:solidFill>
                <a:srgbClr val="000000"/>
              </a:solidFill>
              <a:latin typeface="Arial"/>
              <a:ea typeface="Arial"/>
              <a:cs typeface="Arial"/>
              <a:sym typeface="Arial"/>
            </a:endParaRPr>
          </a:p>
          <a:p>
            <a:pPr>
              <a:lnSpc>
                <a:spcPct val="115000"/>
              </a:lnSpc>
              <a:spcBef>
                <a:spcPts val="1600"/>
              </a:spcBef>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not equal to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210 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rgbClr val="000000"/>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368275" y="347053"/>
            <a:ext cx="8520600" cy="850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9"/>
                  </a:ext>
                </a:extLst>
              </a:rPr>
              <a:t>Q-2)</a:t>
            </a:r>
            <a:r>
              <a:rPr lang="en" sz="200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0"/>
                  </a:ext>
                </a:extLst>
              </a:rPr>
              <a:t> In order to comment on whether the design </a:t>
            </a:r>
            <a:r>
              <a:rPr lang="en" sz="200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1"/>
                  </a:ext>
                </a:extLst>
              </a:rPr>
              <a:t>specifications</a:t>
            </a:r>
            <a:r>
              <a:rPr lang="en" sz="200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2"/>
                  </a:ext>
                </a:extLst>
              </a:rPr>
              <a:t> are being matched or not, perform relevant hypothesis tests and calculate the p-value for each. What will you conclude? Assume you are performing the tests at 95% confidence level.</a:t>
            </a:r>
            <a:endParaRPr sz="2000">
              <a:latin typeface="Calibri"/>
              <a:ea typeface="Calibri"/>
              <a:cs typeface="Calibri"/>
              <a:sym typeface="Calibri"/>
            </a:endParaRPr>
          </a:p>
        </p:txBody>
      </p:sp>
      <p:sp>
        <p:nvSpPr>
          <p:cNvPr id="75" name="Google Shape;75;p4"/>
          <p:cNvSpPr txBox="1"/>
          <p:nvPr/>
        </p:nvSpPr>
        <p:spPr>
          <a:xfrm>
            <a:off x="594750"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p-value for mileage = 0.08</a:t>
            </a:r>
            <a:br>
              <a:rPr lang="en" sz="1800" b="0" i="0" u="none" strike="noStrike" cap="none" dirty="0">
                <a:solidFill>
                  <a:srgbClr val="000000"/>
                </a:solidFill>
                <a:latin typeface="Arial"/>
                <a:ea typeface="Arial"/>
                <a:cs typeface="Arial"/>
                <a:sym typeface="Arial"/>
              </a:rPr>
            </a:br>
            <a:r>
              <a:rPr lang="en" sz="1800" b="0" i="0" u="none" strike="noStrike" cap="none" dirty="0">
                <a:solidFill>
                  <a:srgbClr val="000000"/>
                </a:solidFill>
                <a:latin typeface="Arial"/>
                <a:ea typeface="Arial"/>
                <a:cs typeface="Arial"/>
                <a:sym typeface="Arial"/>
              </a:rPr>
              <a:t>p-value for top speed = 0.43</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chemeClr val="dk1"/>
              </a:buClr>
              <a:buSzPts val="1800"/>
              <a:buFont typeface="Arial"/>
              <a:buNone/>
            </a:pPr>
            <a:r>
              <a:rPr lang="en" sz="1800" b="0" i="0" u="sng" strike="noStrike" cap="none" dirty="0">
                <a:solidFill>
                  <a:schemeClr val="dk1"/>
                </a:solidFill>
                <a:latin typeface="Calibri"/>
                <a:ea typeface="Calibri"/>
                <a:cs typeface="Calibri"/>
                <a:sym typeface="Calibri"/>
              </a:rPr>
              <a:t>For Marengo32:</a:t>
            </a:r>
            <a:endParaRPr sz="1800" b="0" i="0" u="sng"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Arial"/>
              <a:buNone/>
            </a:pPr>
            <a:endParaRPr sz="1800" b="0" i="0" u="sng"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chemeClr val="dk1"/>
                </a:solidFill>
                <a:latin typeface="Arial"/>
                <a:ea typeface="Arial"/>
                <a:cs typeface="Arial"/>
                <a:sym typeface="Arial"/>
              </a:rPr>
              <a:t>p-value for mileage =0.13</a:t>
            </a:r>
            <a:br>
              <a:rPr lang="en" sz="1800" b="0" i="0" u="none" strike="noStrike" cap="none" dirty="0">
                <a:solidFill>
                  <a:schemeClr val="dk1"/>
                </a:solidFill>
                <a:latin typeface="Arial"/>
                <a:ea typeface="Arial"/>
                <a:cs typeface="Arial"/>
                <a:sym typeface="Arial"/>
              </a:rPr>
            </a:br>
            <a:r>
              <a:rPr lang="en" sz="1800" b="0" i="0" u="none" strike="noStrike" cap="none" dirty="0">
                <a:solidFill>
                  <a:schemeClr val="dk1"/>
                </a:solidFill>
                <a:latin typeface="Arial"/>
                <a:ea typeface="Arial"/>
                <a:cs typeface="Arial"/>
                <a:sym typeface="Arial"/>
              </a:rPr>
              <a:t>p-value for top speed =0.37</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76" name="Google Shape;76;p4"/>
          <p:cNvSpPr txBox="1"/>
          <p:nvPr/>
        </p:nvSpPr>
        <p:spPr>
          <a:xfrm>
            <a:off x="4628575"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Conclusion</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r>
              <a:rPr lang="en-US" sz="1800" b="1" i="0" u="none" strike="noStrike" cap="none" dirty="0">
                <a:solidFill>
                  <a:srgbClr val="000000"/>
                </a:solidFill>
                <a:latin typeface="Calibri"/>
                <a:ea typeface="Calibri"/>
                <a:cs typeface="Calibri"/>
                <a:sym typeface="Calibri"/>
              </a:rPr>
              <a:t>The Mileage and Top speed of Rocinante36  and Marengo 32 are not significantly differ from desired specification.</a:t>
            </a:r>
            <a:endParaRPr sz="18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17E35B6-B49F-7F94-3036-F2C7214FA04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311700" y="2926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Q-3)</a:t>
            </a:r>
            <a:r>
              <a:rPr lang="en" sz="2000">
                <a:latin typeface="Calibri"/>
                <a:ea typeface="Calibri"/>
                <a:cs typeface="Calibri"/>
                <a:sym typeface="Calibri"/>
              </a:rPr>
              <a:t> You have learnt about the possible errors that might result from the hypothesis tests. What type of error is more expensive for Random motors based on the hypothesis they are testing? Why? Assume that you need to refund all your customers if your cars deviate from specifications.</a:t>
            </a:r>
            <a:endParaRPr sz="2000">
              <a:latin typeface="Calibri"/>
              <a:ea typeface="Calibri"/>
              <a:cs typeface="Calibri"/>
              <a:sym typeface="Calibri"/>
            </a:endParaRPr>
          </a:p>
        </p:txBody>
      </p:sp>
      <p:sp>
        <p:nvSpPr>
          <p:cNvPr id="82" name="Google Shape;82;p5"/>
          <p:cNvSpPr txBox="1"/>
          <p:nvPr/>
        </p:nvSpPr>
        <p:spPr>
          <a:xfrm>
            <a:off x="594750"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The type of error which is more expensive: </a:t>
            </a:r>
            <a:r>
              <a:rPr lang="en-US" sz="1800" dirty="0"/>
              <a:t>Type II Error (Failing to reject a false null hypothesis)is more expensive for Random Motors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3" name="Google Shape;83;p5"/>
          <p:cNvSpPr txBox="1"/>
          <p:nvPr/>
        </p:nvSpPr>
        <p:spPr>
          <a:xfrm>
            <a:off x="4693889"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Reason:</a:t>
            </a:r>
            <a:endParaRPr sz="1800" b="0" i="0" u="sng" strike="noStrike" cap="none" dirty="0">
              <a:solidFill>
                <a:srgbClr val="000000"/>
              </a:solidFill>
              <a:latin typeface="Calibri"/>
              <a:ea typeface="Calibri"/>
              <a:cs typeface="Calibri"/>
              <a:sym typeface="Calibri"/>
            </a:endParaRPr>
          </a:p>
          <a:p>
            <a:pPr>
              <a:spcBef>
                <a:spcPts val="1600"/>
              </a:spcBef>
              <a:buSzPts val="1800"/>
            </a:pPr>
            <a:r>
              <a:rPr lang="en-US" sz="1800" dirty="0"/>
              <a:t>It would result in allowing cars that do not meet specifications to be sold, leading to refunds, loss of reputation, and customer dissatisfaction.</a:t>
            </a: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311700" y="445024"/>
            <a:ext cx="8520600" cy="69265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Q-4) Develop a regression equation for each model at 95 percent confidence level. From the regression equation predict the sales of the two models.</a:t>
            </a:r>
            <a:endParaRPr sz="2000">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00000"/>
              </a:lnSpc>
              <a:spcBef>
                <a:spcPts val="0"/>
              </a:spcBef>
              <a:spcAft>
                <a:spcPts val="0"/>
              </a:spcAft>
              <a:buSzPts val="2800"/>
              <a:buNone/>
            </a:pPr>
            <a:endParaRPr sz="2000">
              <a:latin typeface="Calibri"/>
              <a:ea typeface="Calibri"/>
              <a:cs typeface="Calibri"/>
              <a:sym typeface="Calibri"/>
            </a:endParaRPr>
          </a:p>
        </p:txBody>
      </p:sp>
      <p:sp>
        <p:nvSpPr>
          <p:cNvPr id="89" name="Google Shape;89;p6"/>
          <p:cNvSpPr txBox="1"/>
          <p:nvPr/>
        </p:nvSpPr>
        <p:spPr>
          <a:xfrm>
            <a:off x="749525" y="1279050"/>
            <a:ext cx="3735300" cy="36996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Rocinante models and Predict the number of unit sales of Rocinante36 model? </a:t>
            </a:r>
            <a:endParaRPr sz="15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Regression coefficients</a:t>
            </a:r>
            <a:endParaRPr lang="en-IN"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lang="en-IN"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Price: - 0.7950 </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Mileage: 8.3063</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Top speed: - 0.0186 </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Equation: 50.7231 - 0.7950 * price + 8.3063 * mileage  - 0.0186 * top speed</a:t>
            </a:r>
            <a:endParaRPr dirty="0"/>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Predicted Sales(in units): 225.2927</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0" name="Google Shape;90;p6"/>
          <p:cNvSpPr txBox="1"/>
          <p:nvPr/>
        </p:nvSpPr>
        <p:spPr>
          <a:xfrm>
            <a:off x="4664525" y="1279050"/>
            <a:ext cx="3861600" cy="36996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Marengo models and Predict the number of unit sales of Marengo32 model?</a:t>
            </a:r>
            <a:endParaRPr sz="155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Regression coefficients</a:t>
            </a: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Price: - 0.1867</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Mileage: 0.0413</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Top speed: 0.2208</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Equation:  -13.4476 - 0.1867* price+ 0.0413* mileage + 0.2208* top speed</a:t>
            </a:r>
            <a:endParaRPr dirty="0"/>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Predicted Sales(in units</a:t>
            </a:r>
            <a:r>
              <a:rPr lang="en" b="0" i="0" u="sng" strike="noStrike" cap="none">
                <a:solidFill>
                  <a:schemeClr val="dk1"/>
                </a:solidFill>
                <a:latin typeface="Calibri"/>
                <a:ea typeface="Calibri"/>
                <a:cs typeface="Calibri"/>
                <a:sym typeface="Calibri"/>
              </a:rPr>
              <a:t>):  25.885</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1B9FE69-C658-5521-4E6A-A18790475BBE}"/>
              </a:ext>
            </a:extLst>
          </p:cNvPr>
          <p:cNvSpPr>
            <a:spLocks noChangeArrowheads="1"/>
          </p:cNvSpPr>
          <p:nvPr/>
        </p:nvSpPr>
        <p:spPr bwMode="auto">
          <a:xfrm>
            <a:off x="0" y="151656"/>
            <a:ext cx="48250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25.849</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Q-5) Based on sales prediction, what is the overall predicted profit for Rocinante36 model and Marengo32 model ?</a:t>
            </a:r>
            <a:endParaRPr sz="2000">
              <a:latin typeface="Calibri"/>
              <a:ea typeface="Calibri"/>
              <a:cs typeface="Calibri"/>
              <a:sym typeface="Calibri"/>
            </a:endParaRPr>
          </a:p>
        </p:txBody>
      </p:sp>
      <p:sp>
        <p:nvSpPr>
          <p:cNvPr id="96" name="Google Shape;96;p7"/>
          <p:cNvSpPr txBox="1"/>
          <p:nvPr/>
        </p:nvSpPr>
        <p:spPr>
          <a:xfrm>
            <a:off x="749525" y="1279050"/>
            <a:ext cx="71178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Overall predicted profit</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Rocinante36 Model:   Rs.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2,25,29,270.0</a:t>
            </a:r>
            <a:endParaRPr sz="1800" b="0" i="0" u="sng"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Marengo32 Model:  Rs. </a:t>
            </a: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2,06,75,120.0</a:t>
            </a:r>
            <a:r>
              <a:rPr kumimoji="0" lang="en-US" altLang="en-US"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sz="1800" b="0" i="0" u="sng"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311700" y="445025"/>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Q-6) As a CEO, you wish to invest only in the model which is predicted to be more profitable. Which model among Rocinante36 and Marengo32 will you invest in?</a:t>
            </a:r>
            <a:endParaRPr sz="2000">
              <a:latin typeface="Calibri"/>
              <a:ea typeface="Calibri"/>
              <a:cs typeface="Calibri"/>
              <a:sym typeface="Calibri"/>
            </a:endParaRPr>
          </a:p>
        </p:txBody>
      </p:sp>
      <p:sp>
        <p:nvSpPr>
          <p:cNvPr id="102" name="Google Shape;102;p8"/>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model you will invest in?</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Since Rocinante36 is projected to generate a higher overall profit (22,529,270.0) compared to Marengo32 (20,675,120.0), the company should invest in the Rocinante36 model to maximize profits.</a:t>
            </a: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Rocinante36 is the better investment option based on the projected profit figures.</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281525" y="336168"/>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a:latin typeface="Calibri"/>
                <a:ea typeface="Calibri"/>
                <a:cs typeface="Calibri"/>
                <a:sym typeface="Calibri"/>
              </a:rPr>
              <a:t>Q-7) </a:t>
            </a:r>
            <a:r>
              <a:rPr lang="en" sz="1600"/>
              <a:t>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a:t>
            </a:r>
            <a:endParaRPr sz="1600">
              <a:latin typeface="Calibri"/>
              <a:ea typeface="Calibri"/>
              <a:cs typeface="Calibri"/>
              <a:sym typeface="Calibri"/>
            </a:endParaRPr>
          </a:p>
        </p:txBody>
      </p:sp>
      <p:sp>
        <p:nvSpPr>
          <p:cNvPr id="108" name="Google Shape;108;p9"/>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car is most affected by a price increase? Why?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The impact of increasing the price on sales is more pronounced in Rocinante36, indicating that customers may be more price-sensitive for this model.</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937</Words>
  <Application>Microsoft Office PowerPoint</Application>
  <PresentationFormat>On-screen Show (16:9)</PresentationFormat>
  <Paragraphs>160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 New</vt:lpstr>
      <vt:lpstr>Simple Light</vt:lpstr>
      <vt:lpstr>Random Motors Project Submission</vt:lpstr>
      <vt:lpstr>Q-1a) Formulate the null hypotheses to check whether the new models are performing as per the desired design specifications.</vt:lpstr>
      <vt:lpstr>Q-1b) Formulate the alternate hypotheses to check whether the new models are performing as per the desired design specifications.</vt:lpstr>
      <vt:lpstr>Q-2) In order to comment on whether the design specifications are being matched or not, perform relevant hypothesis tests and calculate the p-value for each. What will you conclude? Assume you are performing the tests at 95% confidence level.</vt:lpstr>
      <vt:lpstr>Q-3) You have learnt about the possible errors that might result from the hypothesis tests. What type of error is more expensive for Random motors based on the hypothesis they are testing? Why? Assume that you need to refund all your customers if your cars deviate from specifications.</vt:lpstr>
      <vt:lpstr>Q-4) Develop a regression equation for each model at 95 percent confidence level. From the regression equation predict the sales of the two models.  </vt:lpstr>
      <vt:lpstr>Q-5) Based on sales prediction, what is the overall predicted profit for Rocinante36 model and Marengo32 model ?</vt:lpstr>
      <vt:lpstr>Q-6) As a CEO, you wish to invest only in the model which is predicted to be more profitable. Which model among Rocinante36 and Marengo32 will you invest in?</vt:lpstr>
      <vt:lpstr>Q-7) 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vt:lpstr>
      <vt:lpstr>Q-8) 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Motors Project Submission</dc:title>
  <cp:lastModifiedBy>layashree S</cp:lastModifiedBy>
  <cp:revision>4</cp:revision>
  <dcterms:modified xsi:type="dcterms:W3CDTF">2024-10-25T10:14:22Z</dcterms:modified>
</cp:coreProperties>
</file>