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3" r:id="rId8"/>
    <p:sldId id="274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76" r:id="rId17"/>
    <p:sldId id="277" r:id="rId18"/>
    <p:sldId id="269" r:id="rId19"/>
    <p:sldId id="280" r:id="rId20"/>
    <p:sldId id="283" r:id="rId21"/>
    <p:sldId id="285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34FD-E9B0-C91C-CF88-F938DCAD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9D1CD-F619-B36B-8FFA-F9F573A6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0E2F-A98C-3DAB-0A73-5E8654CB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01E8-4A54-979C-5E62-EE13B00B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559E-EC55-195C-E2E0-BCAC8B7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45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C5F8-52F1-1174-F5AF-17BD4784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7292-4FD5-72CA-6EB6-25A6C274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20BF-D5D9-F124-1C7A-8A473B4B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C320-38D6-04D8-0896-D98DF99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5778-B067-DBA1-6917-1058257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856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E9E1A-2C7D-1EAB-D084-C3B250B8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1C624-9FD5-A45F-AAAB-DCD1361C2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5845-1AAE-6BD3-CEBD-AA401D20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D749-4F32-B73F-46F3-7DB60C5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55C0-DACB-35C4-0672-A0847E21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401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DA0B-E6B5-FB21-709D-4D0DEC1F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1ECF-EF51-283E-4F4D-7BBC8CCD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D12D-120C-FCC2-83AF-2B88D3D8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282B-B26C-C70A-A44C-91A5C724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1E28-1E6D-B6A7-0FD7-04E6801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858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960C-5147-71FB-A97E-3A7751A0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BC45-C7AF-581B-F4D4-D370F5A2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D0F0-DDF0-64F0-3E60-D440B0DF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7604-036B-1AB2-4076-EC02FE6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BD7B-7A38-F820-104B-1717FFC3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5924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FB7E-7952-C009-329B-556DBF88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80D6-D46A-D844-BDA7-4F33E8D76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F427-DF58-74E9-02C2-6856AFC8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26D3A-A304-A636-98CA-4DF66F31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4C3C1-0086-48CF-D4DA-303AD433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CDF74-DB4E-F040-E5E1-58D7C2B5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976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6D00-7110-225B-6BCA-CBD97C91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14B4E-3AF1-3518-1930-BFAF50CE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2C05-413D-5CE8-30BB-A15541A50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6D976-EF08-A453-A695-91379C593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DAF33-E1AE-4802-79C0-D6C3A0503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DFC6E-6EC9-EFA3-DF6B-E83CCF2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C277E-5273-51F6-D027-CA01462E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C8259-A000-93AB-5842-4DC58EBA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8791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CDAA-9C32-B740-5862-E0FC63A5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1A28B-C833-4879-8031-FD59DAE8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CC89B-E9B4-AF91-F205-2C9F705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1F66-6B2A-1530-E636-5533928A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259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1B86E-411A-C707-6D9C-C3A62E33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9C7E-6901-AB0A-7552-2AB01179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AF11-D887-147A-17C8-1486CEE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147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CBC7-5333-6BAE-6C71-AB2FE923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DBFC-4485-FBBD-C4CE-EC9DF371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FAA14-8878-ABAC-2848-7C30D5CC8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4F78F-D54A-2132-26F4-3396E4C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D13D-0996-A972-9558-CEBD1CB6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94E5-7B49-D58D-676D-2EDC6400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348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A2FC-4C09-7850-CF31-6AE85B3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AA251-2154-20F4-29A8-1E7C8CDB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4E441-48E0-6180-4361-BF03C750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40DE-6CF9-6D32-AFFB-329094B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384-4AD3-34DC-86C1-5B3B3966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8B103-27A0-8270-3760-CBA8D72B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960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3E137-466F-B903-6D6D-2067446D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9260-7BDB-67D0-6332-9926E7F2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E694-F9B7-ACB9-6B08-9AD21D744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8132-48A7-A5DB-B4CC-D51F3794E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01B1-0383-AF68-374D-93D0D2BB9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0440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99D8-167A-DD1E-8A81-A159F61D6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GDP Analysis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A146F-EF89-8882-5A02-C60FD2F9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947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633-ABD2-3FCD-0BAC-45093E8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" y="136526"/>
            <a:ext cx="10493829" cy="505732"/>
          </a:xfrm>
        </p:spPr>
        <p:txBody>
          <a:bodyPr>
            <a:normAutofit fontScale="90000"/>
          </a:bodyPr>
          <a:lstStyle/>
          <a:p>
            <a:r>
              <a:rPr lang="en-US" dirty="0"/>
              <a:t>GDP per capita for all the states – 2014-15</a:t>
            </a:r>
            <a:endParaRPr lang="en-A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05C8A8-1DEC-C509-F03E-30AA4E23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" y="642258"/>
            <a:ext cx="11813722" cy="60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9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8AF7A2F-2BC6-8245-8C40-3858BEC6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31" y="270781"/>
            <a:ext cx="10849655" cy="609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6C29-AD8D-75BD-FC23-8B0F1F39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0357" cy="5987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primary, secondary and tertiary sectors as percentage over GDP</a:t>
            </a:r>
            <a:endParaRPr lang="en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21CE1A-B787-BA55-C005-1BBB9386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115"/>
            <a:ext cx="12213771" cy="591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47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3841-78E1-DD9B-232E-D6DD03BE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 - GDP Analysis of the Indian States except Union Territories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0521-A6D8-EECC-B281-316B5890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This section includes all states, except West Bengal and all Union Territories. This covers for other 28 states This section has majorly focused only for 2014-15 stats and cover below details</a:t>
            </a:r>
          </a:p>
          <a:p>
            <a:r>
              <a:rPr lang="en-US" sz="2400" dirty="0"/>
              <a:t> This section has additionally focused on dividing each states in to categories to understand which states are playing major role in contributing to GDP</a:t>
            </a:r>
          </a:p>
          <a:p>
            <a:r>
              <a:rPr lang="en-US" sz="2400" dirty="0"/>
              <a:t> Details of category split is covered in page 10 and below other details are captured</a:t>
            </a:r>
          </a:p>
          <a:p>
            <a:r>
              <a:rPr lang="en-US" sz="2400" dirty="0"/>
              <a:t>  C1 States - Sub-Sectors contributing towards GDP (Page 11)</a:t>
            </a:r>
          </a:p>
          <a:p>
            <a:r>
              <a:rPr lang="en-US" sz="2400" dirty="0"/>
              <a:t>  C2 States - Sub-Sectors contributing towards GDP (Page 12)</a:t>
            </a:r>
          </a:p>
          <a:p>
            <a:r>
              <a:rPr lang="en-US" sz="2400" dirty="0"/>
              <a:t>  C3 States - Sub-Sectors contributing towards GDP (Page 13)</a:t>
            </a:r>
          </a:p>
          <a:p>
            <a:r>
              <a:rPr lang="en-US" sz="2400" dirty="0"/>
              <a:t>  C4 States - Sub-Sectors contributing towards GDP (Page 14)</a:t>
            </a:r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48490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E4A6-7DDF-7313-E9EA-3D01A0C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15010" cy="589547"/>
          </a:xfrm>
        </p:spPr>
        <p:txBody>
          <a:bodyPr>
            <a:normAutofit/>
          </a:bodyPr>
          <a:lstStyle/>
          <a:p>
            <a:r>
              <a:rPr lang="en-US" sz="2000" dirty="0"/>
              <a:t>C1 States - Sub-Sectors contributing towards GDP</a:t>
            </a:r>
            <a:endParaRPr lang="en-AE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50236D-03A5-CE52-172A-FB32CA00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7040"/>
              </p:ext>
            </p:extLst>
          </p:nvPr>
        </p:nvGraphicFramePr>
        <p:xfrm>
          <a:off x="8578516" y="438002"/>
          <a:ext cx="3236494" cy="248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4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39581">
                <a:tc>
                  <a:txBody>
                    <a:bodyPr/>
                    <a:lstStyle/>
                    <a:p>
                      <a:r>
                        <a:rPr lang="en-US" dirty="0"/>
                        <a:t>Top 5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r>
                        <a:rPr lang="en-IN" dirty="0"/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dirty="0"/>
                        <a:t>Uttar Pradesh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dirty="0"/>
                        <a:t>Gujarat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dirty="0"/>
                        <a:t>Tamil Nadu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pic>
        <p:nvPicPr>
          <p:cNvPr id="9222" name="Picture 6">
            <a:extLst>
              <a:ext uri="{FF2B5EF4-FFF2-40B4-BE49-F238E27FC236}">
                <a16:creationId xmlns:a16="http://schemas.microsoft.com/office/drawing/2014/main" id="{AF883306-EA87-A518-0556-B951912B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01" y="619125"/>
            <a:ext cx="6935619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7C251-F46F-00DB-9D4A-2A5638B4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70373"/>
              </p:ext>
            </p:extLst>
          </p:nvPr>
        </p:nvGraphicFramePr>
        <p:xfrm>
          <a:off x="8087894" y="3385955"/>
          <a:ext cx="3907589" cy="2900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89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88047">
                <a:tc>
                  <a:txBody>
                    <a:bodyPr/>
                    <a:lstStyle/>
                    <a:p>
                      <a:r>
                        <a:rPr lang="en-US" dirty="0"/>
                        <a:t>Top 5  Sub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Real estate, ownership of dwelling &amp; professional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 and fishing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N" dirty="0" err="1"/>
                        <a:t>rops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Financial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E4A6-7DDF-7313-E9EA-3D01A0C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" y="0"/>
            <a:ext cx="11779998" cy="681622"/>
          </a:xfrm>
        </p:spPr>
        <p:txBody>
          <a:bodyPr>
            <a:normAutofit/>
          </a:bodyPr>
          <a:lstStyle/>
          <a:p>
            <a:r>
              <a:rPr lang="en-US" sz="2400" dirty="0"/>
              <a:t>C2 States - Sub-Sectors contributing towards GDP</a:t>
            </a:r>
            <a:endParaRPr lang="en-AE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C4880B-5FA5-016D-D0A4-A8FA9B39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835693"/>
            <a:ext cx="66296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A1F5A7-9280-7402-D1CD-59A228D71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3231"/>
              </p:ext>
            </p:extLst>
          </p:nvPr>
        </p:nvGraphicFramePr>
        <p:xfrm>
          <a:off x="8578516" y="438002"/>
          <a:ext cx="3236494" cy="248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4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39581">
                <a:tc>
                  <a:txBody>
                    <a:bodyPr/>
                    <a:lstStyle/>
                    <a:p>
                      <a:r>
                        <a:rPr lang="en-US" dirty="0"/>
                        <a:t>Top 5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Telangana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Karnataka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Bihar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Tamil Nadu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Uttar Pradesh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763E0E-254E-EEF7-4DBA-2A2462969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34172"/>
              </p:ext>
            </p:extLst>
          </p:nvPr>
        </p:nvGraphicFramePr>
        <p:xfrm>
          <a:off x="8087894" y="3385955"/>
          <a:ext cx="3907589" cy="2900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89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88047">
                <a:tc>
                  <a:txBody>
                    <a:bodyPr/>
                    <a:lstStyle/>
                    <a:p>
                      <a:r>
                        <a:rPr lang="en-US" dirty="0"/>
                        <a:t>Top 5  Sub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 and fishing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Trade &amp; repair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Trade, repair, hotels and restaurants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Other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dirty="0"/>
                        <a:t>Transport, storage, communication &amp; services related to broadcasting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84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30DEE-71D4-8288-9F98-71FEF8ACF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4C5D-9FBE-5088-0D0D-387082B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" y="0"/>
            <a:ext cx="11779998" cy="681622"/>
          </a:xfrm>
        </p:spPr>
        <p:txBody>
          <a:bodyPr>
            <a:normAutofit/>
          </a:bodyPr>
          <a:lstStyle/>
          <a:p>
            <a:r>
              <a:rPr lang="en-US" sz="2400" dirty="0"/>
              <a:t>C3 States - Sub-Sectors contributing towards GDP</a:t>
            </a:r>
            <a:endParaRPr lang="en-AE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BB7D7F-BE99-80CC-701E-16897800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73092"/>
              </p:ext>
            </p:extLst>
          </p:nvPr>
        </p:nvGraphicFramePr>
        <p:xfrm>
          <a:off x="8578516" y="438002"/>
          <a:ext cx="3236494" cy="248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4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39581">
                <a:tc>
                  <a:txBody>
                    <a:bodyPr/>
                    <a:lstStyle/>
                    <a:p>
                      <a:r>
                        <a:rPr lang="en-US" dirty="0"/>
                        <a:t>Top 5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Gujarat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Telangana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Chhattisgarh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Uttarakhand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erala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B15A3A-36BF-9319-214D-A0911CD6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06326"/>
              </p:ext>
            </p:extLst>
          </p:nvPr>
        </p:nvGraphicFramePr>
        <p:xfrm>
          <a:off x="8087894" y="3385955"/>
          <a:ext cx="3907589" cy="314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89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88047">
                <a:tc>
                  <a:txBody>
                    <a:bodyPr/>
                    <a:lstStyle/>
                    <a:p>
                      <a:r>
                        <a:rPr lang="en-US" dirty="0"/>
                        <a:t>Top 5  Sub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Forestry and logging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&amp; services related to broadcasting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91180">
                <a:tc>
                  <a:txBody>
                    <a:bodyPr/>
                    <a:lstStyle/>
                    <a:p>
                      <a:r>
                        <a:rPr lang="en-US" dirty="0"/>
                        <a:t>Financial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Electricity, gas, water supply &amp; other utility services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Fishing and aquaculture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pic>
        <p:nvPicPr>
          <p:cNvPr id="11266" name="Picture 2">
            <a:extLst>
              <a:ext uri="{FF2B5EF4-FFF2-40B4-BE49-F238E27FC236}">
                <a16:creationId xmlns:a16="http://schemas.microsoft.com/office/drawing/2014/main" id="{134487AF-63A6-9227-258E-DE2B75AFB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" y="576080"/>
            <a:ext cx="7672137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5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FA791-4B37-DBD6-7AEA-4A030589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36F8-8DBC-FAD7-3097-22F3E24C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" y="0"/>
            <a:ext cx="11779998" cy="681622"/>
          </a:xfrm>
        </p:spPr>
        <p:txBody>
          <a:bodyPr>
            <a:normAutofit/>
          </a:bodyPr>
          <a:lstStyle/>
          <a:p>
            <a:r>
              <a:rPr lang="en-US" sz="2400" dirty="0"/>
              <a:t>C4 States - Sub-Sectors contributing towards GDP</a:t>
            </a:r>
            <a:endParaRPr lang="en-AE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696A2A-3029-6256-5548-7AD434224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88932"/>
              </p:ext>
            </p:extLst>
          </p:nvPr>
        </p:nvGraphicFramePr>
        <p:xfrm>
          <a:off x="8578516" y="438002"/>
          <a:ext cx="3236494" cy="248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4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39581">
                <a:tc>
                  <a:txBody>
                    <a:bodyPr/>
                    <a:lstStyle/>
                    <a:p>
                      <a:r>
                        <a:rPr lang="en-US" dirty="0"/>
                        <a:t>Top 5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65475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Sikkim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Meghalaya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ndra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Pradesh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agaland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38E08E-F601-512E-CCD3-07E1E8F75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66405"/>
              </p:ext>
            </p:extLst>
          </p:nvPr>
        </p:nvGraphicFramePr>
        <p:xfrm>
          <a:off x="8087894" y="3385955"/>
          <a:ext cx="3907589" cy="2898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89">
                  <a:extLst>
                    <a:ext uri="{9D8B030D-6E8A-4147-A177-3AD203B41FA5}">
                      <a16:colId xmlns:a16="http://schemas.microsoft.com/office/drawing/2014/main" val="3842161572"/>
                    </a:ext>
                  </a:extLst>
                </a:gridCol>
              </a:tblGrid>
              <a:tr h="688047">
                <a:tc>
                  <a:txBody>
                    <a:bodyPr/>
                    <a:lstStyle/>
                    <a:p>
                      <a:r>
                        <a:rPr lang="en-US" dirty="0"/>
                        <a:t>Top 5  Sub 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449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IN" dirty="0"/>
                        <a:t>Trade &amp; repair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048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Financial Services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2896"/>
                  </a:ext>
                </a:extLst>
              </a:tr>
              <a:tr h="39118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Forestry and logging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7581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Trade, repair, hotels and restaurants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84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452"/>
                  </a:ext>
                </a:extLst>
              </a:tr>
            </a:tbl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D6FA745D-CEC5-4BE9-7474-6DCD5A11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" y="681622"/>
            <a:ext cx="776839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0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306E-93AD-EBBD-DFE4-61205CF1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/ Recommendations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F37F-64C4-AF78-AC5D-6A166A1E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C1 - </a:t>
            </a:r>
            <a:r>
              <a:rPr lang="en-US" dirty="0"/>
              <a:t>In 2014-15, Maharashtra dominated with significant contributions from </a:t>
            </a:r>
            <a:r>
              <a:rPr lang="en-US" b="1" dirty="0"/>
              <a:t>Manufacturing</a:t>
            </a:r>
            <a:r>
              <a:rPr lang="en-US" dirty="0"/>
              <a:t> and </a:t>
            </a:r>
            <a:r>
              <a:rPr lang="en-US" b="1" dirty="0"/>
              <a:t>Real Estate</a:t>
            </a:r>
            <a:r>
              <a:rPr lang="en-US" dirty="0"/>
              <a:t>, while Uttar Pradesh relied heavily on </a:t>
            </a:r>
            <a:r>
              <a:rPr lang="en-US" b="1" dirty="0"/>
              <a:t>Agriculture</a:t>
            </a:r>
            <a:r>
              <a:rPr lang="en-US" dirty="0"/>
              <a:t>. Karnataka and Gujarat also showed strong performances in </a:t>
            </a:r>
            <a:r>
              <a:rPr lang="en-US" b="1" dirty="0"/>
              <a:t>Real Estate</a:t>
            </a:r>
            <a:r>
              <a:rPr lang="en-US" dirty="0"/>
              <a:t> and </a:t>
            </a:r>
            <a:r>
              <a:rPr lang="en-US" b="1" dirty="0"/>
              <a:t>Manufacturing</a:t>
            </a:r>
            <a:r>
              <a:rPr lang="en-US" dirty="0"/>
              <a:t>. To improve per capita GDP, Maharashtra should focus on </a:t>
            </a:r>
            <a:r>
              <a:rPr lang="en-US" b="1" dirty="0"/>
              <a:t>automation</a:t>
            </a:r>
            <a:r>
              <a:rPr lang="en-US" dirty="0"/>
              <a:t> and </a:t>
            </a:r>
            <a:r>
              <a:rPr lang="en-US" b="1" dirty="0"/>
              <a:t>affordable housing</a:t>
            </a:r>
            <a:r>
              <a:rPr lang="en-US" dirty="0"/>
              <a:t>, Uttar Pradesh on </a:t>
            </a:r>
            <a:r>
              <a:rPr lang="en-US" b="1" dirty="0" err="1"/>
              <a:t>agri</a:t>
            </a:r>
            <a:r>
              <a:rPr lang="en-US" b="1" dirty="0"/>
              <a:t>-tech</a:t>
            </a:r>
            <a:r>
              <a:rPr lang="en-US" dirty="0"/>
              <a:t> and </a:t>
            </a:r>
            <a:r>
              <a:rPr lang="en-US" b="1" dirty="0"/>
              <a:t>agro-processing</a:t>
            </a:r>
            <a:r>
              <a:rPr lang="en-US" dirty="0"/>
              <a:t>, and Gujarat on </a:t>
            </a:r>
            <a:r>
              <a:rPr lang="en-US" b="1" dirty="0"/>
              <a:t>export networks</a:t>
            </a:r>
            <a:r>
              <a:rPr lang="en-US" dirty="0"/>
              <a:t> and </a:t>
            </a:r>
            <a:r>
              <a:rPr lang="en-US" b="1" dirty="0"/>
              <a:t>sustainable construction</a:t>
            </a:r>
            <a:r>
              <a:rPr lang="en-US" dirty="0"/>
              <a:t>. Across all states, investing in </a:t>
            </a:r>
            <a:r>
              <a:rPr lang="en-US" b="1" dirty="0"/>
              <a:t>education</a:t>
            </a:r>
            <a:r>
              <a:rPr lang="en-US" dirty="0"/>
              <a:t>, </a:t>
            </a:r>
            <a:r>
              <a:rPr lang="en-US" b="1" dirty="0"/>
              <a:t>skills development</a:t>
            </a:r>
            <a:r>
              <a:rPr lang="en-US" dirty="0"/>
              <a:t>, and </a:t>
            </a:r>
            <a:r>
              <a:rPr lang="en-US" b="1" dirty="0"/>
              <a:t>infrastructure</a:t>
            </a:r>
            <a:r>
              <a:rPr lang="en-US" dirty="0"/>
              <a:t> will drive economic growth and increase productivity.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8439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5875-D4A2-67C9-4EB4-5DA03CE9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0ADB-07EE-A704-0472-34874921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/ Recommendations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777C-F6B3-5FD0-F4AD-BB91D46E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C2 - </a:t>
            </a:r>
            <a:r>
              <a:rPr lang="en-IN" dirty="0"/>
              <a:t>In 2014-15, </a:t>
            </a:r>
            <a:r>
              <a:rPr lang="en-IN" b="1" dirty="0"/>
              <a:t>Telangana</a:t>
            </a:r>
            <a:r>
              <a:rPr lang="en-IN" dirty="0"/>
              <a:t> had the lowest contribution from </a:t>
            </a:r>
            <a:r>
              <a:rPr lang="en-IN" b="1" dirty="0"/>
              <a:t>Agriculture</a:t>
            </a:r>
            <a:r>
              <a:rPr lang="en-IN" dirty="0"/>
              <a:t>, while </a:t>
            </a:r>
            <a:r>
              <a:rPr lang="en-IN" b="1" dirty="0"/>
              <a:t>Karnataka</a:t>
            </a:r>
            <a:r>
              <a:rPr lang="en-IN" dirty="0"/>
              <a:t> and </a:t>
            </a:r>
            <a:r>
              <a:rPr lang="en-IN" b="1" dirty="0"/>
              <a:t>Bihar</a:t>
            </a:r>
            <a:r>
              <a:rPr lang="en-IN" dirty="0"/>
              <a:t> saw significant contributions from </a:t>
            </a:r>
            <a:r>
              <a:rPr lang="en-IN" b="1" dirty="0"/>
              <a:t>Trade and Services</a:t>
            </a:r>
            <a:r>
              <a:rPr lang="en-IN" dirty="0"/>
              <a:t>. </a:t>
            </a:r>
            <a:r>
              <a:rPr lang="en-IN" b="1" dirty="0"/>
              <a:t>Tamil Nadu</a:t>
            </a:r>
            <a:r>
              <a:rPr lang="en-IN" dirty="0"/>
              <a:t> and </a:t>
            </a:r>
            <a:r>
              <a:rPr lang="en-IN" b="1" dirty="0"/>
              <a:t>Uttar Pradesh</a:t>
            </a:r>
            <a:r>
              <a:rPr lang="en-IN" dirty="0"/>
              <a:t> had strong contributions from </a:t>
            </a:r>
            <a:r>
              <a:rPr lang="en-IN" b="1" dirty="0"/>
              <a:t>Other Services</a:t>
            </a:r>
            <a:r>
              <a:rPr lang="en-IN" dirty="0"/>
              <a:t> and </a:t>
            </a:r>
            <a:r>
              <a:rPr lang="en-IN" b="1" dirty="0"/>
              <a:t>Transport</a:t>
            </a:r>
            <a:r>
              <a:rPr lang="en-IN" dirty="0"/>
              <a:t>. To improve per capita GDP, Telangana should focus on </a:t>
            </a:r>
            <a:r>
              <a:rPr lang="en-IN" b="1" dirty="0"/>
              <a:t>agriculture productivity and agribusiness</a:t>
            </a:r>
            <a:r>
              <a:rPr lang="en-IN" dirty="0"/>
              <a:t>, Karnataka and Bihar on expanding </a:t>
            </a:r>
            <a:r>
              <a:rPr lang="en-IN" b="1" dirty="0"/>
              <a:t>e-commerce and tourism</a:t>
            </a:r>
            <a:r>
              <a:rPr lang="en-IN" dirty="0"/>
              <a:t>, Tamil Nadu on </a:t>
            </a:r>
            <a:r>
              <a:rPr lang="en-IN" b="1" dirty="0"/>
              <a:t>technology-driven services</a:t>
            </a:r>
            <a:r>
              <a:rPr lang="en-IN" dirty="0"/>
              <a:t>, and Uttar Pradesh on improving </a:t>
            </a:r>
            <a:r>
              <a:rPr lang="en-IN" b="1" dirty="0"/>
              <a:t>transport infrastructure</a:t>
            </a:r>
            <a:r>
              <a:rPr lang="en-IN" dirty="0"/>
              <a:t>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672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E381-9142-F2A6-DCBA-9D48FC99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1479-EEAA-75D1-EDF3-AC9FC3B8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IA - GDP Analysis of the Indian States</a:t>
            </a:r>
          </a:p>
          <a:p>
            <a:r>
              <a:rPr lang="en-US" dirty="0"/>
              <a:t> Section II - GDP Analysis of the Indian States except Union Territories</a:t>
            </a:r>
          </a:p>
          <a:p>
            <a:r>
              <a:rPr lang="en-US" dirty="0"/>
              <a:t> Section III - GDP Analysis of the </a:t>
            </a:r>
            <a:r>
              <a:rPr lang="en-US" dirty="0" err="1"/>
              <a:t>Categorised</a:t>
            </a:r>
            <a:r>
              <a:rPr lang="en-US" dirty="0"/>
              <a:t> Indian States (C1, C2, C3, C4) (excluding Union Territories)</a:t>
            </a:r>
          </a:p>
          <a:p>
            <a:r>
              <a:rPr lang="en-US" dirty="0"/>
              <a:t> Section IV - Recommendations Section V - GDP and Education Dropout Rates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4979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F1C8-A219-A7C5-8B45-C819C621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DBEC-979A-98D5-9EF8-610A32B6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/ Recommendations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E4A5-61F5-5562-4A6B-46F5A2A2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C3 - </a:t>
            </a:r>
            <a:r>
              <a:rPr lang="en-IN" dirty="0"/>
              <a:t>In 2014-15, </a:t>
            </a:r>
            <a:r>
              <a:rPr lang="en-IN" b="1" dirty="0"/>
              <a:t>Gujarat</a:t>
            </a:r>
            <a:r>
              <a:rPr lang="en-IN" dirty="0"/>
              <a:t> led with contributions from </a:t>
            </a:r>
            <a:r>
              <a:rPr lang="en-IN" b="1" dirty="0"/>
              <a:t>Forestry and Logging</a:t>
            </a:r>
            <a:r>
              <a:rPr lang="en-IN" dirty="0"/>
              <a:t> (1.29%), followed by </a:t>
            </a:r>
            <a:r>
              <a:rPr lang="en-IN" b="1" dirty="0"/>
              <a:t>Telangana</a:t>
            </a:r>
            <a:r>
              <a:rPr lang="en-IN" dirty="0"/>
              <a:t> with strong contributions from </a:t>
            </a:r>
            <a:r>
              <a:rPr lang="en-IN" b="1" dirty="0"/>
              <a:t>Communication &amp; Broadcasting Services</a:t>
            </a:r>
            <a:r>
              <a:rPr lang="en-IN" dirty="0"/>
              <a:t> and </a:t>
            </a:r>
            <a:r>
              <a:rPr lang="en-IN" b="1" dirty="0"/>
              <a:t>Electricity, Gas, and Water Supply</a:t>
            </a:r>
            <a:r>
              <a:rPr lang="en-IN" dirty="0"/>
              <a:t>. </a:t>
            </a:r>
            <a:r>
              <a:rPr lang="en-IN" b="1" dirty="0"/>
              <a:t>Chhattisgarh</a:t>
            </a:r>
            <a:r>
              <a:rPr lang="en-IN" dirty="0"/>
              <a:t> had significant input from </a:t>
            </a:r>
            <a:r>
              <a:rPr lang="en-IN" b="1" dirty="0"/>
              <a:t>Financial Services</a:t>
            </a:r>
            <a:r>
              <a:rPr lang="en-IN" dirty="0"/>
              <a:t>, and </a:t>
            </a:r>
            <a:r>
              <a:rPr lang="en-IN" b="1" dirty="0"/>
              <a:t>Kerala</a:t>
            </a:r>
            <a:r>
              <a:rPr lang="en-IN" dirty="0"/>
              <a:t> from </a:t>
            </a:r>
            <a:r>
              <a:rPr lang="en-IN" b="1" dirty="0"/>
              <a:t>Fishing and Aquaculture</a:t>
            </a:r>
            <a:r>
              <a:rPr lang="en-IN" dirty="0"/>
              <a:t>. To boost per capita GDP, Gujarat should focus on </a:t>
            </a:r>
            <a:r>
              <a:rPr lang="en-IN" b="1" dirty="0"/>
              <a:t>sustainable forestry</a:t>
            </a:r>
            <a:r>
              <a:rPr lang="en-IN" dirty="0"/>
              <a:t>, Telangana on expanding </a:t>
            </a:r>
            <a:r>
              <a:rPr lang="en-IN" b="1" dirty="0"/>
              <a:t>broadband infrastructure</a:t>
            </a:r>
            <a:r>
              <a:rPr lang="en-IN" dirty="0"/>
              <a:t> and </a:t>
            </a:r>
            <a:r>
              <a:rPr lang="en-IN" b="1" dirty="0"/>
              <a:t>renewable energy</a:t>
            </a:r>
            <a:r>
              <a:rPr lang="en-IN" dirty="0"/>
              <a:t>, Chhattisgarh on </a:t>
            </a:r>
            <a:r>
              <a:rPr lang="en-IN" b="1" dirty="0"/>
              <a:t>digital finance</a:t>
            </a:r>
            <a:r>
              <a:rPr lang="en-IN" dirty="0"/>
              <a:t>, and Kerala on developing </a:t>
            </a:r>
            <a:r>
              <a:rPr lang="en-IN" b="1" dirty="0"/>
              <a:t>sustainable aquaculture</a:t>
            </a:r>
            <a:r>
              <a:rPr lang="en-IN" dirty="0"/>
              <a:t>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1416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BC94D-80DA-7E44-90BB-EADEE8C3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6B20-07C8-C80A-7861-AA39A4F0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/ Recommendations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96E7-65D3-F230-3AC2-DD9C8133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C4 - </a:t>
            </a:r>
            <a:r>
              <a:rPr lang="en-US" dirty="0"/>
              <a:t>In 2014-15, </a:t>
            </a:r>
            <a:r>
              <a:rPr lang="en-US" b="1" dirty="0"/>
              <a:t>Sikkim</a:t>
            </a:r>
            <a:r>
              <a:rPr lang="en-US" dirty="0"/>
              <a:t> had the highest contribution from </a:t>
            </a:r>
            <a:r>
              <a:rPr lang="en-US" b="1" dirty="0"/>
              <a:t>Trade &amp; Repair Services</a:t>
            </a:r>
            <a:r>
              <a:rPr lang="en-US" dirty="0"/>
              <a:t> (2.18%), followed by </a:t>
            </a:r>
            <a:r>
              <a:rPr lang="en-US" b="1" dirty="0"/>
              <a:t>Meghalaya</a:t>
            </a:r>
            <a:r>
              <a:rPr lang="en-US" dirty="0"/>
              <a:t> with contributions from </a:t>
            </a:r>
            <a:r>
              <a:rPr lang="en-US" b="1" dirty="0"/>
              <a:t>Financial Services</a:t>
            </a:r>
            <a:r>
              <a:rPr lang="en-US" dirty="0"/>
              <a:t> and </a:t>
            </a:r>
            <a:r>
              <a:rPr lang="en-US" b="1" dirty="0"/>
              <a:t>Forestry</a:t>
            </a:r>
            <a:r>
              <a:rPr lang="en-US" dirty="0"/>
              <a:t>. </a:t>
            </a:r>
            <a:r>
              <a:rPr lang="en-US" b="1" dirty="0"/>
              <a:t>Arunachal Pradesh</a:t>
            </a:r>
            <a:r>
              <a:rPr lang="en-US" dirty="0"/>
              <a:t> focused on </a:t>
            </a:r>
            <a:r>
              <a:rPr lang="en-US" b="1" dirty="0"/>
              <a:t>Trade, Hotels, and Restaurants</a:t>
            </a:r>
            <a:r>
              <a:rPr lang="en-US" dirty="0"/>
              <a:t>, while </a:t>
            </a:r>
            <a:r>
              <a:rPr lang="en-US" b="1" dirty="0"/>
              <a:t>Nagaland</a:t>
            </a:r>
            <a:r>
              <a:rPr lang="en-US" dirty="0"/>
              <a:t> and </a:t>
            </a:r>
            <a:r>
              <a:rPr lang="en-US" b="1" dirty="0"/>
              <a:t>Manipur</a:t>
            </a:r>
            <a:r>
              <a:rPr lang="en-US" dirty="0"/>
              <a:t> contributed from </a:t>
            </a:r>
            <a:r>
              <a:rPr lang="en-US" b="1" dirty="0"/>
              <a:t>Financial Services</a:t>
            </a:r>
            <a:r>
              <a:rPr lang="en-US" dirty="0"/>
              <a:t> and </a:t>
            </a:r>
            <a:r>
              <a:rPr lang="en-US" b="1" dirty="0"/>
              <a:t>Road Transport</a:t>
            </a:r>
            <a:r>
              <a:rPr lang="en-US" dirty="0"/>
              <a:t>, respectively. To boost per capita GDP, </a:t>
            </a:r>
            <a:r>
              <a:rPr lang="en-US" b="1" dirty="0"/>
              <a:t>Sikkim</a:t>
            </a:r>
            <a:r>
              <a:rPr lang="en-US" dirty="0"/>
              <a:t> should enhance </a:t>
            </a:r>
            <a:r>
              <a:rPr lang="en-US" b="1" dirty="0"/>
              <a:t>trade infrastructure</a:t>
            </a:r>
            <a:r>
              <a:rPr lang="en-US" dirty="0"/>
              <a:t>, </a:t>
            </a:r>
            <a:r>
              <a:rPr lang="en-US" b="1" dirty="0"/>
              <a:t>Meghalaya</a:t>
            </a:r>
            <a:r>
              <a:rPr lang="en-US" dirty="0"/>
              <a:t> could develop </a:t>
            </a:r>
            <a:r>
              <a:rPr lang="en-US" b="1" dirty="0"/>
              <a:t>financial tech</a:t>
            </a:r>
            <a:r>
              <a:rPr lang="en-US" dirty="0"/>
              <a:t>, </a:t>
            </a:r>
            <a:r>
              <a:rPr lang="en-US" b="1" dirty="0"/>
              <a:t>Arunachal Pradesh</a:t>
            </a:r>
            <a:r>
              <a:rPr lang="en-US" dirty="0"/>
              <a:t> should expand </a:t>
            </a:r>
            <a:r>
              <a:rPr lang="en-US" b="1" dirty="0"/>
              <a:t>tourism</a:t>
            </a:r>
            <a:r>
              <a:rPr lang="en-US" dirty="0"/>
              <a:t>, </a:t>
            </a:r>
            <a:r>
              <a:rPr lang="en-US" b="1" dirty="0"/>
              <a:t>Nagaland</a:t>
            </a:r>
            <a:r>
              <a:rPr lang="en-US" dirty="0"/>
              <a:t> can strengthen </a:t>
            </a:r>
            <a:r>
              <a:rPr lang="en-US" b="1" dirty="0"/>
              <a:t>financial services</a:t>
            </a:r>
            <a:r>
              <a:rPr lang="en-US" dirty="0"/>
              <a:t>, and </a:t>
            </a:r>
            <a:r>
              <a:rPr lang="en-US" b="1" dirty="0"/>
              <a:t>Manipur</a:t>
            </a:r>
            <a:r>
              <a:rPr lang="en-US" dirty="0"/>
              <a:t> should improve </a:t>
            </a:r>
            <a:r>
              <a:rPr lang="en-US" b="1" dirty="0"/>
              <a:t>road infrastructure</a:t>
            </a:r>
            <a:r>
              <a:rPr lang="en-US" dirty="0"/>
              <a:t>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9069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0F7D-BAA8-B0AD-E534-349CF1F9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V - Section V - GDP and Education Dropout Rates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D1A0-DFD8-5B8E-4741-D9541F4F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Findings: The correlation matrix shows relationships between different education levels and overall GDP contributions in 2014-15:</a:t>
            </a:r>
          </a:p>
          <a:p>
            <a:endParaRPr lang="en-US" dirty="0"/>
          </a:p>
          <a:p>
            <a:r>
              <a:rPr lang="en-US" dirty="0"/>
              <a:t>2014-15 and overall GDP  - 2014-15 have a negative correlation (-0.573), suggesting that as primary education levels increase, GDP may decrease or have a weaker positive relationship.</a:t>
            </a:r>
          </a:p>
          <a:p>
            <a:r>
              <a:rPr lang="en-US" dirty="0"/>
              <a:t>Upper Primary - overall GDP  shows a positive correlation with Primary - 2014-15 (0.647) and a moderate negative correlation with 2014-15 (-0.523), indicating that higher primary education levels are associated with improved upper primary education, but may have a less direct positive effect on overall GDP.</a:t>
            </a:r>
          </a:p>
          <a:p>
            <a:r>
              <a:rPr lang="en-US" dirty="0"/>
              <a:t>Secondary - overall GDP  has weak positive correlations with Primary - 2014-15 (0.176) and Upper Primary - 2014-15 (0.523), but a stronger negative correlation with 2014-15 (-0.449), implying that while secondary education and GDP show some inverse relation, secondary education correlates more with upper primary education.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6126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F7-613F-EB71-BCA5-2A3DA8DC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IA - GDP Analysis of the Indian States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156-D451-466D-1759-629169CA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includes all states, except West Bengal since the data for West Bengal was not available at this stage. Below details are covered:</a:t>
            </a:r>
          </a:p>
          <a:p>
            <a:r>
              <a:rPr lang="en-US" dirty="0"/>
              <a:t> Average growth rate of all states for 2013-14, 2014-15 and 2015-16 over All India GDP (Page 4)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266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A1FAEAEE-FAE3-154C-7C1E-4945B56B1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" y="310243"/>
            <a:ext cx="11789229" cy="641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7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404F-CDD6-7B1F-0292-99FBE572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growth of states for 2013-14, 2014-15 and 2015-16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F3DB-67D7-9385-AA20-76D42191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3 states which are above overall GDP average growth rate (All India) ? 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three states by average growth: Mizoram 17.700 ,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Tripura 17.030 , Nagaland 16.415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Bottom 3 states which are below overall GDP average growth rate (All India)? 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three states by average growth: Goa 6.033333, Meghalaya 6.953333, Odisha 9.836667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Karnataka’s average growth rate? Above or below national average?-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Growth Rate of Karnataka: 14.12%,  Average Growth Rate of India: 11.20%, Difference in Growth Rate: 2.92% Ratio of Karnataka to India Growth: 1.26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3D8484-20BD-3407-B58A-59E7C693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38FB-5AB6-FDF5-9051-FCD56452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of the states for the year 2015-16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3E28-47F8-C556-BECF-CD2DECC8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108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Top 5 states based on GDP?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States by GSDP in 2015-16: Items Description GSDP - CURRENT PRICES (` in Crore)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Tamil Nadu     -    1212668.0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-  1153795.0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Karnataka - 1027068.0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Gujarat - 994316.0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 - 609934.0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8F61DF-38F2-E602-FA44-9F42FCBB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D7883-FCEE-DFCB-49D3-B96BDBB9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4665-6DDB-FA5B-C96A-AADBF29A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of the states for the year 2015-16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6CF2-082D-3F65-892E-4FBFA1BD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108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Bottom 5 states based on GDP?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5 States by GSDP in 2015-16: Items Description GSDP - CURRENT PRICES (` in Crore)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Chandigarh  -  30304.0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Meghalaya  -  26745.0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Puducherry - 26533.0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Arunachal Pradesh - 18784.0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Sikkim - 16637.0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F80A4C-2112-4EC4-1ACD-CE8536E7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22EAD-44FB-6E03-45BF-4D4A2520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2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8C5BB5D-56C6-DABC-625E-BB082C986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" y="698274"/>
            <a:ext cx="11789229" cy="51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4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23A-960C-9E99-3E3E-024C67C6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 - GDP Analysis of the Indian States except Union Territories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5B27-B233-1827-A5D1-E79B9C14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includes all states, except West Bengal and all Union Territories. This covers for other 28 states This section has majorly focused only for 2014-15 stats and cover below details</a:t>
            </a:r>
          </a:p>
          <a:p>
            <a:r>
              <a:rPr lang="en-US" dirty="0"/>
              <a:t>GDP per capita for all the states</a:t>
            </a:r>
          </a:p>
          <a:p>
            <a:r>
              <a:rPr lang="en-US" dirty="0"/>
              <a:t>Contribution of primary, secondary and tertiary sectors as percentage over GDP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3494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1253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Office Theme</vt:lpstr>
      <vt:lpstr>GDP Analysis</vt:lpstr>
      <vt:lpstr>PowerPoint Presentation</vt:lpstr>
      <vt:lpstr>Section IA - GDP Analysis of the Indian States</vt:lpstr>
      <vt:lpstr>PowerPoint Presentation</vt:lpstr>
      <vt:lpstr>Average growth of states for 2013-14, 2014-15 and 2015-16</vt:lpstr>
      <vt:lpstr>GDP of the states for the year 2015-16</vt:lpstr>
      <vt:lpstr>GDP of the states for the year 2015-16</vt:lpstr>
      <vt:lpstr>PowerPoint Presentation</vt:lpstr>
      <vt:lpstr>Section II - GDP Analysis of the Indian States except Union Territories</vt:lpstr>
      <vt:lpstr>GDP per capita for all the states – 2014-15</vt:lpstr>
      <vt:lpstr>PowerPoint Presentation</vt:lpstr>
      <vt:lpstr>Contribution of primary, secondary and tertiary sectors as percentage over GDP</vt:lpstr>
      <vt:lpstr>Section III - GDP Analysis of the Indian States except Union Territories</vt:lpstr>
      <vt:lpstr>C1 States - Sub-Sectors contributing towards GDP</vt:lpstr>
      <vt:lpstr>C2 States - Sub-Sectors contributing towards GDP</vt:lpstr>
      <vt:lpstr>C3 States - Sub-Sectors contributing towards GDP</vt:lpstr>
      <vt:lpstr>C4 States - Sub-Sectors contributing towards GDP</vt:lpstr>
      <vt:lpstr>Findings / Recommendations</vt:lpstr>
      <vt:lpstr>Findings / Recommendations</vt:lpstr>
      <vt:lpstr>Findings / Recommendations</vt:lpstr>
      <vt:lpstr>Findings / Recommendations</vt:lpstr>
      <vt:lpstr>Section V - Section V - GDP and Education Dropout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Thimmappa</dc:creator>
  <cp:lastModifiedBy>layashree S</cp:lastModifiedBy>
  <cp:revision>3</cp:revision>
  <dcterms:created xsi:type="dcterms:W3CDTF">2024-11-30T05:34:59Z</dcterms:created>
  <dcterms:modified xsi:type="dcterms:W3CDTF">2024-11-30T16:00:03Z</dcterms:modified>
</cp:coreProperties>
</file>