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6" r:id="rId9"/>
    <p:sldId id="261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AE39C-7902-4B2B-A8CF-12A4FE80B05B}" v="198" dt="2022-12-10T14:22:16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F06B8-83D0-4780-AD99-0D12854BD20E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064F0-EECC-461A-9CA8-3A40C84279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21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064F0-EECC-461A-9CA8-3A40C84279B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7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6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3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6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8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2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6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6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9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6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34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09055-BFFF-79A5-3232-D55C84CD7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fr-FR" dirty="0"/>
              <a:t>INF554 Data Challenge : Retweet </a:t>
            </a:r>
            <a:r>
              <a:rPr lang="fr-FR" dirty="0" err="1"/>
              <a:t>Prediction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7E56A6-6916-55EA-C93C-D66D348FA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356411"/>
            <a:ext cx="5560992" cy="1687550"/>
          </a:xfrm>
        </p:spPr>
        <p:txBody>
          <a:bodyPr>
            <a:normAutofit/>
          </a:bodyPr>
          <a:lstStyle/>
          <a:p>
            <a:r>
              <a:rPr lang="fr-FR" dirty="0"/>
              <a:t>Team </a:t>
            </a:r>
            <a:r>
              <a:rPr lang="fr-FR" dirty="0" err="1"/>
              <a:t>name</a:t>
            </a:r>
            <a:r>
              <a:rPr lang="fr-FR" dirty="0"/>
              <a:t> :  Retweet</a:t>
            </a:r>
          </a:p>
          <a:p>
            <a:r>
              <a:rPr lang="fr-FR" dirty="0"/>
              <a:t>By : </a:t>
            </a:r>
            <a:r>
              <a:rPr lang="fr-FR" dirty="0" err="1"/>
              <a:t>Laychiva</a:t>
            </a:r>
            <a:r>
              <a:rPr lang="fr-FR" dirty="0"/>
              <a:t> CHHOUT, Vannvatthana NORNG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6CB0E-7557-CAFA-7FC4-39325F440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76" r="13324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DAB3F0-11C9-D246-E1F0-CEBBA5EE7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26757"/>
            <a:ext cx="10691265" cy="5002457"/>
          </a:xfrm>
        </p:spPr>
        <p:txBody>
          <a:bodyPr/>
          <a:lstStyle/>
          <a:p>
            <a:pPr marL="457200" indent="-457200">
              <a:buAutoNum type="arabicPeriod" startAt="2"/>
            </a:pP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Forest :</a:t>
            </a:r>
          </a:p>
          <a:p>
            <a:pPr lvl="1"/>
            <a:r>
              <a:rPr lang="fr-FR" dirty="0">
                <a:latin typeface="Arial" panose="020B0604020202020204" pitchFamily="34" charset="0"/>
              </a:rPr>
              <a:t>Important </a:t>
            </a:r>
            <a:r>
              <a:rPr lang="fr-FR" dirty="0" err="1">
                <a:latin typeface="Arial" panose="020B0604020202020204" pitchFamily="34" charset="0"/>
              </a:rPr>
              <a:t>parameters</a:t>
            </a:r>
            <a:r>
              <a:rPr lang="fr-FR" dirty="0">
                <a:latin typeface="Arial" panose="020B0604020202020204" pitchFamily="34" charset="0"/>
              </a:rPr>
              <a:t> </a:t>
            </a:r>
            <a:r>
              <a:rPr lang="fr-FR" b="0" i="0" dirty="0">
                <a:effectLst/>
                <a:latin typeface="Arial" panose="020B0604020202020204" pitchFamily="34" charset="0"/>
              </a:rPr>
              <a:t>: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n_estimators</a:t>
            </a:r>
            <a:r>
              <a:rPr lang="fr-FR" b="0" i="0" dirty="0">
                <a:effectLst/>
                <a:latin typeface="Arial" panose="020B0604020202020204" pitchFamily="34" charset="0"/>
              </a:rPr>
              <a:t>,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max_depth</a:t>
            </a:r>
            <a:r>
              <a:rPr lang="fr-FR" b="0" i="0" dirty="0">
                <a:effectLst/>
                <a:latin typeface="Arial" panose="020B0604020202020204" pitchFamily="34" charset="0"/>
              </a:rPr>
              <a:t>,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min_samples_split</a:t>
            </a:r>
            <a:r>
              <a:rPr lang="fr-FR" b="0" i="0" dirty="0">
                <a:effectLst/>
                <a:latin typeface="Arial" panose="020B0604020202020204" pitchFamily="34" charset="0"/>
              </a:rPr>
              <a:t>,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min_samples_leaf</a:t>
            </a:r>
            <a:r>
              <a:rPr lang="fr-FR" b="0" i="0" dirty="0">
                <a:effectLst/>
                <a:latin typeface="Arial" panose="020B0604020202020204" pitchFamily="34" charset="0"/>
              </a:rPr>
              <a:t>, and 			    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bootstrap</a:t>
            </a:r>
            <a:r>
              <a:rPr lang="fr-FR" dirty="0"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fr-FR" dirty="0" err="1">
                <a:cs typeface="Arial" panose="020B0604020202020204" pitchFamily="34" charset="0"/>
              </a:rPr>
              <a:t>Same</a:t>
            </a:r>
            <a:r>
              <a:rPr lang="fr-FR" dirty="0">
                <a:cs typeface="Arial" panose="020B0604020202020204" pitchFamily="34" charset="0"/>
              </a:rPr>
              <a:t> as XGB, </a:t>
            </a:r>
            <a:r>
              <a:rPr lang="fr-FR" dirty="0" err="1">
                <a:cs typeface="Arial" panose="020B0604020202020204" pitchFamily="34" charset="0"/>
              </a:rPr>
              <a:t>we</a:t>
            </a:r>
            <a:r>
              <a:rPr lang="fr-FR" dirty="0">
                <a:cs typeface="Arial" panose="020B0604020202020204" pitchFamily="34" charset="0"/>
              </a:rPr>
              <a:t> use </a:t>
            </a:r>
            <a:r>
              <a:rPr lang="fr-FR" dirty="0" err="1">
                <a:cs typeface="Arial" panose="020B0604020202020204" pitchFamily="34" charset="0"/>
              </a:rPr>
              <a:t>parameter</a:t>
            </a:r>
            <a:r>
              <a:rPr lang="fr-FR" dirty="0">
                <a:cs typeface="Arial" panose="020B0604020202020204" pitchFamily="34" charset="0"/>
              </a:rPr>
              <a:t> </a:t>
            </a:r>
            <a:r>
              <a:rPr lang="fr-FR" dirty="0" err="1">
                <a:cs typeface="Arial" panose="020B0604020202020204" pitchFamily="34" charset="0"/>
              </a:rPr>
              <a:t>narrowing</a:t>
            </a:r>
            <a:r>
              <a:rPr lang="fr-FR" dirty="0">
                <a:cs typeface="Arial" panose="020B0604020202020204" pitchFamily="34" charset="0"/>
              </a:rPr>
              <a:t> and tune one </a:t>
            </a:r>
            <a:r>
              <a:rPr lang="fr-FR" dirty="0" err="1">
                <a:cs typeface="Arial" panose="020B0604020202020204" pitchFamily="34" charset="0"/>
              </a:rPr>
              <a:t>parameter</a:t>
            </a:r>
            <a:r>
              <a:rPr lang="fr-FR" dirty="0">
                <a:cs typeface="Arial" panose="020B0604020202020204" pitchFamily="34" charset="0"/>
              </a:rPr>
              <a:t> at a time.</a:t>
            </a:r>
          </a:p>
          <a:p>
            <a:pPr lvl="1"/>
            <a:r>
              <a:rPr lang="fr-FR" dirty="0" err="1">
                <a:cs typeface="Arial" panose="020B0604020202020204" pitchFamily="34" charset="0"/>
              </a:rPr>
              <a:t>We</a:t>
            </a:r>
            <a:r>
              <a:rPr lang="fr-FR" dirty="0">
                <a:cs typeface="Arial" panose="020B0604020202020204" pitchFamily="34" charset="0"/>
              </a:rPr>
              <a:t> </a:t>
            </a:r>
            <a:r>
              <a:rPr lang="fr-FR" dirty="0" err="1">
                <a:cs typeface="Arial" panose="020B0604020202020204" pitchFamily="34" charset="0"/>
              </a:rPr>
              <a:t>got</a:t>
            </a:r>
            <a:r>
              <a:rPr lang="fr-FR" dirty="0">
                <a:cs typeface="Arial" panose="020B0604020202020204" pitchFamily="34" charset="0"/>
              </a:rPr>
              <a:t> </a:t>
            </a:r>
            <a:r>
              <a:rPr lang="fr-FR" dirty="0" err="1">
                <a:cs typeface="Arial" panose="020B0604020202020204" pitchFamily="34" charset="0"/>
              </a:rPr>
              <a:t>this</a:t>
            </a:r>
            <a:r>
              <a:rPr lang="fr-FR" dirty="0">
                <a:cs typeface="Arial" panose="020B0604020202020204" pitchFamily="34" charset="0"/>
              </a:rPr>
              <a:t> </a:t>
            </a:r>
            <a:r>
              <a:rPr lang="fr-FR" dirty="0" err="1">
                <a:cs typeface="Arial" panose="020B0604020202020204" pitchFamily="34" charset="0"/>
              </a:rPr>
              <a:t>result</a:t>
            </a:r>
            <a:r>
              <a:rPr lang="fr-FR" dirty="0">
                <a:cs typeface="Arial" panose="020B0604020202020204" pitchFamily="34" charset="0"/>
              </a:rPr>
              <a:t> :</a:t>
            </a:r>
          </a:p>
          <a:p>
            <a:pPr lvl="1"/>
            <a:endParaRPr lang="fr-FR" dirty="0">
              <a:cs typeface="Arial" panose="020B0604020202020204" pitchFamily="34" charset="0"/>
            </a:endParaRPr>
          </a:p>
          <a:p>
            <a:pPr lvl="1"/>
            <a:endParaRPr lang="fr-FR" dirty="0">
              <a:cs typeface="Arial" panose="020B0604020202020204" pitchFamily="34" charset="0"/>
            </a:endParaRPr>
          </a:p>
          <a:p>
            <a:pPr lvl="1"/>
            <a:endParaRPr lang="fr-FR" dirty="0">
              <a:cs typeface="Arial" panose="020B0604020202020204" pitchFamily="34" charset="0"/>
            </a:endParaRPr>
          </a:p>
          <a:p>
            <a:pPr lvl="1"/>
            <a:endParaRPr lang="fr-FR" dirty="0">
              <a:cs typeface="Arial" panose="020B0604020202020204" pitchFamily="34" charset="0"/>
            </a:endParaRPr>
          </a:p>
          <a:p>
            <a:pPr lvl="1"/>
            <a:endParaRPr lang="fr-FR" dirty="0">
              <a:cs typeface="Arial" panose="020B0604020202020204" pitchFamily="34" charset="0"/>
            </a:endParaRPr>
          </a:p>
          <a:p>
            <a:pPr lvl="1"/>
            <a:r>
              <a:rPr lang="fr-FR" dirty="0">
                <a:cs typeface="Arial" panose="020B0604020202020204" pitchFamily="34" charset="0"/>
              </a:rPr>
              <a:t>It </a:t>
            </a:r>
            <a:r>
              <a:rPr lang="fr-FR" dirty="0" err="1">
                <a:cs typeface="Arial" panose="020B0604020202020204" pitchFamily="34" charset="0"/>
              </a:rPr>
              <a:t>took</a:t>
            </a:r>
            <a:r>
              <a:rPr lang="fr-FR" dirty="0">
                <a:cs typeface="Arial" panose="020B0604020202020204" pitchFamily="34" charset="0"/>
              </a:rPr>
              <a:t> </a:t>
            </a:r>
            <a:r>
              <a:rPr lang="fr-FR" dirty="0" err="1">
                <a:cs typeface="Arial" panose="020B0604020202020204" pitchFamily="34" charset="0"/>
              </a:rPr>
              <a:t>too</a:t>
            </a:r>
            <a:r>
              <a:rPr lang="fr-FR" dirty="0">
                <a:cs typeface="Arial" panose="020B0604020202020204" pitchFamily="34" charset="0"/>
              </a:rPr>
              <a:t> </a:t>
            </a:r>
            <a:r>
              <a:rPr lang="fr-FR" dirty="0" err="1">
                <a:cs typeface="Arial" panose="020B0604020202020204" pitchFamily="34" charset="0"/>
              </a:rPr>
              <a:t>much</a:t>
            </a:r>
            <a:r>
              <a:rPr lang="fr-FR" dirty="0">
                <a:cs typeface="Arial" panose="020B0604020202020204" pitchFamily="34" charset="0"/>
              </a:rPr>
              <a:t> time to </a:t>
            </a:r>
            <a:r>
              <a:rPr lang="fr-FR" dirty="0" err="1">
                <a:cs typeface="Arial" panose="020B0604020202020204" pitchFamily="34" charset="0"/>
              </a:rPr>
              <a:t>execute</a:t>
            </a:r>
            <a:r>
              <a:rPr lang="fr-FR" dirty="0">
                <a:cs typeface="Arial" panose="020B0604020202020204" pitchFamily="34" charset="0"/>
              </a:rPr>
              <a:t> due to the </a:t>
            </a:r>
            <a:r>
              <a:rPr lang="fr-FR" dirty="0" err="1">
                <a:cs typeface="Arial" panose="020B0604020202020204" pitchFamily="34" charset="0"/>
              </a:rPr>
              <a:t>complexity</a:t>
            </a:r>
            <a:r>
              <a:rPr lang="fr-FR" dirty="0">
                <a:cs typeface="Arial" panose="020B0604020202020204" pitchFamily="34" charset="0"/>
              </a:rPr>
              <a:t> of the model.</a:t>
            </a:r>
          </a:p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E9A74B-D5D5-EEA3-9DDB-C2A9D14CD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36" y="2770200"/>
            <a:ext cx="3765664" cy="190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9ACA7-462E-024F-031E-3587E3DB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Final </a:t>
            </a:r>
            <a:r>
              <a:rPr lang="fr-FR" dirty="0" err="1"/>
              <a:t>Comparison</a:t>
            </a:r>
            <a:endParaRPr lang="fr-FR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10F1D0-3C3E-A48B-CA3C-C8341B1D8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5" y="3227132"/>
            <a:ext cx="6266915" cy="2017756"/>
          </a:xfr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C1A0C105-DA03-CF90-7741-D7AAB6D41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03" y="1719931"/>
            <a:ext cx="6242544" cy="161381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626307F-62DE-615A-0D49-43CA118D80D1}"/>
              </a:ext>
            </a:extLst>
          </p:cNvPr>
          <p:cNvSpPr txBox="1"/>
          <p:nvPr/>
        </p:nvSpPr>
        <p:spPr>
          <a:xfrm>
            <a:off x="765303" y="5410200"/>
            <a:ext cx="626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MAE of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XGB (top) and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Forest (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EC6452C0-F543-8B1C-54C2-7280D4C53001}"/>
              </a:ext>
            </a:extLst>
          </p:cNvPr>
          <p:cNvSpPr/>
          <p:nvPr/>
        </p:nvSpPr>
        <p:spPr>
          <a:xfrm>
            <a:off x="7120248" y="2926890"/>
            <a:ext cx="880752" cy="502110"/>
          </a:xfrm>
          <a:prstGeom prst="rightArrow">
            <a:avLst>
              <a:gd name="adj1" fmla="val 50000"/>
              <a:gd name="adj2" fmla="val 62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B0D1E8-3E2F-949F-3EDE-4F9A88894E3C}"/>
              </a:ext>
            </a:extLst>
          </p:cNvPr>
          <p:cNvSpPr txBox="1"/>
          <p:nvPr/>
        </p:nvSpPr>
        <p:spPr>
          <a:xfrm>
            <a:off x="8058150" y="2393950"/>
            <a:ext cx="3536950" cy="1726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XGB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dirty="0"/>
              <a:t>More </a:t>
            </a:r>
            <a:r>
              <a:rPr lang="fr-FR" dirty="0" err="1"/>
              <a:t>accurate</a:t>
            </a:r>
            <a:r>
              <a:rPr lang="fr-FR" dirty="0"/>
              <a:t> (MAE ≈ 5.457) </a:t>
            </a:r>
            <a:r>
              <a:rPr lang="fr-FR" dirty="0" err="1"/>
              <a:t>compared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RandomForest</a:t>
            </a:r>
            <a:r>
              <a:rPr lang="fr-FR" dirty="0"/>
              <a:t> (MAE ≈ 5.551)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time to </a:t>
            </a:r>
            <a:r>
              <a:rPr lang="fr-FR" dirty="0" err="1"/>
              <a:t>execute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737B5-AEF3-E7D6-50CB-1E88740A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3035101"/>
            <a:ext cx="10691265" cy="814028"/>
          </a:xfrm>
        </p:spPr>
        <p:txBody>
          <a:bodyPr/>
          <a:lstStyle/>
          <a:p>
            <a:pPr algn="ctr"/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attentions!</a:t>
            </a:r>
          </a:p>
        </p:txBody>
      </p:sp>
    </p:spTree>
    <p:extLst>
      <p:ext uri="{BB962C8B-B14F-4D97-AF65-F5344CB8AC3E}">
        <p14:creationId xmlns:p14="http://schemas.microsoft.com/office/powerpoint/2010/main" val="281172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E0F7F-D4B0-40E8-FF94-D52BDB19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871759"/>
            <a:ext cx="5227171" cy="741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Objective</a:t>
            </a:r>
          </a:p>
        </p:txBody>
      </p:sp>
      <p:pic>
        <p:nvPicPr>
          <p:cNvPr id="1026" name="Picture 2" descr="Twitter Officially Launches Its “Retweet With Comment” Feature | TechCrunch">
            <a:extLst>
              <a:ext uri="{FF2B5EF4-FFF2-40B4-BE49-F238E27FC236}">
                <a16:creationId xmlns:a16="http://schemas.microsoft.com/office/drawing/2014/main" id="{E872EA73-46E0-D7D3-0AE4-CAF1E7418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1" r="29117"/>
          <a:stretch/>
        </p:blipFill>
        <p:spPr bwMode="auto">
          <a:xfrm>
            <a:off x="7270590" y="10"/>
            <a:ext cx="49149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1479F05-2F8F-FD02-6845-E6DDBB1C4AEE}"/>
              </a:ext>
            </a:extLst>
          </p:cNvPr>
          <p:cNvSpPr txBox="1">
            <a:spLocks/>
          </p:cNvSpPr>
          <p:nvPr/>
        </p:nvSpPr>
        <p:spPr>
          <a:xfrm>
            <a:off x="793590" y="1847335"/>
            <a:ext cx="6194155" cy="430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a ML model to predict the number of retweets</a:t>
            </a:r>
          </a:p>
          <a:p>
            <a:r>
              <a:rPr lang="en-US" dirty="0"/>
              <a:t>Compete with other teams </a:t>
            </a:r>
          </a:p>
          <a:p>
            <a:r>
              <a:rPr lang="en-US" dirty="0"/>
              <a:t>Using MAE for evaluation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E16273-033A-954A-1D53-06DE99DFE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97" y="3526106"/>
            <a:ext cx="3070064" cy="10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8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D8AEA-F14A-6676-070A-13DAF9E6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4828-6689-08E8-E819-BC255B8C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05037"/>
            <a:ext cx="6157365" cy="69103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2 </a:t>
            </a:r>
            <a:r>
              <a:rPr lang="fr-FR" dirty="0" err="1"/>
              <a:t>datasets</a:t>
            </a:r>
            <a:r>
              <a:rPr lang="fr-FR" dirty="0"/>
              <a:t> are </a:t>
            </a:r>
            <a:r>
              <a:rPr lang="fr-FR" dirty="0" err="1"/>
              <a:t>given</a:t>
            </a:r>
            <a:r>
              <a:rPr lang="fr-FR" dirty="0"/>
              <a:t> : training and </a:t>
            </a:r>
            <a:r>
              <a:rPr lang="fr-FR" dirty="0" err="1"/>
              <a:t>evaluation</a:t>
            </a:r>
            <a:r>
              <a:rPr lang="fr-FR" dirty="0"/>
              <a:t> </a:t>
            </a:r>
            <a:r>
              <a:rPr lang="fr-FR" dirty="0" err="1"/>
              <a:t>datasets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4C0B77A-24E0-1FBA-AF89-B007B8F93F6F}"/>
              </a:ext>
            </a:extLst>
          </p:cNvPr>
          <p:cNvGrpSpPr/>
          <p:nvPr/>
        </p:nvGrpSpPr>
        <p:grpSpPr>
          <a:xfrm>
            <a:off x="700636" y="2385804"/>
            <a:ext cx="6447747" cy="3592875"/>
            <a:chOff x="700636" y="2385804"/>
            <a:chExt cx="6447747" cy="3592875"/>
          </a:xfrm>
        </p:grpSpPr>
        <p:sp>
          <p:nvSpPr>
            <p:cNvPr id="4" name="Espace réservé du contenu 2">
              <a:extLst>
                <a:ext uri="{FF2B5EF4-FFF2-40B4-BE49-F238E27FC236}">
                  <a16:creationId xmlns:a16="http://schemas.microsoft.com/office/drawing/2014/main" id="{4A1D2797-2EE7-F9DB-93E8-D0C67624C536}"/>
                </a:ext>
              </a:extLst>
            </p:cNvPr>
            <p:cNvSpPr txBox="1">
              <a:spLocks/>
            </p:cNvSpPr>
            <p:nvPr/>
          </p:nvSpPr>
          <p:spPr>
            <a:xfrm>
              <a:off x="700636" y="2385804"/>
              <a:ext cx="4427418" cy="3550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/>
                <a:t>training </a:t>
              </a:r>
              <a:r>
                <a:rPr lang="fr-FR" dirty="0" err="1"/>
                <a:t>dataset</a:t>
              </a:r>
              <a:r>
                <a:rPr lang="fr-FR" dirty="0"/>
                <a:t> : 353 969 data </a:t>
              </a:r>
              <a:r>
                <a:rPr lang="fr-FR" dirty="0" err="1"/>
                <a:t>with</a:t>
              </a:r>
              <a:r>
                <a:rPr lang="fr-FR" dirty="0"/>
                <a:t> 12 </a:t>
              </a:r>
              <a:r>
                <a:rPr lang="fr-FR" dirty="0" err="1"/>
                <a:t>features</a:t>
              </a:r>
              <a:r>
                <a:rPr lang="fr-FR" dirty="0"/>
                <a:t> </a:t>
              </a:r>
              <a:r>
                <a:rPr lang="fr-FR" dirty="0" err="1"/>
                <a:t>given</a:t>
              </a:r>
              <a:endParaRPr lang="fr-FR" dirty="0"/>
            </a:p>
            <a:p>
              <a:pPr lvl="1"/>
              <a:r>
                <a:rPr lang="fr-FR" dirty="0" err="1"/>
                <a:t>TweetID</a:t>
              </a:r>
              <a:endParaRPr lang="fr-FR" dirty="0"/>
            </a:p>
            <a:p>
              <a:pPr lvl="1"/>
              <a:r>
                <a:rPr lang="fr-FR" dirty="0"/>
                <a:t>timestamp</a:t>
              </a:r>
            </a:p>
            <a:p>
              <a:pPr lvl="1"/>
              <a:r>
                <a:rPr lang="fr-FR" dirty="0" err="1"/>
                <a:t>retweets_count</a:t>
              </a:r>
              <a:endParaRPr lang="fr-FR" dirty="0"/>
            </a:p>
            <a:p>
              <a:pPr lvl="1"/>
              <a:r>
                <a:rPr lang="fr-FR" dirty="0" err="1"/>
                <a:t>verified</a:t>
              </a:r>
              <a:endParaRPr lang="fr-FR" dirty="0"/>
            </a:p>
            <a:p>
              <a:pPr lvl="1"/>
              <a:r>
                <a:rPr lang="fr-FR" dirty="0" err="1"/>
                <a:t>statuses_count</a:t>
              </a:r>
              <a:endParaRPr lang="fr-FR" dirty="0"/>
            </a:p>
            <a:p>
              <a:pPr lvl="1"/>
              <a:r>
                <a:rPr lang="fr-FR" dirty="0" err="1"/>
                <a:t>followers_count</a:t>
              </a:r>
              <a:endParaRPr lang="fr-FR" dirty="0"/>
            </a:p>
          </p:txBody>
        </p:sp>
        <p:sp>
          <p:nvSpPr>
            <p:cNvPr id="5" name="Espace réservé du contenu 2">
              <a:extLst>
                <a:ext uri="{FF2B5EF4-FFF2-40B4-BE49-F238E27FC236}">
                  <a16:creationId xmlns:a16="http://schemas.microsoft.com/office/drawing/2014/main" id="{0F1C9183-8B0D-548D-80D0-051528CBD0A7}"/>
                </a:ext>
              </a:extLst>
            </p:cNvPr>
            <p:cNvSpPr txBox="1">
              <a:spLocks/>
            </p:cNvSpPr>
            <p:nvPr/>
          </p:nvSpPr>
          <p:spPr>
            <a:xfrm>
              <a:off x="3036062" y="2798804"/>
              <a:ext cx="4112321" cy="31798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fr-FR" dirty="0"/>
            </a:p>
            <a:p>
              <a:pPr lvl="1"/>
              <a:r>
                <a:rPr lang="fr-FR" dirty="0" err="1"/>
                <a:t>Friends_count</a:t>
              </a:r>
              <a:endParaRPr lang="fr-FR" dirty="0"/>
            </a:p>
            <a:p>
              <a:pPr lvl="1"/>
              <a:r>
                <a:rPr lang="fr-FR" dirty="0"/>
                <a:t>mentions</a:t>
              </a:r>
            </a:p>
            <a:p>
              <a:pPr lvl="1"/>
              <a:r>
                <a:rPr lang="fr-FR" dirty="0" err="1"/>
                <a:t>urls</a:t>
              </a:r>
              <a:endParaRPr lang="fr-FR" dirty="0"/>
            </a:p>
            <a:p>
              <a:pPr lvl="1"/>
              <a:r>
                <a:rPr lang="fr-FR" dirty="0" err="1"/>
                <a:t>hastags</a:t>
              </a:r>
              <a:endParaRPr lang="fr-FR" dirty="0"/>
            </a:p>
            <a:p>
              <a:pPr lvl="1"/>
              <a:r>
                <a:rPr lang="fr-FR" dirty="0" err="1"/>
                <a:t>favorites_count</a:t>
              </a:r>
              <a:endParaRPr lang="fr-FR" dirty="0"/>
            </a:p>
            <a:p>
              <a:pPr lvl="1"/>
              <a:r>
                <a:rPr lang="fr-FR" dirty="0" err="1"/>
                <a:t>text</a:t>
              </a:r>
              <a:endParaRPr lang="fr-FR" dirty="0"/>
            </a:p>
          </p:txBody>
        </p:sp>
      </p:grp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811C0E8-4E72-89B5-FE71-D040EE706DC1}"/>
              </a:ext>
            </a:extLst>
          </p:cNvPr>
          <p:cNvSpPr txBox="1">
            <a:spLocks/>
          </p:cNvSpPr>
          <p:nvPr/>
        </p:nvSpPr>
        <p:spPr>
          <a:xfrm>
            <a:off x="5729835" y="2428580"/>
            <a:ext cx="6157365" cy="1581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evaluation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: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except</a:t>
            </a:r>
            <a:r>
              <a:rPr lang="fr-FR" dirty="0"/>
              <a:t> no </a:t>
            </a:r>
            <a:r>
              <a:rPr lang="fr-FR" dirty="0" err="1"/>
              <a:t>retweets_count</a:t>
            </a:r>
            <a:r>
              <a:rPr lang="fr-FR" dirty="0"/>
              <a:t>! </a:t>
            </a:r>
          </a:p>
          <a:p>
            <a:pPr lvl="1"/>
            <a:r>
              <a:rPr lang="fr-FR" dirty="0"/>
              <a:t>240 744 data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102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0218E-9C95-6E1A-52D4-9A96E028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9564E7-9A4E-4510-790E-923E200CD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5551"/>
            <a:ext cx="5008187" cy="2100649"/>
          </a:xfrm>
        </p:spPr>
        <p:txBody>
          <a:bodyPr/>
          <a:lstStyle/>
          <a:p>
            <a:pPr marL="0" indent="0">
              <a:buNone/>
            </a:pPr>
            <a:r>
              <a:rPr lang="fr-FR" b="1" dirty="0">
                <a:latin typeface="+mj-lt"/>
              </a:rPr>
              <a:t>1.)</a:t>
            </a:r>
            <a:r>
              <a:rPr lang="fr-FR" dirty="0"/>
              <a:t> 6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chosen</a:t>
            </a:r>
            <a:r>
              <a:rPr lang="fr-FR" dirty="0"/>
              <a:t> (</a:t>
            </a:r>
            <a:r>
              <a:rPr lang="fr-FR" dirty="0" err="1"/>
              <a:t>excluding</a:t>
            </a:r>
            <a:r>
              <a:rPr lang="fr-FR" dirty="0"/>
              <a:t> </a:t>
            </a:r>
            <a:r>
              <a:rPr lang="fr-FR" dirty="0" err="1"/>
              <a:t>TweetID</a:t>
            </a:r>
            <a:r>
              <a:rPr lang="fr-FR" dirty="0"/>
              <a:t>, </a:t>
            </a:r>
            <a:r>
              <a:rPr lang="fr-FR" dirty="0" err="1"/>
              <a:t>retweets_count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favorites_count</a:t>
            </a:r>
            <a:endParaRPr lang="fr-FR" dirty="0"/>
          </a:p>
          <a:p>
            <a:pPr lvl="1"/>
            <a:r>
              <a:rPr lang="fr-FR" dirty="0" err="1"/>
              <a:t>followers_count</a:t>
            </a:r>
            <a:endParaRPr lang="fr-FR" dirty="0"/>
          </a:p>
          <a:p>
            <a:pPr lvl="1"/>
            <a:r>
              <a:rPr lang="fr-FR" dirty="0" err="1"/>
              <a:t>verified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686B536-4B43-3D54-B67F-7A9A15981EA8}"/>
              </a:ext>
            </a:extLst>
          </p:cNvPr>
          <p:cNvSpPr txBox="1">
            <a:spLocks/>
          </p:cNvSpPr>
          <p:nvPr/>
        </p:nvSpPr>
        <p:spPr>
          <a:xfrm>
            <a:off x="2889843" y="1785551"/>
            <a:ext cx="2435920" cy="2100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statuses_count</a:t>
            </a:r>
            <a:endParaRPr lang="fr-FR" dirty="0"/>
          </a:p>
          <a:p>
            <a:pPr lvl="1"/>
            <a:r>
              <a:rPr lang="fr-FR" dirty="0" err="1"/>
              <a:t>friends_count</a:t>
            </a:r>
            <a:endParaRPr lang="fr-FR" dirty="0"/>
          </a:p>
          <a:p>
            <a:pPr lvl="1"/>
            <a:r>
              <a:rPr lang="fr-FR" dirty="0"/>
              <a:t>timestamp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E8A7E34-039B-B5B6-8949-47A356DAB09D}"/>
              </a:ext>
            </a:extLst>
          </p:cNvPr>
          <p:cNvSpPr txBox="1">
            <a:spLocks/>
          </p:cNvSpPr>
          <p:nvPr/>
        </p:nvSpPr>
        <p:spPr>
          <a:xfrm>
            <a:off x="5903861" y="1507526"/>
            <a:ext cx="5488039" cy="494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>
                <a:latin typeface="+mj-lt"/>
              </a:rPr>
              <a:t>2.)  </a:t>
            </a:r>
            <a:r>
              <a:rPr lang="fr-FR" dirty="0"/>
              <a:t>4 new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existing</a:t>
            </a:r>
            <a:r>
              <a:rPr lang="fr-FR" dirty="0"/>
              <a:t> </a:t>
            </a:r>
            <a:r>
              <a:rPr lang="fr-FR" dirty="0" err="1"/>
              <a:t>ones</a:t>
            </a:r>
            <a:r>
              <a:rPr lang="fr-FR" dirty="0"/>
              <a:t>: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C0C547C-46DA-6849-AF48-08F1B63C3785}"/>
              </a:ext>
            </a:extLst>
          </p:cNvPr>
          <p:cNvSpPr txBox="1">
            <a:spLocks/>
          </p:cNvSpPr>
          <p:nvPr/>
        </p:nvSpPr>
        <p:spPr>
          <a:xfrm>
            <a:off x="5989331" y="3107714"/>
            <a:ext cx="5248113" cy="237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b="1" dirty="0"/>
              <a:t>timestamp </a:t>
            </a:r>
            <a:r>
              <a:rPr lang="fr-FR" dirty="0"/>
              <a:t>: </a:t>
            </a:r>
          </a:p>
          <a:p>
            <a:pPr lvl="1"/>
            <a:r>
              <a:rPr lang="fr-FR" dirty="0"/>
              <a:t>weekend (</a:t>
            </a:r>
            <a:r>
              <a:rPr lang="fr-FR" dirty="0" err="1"/>
              <a:t>day</a:t>
            </a:r>
            <a:r>
              <a:rPr lang="fr-FR" dirty="0"/>
              <a:t> of the </a:t>
            </a:r>
            <a:r>
              <a:rPr lang="fr-FR" dirty="0" err="1"/>
              <a:t>week</a:t>
            </a:r>
            <a:r>
              <a:rPr lang="fr-FR" dirty="0"/>
              <a:t>) : </a:t>
            </a:r>
            <a:r>
              <a:rPr lang="fr-FR" dirty="0" err="1"/>
              <a:t>assign</a:t>
            </a:r>
            <a:r>
              <a:rPr lang="fr-FR" dirty="0"/>
              <a:t> </a:t>
            </a:r>
            <a:r>
              <a:rPr lang="fr-FR" dirty="0" err="1"/>
              <a:t>numbers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    (1 = Monday, … ,7 = Sunday)</a:t>
            </a:r>
          </a:p>
          <a:p>
            <a:pPr lvl="1"/>
            <a:r>
              <a:rPr lang="fr-FR" dirty="0"/>
              <a:t>cos, sin : </a:t>
            </a:r>
            <a:r>
              <a:rPr lang="fr-FR" dirty="0" err="1"/>
              <a:t>assign</a:t>
            </a:r>
            <a:r>
              <a:rPr lang="fr-FR" dirty="0"/>
              <a:t> the value of cos(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sin(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tweet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posted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24h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D1EDB77-0E35-0315-D457-118B04FC82E2}"/>
              </a:ext>
            </a:extLst>
          </p:cNvPr>
          <p:cNvSpPr txBox="1"/>
          <p:nvPr/>
        </p:nvSpPr>
        <p:spPr>
          <a:xfrm>
            <a:off x="5921361" y="5484518"/>
            <a:ext cx="527343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seconds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00:00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time 	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posted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seconds in a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5D2F11D-D148-D43B-0F04-381C5014655B}"/>
              </a:ext>
            </a:extLst>
          </p:cNvPr>
          <p:cNvSpPr txBox="1">
            <a:spLocks/>
          </p:cNvSpPr>
          <p:nvPr/>
        </p:nvSpPr>
        <p:spPr>
          <a:xfrm>
            <a:off x="5984486" y="1995050"/>
            <a:ext cx="5407414" cy="1087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b="1" dirty="0" err="1"/>
              <a:t>text</a:t>
            </a:r>
            <a:r>
              <a:rPr lang="fr-FR" b="1" dirty="0"/>
              <a:t> </a:t>
            </a:r>
            <a:r>
              <a:rPr lang="fr-FR" dirty="0"/>
              <a:t>: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b="1" dirty="0" err="1"/>
              <a:t>len_text</a:t>
            </a:r>
            <a:r>
              <a:rPr lang="fr-FR" b="1" dirty="0"/>
              <a:t> </a:t>
            </a:r>
            <a:r>
              <a:rPr lang="fr-FR" dirty="0"/>
              <a:t>for the </a:t>
            </a:r>
            <a:r>
              <a:rPr lang="fr-FR" dirty="0" err="1"/>
              <a:t>length</a:t>
            </a:r>
            <a:r>
              <a:rPr lang="fr-FR" dirty="0"/>
              <a:t> of strings of the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the longer the tweet, the more retweets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receives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8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EADA0CAA-F821-21AC-D217-77537AC79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56" y="749748"/>
            <a:ext cx="8639890" cy="576597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29151D7-D8B7-2E08-714C-EF296B60D3DB}"/>
              </a:ext>
            </a:extLst>
          </p:cNvPr>
          <p:cNvSpPr txBox="1"/>
          <p:nvPr/>
        </p:nvSpPr>
        <p:spPr>
          <a:xfrm>
            <a:off x="2156255" y="306579"/>
            <a:ext cx="4226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/>
              <a:t>Correlation</a:t>
            </a:r>
            <a:r>
              <a:rPr lang="fr-FR" sz="2000" b="1" dirty="0"/>
              <a:t> matrix of </a:t>
            </a:r>
            <a:r>
              <a:rPr lang="fr-FR" sz="2000" b="1" dirty="0" err="1"/>
              <a:t>features</a:t>
            </a:r>
            <a:endParaRPr lang="fr-FR" sz="20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0789ED-6276-0E04-F29E-79083BFA5814}"/>
              </a:ext>
            </a:extLst>
          </p:cNvPr>
          <p:cNvSpPr txBox="1"/>
          <p:nvPr/>
        </p:nvSpPr>
        <p:spPr>
          <a:xfrm>
            <a:off x="8623415" y="3830595"/>
            <a:ext cx="2934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Each</a:t>
            </a:r>
            <a:r>
              <a:rPr lang="fr-FR" sz="2400" dirty="0"/>
              <a:t> </a:t>
            </a:r>
            <a:r>
              <a:rPr lang="fr-FR" sz="2400" dirty="0" err="1"/>
              <a:t>feature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independent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the </a:t>
            </a:r>
            <a:r>
              <a:rPr lang="fr-FR" sz="2400" dirty="0" err="1"/>
              <a:t>others</a:t>
            </a:r>
            <a:r>
              <a:rPr lang="fr-FR" sz="2400" dirty="0"/>
              <a:t> !</a:t>
            </a:r>
          </a:p>
        </p:txBody>
      </p:sp>
      <p:sp>
        <p:nvSpPr>
          <p:cNvPr id="9" name="Flèche : angle droit 8">
            <a:extLst>
              <a:ext uri="{FF2B5EF4-FFF2-40B4-BE49-F238E27FC236}">
                <a16:creationId xmlns:a16="http://schemas.microsoft.com/office/drawing/2014/main" id="{D0F92A16-FEDE-DC0A-F745-DC2054F3C6C6}"/>
              </a:ext>
            </a:extLst>
          </p:cNvPr>
          <p:cNvSpPr/>
          <p:nvPr/>
        </p:nvSpPr>
        <p:spPr>
          <a:xfrm rot="10800000" flipH="1">
            <a:off x="8433487" y="2644344"/>
            <a:ext cx="1717589" cy="10935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32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1">
            <a:extLst>
              <a:ext uri="{FF2B5EF4-FFF2-40B4-BE49-F238E27FC236}">
                <a16:creationId xmlns:a16="http://schemas.microsoft.com/office/drawing/2014/main" id="{8C048611-791A-466A-A5C1-B0415D43D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D0E884A-93C9-44E4-842F-5B6C251F8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476" y="723900"/>
            <a:ext cx="10610474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25400" dir="2700000" sx="99000" sy="99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0EB31C-CD53-48C2-A9BE-DFB0681AE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50800" dist="25400" dir="2700000" sx="99000" sy="99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 descr="Une image contenant table&#10;&#10;Description générée automatiquement">
            <a:extLst>
              <a:ext uri="{FF2B5EF4-FFF2-40B4-BE49-F238E27FC236}">
                <a16:creationId xmlns:a16="http://schemas.microsoft.com/office/drawing/2014/main" id="{1B796461-B025-D487-865A-F763A52F3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82" y="312237"/>
            <a:ext cx="7650667" cy="635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1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DA0009-DA77-8F00-CB87-460D230B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r>
              <a:rPr lang="fr-FR" dirty="0"/>
              <a:t>Model </a:t>
            </a:r>
            <a:r>
              <a:rPr lang="fr-FR"/>
              <a:t>Choices</a:t>
            </a:r>
            <a:endParaRPr lang="fr-FR" dirty="0"/>
          </a:p>
        </p:txBody>
      </p:sp>
      <p:pic>
        <p:nvPicPr>
          <p:cNvPr id="3074" name="Picture 2" descr="An Introduction to Machine Learning | by Anmol Behl | Becoming Human:  Artificial Intelligence Magazine">
            <a:extLst>
              <a:ext uri="{FF2B5EF4-FFF2-40B4-BE49-F238E27FC236}">
                <a16:creationId xmlns:a16="http://schemas.microsoft.com/office/drawing/2014/main" id="{94CB46D1-F42A-B6FC-5EB9-67598B932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1" r="26533"/>
          <a:stretch/>
        </p:blipFill>
        <p:spPr bwMode="auto">
          <a:xfrm>
            <a:off x="20" y="-17929"/>
            <a:ext cx="4876780" cy="68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E6AAD6-9148-AF78-27F1-4EED44AAF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5 </a:t>
            </a:r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regression</a:t>
            </a:r>
            <a:r>
              <a:rPr lang="fr-FR" dirty="0"/>
              <a:t> are </a:t>
            </a:r>
            <a:r>
              <a:rPr lang="fr-FR" dirty="0" err="1"/>
              <a:t>considered</a:t>
            </a:r>
            <a:r>
              <a:rPr lang="fr-FR" dirty="0"/>
              <a:t> : </a:t>
            </a:r>
          </a:p>
          <a:p>
            <a:r>
              <a:rPr lang="fr-FR" dirty="0" err="1"/>
              <a:t>Linear</a:t>
            </a:r>
            <a:r>
              <a:rPr lang="fr-FR" dirty="0"/>
              <a:t> </a:t>
            </a:r>
          </a:p>
          <a:p>
            <a:r>
              <a:rPr lang="fr-FR" dirty="0" err="1"/>
              <a:t>Extreme</a:t>
            </a:r>
            <a:r>
              <a:rPr lang="fr-FR" dirty="0"/>
              <a:t> Gradient </a:t>
            </a:r>
            <a:r>
              <a:rPr lang="fr-FR" dirty="0" err="1"/>
              <a:t>Boosting</a:t>
            </a:r>
            <a:r>
              <a:rPr lang="fr-FR" dirty="0"/>
              <a:t> (XGB)</a:t>
            </a:r>
          </a:p>
          <a:p>
            <a:r>
              <a:rPr lang="fr-FR" dirty="0"/>
              <a:t>Gradient </a:t>
            </a:r>
            <a:r>
              <a:rPr lang="fr-FR" dirty="0" err="1"/>
              <a:t>Boosting</a:t>
            </a:r>
            <a:endParaRPr lang="fr-FR" dirty="0"/>
          </a:p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  <a:p>
            <a:r>
              <a:rPr lang="fr-FR" dirty="0" err="1"/>
              <a:t>Random</a:t>
            </a:r>
            <a:r>
              <a:rPr lang="fr-FR" dirty="0"/>
              <a:t> Forest.</a:t>
            </a:r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90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D02A2-EBFD-BB47-E181-03831A0C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MAE </a:t>
            </a:r>
            <a:r>
              <a:rPr lang="fr-FR" dirty="0" err="1"/>
              <a:t>comparison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tuning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22C041C-B5B6-836D-8C04-D78784A02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1839642"/>
            <a:ext cx="10702518" cy="2405254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65B96DF-5449-7EAF-8B62-00F583E2A976}"/>
              </a:ext>
            </a:extLst>
          </p:cNvPr>
          <p:cNvSpPr txBox="1"/>
          <p:nvPr/>
        </p:nvSpPr>
        <p:spPr>
          <a:xfrm>
            <a:off x="849529" y="4635592"/>
            <a:ext cx="5483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RandomForest</a:t>
            </a:r>
            <a:r>
              <a:rPr lang="fr-FR" dirty="0"/>
              <a:t> (MAE ≈ 5.49) and XGB (MAE ≈ 5.59) are the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best performances 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A5ABCBD-9243-B159-00C1-1396B97E9804}"/>
              </a:ext>
            </a:extLst>
          </p:cNvPr>
          <p:cNvSpPr/>
          <p:nvPr/>
        </p:nvSpPr>
        <p:spPr>
          <a:xfrm>
            <a:off x="6617043" y="4714917"/>
            <a:ext cx="716692" cy="4757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C934B4-8D91-A56F-E7BA-18D09EBA1C5C}"/>
              </a:ext>
            </a:extLst>
          </p:cNvPr>
          <p:cNvSpPr txBox="1"/>
          <p:nvPr/>
        </p:nvSpPr>
        <p:spPr>
          <a:xfrm>
            <a:off x="7837276" y="4714917"/>
            <a:ext cx="288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Hyperparameters</a:t>
            </a:r>
            <a:r>
              <a:rPr lang="fr-FR" dirty="0"/>
              <a:t> Tuning</a:t>
            </a:r>
          </a:p>
        </p:txBody>
      </p:sp>
    </p:spTree>
    <p:extLst>
      <p:ext uri="{BB962C8B-B14F-4D97-AF65-F5344CB8AC3E}">
        <p14:creationId xmlns:p14="http://schemas.microsoft.com/office/powerpoint/2010/main" val="102750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BF723-DD54-599C-056D-D4256AD8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0512"/>
            <a:ext cx="10691265" cy="1371030"/>
          </a:xfrm>
        </p:spPr>
        <p:txBody>
          <a:bodyPr/>
          <a:lstStyle/>
          <a:p>
            <a:r>
              <a:rPr lang="fr-FR" dirty="0" err="1"/>
              <a:t>Hyperparameters</a:t>
            </a:r>
            <a:r>
              <a:rPr lang="fr-FR" dirty="0"/>
              <a:t> Tuning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E9D4A2-1F7D-9EF0-9D1E-1CB57206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85" y="2508250"/>
            <a:ext cx="10691265" cy="330666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XGB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regressor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/>
            <a:r>
              <a:rPr lang="fr-FR" dirty="0"/>
              <a:t>Important </a:t>
            </a:r>
            <a:r>
              <a:rPr lang="fr-FR" dirty="0" err="1"/>
              <a:t>parameters</a:t>
            </a:r>
            <a:r>
              <a:rPr lang="fr-FR" dirty="0"/>
              <a:t> : </a:t>
            </a:r>
            <a:r>
              <a:rPr lang="en-US" b="0" i="0" dirty="0" err="1">
                <a:effectLst/>
              </a:rPr>
              <a:t>n_estimators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max_depth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learning_rate</a:t>
            </a:r>
            <a:r>
              <a:rPr lang="en-US" b="0" i="0" dirty="0">
                <a:effectLst/>
              </a:rPr>
              <a:t>, gamma and </a:t>
            </a:r>
            <a:r>
              <a:rPr lang="en-US" b="0" i="0" dirty="0" err="1">
                <a:effectLst/>
              </a:rPr>
              <a:t>min_child_weight</a:t>
            </a:r>
            <a:endParaRPr lang="en-US" b="0" i="0" dirty="0">
              <a:effectLst/>
            </a:endParaRPr>
          </a:p>
          <a:p>
            <a:pPr lvl="1"/>
            <a:r>
              <a:rPr lang="en-US" dirty="0"/>
              <a:t>Use “parameter narrowing” and tune one parameter at a time, we got this result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 took much less time for tuning than Random Forest.</a:t>
            </a:r>
          </a:p>
          <a:p>
            <a:pPr lvl="2"/>
            <a:endParaRPr lang="en-US" b="0" i="0" dirty="0">
              <a:effectLst/>
            </a:endParaRPr>
          </a:p>
          <a:p>
            <a:pPr lvl="1"/>
            <a:endParaRPr lang="en-US" b="0" i="0" dirty="0">
              <a:effectLst/>
            </a:endParaRPr>
          </a:p>
          <a:p>
            <a:pPr lvl="1"/>
            <a:endParaRPr lang="en-US" b="0" i="0" dirty="0">
              <a:effectLst/>
            </a:endParaRPr>
          </a:p>
          <a:p>
            <a:pPr lvl="1"/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A133793-670E-5017-4FA1-8CC177D678A0}"/>
              </a:ext>
            </a:extLst>
          </p:cNvPr>
          <p:cNvSpPr txBox="1">
            <a:spLocks/>
          </p:cNvSpPr>
          <p:nvPr/>
        </p:nvSpPr>
        <p:spPr>
          <a:xfrm>
            <a:off x="129135" y="1645711"/>
            <a:ext cx="11205615" cy="964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/>
              <a:t>We use </a:t>
            </a:r>
            <a:r>
              <a:rPr lang="en-US" sz="2000" dirty="0" err="1"/>
              <a:t>RandomizedSearchCV</a:t>
            </a:r>
            <a:r>
              <a:rPr lang="en-US" sz="2000" dirty="0"/>
              <a:t> with cv = 3 (3-fold splitting strategy) for hyperparameters tuning of both models.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ECA3B8D1-2F62-A1B2-8BC2-18699F51AF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298ABC1E-DD96-710D-397A-11A248492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23"/>
          <a:stretch/>
        </p:blipFill>
        <p:spPr>
          <a:xfrm>
            <a:off x="4191000" y="3808108"/>
            <a:ext cx="2984500" cy="160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6398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C2F"/>
      </a:dk2>
      <a:lt2>
        <a:srgbClr val="F0F3F0"/>
      </a:lt2>
      <a:accent1>
        <a:srgbClr val="CA3CD4"/>
      </a:accent1>
      <a:accent2>
        <a:srgbClr val="7B2EC3"/>
      </a:accent2>
      <a:accent3>
        <a:srgbClr val="4B3CD4"/>
      </a:accent3>
      <a:accent4>
        <a:srgbClr val="2A5AC2"/>
      </a:accent4>
      <a:accent5>
        <a:srgbClr val="3CACD4"/>
      </a:accent5>
      <a:accent6>
        <a:srgbClr val="29BFA8"/>
      </a:accent6>
      <a:hlink>
        <a:srgbClr val="3F88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489</Words>
  <Application>Microsoft Office PowerPoint</Application>
  <PresentationFormat>Widescreen</PresentationFormat>
  <Paragraphs>83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ChronicleVTI</vt:lpstr>
      <vt:lpstr>INF554 Data Challenge : Retweet Prediction</vt:lpstr>
      <vt:lpstr>Objective</vt:lpstr>
      <vt:lpstr>Datasets</vt:lpstr>
      <vt:lpstr>Features choice</vt:lpstr>
      <vt:lpstr>PowerPoint Presentation</vt:lpstr>
      <vt:lpstr>PowerPoint Presentation</vt:lpstr>
      <vt:lpstr>Model Choices</vt:lpstr>
      <vt:lpstr>MAE comparison Before tuning</vt:lpstr>
      <vt:lpstr>Hyperparameters Tuning</vt:lpstr>
      <vt:lpstr>PowerPoint Presentation</vt:lpstr>
      <vt:lpstr>Final Comparison</vt:lpstr>
      <vt:lpstr>Thank you for your attentions!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INF554 Data Challenge : Retweet Prediction</dc:title>
  <dc:creator>Vannvatthana NORNG X2020</dc:creator>
  <cp:lastModifiedBy>Vannvatthana NORNG X2020</cp:lastModifiedBy>
  <cp:revision>3</cp:revision>
  <dcterms:created xsi:type="dcterms:W3CDTF">2022-12-10T08:09:33Z</dcterms:created>
  <dcterms:modified xsi:type="dcterms:W3CDTF">2022-12-12T13:30:28Z</dcterms:modified>
</cp:coreProperties>
</file>