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8" r:id="rId7"/>
    <p:sldId id="267" r:id="rId8"/>
    <p:sldId id="260" r:id="rId9"/>
    <p:sldId id="266" r:id="rId10"/>
    <p:sldId id="271" r:id="rId11"/>
    <p:sldId id="262" r:id="rId12"/>
    <p:sldId id="263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E980-7ABA-4481-9EF3-817879D96B54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63C59-0A69-4ABA-89DA-CDBF1E6106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182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C02D-CE43-6856-2302-6BD75F415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10C02-9DDE-4A1A-69A1-6127A72B7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F0AC-291A-92BC-4AE7-814186BB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288E-ECB1-4CB6-9149-4DD58A0B9E16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7D14-2DF4-D99E-1087-0302607A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0D3F-4B25-9D8C-17A6-5CD09E76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554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7A4F-1697-4C5E-8789-76524DB5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67F39-8FB5-EA7B-FFBA-8287AE3A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8443-73D7-1E4F-FAF5-E9AB727F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B5DB-3F3D-4665-99FD-6BF2C4DEB5A2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87CC-75EF-D88C-40A5-26E7463A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83C5-8568-A1E9-5F9F-FE37C99A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410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1932D-452D-BAFB-9C46-CC01DE272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C93A7-5624-FE68-BEA2-0BB8F311D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1808-00DB-59A2-56C4-0B927931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9C2A-006D-43DB-9414-F0A25F62BF1D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5CC4-ADD2-350D-9627-07629273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BD84-79DA-BBFC-4EA4-862C630E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82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82C9-238D-5269-F3EC-63B4CB16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F22B-7BC1-839F-DC37-B0425DD1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738F-B289-603F-2DA9-83A5D8AD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AF35-2CEB-45E2-9DE9-A54F7EF8A4E1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6EF0-9831-4ACD-E926-4D7A19C4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F264-A4BE-5935-F032-BCE9B90A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772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7B77-CDA3-016E-97FC-4CB6BC67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5D92-CF27-37F0-9843-F9F3D70C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AC88-3488-30C7-9F91-94466C30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EDC-3055-4649-9EE7-105C98895AE1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19B20-EB44-1236-E965-72CDB1CC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1719-399B-1187-2739-5C38A9FB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522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E39D-66B9-73F6-8D5B-985CA512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1D9C-5793-BC53-B86E-0BD358BD2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0D4A4-98B4-B762-03CD-026EBF607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BE27A-C622-6FD6-8788-A95E8633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9353-1D0A-452E-9791-33E743E190C8}" type="datetime1">
              <a:rPr lang="fr-CH" smtClean="0"/>
              <a:t>06.05.2022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0CE43-DCB3-0BC5-AAD4-83A60B21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4E487-7A7F-30BB-D974-45A4F32A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12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E71-94AF-6B89-7EC3-F242372B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9B1C8-BCD1-6671-FB7A-3A13B654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F7E91-F6AA-3DA6-F97F-66D596393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F7EC1-D7F1-F60C-F1C5-F7EA1D3AE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E01BE-D49E-3D56-3DD1-0C9C878A5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765CA-2FEE-7364-0409-1CEBA72B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F95B-83A7-4B0F-908E-FE0C31D62E1B}" type="datetime1">
              <a:rPr lang="fr-CH" smtClean="0"/>
              <a:t>06.05.2022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63BAF-9FCA-963A-7E3D-6E735E81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F2705-6E3C-68E5-D1B1-557CF64B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14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06B9-57AC-7663-417C-B65148F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72FF3-CDA1-4241-55E5-72363B19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7C53-045E-4F7A-B176-C79F625F6D51}" type="datetime1">
              <a:rPr lang="fr-CH" smtClean="0"/>
              <a:t>06.05.2022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8670B-1098-67BF-BD2D-06E6CB20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F42D3-351D-F618-CF98-E9AA4D87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886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5590D-CBA6-3044-AE6B-500B9FD1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9F6-B31E-454F-A526-A35AF4EF743C}" type="datetime1">
              <a:rPr lang="fr-CH" smtClean="0"/>
              <a:t>06.05.2022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013F8-D8E6-1EB9-C88D-BF4D5F5B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356C6-E236-5760-97BB-FA41B5BF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412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A54C-39EA-97DD-4661-74DA6C26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645F-9DB8-B699-8F7D-09B0A3BE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52A67-8B9D-8771-F6E4-BD0CB9B1E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4B72B-F12A-9F50-4D5B-4927CA5D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48E-F322-407A-84E2-FFC36A0E166D}" type="datetime1">
              <a:rPr lang="fr-CH" smtClean="0"/>
              <a:t>06.05.2022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FE105-BFDD-164F-C96B-44F63194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7359C-5AB4-7411-412C-47103718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22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1677-C371-6BC5-3E16-3F6E2029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57E66-4ACF-97EC-1A07-C28AC1FAB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3123C-A5FC-AED3-D202-B77A9AF49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D5274-684D-A7A7-3DFC-CA437E50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5E-AC35-4034-B4AF-0E67482FF781}" type="datetime1">
              <a:rPr lang="fr-CH" smtClean="0"/>
              <a:t>06.05.2022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26997-1D12-262A-E54C-3F068318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E8048-7797-5A40-FEC9-AA4A83FF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769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D9258-22FE-BDD7-795B-19572ED6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2927-A677-343E-CBD3-8B6BACDC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6CC9-56C3-E0B5-A00A-8620F6656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C9A1-8BDD-4A13-A115-80566E471C19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F7C6-65F0-4AC5-32A4-EF87B32D5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0E91-50F4-F342-FD98-9A5E135DD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EB9B-5452-4822-AF0B-FE34A96420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93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F674-031C-0EB7-85FB-94EEC4022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A Visual </a:t>
            </a:r>
            <a:r>
              <a:rPr lang="fr-CH" dirty="0" err="1"/>
              <a:t>Hashing</a:t>
            </a:r>
            <a:r>
              <a:rPr lang="fr-CH" dirty="0"/>
              <a:t> </a:t>
            </a:r>
            <a:r>
              <a:rPr lang="fr-CH" dirty="0" err="1"/>
              <a:t>scheme</a:t>
            </a:r>
            <a:br>
              <a:rPr lang="fr-CH" dirty="0"/>
            </a:br>
            <a:r>
              <a:rPr lang="fr-CH" dirty="0"/>
              <a:t>for </a:t>
            </a:r>
            <a:r>
              <a:rPr lang="fr-CH" dirty="0" err="1"/>
              <a:t>TrustID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82D1D-BDB1-4DC5-8E3E-E66D8721E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Master’s</a:t>
            </a:r>
            <a:r>
              <a:rPr lang="fr-CH" dirty="0"/>
              <a:t> Project at ELCA – Adrien Laydu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41E6-31A6-6ED9-3EA1-66BEC22B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A962-8D07-4007-9D8D-3643C55DBB13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91D36-B7FC-D6E2-F0B2-D76F380C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35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2DD0-FBE6-AFB1-D487-FFFD362A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Fourier </a:t>
            </a:r>
            <a:r>
              <a:rPr lang="fr-CH" dirty="0" err="1"/>
              <a:t>Hashing</a:t>
            </a:r>
            <a:r>
              <a:rPr lang="fr-CH" dirty="0"/>
              <a:t> - 0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FC41-66BA-7116-EDD6-B6012B5C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Mapping bits to fréquences</a:t>
            </a:r>
          </a:p>
          <a:p>
            <a:r>
              <a:rPr lang="fr-CH" dirty="0" err="1"/>
              <a:t>Same</a:t>
            </a:r>
            <a:r>
              <a:rPr lang="fr-CH" dirty="0"/>
              <a:t> importance for </a:t>
            </a:r>
            <a:r>
              <a:rPr lang="fr-CH" dirty="0" err="1"/>
              <a:t>every</a:t>
            </a:r>
            <a:r>
              <a:rPr lang="fr-CH" dirty="0"/>
              <a:t> bit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FC9B0-040D-03D8-3E10-3360D7D7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AF35-2CEB-45E2-9DE9-A54F7EF8A4E1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3C3F9-4CF6-0611-77D6-0B365432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23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1A5B-1F30-7FD7-E874-09DDE452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scheme</a:t>
            </a:r>
            <a:r>
              <a:rPr lang="fr-CH" dirty="0"/>
              <a:t> – Fourier </a:t>
            </a:r>
            <a:r>
              <a:rPr lang="fr-CH" dirty="0" err="1"/>
              <a:t>Hashing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BA7E-9B6E-042D-9A0E-8110601E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Instead</a:t>
            </a:r>
            <a:r>
              <a:rPr lang="fr-CH" dirty="0"/>
              <a:t> of </a:t>
            </a:r>
            <a:r>
              <a:rPr lang="fr-CH" dirty="0" err="1"/>
              <a:t>generating</a:t>
            </a:r>
            <a:r>
              <a:rPr lang="fr-CH" dirty="0"/>
              <a:t> an image,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generate</a:t>
            </a:r>
            <a:r>
              <a:rPr lang="fr-CH" dirty="0"/>
              <a:t> a 2D Fourier </a:t>
            </a:r>
            <a:r>
              <a:rPr lang="fr-CH" dirty="0" err="1"/>
              <a:t>spectrum</a:t>
            </a:r>
            <a:r>
              <a:rPr lang="fr-CH" dirty="0"/>
              <a:t>.</a:t>
            </a:r>
          </a:p>
          <a:p>
            <a:r>
              <a:rPr lang="fr-CH" dirty="0"/>
              <a:t>To </a:t>
            </a:r>
            <a:r>
              <a:rPr lang="fr-CH" dirty="0" err="1"/>
              <a:t>get</a:t>
            </a:r>
            <a:r>
              <a:rPr lang="fr-CH" dirty="0"/>
              <a:t> </a:t>
            </a:r>
            <a:r>
              <a:rPr lang="fr-CH" dirty="0" err="1"/>
              <a:t>enough</a:t>
            </a:r>
            <a:r>
              <a:rPr lang="fr-CH" dirty="0"/>
              <a:t> information,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repeat</a:t>
            </a:r>
            <a:r>
              <a:rPr lang="fr-CH" dirty="0"/>
              <a:t> the process 3 times.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3F1A-A92E-ACEA-3299-79EE1E94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7DBA-2290-4E4E-8906-76198A625EFE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8CCAF-1BBC-B66D-272E-FE2CD0E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481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0262-9C1E-F357-013D-4A3F6E45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scheme</a:t>
            </a:r>
            <a:r>
              <a:rPr lang="fr-CH" dirty="0"/>
              <a:t> – Fourier </a:t>
            </a:r>
            <a:r>
              <a:rPr lang="fr-CH" dirty="0" err="1"/>
              <a:t>Hashing</a:t>
            </a:r>
            <a:r>
              <a:rPr lang="fr-CH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3729-33F8-5104-B78C-9BEFBBA1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Once the </a:t>
            </a:r>
            <a:r>
              <a:rPr lang="fr-CH" dirty="0" err="1"/>
              <a:t>functions</a:t>
            </a:r>
            <a:r>
              <a:rPr lang="fr-CH" dirty="0"/>
              <a:t> are </a:t>
            </a:r>
            <a:r>
              <a:rPr lang="fr-CH" dirty="0" err="1"/>
              <a:t>generated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sample</a:t>
            </a:r>
            <a:r>
              <a:rPr lang="fr-CH" dirty="0"/>
              <a:t> the </a:t>
            </a:r>
            <a:r>
              <a:rPr lang="fr-CH" dirty="0" err="1"/>
              <a:t>colors</a:t>
            </a:r>
            <a:r>
              <a:rPr lang="fr-CH" dirty="0"/>
              <a:t> </a:t>
            </a:r>
            <a:r>
              <a:rPr lang="fr-CH" dirty="0" err="1"/>
              <a:t>directly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hash.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FF5F-F4BA-3FC3-B5E1-A9F885AD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1FD3-B7B8-459E-A57A-2BC755413D80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E135F-D840-093F-031C-C5010957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217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EE68-C07C-9633-A415-220F89C5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scheme</a:t>
            </a:r>
            <a:r>
              <a:rPr lang="fr-CH" dirty="0"/>
              <a:t> – Fourier </a:t>
            </a:r>
            <a:r>
              <a:rPr lang="fr-CH" dirty="0" err="1"/>
              <a:t>Hashing</a:t>
            </a:r>
            <a:r>
              <a:rPr lang="fr-CH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B8C4-879E-C836-E2D7-2BE1D742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Finally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symmetry</a:t>
            </a:r>
            <a:r>
              <a:rPr lang="fr-CH" dirty="0"/>
              <a:t>, to help </a:t>
            </a:r>
            <a:r>
              <a:rPr lang="fr-CH" dirty="0" err="1"/>
              <a:t>recognizability</a:t>
            </a:r>
            <a:r>
              <a:rPr lang="fr-CH" dirty="0"/>
              <a:t>.</a:t>
            </a:r>
          </a:p>
          <a:p>
            <a:r>
              <a:rPr lang="fr-CH" dirty="0"/>
              <a:t>The </a:t>
            </a:r>
            <a:r>
              <a:rPr lang="fr-CH" dirty="0" err="1"/>
              <a:t>symmetry</a:t>
            </a:r>
            <a:r>
              <a:rPr lang="fr-CH" dirty="0"/>
              <a:t> mode (</a:t>
            </a:r>
            <a:r>
              <a:rPr lang="fr-CH" dirty="0" err="1"/>
              <a:t>e.g</a:t>
            </a:r>
            <a:r>
              <a:rPr lang="fr-CH" dirty="0"/>
              <a:t> vertical, horizontal, diagonal,…)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extracted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hash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E2EB-8682-430B-5F5B-86AC9CA5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7808-E15F-4BAD-AC65-7EF9536A1EF5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DDA10-2805-BDDD-FE85-7E568564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458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9038-C5CB-8FEA-3E02-8D9F85BC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D82E-13BE-0520-DAEF-37222575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Main issue: no </a:t>
            </a:r>
            <a:r>
              <a:rPr lang="fr-CH" dirty="0" err="1"/>
              <a:t>definite</a:t>
            </a:r>
            <a:r>
              <a:rPr lang="fr-CH" dirty="0"/>
              <a:t> </a:t>
            </a:r>
            <a:r>
              <a:rPr lang="fr-CH" dirty="0" err="1"/>
              <a:t>metric</a:t>
            </a:r>
            <a:r>
              <a:rPr lang="fr-CH" dirty="0"/>
              <a:t> to </a:t>
            </a:r>
            <a:r>
              <a:rPr lang="fr-CH" dirty="0" err="1"/>
              <a:t>assess</a:t>
            </a:r>
            <a:r>
              <a:rPr lang="fr-CH" dirty="0"/>
              <a:t> </a:t>
            </a:r>
            <a:r>
              <a:rPr lang="fr-CH" dirty="0" err="1"/>
              <a:t>whether</a:t>
            </a:r>
            <a:r>
              <a:rPr lang="fr-CH" dirty="0"/>
              <a:t> </a:t>
            </a:r>
            <a:r>
              <a:rPr lang="fr-CH" dirty="0" err="1"/>
              <a:t>two</a:t>
            </a:r>
            <a:r>
              <a:rPr lang="fr-CH" dirty="0"/>
              <a:t> outputs are close</a:t>
            </a:r>
          </a:p>
          <a:p>
            <a:r>
              <a:rPr lang="fr-CH" dirty="0"/>
              <a:t>The </a:t>
            </a:r>
            <a:r>
              <a:rPr lang="fr-CH" dirty="0" err="1"/>
              <a:t>scheme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heavily</a:t>
            </a:r>
            <a:r>
              <a:rPr lang="fr-CH" dirty="0"/>
              <a:t> </a:t>
            </a:r>
            <a:r>
              <a:rPr lang="fr-CH" dirty="0" err="1"/>
              <a:t>assumption-based</a:t>
            </a:r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B632-BF6D-0971-5D0C-9FAE3074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408D-3B93-40C6-B0B0-82611AF8414B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9CF1F-AB10-BC91-DAFB-7A8B82B3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763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0993-58EC-481D-D0AD-3B7471A1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Next </a:t>
            </a:r>
            <a:r>
              <a:rPr lang="fr-CH" dirty="0" err="1"/>
              <a:t>steps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3E89-D75A-B332-CDE7-675B3113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Implementation</a:t>
            </a:r>
            <a:endParaRPr lang="fr-CH" dirty="0"/>
          </a:p>
          <a:p>
            <a:r>
              <a:rPr lang="fr-CH" dirty="0"/>
              <a:t>Formalisation</a:t>
            </a:r>
          </a:p>
          <a:p>
            <a:r>
              <a:rPr lang="fr-CH" dirty="0" err="1"/>
              <a:t>Testing</a:t>
            </a:r>
            <a:r>
              <a:rPr lang="fr-CH" dirty="0"/>
              <a:t>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DBCD-C2F2-F5FD-CE90-9CABB066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AF35-2CEB-45E2-9DE9-A54F7EF8A4E1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14E07-16AD-A5DF-ECB3-47EAC92E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237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8B18-120F-1286-F2F0-33B0C199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Presentation</a:t>
            </a:r>
            <a:r>
              <a:rPr lang="fr-CH" dirty="0"/>
              <a:t> </a:t>
            </a:r>
            <a:r>
              <a:rPr lang="fr-CH" dirty="0" err="1"/>
              <a:t>outline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35F-AE30-7938-57F5-6B276F6B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Context</a:t>
            </a:r>
            <a:endParaRPr lang="fr-CH" dirty="0"/>
          </a:p>
          <a:p>
            <a:r>
              <a:rPr lang="fr-CH" dirty="0" err="1"/>
              <a:t>Problem</a:t>
            </a:r>
            <a:endParaRPr lang="fr-CH" dirty="0"/>
          </a:p>
          <a:p>
            <a:r>
              <a:rPr lang="fr-CH" dirty="0"/>
              <a:t>Project goal</a:t>
            </a:r>
          </a:p>
          <a:p>
            <a:r>
              <a:rPr lang="fr-CH" dirty="0"/>
              <a:t>(</a:t>
            </a:r>
            <a:r>
              <a:rPr lang="fr-CH" dirty="0" err="1"/>
              <a:t>Maybe</a:t>
            </a:r>
            <a:r>
              <a:rPr lang="fr-CH" dirty="0"/>
              <a:t>) </a:t>
            </a:r>
            <a:r>
              <a:rPr lang="fr-CH" dirty="0" err="1"/>
              <a:t>Existing</a:t>
            </a:r>
            <a:r>
              <a:rPr lang="fr-CH" dirty="0"/>
              <a:t> </a:t>
            </a:r>
            <a:r>
              <a:rPr lang="fr-CH" dirty="0" err="1"/>
              <a:t>schemes</a:t>
            </a:r>
            <a:r>
              <a:rPr lang="fr-CH" dirty="0"/>
              <a:t> </a:t>
            </a:r>
          </a:p>
          <a:p>
            <a:r>
              <a:rPr lang="fr-CH" dirty="0"/>
              <a:t>Our new </a:t>
            </a:r>
            <a:r>
              <a:rPr lang="fr-CH" dirty="0" err="1"/>
              <a:t>approach</a:t>
            </a:r>
            <a:r>
              <a:rPr lang="fr-CH" dirty="0"/>
              <a:t> – Fourier hash</a:t>
            </a:r>
          </a:p>
          <a:p>
            <a:r>
              <a:rPr lang="fr-CH" dirty="0"/>
              <a:t>Discussion</a:t>
            </a:r>
          </a:p>
          <a:p>
            <a:r>
              <a:rPr lang="fr-CH" dirty="0" err="1"/>
              <a:t>Further</a:t>
            </a:r>
            <a:r>
              <a:rPr lang="fr-CH" dirty="0"/>
              <a:t> </a:t>
            </a:r>
            <a:r>
              <a:rPr lang="fr-CH" dirty="0" err="1"/>
              <a:t>improvements</a:t>
            </a:r>
            <a:endParaRPr lang="fr-CH" dirty="0"/>
          </a:p>
          <a:p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A93F-A93C-0E43-3A64-1364BA2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2417-67AF-4205-860C-2FF0E178F01E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A50DB-663E-884E-38B9-B3D31D2D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395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A414-6AEC-046C-8DA6-A26DD16E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643C-7E67-B83C-A6F3-96BE5A32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1313" cy="4351338"/>
          </a:xfrm>
        </p:spPr>
        <p:txBody>
          <a:bodyPr/>
          <a:lstStyle/>
          <a:p>
            <a:pPr marL="0" indent="0">
              <a:buNone/>
            </a:pPr>
            <a:r>
              <a:rPr lang="fr-CH" dirty="0" err="1"/>
              <a:t>Currently</a:t>
            </a:r>
            <a:r>
              <a:rPr lang="fr-CH" dirty="0"/>
              <a:t>, </a:t>
            </a:r>
            <a:r>
              <a:rPr lang="fr-CH" dirty="0" err="1"/>
              <a:t>TrustID</a:t>
            </a:r>
            <a:r>
              <a:rPr lang="fr-CH" dirty="0"/>
              <a:t> </a:t>
            </a:r>
            <a:r>
              <a:rPr lang="fr-CH" dirty="0" err="1"/>
              <a:t>offers</a:t>
            </a:r>
            <a:r>
              <a:rPr lang="fr-CH" dirty="0"/>
              <a:t> </a:t>
            </a:r>
            <a:r>
              <a:rPr lang="fr-CH" dirty="0" err="1"/>
              <a:t>only</a:t>
            </a:r>
            <a:r>
              <a:rPr lang="fr-CH" dirty="0"/>
              <a:t> an «</a:t>
            </a:r>
            <a:r>
              <a:rPr lang="fr-CH" dirty="0" err="1"/>
              <a:t>accept</a:t>
            </a:r>
            <a:r>
              <a:rPr lang="fr-CH" dirty="0"/>
              <a:t>» </a:t>
            </a:r>
            <a:r>
              <a:rPr lang="fr-CH" dirty="0" err="1"/>
              <a:t>button</a:t>
            </a:r>
            <a:r>
              <a:rPr lang="fr-CH" dirty="0"/>
              <a:t> </a:t>
            </a:r>
            <a:r>
              <a:rPr lang="fr-CH" dirty="0" err="1"/>
              <a:t>during</a:t>
            </a:r>
            <a:r>
              <a:rPr lang="fr-CH" dirty="0"/>
              <a:t> transaction validation</a:t>
            </a:r>
          </a:p>
          <a:p>
            <a:r>
              <a:rPr lang="fr-CH" dirty="0"/>
              <a:t>For the user: no </a:t>
            </a:r>
            <a:r>
              <a:rPr lang="fr-CH" dirty="0" err="1"/>
              <a:t>way</a:t>
            </a:r>
            <a:r>
              <a:rPr lang="fr-CH" dirty="0"/>
              <a:t> to </a:t>
            </a:r>
            <a:r>
              <a:rPr lang="fr-CH" dirty="0" err="1"/>
              <a:t>ensure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the transaction </a:t>
            </a:r>
            <a:r>
              <a:rPr lang="fr-CH" dirty="0" err="1"/>
              <a:t>is</a:t>
            </a:r>
            <a:r>
              <a:rPr lang="fr-CH" dirty="0"/>
              <a:t> the one </a:t>
            </a:r>
            <a:r>
              <a:rPr lang="fr-CH" dirty="0" err="1"/>
              <a:t>they</a:t>
            </a:r>
            <a:r>
              <a:rPr lang="fr-CH" dirty="0"/>
              <a:t> </a:t>
            </a:r>
            <a:r>
              <a:rPr lang="fr-CH" dirty="0" err="1"/>
              <a:t>initiated</a:t>
            </a:r>
            <a:r>
              <a:rPr lang="fr-CH" dirty="0"/>
              <a:t>.</a:t>
            </a:r>
          </a:p>
          <a:p>
            <a:r>
              <a:rPr lang="fr-CH" dirty="0"/>
              <a:t>Risk of </a:t>
            </a:r>
            <a:r>
              <a:rPr lang="fr-CH" dirty="0" err="1"/>
              <a:t>errors</a:t>
            </a:r>
            <a:r>
              <a:rPr lang="fr-CH" dirty="0"/>
              <a:t>, or </a:t>
            </a:r>
            <a:r>
              <a:rPr lang="fr-CH" dirty="0" err="1"/>
              <a:t>attacks</a:t>
            </a:r>
            <a:r>
              <a:rPr lang="fr-CH" dirty="0"/>
              <a:t>.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DCDC7CF-5D04-862D-D0F6-64AD712C1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181" y="1027906"/>
            <a:ext cx="2804054" cy="529379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AFC556-0972-E27C-5B6F-67432A8E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2472-D065-42EF-A848-3C1A5FC04C40}" type="datetime1">
              <a:rPr lang="fr-CH" smtClean="0"/>
              <a:t>06.05.2022</a:t>
            </a:fld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F5D9-49E3-2070-5961-E987F74C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253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3DA6-0289-B7DA-3CB7-73E5D6D8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Transaction </a:t>
            </a:r>
            <a:r>
              <a:rPr lang="fr-CH" dirty="0" err="1"/>
              <a:t>verification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3810-2868-923B-AEE6-45478B48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4" y="1690688"/>
            <a:ext cx="10860156" cy="1858669"/>
          </a:xfrm>
        </p:spPr>
        <p:txBody>
          <a:bodyPr>
            <a:normAutofit/>
          </a:bodyPr>
          <a:lstStyle/>
          <a:p>
            <a:r>
              <a:rPr lang="fr-CH" dirty="0" err="1"/>
              <a:t>We</a:t>
            </a:r>
            <a:r>
              <a:rPr lang="fr-CH" dirty="0"/>
              <a:t> use a </a:t>
            </a:r>
            <a:r>
              <a:rPr lang="fr-CH" dirty="0" err="1"/>
              <a:t>cryptographic</a:t>
            </a:r>
            <a:r>
              <a:rPr lang="fr-CH" dirty="0"/>
              <a:t> hash </a:t>
            </a:r>
            <a:r>
              <a:rPr lang="fr-CH" dirty="0" err="1"/>
              <a:t>function</a:t>
            </a:r>
            <a:r>
              <a:rPr lang="fr-CH" dirty="0"/>
              <a:t> to </a:t>
            </a:r>
            <a:r>
              <a:rPr lang="fr-CH" dirty="0" err="1"/>
              <a:t>verify</a:t>
            </a:r>
            <a:r>
              <a:rPr lang="fr-CH" dirty="0"/>
              <a:t> a transaction: </a:t>
            </a:r>
            <a:r>
              <a:rPr lang="fr-CH" dirty="0" err="1"/>
              <a:t>each</a:t>
            </a:r>
            <a:r>
              <a:rPr lang="fr-CH" dirty="0"/>
              <a:t> transaction </a:t>
            </a:r>
            <a:r>
              <a:rPr lang="fr-CH" dirty="0" err="1"/>
              <a:t>gets</a:t>
            </a:r>
            <a:r>
              <a:rPr lang="fr-CH" dirty="0"/>
              <a:t> an identifier (a tag).</a:t>
            </a:r>
          </a:p>
          <a:p>
            <a:r>
              <a:rPr lang="fr-CH" dirty="0"/>
              <a:t>The user checks </a:t>
            </a:r>
            <a:r>
              <a:rPr lang="fr-CH" dirty="0" err="1"/>
              <a:t>that</a:t>
            </a:r>
            <a:r>
              <a:rPr lang="fr-CH" dirty="0"/>
              <a:t> the transaction </a:t>
            </a:r>
            <a:r>
              <a:rPr lang="fr-CH" dirty="0" err="1"/>
              <a:t>they</a:t>
            </a:r>
            <a:r>
              <a:rPr lang="fr-CH" dirty="0"/>
              <a:t> </a:t>
            </a:r>
            <a:r>
              <a:rPr lang="fr-CH" dirty="0" err="1"/>
              <a:t>accept</a:t>
            </a:r>
            <a:r>
              <a:rPr lang="fr-CH" dirty="0"/>
              <a:t> on </a:t>
            </a:r>
            <a:r>
              <a:rPr lang="fr-CH" dirty="0" err="1"/>
              <a:t>their</a:t>
            </a:r>
            <a:r>
              <a:rPr lang="fr-CH" dirty="0"/>
              <a:t> phone </a:t>
            </a:r>
            <a:r>
              <a:rPr lang="fr-CH" dirty="0" err="1"/>
              <a:t>is</a:t>
            </a:r>
            <a:r>
              <a:rPr lang="fr-CH" dirty="0"/>
              <a:t> the right one</a:t>
            </a:r>
          </a:p>
          <a:p>
            <a:endParaRPr lang="fr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F5C1-C849-53F7-4FDA-2CD4FDF5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17B7-0F2C-4AE9-80E5-212D14DE2157}" type="datetime1">
              <a:rPr lang="fr-CH" smtClean="0"/>
              <a:t>06.05.2022</a:t>
            </a:fld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D737C-A7B6-998D-330C-8F7908E1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4</a:t>
            </a:fld>
            <a:endParaRPr lang="fr-CH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6B41FF-4F87-AAC5-D37A-898D37A8DE68}"/>
              </a:ext>
            </a:extLst>
          </p:cNvPr>
          <p:cNvGrpSpPr/>
          <p:nvPr/>
        </p:nvGrpSpPr>
        <p:grpSpPr>
          <a:xfrm>
            <a:off x="6301740" y="3478346"/>
            <a:ext cx="2503714" cy="2503714"/>
            <a:chOff x="6301740" y="3478346"/>
            <a:chExt cx="2503714" cy="2503714"/>
          </a:xfrm>
        </p:grpSpPr>
        <p:pic>
          <p:nvPicPr>
            <p:cNvPr id="13" name="Graphic 12" descr="Smart Phone with solid fill">
              <a:extLst>
                <a:ext uri="{FF2B5EF4-FFF2-40B4-BE49-F238E27FC236}">
                  <a16:creationId xmlns:a16="http://schemas.microsoft.com/office/drawing/2014/main" id="{E31EE0DB-BE5C-00A7-6A5E-74F46CCE9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301740" y="3478346"/>
              <a:ext cx="2503714" cy="25037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C20B08-DFDF-27F0-7D41-E07E70FBCD41}"/>
                </a:ext>
              </a:extLst>
            </p:cNvPr>
            <p:cNvSpPr txBox="1"/>
            <p:nvPr/>
          </p:nvSpPr>
          <p:spPr>
            <a:xfrm>
              <a:off x="7090954" y="4092339"/>
              <a:ext cx="9252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onsolas" panose="020B0609020204030204" pitchFamily="49" charset="0"/>
                </a:rPr>
                <a:t>75b9</a:t>
              </a:r>
            </a:p>
            <a:p>
              <a:pPr algn="ctr"/>
              <a:r>
                <a:rPr lang="fr-CH" dirty="0">
                  <a:latin typeface="Consolas" panose="020B0609020204030204" pitchFamily="49" charset="0"/>
                </a:rPr>
                <a:t>…</a:t>
              </a:r>
            </a:p>
            <a:p>
              <a:pPr algn="ctr"/>
              <a:r>
                <a:rPr lang="fr-CH" dirty="0">
                  <a:latin typeface="Consolas" panose="020B0609020204030204" pitchFamily="49" charset="0"/>
                </a:rPr>
                <a:t>2fa0c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1161D8-4881-301C-3424-575131BA770B}"/>
              </a:ext>
            </a:extLst>
          </p:cNvPr>
          <p:cNvGrpSpPr/>
          <p:nvPr/>
        </p:nvGrpSpPr>
        <p:grpSpPr>
          <a:xfrm>
            <a:off x="2209800" y="3439157"/>
            <a:ext cx="2582092" cy="2582092"/>
            <a:chOff x="1245326" y="3429000"/>
            <a:chExt cx="2582092" cy="2582092"/>
          </a:xfrm>
        </p:grpSpPr>
        <p:pic>
          <p:nvPicPr>
            <p:cNvPr id="9" name="Graphic 8" descr="Laptop with solid fill">
              <a:extLst>
                <a:ext uri="{FF2B5EF4-FFF2-40B4-BE49-F238E27FC236}">
                  <a16:creationId xmlns:a16="http://schemas.microsoft.com/office/drawing/2014/main" id="{DD0D62A5-516C-E049-D6C1-BB0720458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5326" y="3429000"/>
              <a:ext cx="2582092" cy="25820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BA1D79-5433-F051-7560-F3132C9BA2C5}"/>
                </a:ext>
              </a:extLst>
            </p:cNvPr>
            <p:cNvSpPr txBox="1"/>
            <p:nvPr/>
          </p:nvSpPr>
          <p:spPr>
            <a:xfrm>
              <a:off x="1776548" y="4174515"/>
              <a:ext cx="150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onsolas" panose="020B0609020204030204" pitchFamily="49" charset="0"/>
                </a:rPr>
                <a:t>75b9…2fa0c</a:t>
              </a:r>
              <a:endParaRPr lang="fr-CH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60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7AD8-27FA-175A-6156-79E45257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Project goal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37A6-523F-5266-000F-1DE33FAF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83ED-45C8-4197-AC8A-34C53A37604F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F6797-39D8-02D1-8001-F71E224D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5</a:t>
            </a:fld>
            <a:endParaRPr lang="fr-C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32036D-B3B0-F1ED-5FD4-789ED7FFE6B2}"/>
              </a:ext>
            </a:extLst>
          </p:cNvPr>
          <p:cNvSpPr txBox="1">
            <a:spLocks/>
          </p:cNvSpPr>
          <p:nvPr/>
        </p:nvSpPr>
        <p:spPr>
          <a:xfrm>
            <a:off x="493644" y="1690688"/>
            <a:ext cx="10860156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Problem</a:t>
            </a:r>
            <a:r>
              <a:rPr lang="fr-CH" dirty="0"/>
              <a:t>: </a:t>
            </a:r>
            <a:r>
              <a:rPr lang="fr-CH" dirty="0" err="1"/>
              <a:t>most</a:t>
            </a:r>
            <a:r>
              <a:rPr lang="fr-CH" dirty="0"/>
              <a:t> </a:t>
            </a:r>
            <a:r>
              <a:rPr lang="fr-CH" dirty="0" err="1"/>
              <a:t>users</a:t>
            </a:r>
            <a:r>
              <a:rPr lang="fr-CH" dirty="0"/>
              <a:t> </a:t>
            </a:r>
            <a:r>
              <a:rPr lang="fr-CH" dirty="0" err="1"/>
              <a:t>would</a:t>
            </a:r>
            <a:r>
              <a:rPr lang="fr-CH" dirty="0"/>
              <a:t> </a:t>
            </a:r>
            <a:r>
              <a:rPr lang="fr-CH" dirty="0" err="1"/>
              <a:t>probably</a:t>
            </a:r>
            <a:r>
              <a:rPr lang="fr-CH" dirty="0"/>
              <a:t> not </a:t>
            </a:r>
            <a:r>
              <a:rPr lang="fr-CH" dirty="0" err="1"/>
              <a:t>bother</a:t>
            </a:r>
            <a:r>
              <a:rPr lang="fr-CH" dirty="0"/>
              <a:t> compare strings</a:t>
            </a:r>
          </a:p>
          <a:p>
            <a:r>
              <a:rPr lang="fr-CH" dirty="0"/>
              <a:t>Solution (?): encode the hash as a </a:t>
            </a:r>
            <a:r>
              <a:rPr lang="fr-CH" dirty="0" err="1"/>
              <a:t>picture</a:t>
            </a:r>
            <a:r>
              <a:rPr lang="fr-CH" dirty="0"/>
              <a:t>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differences</a:t>
            </a:r>
            <a:r>
              <a:rPr lang="fr-CH" dirty="0"/>
              <a:t> </a:t>
            </a:r>
            <a:r>
              <a:rPr lang="fr-CH" dirty="0" err="1"/>
              <a:t>instantly</a:t>
            </a:r>
            <a:r>
              <a:rPr lang="fr-CH" dirty="0"/>
              <a:t> pop to the </a:t>
            </a:r>
            <a:r>
              <a:rPr lang="fr-CH" dirty="0" err="1"/>
              <a:t>eye</a:t>
            </a:r>
            <a:endParaRPr lang="fr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7BD39-D45C-092A-6B52-6D0039C2783D}"/>
              </a:ext>
            </a:extLst>
          </p:cNvPr>
          <p:cNvSpPr txBox="1"/>
          <p:nvPr/>
        </p:nvSpPr>
        <p:spPr>
          <a:xfrm>
            <a:off x="513779" y="4039969"/>
            <a:ext cx="578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onsolas" panose="020B0609020204030204" pitchFamily="49" charset="0"/>
              </a:rPr>
              <a:t>75b9bce343839d7faa6c3e0c9152fa0c</a:t>
            </a:r>
          </a:p>
          <a:p>
            <a:r>
              <a:rPr lang="fr-CH" dirty="0">
                <a:latin typeface="Consolas" panose="020B0609020204030204" pitchFamily="49" charset="0"/>
              </a:rPr>
              <a:t>	75b9bce34383957faa6c3e0c9152fa0c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34B3C015-5F9B-B379-0837-67D235E7C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991985"/>
            <a:ext cx="2438400" cy="2438400"/>
          </a:xfrm>
          <a:prstGeom prst="rect">
            <a:avLst/>
          </a:prstGeom>
        </p:spPr>
      </p:pic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9E9E9616-3A4A-09F8-4989-4A28A7408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113" y="3811587"/>
            <a:ext cx="2438400" cy="24384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95000FC-FB5C-792E-1C7D-8AF41DC13826}"/>
              </a:ext>
            </a:extLst>
          </p:cNvPr>
          <p:cNvSpPr/>
          <p:nvPr/>
        </p:nvSpPr>
        <p:spPr>
          <a:xfrm>
            <a:off x="5791999" y="4089561"/>
            <a:ext cx="1123406" cy="5045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5030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901D-4D57-AF07-A149-9A8AD3F3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want</a:t>
            </a:r>
            <a:r>
              <a:rPr lang="fr-CH" dirty="0"/>
              <a:t> to </a:t>
            </a:r>
            <a:r>
              <a:rPr lang="fr-CH" dirty="0" err="1"/>
              <a:t>avoid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C231-5530-AC70-CD78-239828CE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hashes</a:t>
            </a:r>
            <a:r>
              <a:rPr lang="fr-CH" dirty="0"/>
              <a:t> -&gt; close images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AF44-CECD-F8C2-54F2-E28E5830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AF35-2CEB-45E2-9DE9-A54F7EF8A4E1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0F202-6CE7-FF0F-9CF6-E3142D81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353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B6D3-5432-82EA-11CF-437EA27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Existing</a:t>
            </a:r>
            <a:r>
              <a:rPr lang="fr-CH" dirty="0"/>
              <a:t> </a:t>
            </a:r>
            <a:r>
              <a:rPr lang="fr-CH" dirty="0" err="1"/>
              <a:t>schemes</a:t>
            </a:r>
            <a:r>
              <a:rPr lang="fr-CH" dirty="0"/>
              <a:t> – </a:t>
            </a:r>
            <a:r>
              <a:rPr lang="fr-CH" dirty="0" err="1"/>
              <a:t>Deterministic</a:t>
            </a:r>
            <a:r>
              <a:rPr lang="fr-CH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790E-37C0-68B4-7FA4-95127F64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/>
              <a:t>Map</a:t>
            </a:r>
            <a:r>
              <a:rPr lang="fr-CH" dirty="0"/>
              <a:t> bits (or groups of bits) to pixels, </a:t>
            </a:r>
            <a:r>
              <a:rPr lang="fr-CH" dirty="0" err="1"/>
              <a:t>shapes</a:t>
            </a:r>
            <a:r>
              <a:rPr lang="fr-CH" dirty="0"/>
              <a:t> and </a:t>
            </a:r>
            <a:r>
              <a:rPr lang="fr-CH" dirty="0" err="1"/>
              <a:t>colors</a:t>
            </a:r>
            <a:endParaRPr lang="fr-CH" dirty="0"/>
          </a:p>
          <a:p>
            <a:r>
              <a:rPr lang="fr-CH" dirty="0" err="1"/>
              <a:t>Problem</a:t>
            </a:r>
            <a:r>
              <a:rPr lang="fr-CH" dirty="0"/>
              <a:t>: 256 (or </a:t>
            </a:r>
            <a:r>
              <a:rPr lang="fr-CH" dirty="0" err="1"/>
              <a:t>even</a:t>
            </a:r>
            <a:r>
              <a:rPr lang="fr-CH" dirty="0"/>
              <a:t> 128) bits </a:t>
            </a:r>
            <a:r>
              <a:rPr lang="fr-CH" dirty="0" err="1"/>
              <a:t>is</a:t>
            </a:r>
            <a:r>
              <a:rPr lang="fr-CH" dirty="0"/>
              <a:t> A LOT of information (</a:t>
            </a:r>
            <a:r>
              <a:rPr lang="fr-CH" dirty="0" err="1"/>
              <a:t>remainder</a:t>
            </a:r>
            <a:r>
              <a:rPr lang="fr-CH" dirty="0"/>
              <a:t> : </a:t>
            </a:r>
            <a:r>
              <a:rPr lang="fr-CH" dirty="0" err="1"/>
              <a:t>comparison</a:t>
            </a:r>
            <a:r>
              <a:rPr lang="fr-CH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1F05A-87D4-3D85-A950-8C25D62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AF35-2CEB-45E2-9DE9-A54F7EF8A4E1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B51B9-A5D8-F396-08D6-4EF08802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7</a:t>
            </a:fld>
            <a:endParaRPr lang="fr-CH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C4B344DC-2ED5-306E-4A04-9B498EDC5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1" y="4024485"/>
            <a:ext cx="2000250" cy="200025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D7D01C6A-EFA8-A4AB-71B3-D37D26AA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97" y="3547407"/>
            <a:ext cx="2000250" cy="2000250"/>
          </a:xfrm>
          <a:prstGeom prst="rect">
            <a:avLst/>
          </a:prstGeom>
        </p:spPr>
      </p:pic>
      <p:pic>
        <p:nvPicPr>
          <p:cNvPr id="11" name="Picture 10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35DCA12C-431F-D07C-FE78-4EF15E28F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78" y="3010381"/>
            <a:ext cx="2430114" cy="2430114"/>
          </a:xfrm>
          <a:prstGeom prst="rect">
            <a:avLst/>
          </a:prstGeom>
        </p:spPr>
      </p:pic>
      <p:pic>
        <p:nvPicPr>
          <p:cNvPr id="13" name="Picture 12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68DD875A-DC13-7C26-89AD-EA9527BB9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96" y="3816797"/>
            <a:ext cx="2430114" cy="243011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145B1D1-FB6D-8F7C-D100-95E618096DEB}"/>
              </a:ext>
            </a:extLst>
          </p:cNvPr>
          <p:cNvSpPr/>
          <p:nvPr/>
        </p:nvSpPr>
        <p:spPr>
          <a:xfrm>
            <a:off x="8453451" y="3707358"/>
            <a:ext cx="862827" cy="89284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503AB7-B5A9-EFA6-F03F-28D54FF7DEBE}"/>
              </a:ext>
            </a:extLst>
          </p:cNvPr>
          <p:cNvSpPr/>
          <p:nvPr/>
        </p:nvSpPr>
        <p:spPr>
          <a:xfrm>
            <a:off x="11012333" y="2874148"/>
            <a:ext cx="862827" cy="89284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547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5439-6EBE-0118-1890-70FF73DA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Existing</a:t>
            </a:r>
            <a:r>
              <a:rPr lang="fr-CH" dirty="0"/>
              <a:t> </a:t>
            </a:r>
            <a:r>
              <a:rPr lang="fr-CH" dirty="0" err="1"/>
              <a:t>schemes</a:t>
            </a:r>
            <a:r>
              <a:rPr lang="fr-CH" dirty="0"/>
              <a:t> – PRNG-</a:t>
            </a:r>
            <a:r>
              <a:rPr lang="fr-CH" dirty="0" err="1"/>
              <a:t>based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3403-5921-2567-441F-510EDE1E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988245"/>
          </a:xfrm>
        </p:spPr>
        <p:txBody>
          <a:bodyPr/>
          <a:lstStyle/>
          <a:p>
            <a:pPr marL="0" indent="0">
              <a:buNone/>
            </a:pPr>
            <a:r>
              <a:rPr lang="fr-CH" dirty="0" err="1"/>
              <a:t>Idea</a:t>
            </a:r>
            <a:r>
              <a:rPr lang="fr-CH" dirty="0"/>
              <a:t> : </a:t>
            </a:r>
            <a:r>
              <a:rPr lang="fr-CH" dirty="0" err="1"/>
              <a:t>seed</a:t>
            </a:r>
            <a:r>
              <a:rPr lang="fr-CH" dirty="0"/>
              <a:t> a PRNG </a:t>
            </a:r>
            <a:r>
              <a:rPr lang="fr-CH" dirty="0" err="1"/>
              <a:t>with</a:t>
            </a:r>
            <a:r>
              <a:rPr lang="fr-CH" dirty="0"/>
              <a:t> the input hash and let </a:t>
            </a:r>
            <a:r>
              <a:rPr lang="fr-CH" dirty="0" err="1"/>
              <a:t>randomness</a:t>
            </a:r>
            <a:r>
              <a:rPr lang="fr-CH" dirty="0"/>
              <a:t> do the job</a:t>
            </a:r>
          </a:p>
          <a:p>
            <a:r>
              <a:rPr lang="fr-CH" dirty="0"/>
              <a:t>All the information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used</a:t>
            </a:r>
            <a:endParaRPr lang="fr-CH" dirty="0"/>
          </a:p>
          <a:p>
            <a:r>
              <a:rPr lang="fr-CH" dirty="0" err="1"/>
              <a:t>Offer</a:t>
            </a:r>
            <a:r>
              <a:rPr lang="fr-CH" dirty="0"/>
              <a:t> no </a:t>
            </a:r>
            <a:r>
              <a:rPr lang="fr-CH" dirty="0" err="1"/>
              <a:t>guarantee</a:t>
            </a:r>
            <a:endParaRPr lang="fr-CH" dirty="0"/>
          </a:p>
          <a:p>
            <a:r>
              <a:rPr lang="fr-CH" dirty="0"/>
              <a:t>Must trust the PRNG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A741-E67E-B834-ECD2-9FFE367A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2BED-3802-4E63-841D-2D8A76B661A0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625CE-5AED-2739-6C03-723EFC4E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8</a:t>
            </a:fld>
            <a:endParaRPr lang="fr-CH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BA39B7B6-486E-6675-BA36-C2652103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72" y="3527665"/>
            <a:ext cx="1977664" cy="1977664"/>
          </a:xfrm>
          <a:prstGeom prst="rect">
            <a:avLst/>
          </a:prstGeom>
        </p:spPr>
      </p:pic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019FC9A-AF96-58B0-7E72-450007288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822" y="4750497"/>
            <a:ext cx="1977664" cy="1977664"/>
          </a:xfrm>
          <a:prstGeom prst="rect">
            <a:avLst/>
          </a:prstGeom>
        </p:spPr>
      </p:pic>
      <p:pic>
        <p:nvPicPr>
          <p:cNvPr id="13" name="Picture 12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3884A39A-1317-B01E-ECD9-3AB21D9DA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822" y="2440168"/>
            <a:ext cx="1977664" cy="197766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FC388F5-B41A-0736-BE54-0A50DC14CAFF}"/>
              </a:ext>
            </a:extLst>
          </p:cNvPr>
          <p:cNvSpPr/>
          <p:nvPr/>
        </p:nvSpPr>
        <p:spPr>
          <a:xfrm rot="20055367">
            <a:off x="7384479" y="3512595"/>
            <a:ext cx="613954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C3FA19A-CE9F-7D3E-F58E-BEC6C609C927}"/>
              </a:ext>
            </a:extLst>
          </p:cNvPr>
          <p:cNvSpPr/>
          <p:nvPr/>
        </p:nvSpPr>
        <p:spPr>
          <a:xfrm rot="1594069">
            <a:off x="7383643" y="5166713"/>
            <a:ext cx="613954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738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4009-B5C4-4D53-26B7-DEEF6B7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 </a:t>
            </a:r>
            <a:r>
              <a:rPr lang="fr-CH" dirty="0" err="1"/>
              <a:t>word</a:t>
            </a:r>
            <a:r>
              <a:rPr lang="fr-CH" dirty="0"/>
              <a:t> about Fourier </a:t>
            </a:r>
            <a:r>
              <a:rPr lang="fr-CH" dirty="0" err="1"/>
              <a:t>transforms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2E63-9118-25BB-8687-A5CD59F8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CH" dirty="0"/>
              <a:t>Fourier </a:t>
            </a:r>
            <a:r>
              <a:rPr lang="fr-CH" dirty="0" err="1"/>
              <a:t>transform</a:t>
            </a:r>
            <a:r>
              <a:rPr lang="fr-CH" dirty="0"/>
              <a:t> </a:t>
            </a:r>
            <a:r>
              <a:rPr lang="fr-CH" dirty="0" err="1"/>
              <a:t>maps</a:t>
            </a:r>
            <a:r>
              <a:rPr lang="fr-CH" dirty="0"/>
              <a:t> </a:t>
            </a:r>
            <a:r>
              <a:rPr lang="fr-CH" dirty="0" err="1"/>
              <a:t>functions</a:t>
            </a:r>
            <a:r>
              <a:rPr lang="fr-CH" dirty="0"/>
              <a:t> to </a:t>
            </a:r>
            <a:r>
              <a:rPr lang="fr-CH" dirty="0" err="1"/>
              <a:t>frequences</a:t>
            </a:r>
            <a:r>
              <a:rPr lang="fr-CH" dirty="0"/>
              <a:t>, and </a:t>
            </a:r>
            <a:r>
              <a:rPr lang="fr-CH" dirty="0" err="1"/>
              <a:t>its</a:t>
            </a:r>
            <a:r>
              <a:rPr lang="fr-CH" dirty="0"/>
              <a:t> inverse </a:t>
            </a:r>
            <a:r>
              <a:rPr lang="fr-CH" dirty="0" err="1"/>
              <a:t>maps</a:t>
            </a:r>
            <a:r>
              <a:rPr lang="fr-CH" dirty="0"/>
              <a:t> </a:t>
            </a:r>
            <a:r>
              <a:rPr lang="fr-CH" dirty="0" err="1"/>
              <a:t>frequences</a:t>
            </a:r>
            <a:r>
              <a:rPr lang="fr-CH" dirty="0"/>
              <a:t> back to a (unique) </a:t>
            </a:r>
            <a:r>
              <a:rPr lang="fr-CH" dirty="0" err="1"/>
              <a:t>function</a:t>
            </a:r>
            <a:r>
              <a:rPr lang="fr-CH" dirty="0"/>
              <a:t>.</a:t>
            </a:r>
          </a:p>
          <a:p>
            <a:r>
              <a:rPr lang="fr-CH" dirty="0"/>
              <a:t>A </a:t>
            </a:r>
            <a:r>
              <a:rPr lang="fr-CH" dirty="0" err="1"/>
              <a:t>picture</a:t>
            </a:r>
            <a:r>
              <a:rPr lang="fr-CH" dirty="0"/>
              <a:t> can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considered</a:t>
            </a:r>
            <a:r>
              <a:rPr lang="fr-CH" dirty="0"/>
              <a:t> a 2D </a:t>
            </a:r>
            <a:r>
              <a:rPr lang="fr-CH" dirty="0" err="1"/>
              <a:t>function</a:t>
            </a:r>
            <a:r>
              <a:rPr lang="fr-CH" dirty="0"/>
              <a:t>.</a:t>
            </a:r>
          </a:p>
          <a:p>
            <a:r>
              <a:rPr lang="fr-CH" dirty="0"/>
              <a:t>Spectrum </a:t>
            </a:r>
            <a:r>
              <a:rPr lang="fr-CH" dirty="0" err="1"/>
              <a:t>concentrated</a:t>
            </a:r>
            <a:r>
              <a:rPr lang="fr-CH" dirty="0"/>
              <a:t> </a:t>
            </a:r>
            <a:r>
              <a:rPr lang="fr-CH" dirty="0" err="1"/>
              <a:t>around</a:t>
            </a:r>
            <a:r>
              <a:rPr lang="fr-CH" dirty="0"/>
              <a:t> the axes -&gt; </a:t>
            </a:r>
            <a:r>
              <a:rPr lang="fr-CH" dirty="0" err="1"/>
              <a:t>less</a:t>
            </a:r>
            <a:r>
              <a:rPr lang="fr-CH" dirty="0"/>
              <a:t> </a:t>
            </a:r>
            <a:r>
              <a:rPr lang="fr-CH" dirty="0" err="1"/>
              <a:t>noisy</a:t>
            </a:r>
            <a:r>
              <a:rPr lang="fr-CH" dirty="0"/>
              <a:t> images, </a:t>
            </a:r>
            <a:r>
              <a:rPr lang="fr-CH" dirty="0" err="1"/>
              <a:t>easier</a:t>
            </a:r>
            <a:r>
              <a:rPr lang="fr-CH" dirty="0"/>
              <a:t> to process for </a:t>
            </a:r>
            <a:r>
              <a:rPr lang="fr-CH" dirty="0" err="1"/>
              <a:t>humans</a:t>
            </a:r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5A24-E7AF-7817-ED8B-7579556B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1B30-54E2-487D-8FF5-99ED132E9819}" type="datetime1">
              <a:rPr lang="fr-CH" smtClean="0"/>
              <a:t>06.05.2022</a:t>
            </a:fld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40409-16D4-FD7E-69FA-84588152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6EB9B-5452-4822-AF0B-FE34A9642046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801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424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A Visual Hashing scheme for TrustID</vt:lpstr>
      <vt:lpstr>Presentation outline</vt:lpstr>
      <vt:lpstr>Context</vt:lpstr>
      <vt:lpstr>Transaction verification</vt:lpstr>
      <vt:lpstr>Project goal</vt:lpstr>
      <vt:lpstr>What we want to avoid</vt:lpstr>
      <vt:lpstr>Existing schemes – Deterministic </vt:lpstr>
      <vt:lpstr>Existing schemes – PRNG-based</vt:lpstr>
      <vt:lpstr>A word about Fourier transforms</vt:lpstr>
      <vt:lpstr>Fourier Hashing - 0</vt:lpstr>
      <vt:lpstr>Our scheme – Fourier Hashing</vt:lpstr>
      <vt:lpstr>Our scheme – Fourier Hashing 2</vt:lpstr>
      <vt:lpstr>Our scheme – Fourier Hashing 3</vt:lpstr>
      <vt:lpstr>Discussion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Hashing scheme for TrustID</dc:title>
  <dc:creator>Laydu Adrien</dc:creator>
  <cp:lastModifiedBy>Laydu Adrien</cp:lastModifiedBy>
  <cp:revision>13</cp:revision>
  <dcterms:created xsi:type="dcterms:W3CDTF">2022-05-02T12:32:38Z</dcterms:created>
  <dcterms:modified xsi:type="dcterms:W3CDTF">2022-05-06T16:01:14Z</dcterms:modified>
</cp:coreProperties>
</file>