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57" r:id="rId4"/>
    <p:sldId id="268" r:id="rId5"/>
    <p:sldId id="267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40" autoAdjust="0"/>
  </p:normalViewPr>
  <p:slideViewPr>
    <p:cSldViewPr snapToGrid="0">
      <p:cViewPr>
        <p:scale>
          <a:sx n="80" d="100"/>
          <a:sy n="80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CAA4-59A9-4BFE-9DF7-BB4F55DA95B0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ECD13-1462-46BF-9CA0-9DDEB433FE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75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ECD13-1462-46BF-9CA0-9DDEB433FE19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224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ECD13-1462-46BF-9CA0-9DDEB433FE19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314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ECD13-1462-46BF-9CA0-9DDEB433FE19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11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CC8-9CF0-BE5E-0691-F07168E5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38D7E-9895-097B-9350-26B9E87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21C0-0079-A795-2851-E7C5D9F0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BD4C-6561-F357-407E-D23BCB46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C452-C02A-B8A1-3EA0-A6646074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326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855-8280-B7B7-2D27-5B2E7A3E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E27C7-B73A-2328-6BBD-A192D14D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6497-CF4A-9DEB-2D54-86424C21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B96A-BF67-6639-79D5-362763A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48A5-7860-FC13-28BF-11C820E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72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CEBB2-02E4-31FB-2499-68D40F82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71316-0647-232A-4498-0BB3A9ED6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36E5-9EAD-B54E-03F7-1FF80151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6F52-ADE9-2378-0BE2-C98E422A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19F0-DD72-6155-E45F-32FF059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287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9F7E-2E95-B7B6-D0C3-57ADEB91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5D16-13F9-706C-73EC-94F52253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61C0-7952-963B-3E84-F2CD01A8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880A-FDC5-87D2-662C-5A09E186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9A14B-6296-278E-8144-492D88F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2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35EC-0F6C-B92D-92CD-8899A56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5805-EA72-31BF-43AF-3865DAC9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139F-037A-E509-624A-D00301FD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9AB8-339E-5B7F-2099-D104C39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1991-922E-8B1E-D451-0EBFAD3B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86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BD0-720A-DD43-55C4-9CBCE37A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CA2D-0425-23FA-D42A-9F3AFD8B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BEA3-804A-0B00-5AD1-4F844BAC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A6C5-B813-38A4-A7E1-013529A1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30F4-F5DD-7773-CCC8-BAAD3C25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65BB-F3AE-81E7-760F-4F9CDD2F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24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48A1-C71D-0EDF-EC50-B3257A5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AD1-04FC-28AE-EDDF-83679BBC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A6252-6A82-A3A6-0623-5C0574AB5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BE44A-1145-8D02-9D8B-45E7A3F46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AB306-404F-58DD-2BF4-FA351B4C2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36389-F767-3D2C-DF6C-CD198478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7F080-284B-BCF9-BCC2-AA0AC3E4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FFD3-651E-6C9C-B36C-F54A04B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702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AF18-34CD-C1B7-6E82-5DCBC265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29EE5-0F05-62A9-2FA7-20C36B52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19703-423C-5C19-C018-45A317CB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EB360-1622-0514-2B79-A40D767B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67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9C023-E217-E992-1242-98C4145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B9E5C-500F-C731-280A-CD4EA392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0A28-755A-2E86-3956-0C2FDF8D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59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73FC-0876-E359-1438-5D5BC285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F957-061F-0D98-20E1-29E176B3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3152-6975-DC66-9BEA-1800CB364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89F10-F26B-7C1C-C863-813BBAA4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EC12-29D2-8594-FF6C-5B71E3F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A547-6B1E-4D77-7887-2AB73084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52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E69B-E104-FFEE-197B-54CCFD3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BB8C0-1E50-8F3C-E6B8-00717348D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51CC-FD94-26C2-8EB7-5EA726F9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9FE0-5030-0006-D472-3E057C65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60FE6-4606-C8D9-6B2A-2EFB100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88EF-2657-217A-466A-01DE1193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25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F0C3D-A60A-8110-C9ED-67A07C6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33AA-6F16-8548-0B1C-337A643F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3E47-3CF9-28FC-1819-C1D23399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2F615-4A40-4AD7-8CFD-B66DC8E19182}" type="datetimeFigureOut">
              <a:rPr lang="en-BE" smtClean="0"/>
              <a:t>05/28/2024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7371-432A-F2BC-DBE3-C204D968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F8DC-14D3-74D7-C68E-0A75B51D7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00F01-37D0-4046-AEF3-94D5816917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2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58097-A7AD-AB4C-4010-0436849CF9DE}"/>
              </a:ext>
            </a:extLst>
          </p:cNvPr>
          <p:cNvSpPr/>
          <p:nvPr/>
        </p:nvSpPr>
        <p:spPr>
          <a:xfrm>
            <a:off x="772160" y="-1"/>
            <a:ext cx="10586720" cy="191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A18D0-32F1-C0F2-CF9B-BD91869C7F30}"/>
              </a:ext>
            </a:extLst>
          </p:cNvPr>
          <p:cNvSpPr txBox="1"/>
          <p:nvPr/>
        </p:nvSpPr>
        <p:spPr>
          <a:xfrm>
            <a:off x="3010689" y="-1388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PCB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0B8E3-CF71-FC12-AABD-115E7AD89908}"/>
              </a:ext>
            </a:extLst>
          </p:cNvPr>
          <p:cNvSpPr txBox="1"/>
          <p:nvPr/>
        </p:nvSpPr>
        <p:spPr>
          <a:xfrm>
            <a:off x="10658252" y="30148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1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</a:t>
            </a: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Aziz Kone</a:t>
            </a:r>
            <a:endParaRPr lang="en-BE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BEF70-8D29-D2D7-415C-72D7D0DE4376}"/>
              </a:ext>
            </a:extLst>
          </p:cNvPr>
          <p:cNvSpPr txBox="1"/>
          <p:nvPr/>
        </p:nvSpPr>
        <p:spPr>
          <a:xfrm>
            <a:off x="3637280" y="748786"/>
            <a:ext cx="526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b="1" dirty="0"/>
              <a:t>Thermocouple, PWU, CPU, and Power Supply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9A7915-D4A6-7D55-A29E-28ACB8A1ECBB}"/>
              </a:ext>
            </a:extLst>
          </p:cNvPr>
          <p:cNvCxnSpPr/>
          <p:nvPr/>
        </p:nvCxnSpPr>
        <p:spPr>
          <a:xfrm>
            <a:off x="1153160" y="1330960"/>
            <a:ext cx="9885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diagram of a circuit&#10;&#10;Description automatically generated">
            <a:extLst>
              <a:ext uri="{FF2B5EF4-FFF2-40B4-BE49-F238E27FC236}">
                <a16:creationId xmlns:a16="http://schemas.microsoft.com/office/drawing/2014/main" id="{E8DCB7BC-39A9-C31B-19B5-88C008A7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2" y="2601636"/>
            <a:ext cx="5732016" cy="3673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A diagram of a circuit&#10;&#10;Description automatically generated">
            <a:extLst>
              <a:ext uri="{FF2B5EF4-FFF2-40B4-BE49-F238E27FC236}">
                <a16:creationId xmlns:a16="http://schemas.microsoft.com/office/drawing/2014/main" id="{28FBE6D5-F938-E4BC-EB4D-0AE18BC52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03" y="2601636"/>
            <a:ext cx="4856365" cy="3682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AE58D-57FF-DB03-043F-6B89DDDB84BD}"/>
              </a:ext>
            </a:extLst>
          </p:cNvPr>
          <p:cNvSpPr txBox="1"/>
          <p:nvPr/>
        </p:nvSpPr>
        <p:spPr>
          <a:xfrm>
            <a:off x="1604097" y="1581048"/>
            <a:ext cx="4581879" cy="67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Thermocouple: </a:t>
            </a:r>
          </a:p>
          <a:p>
            <a:r>
              <a:rPr lang="en-GB" dirty="0"/>
              <a:t>Monitors and controls temperature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0380-F85C-8919-0A71-DCD5677B065A}"/>
              </a:ext>
            </a:extLst>
          </p:cNvPr>
          <p:cNvSpPr txBox="1"/>
          <p:nvPr/>
        </p:nvSpPr>
        <p:spPr>
          <a:xfrm>
            <a:off x="7598323" y="1581048"/>
            <a:ext cx="2989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PWU (Power Unit):</a:t>
            </a:r>
          </a:p>
          <a:p>
            <a:r>
              <a:rPr lang="en-GB" dirty="0"/>
              <a:t>Manages power distribution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41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58097-A7AD-AB4C-4010-0436849CF9DE}"/>
              </a:ext>
            </a:extLst>
          </p:cNvPr>
          <p:cNvSpPr/>
          <p:nvPr/>
        </p:nvSpPr>
        <p:spPr>
          <a:xfrm>
            <a:off x="772160" y="-1"/>
            <a:ext cx="10586720" cy="191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A18D0-32F1-C0F2-CF9B-BD91869C7F30}"/>
              </a:ext>
            </a:extLst>
          </p:cNvPr>
          <p:cNvSpPr txBox="1"/>
          <p:nvPr/>
        </p:nvSpPr>
        <p:spPr>
          <a:xfrm>
            <a:off x="3010689" y="-1388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PCB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0B8E3-CF71-FC12-AABD-115E7AD89908}"/>
              </a:ext>
            </a:extLst>
          </p:cNvPr>
          <p:cNvSpPr txBox="1"/>
          <p:nvPr/>
        </p:nvSpPr>
        <p:spPr>
          <a:xfrm>
            <a:off x="10658252" y="30148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1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</a:t>
            </a: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Aziz Kone</a:t>
            </a:r>
            <a:endParaRPr lang="en-BE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BEF70-8D29-D2D7-415C-72D7D0DE4376}"/>
              </a:ext>
            </a:extLst>
          </p:cNvPr>
          <p:cNvSpPr txBox="1"/>
          <p:nvPr/>
        </p:nvSpPr>
        <p:spPr>
          <a:xfrm>
            <a:off x="3637280" y="748786"/>
            <a:ext cx="526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800" b="1" dirty="0"/>
              <a:t>Thermocouple, PWU, CPU, and Power Supply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9A7915-D4A6-7D55-A29E-28ACB8A1ECBB}"/>
              </a:ext>
            </a:extLst>
          </p:cNvPr>
          <p:cNvCxnSpPr/>
          <p:nvPr/>
        </p:nvCxnSpPr>
        <p:spPr>
          <a:xfrm>
            <a:off x="1153160" y="1330960"/>
            <a:ext cx="9885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A225E5-61CD-3A30-E79C-9771C97D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2" y="2380588"/>
            <a:ext cx="5389311" cy="4233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A1EF3-E56B-58D2-0ADF-DCCA665FC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15" y="2463266"/>
            <a:ext cx="5115843" cy="40881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D9936-001C-A8D0-7F42-D8B22033DA95}"/>
              </a:ext>
            </a:extLst>
          </p:cNvPr>
          <p:cNvSpPr txBox="1"/>
          <p:nvPr/>
        </p:nvSpPr>
        <p:spPr>
          <a:xfrm>
            <a:off x="2052400" y="1439982"/>
            <a:ext cx="2598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CPU:</a:t>
            </a:r>
            <a:br>
              <a:rPr lang="en-GB" dirty="0"/>
            </a:br>
            <a:r>
              <a:rPr lang="en-GB" dirty="0"/>
              <a:t>Central processing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08D33-8A6F-EE58-D249-B1F2293CCDD4}"/>
              </a:ext>
            </a:extLst>
          </p:cNvPr>
          <p:cNvSpPr txBox="1"/>
          <p:nvPr/>
        </p:nvSpPr>
        <p:spPr>
          <a:xfrm>
            <a:off x="7729220" y="1445045"/>
            <a:ext cx="3147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Power Supply:</a:t>
            </a:r>
          </a:p>
          <a:p>
            <a:r>
              <a:rPr lang="en-GB" dirty="0"/>
              <a:t>Provides necessary voltages</a:t>
            </a:r>
          </a:p>
        </p:txBody>
      </p:sp>
    </p:spTree>
    <p:extLst>
      <p:ext uri="{BB962C8B-B14F-4D97-AF65-F5344CB8AC3E}">
        <p14:creationId xmlns:p14="http://schemas.microsoft.com/office/powerpoint/2010/main" val="40857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58097-A7AD-AB4C-4010-0436849CF9DE}"/>
              </a:ext>
            </a:extLst>
          </p:cNvPr>
          <p:cNvSpPr/>
          <p:nvPr/>
        </p:nvSpPr>
        <p:spPr>
          <a:xfrm>
            <a:off x="772160" y="-1"/>
            <a:ext cx="10586720" cy="191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A18D0-32F1-C0F2-CF9B-BD91869C7F30}"/>
              </a:ext>
            </a:extLst>
          </p:cNvPr>
          <p:cNvSpPr txBox="1"/>
          <p:nvPr/>
        </p:nvSpPr>
        <p:spPr>
          <a:xfrm>
            <a:off x="3010689" y="-1388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PCB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0B8E3-CF71-FC12-AABD-115E7AD89908}"/>
              </a:ext>
            </a:extLst>
          </p:cNvPr>
          <p:cNvSpPr txBox="1"/>
          <p:nvPr/>
        </p:nvSpPr>
        <p:spPr>
          <a:xfrm>
            <a:off x="10658252" y="30148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1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</a:t>
            </a: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Aziz Kone</a:t>
            </a:r>
            <a:endParaRPr lang="en-BE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BEF70-8D29-D2D7-415C-72D7D0DE4376}"/>
              </a:ext>
            </a:extLst>
          </p:cNvPr>
          <p:cNvSpPr txBox="1"/>
          <p:nvPr/>
        </p:nvSpPr>
        <p:spPr>
          <a:xfrm>
            <a:off x="4263284" y="774954"/>
            <a:ext cx="4374886" cy="39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BE" sz="198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PCB Layout and Components</a:t>
            </a:r>
            <a:endParaRPr lang="en-BE" sz="2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9A7915-D4A6-7D55-A29E-28ACB8A1ECBB}"/>
              </a:ext>
            </a:extLst>
          </p:cNvPr>
          <p:cNvCxnSpPr/>
          <p:nvPr/>
        </p:nvCxnSpPr>
        <p:spPr>
          <a:xfrm>
            <a:off x="1153160" y="1330960"/>
            <a:ext cx="9885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red and green circuit board&#10;&#10;Description automatically generated">
            <a:extLst>
              <a:ext uri="{FF2B5EF4-FFF2-40B4-BE49-F238E27FC236}">
                <a16:creationId xmlns:a16="http://schemas.microsoft.com/office/drawing/2014/main" id="{B69BADF4-6758-760A-A771-B27AEBC09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5590" r="7396" b="5340"/>
          <a:stretch/>
        </p:blipFill>
        <p:spPr>
          <a:xfrm>
            <a:off x="298226" y="2844314"/>
            <a:ext cx="5718566" cy="3714537"/>
          </a:xfrm>
          <a:prstGeom prst="rect">
            <a:avLst/>
          </a:prstGeom>
        </p:spPr>
      </p:pic>
      <p:pic>
        <p:nvPicPr>
          <p:cNvPr id="18" name="Picture 17" descr="A red circuit board with black and red components&#10;&#10;Description automatically generated">
            <a:extLst>
              <a:ext uri="{FF2B5EF4-FFF2-40B4-BE49-F238E27FC236}">
                <a16:creationId xmlns:a16="http://schemas.microsoft.com/office/drawing/2014/main" id="{0AC583D6-7BEA-7360-C22D-698CE24B0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0959" r="7396" b="10240"/>
          <a:stretch/>
        </p:blipFill>
        <p:spPr>
          <a:xfrm>
            <a:off x="6254478" y="3059698"/>
            <a:ext cx="5639296" cy="3283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ABE0A3-ADC6-F7F1-A36E-108E6A7FC29F}"/>
              </a:ext>
            </a:extLst>
          </p:cNvPr>
          <p:cNvSpPr txBox="1"/>
          <p:nvPr/>
        </p:nvSpPr>
        <p:spPr>
          <a:xfrm>
            <a:off x="2540000" y="1382895"/>
            <a:ext cx="8557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PCB Layout - Major sections</a:t>
            </a:r>
            <a:r>
              <a:rPr lang="en-GB" sz="1600" dirty="0"/>
              <a:t>: Power supply, control section, connectors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9685B-38F1-CF84-47FA-6381C59DE473}"/>
              </a:ext>
            </a:extLst>
          </p:cNvPr>
          <p:cNvSpPr txBox="1"/>
          <p:nvPr/>
        </p:nvSpPr>
        <p:spPr>
          <a:xfrm>
            <a:off x="2540000" y="1653036"/>
            <a:ext cx="96240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Key Components:</a:t>
            </a:r>
            <a:br>
              <a:rPr lang="en-GB" sz="1600" dirty="0"/>
            </a:br>
            <a:r>
              <a:rPr lang="en-GB" sz="1600" dirty="0"/>
              <a:t>- Resistors and Capacitors: Control current and stabilize voltages (R1, R2, C1, C2)</a:t>
            </a:r>
            <a:br>
              <a:rPr lang="en-GB" sz="1600" dirty="0"/>
            </a:br>
            <a:r>
              <a:rPr lang="en-GB" sz="1600" dirty="0"/>
              <a:t>- Integrated Circuits (ICs): Main processing units (IC1, IC2B)</a:t>
            </a:r>
            <a:br>
              <a:rPr lang="en-GB" sz="1600" dirty="0"/>
            </a:br>
            <a:r>
              <a:rPr lang="en-GB" sz="1600" dirty="0"/>
              <a:t>- Connectors: Interface points for external connections (CN1, CN2)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05775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58097-A7AD-AB4C-4010-0436849CF9DE}"/>
              </a:ext>
            </a:extLst>
          </p:cNvPr>
          <p:cNvSpPr/>
          <p:nvPr/>
        </p:nvSpPr>
        <p:spPr>
          <a:xfrm>
            <a:off x="772160" y="-1"/>
            <a:ext cx="10586720" cy="191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A18D0-32F1-C0F2-CF9B-BD91869C7F30}"/>
              </a:ext>
            </a:extLst>
          </p:cNvPr>
          <p:cNvSpPr txBox="1"/>
          <p:nvPr/>
        </p:nvSpPr>
        <p:spPr>
          <a:xfrm>
            <a:off x="3010689" y="-1388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</a:t>
            </a: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PCB CASE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0B8E3-CF71-FC12-AABD-115E7AD89908}"/>
              </a:ext>
            </a:extLst>
          </p:cNvPr>
          <p:cNvSpPr txBox="1"/>
          <p:nvPr/>
        </p:nvSpPr>
        <p:spPr>
          <a:xfrm>
            <a:off x="10658252" y="30148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1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</a:t>
            </a: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Aziz Kone</a:t>
            </a:r>
            <a:endParaRPr lang="en-BE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BEF70-8D29-D2D7-415C-72D7D0DE4376}"/>
              </a:ext>
            </a:extLst>
          </p:cNvPr>
          <p:cNvSpPr txBox="1"/>
          <p:nvPr/>
        </p:nvSpPr>
        <p:spPr>
          <a:xfrm>
            <a:off x="2410607" y="771437"/>
            <a:ext cx="8247645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2000" b="1" dirty="0"/>
              <a:t>3D Model Design for Custom Enclosure: Front and Side View</a:t>
            </a:r>
            <a:endParaRPr lang="en-GB" sz="2000" dirty="0"/>
          </a:p>
          <a:p>
            <a:pPr defTabSz="649224">
              <a:spcAft>
                <a:spcPts val="600"/>
              </a:spcAft>
            </a:pPr>
            <a:endParaRPr lang="en-BE" sz="2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9A7915-D4A6-7D55-A29E-28ACB8A1ECBB}"/>
              </a:ext>
            </a:extLst>
          </p:cNvPr>
          <p:cNvCxnSpPr/>
          <p:nvPr/>
        </p:nvCxnSpPr>
        <p:spPr>
          <a:xfrm>
            <a:off x="1153160" y="1330960"/>
            <a:ext cx="9885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yellow box with holes&#10;&#10;Description automatically generated">
            <a:extLst>
              <a:ext uri="{FF2B5EF4-FFF2-40B4-BE49-F238E27FC236}">
                <a16:creationId xmlns:a16="http://schemas.microsoft.com/office/drawing/2014/main" id="{747CC39B-C4E8-2F08-2902-1794A5FFD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4065"/>
          <a:stretch/>
        </p:blipFill>
        <p:spPr>
          <a:xfrm>
            <a:off x="641684" y="1800264"/>
            <a:ext cx="3371851" cy="3107900"/>
          </a:xfrm>
          <a:prstGeom prst="rect">
            <a:avLst/>
          </a:prstGeom>
        </p:spPr>
      </p:pic>
      <p:pic>
        <p:nvPicPr>
          <p:cNvPr id="6" name="Picture 5" descr="A drawing of a box&#10;&#10;Description automatically generated">
            <a:extLst>
              <a:ext uri="{FF2B5EF4-FFF2-40B4-BE49-F238E27FC236}">
                <a16:creationId xmlns:a16="http://schemas.microsoft.com/office/drawing/2014/main" id="{29E25D7F-AA37-9302-97AB-2613DA9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8"/>
          <a:stretch/>
        </p:blipFill>
        <p:spPr>
          <a:xfrm>
            <a:off x="4064714" y="3449719"/>
            <a:ext cx="3710228" cy="3216338"/>
          </a:xfrm>
          <a:prstGeom prst="rect">
            <a:avLst/>
          </a:prstGeom>
        </p:spPr>
      </p:pic>
      <p:pic>
        <p:nvPicPr>
          <p:cNvPr id="8" name="Picture 7" descr="A 3d model of a box&#10;&#10;Description automatically generated">
            <a:extLst>
              <a:ext uri="{FF2B5EF4-FFF2-40B4-BE49-F238E27FC236}">
                <a16:creationId xmlns:a16="http://schemas.microsoft.com/office/drawing/2014/main" id="{CA4C0C16-8879-CA95-389B-DCD3507EB4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7" r="15460"/>
          <a:stretch/>
        </p:blipFill>
        <p:spPr>
          <a:xfrm>
            <a:off x="7622342" y="1579940"/>
            <a:ext cx="3648075" cy="32163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E215F5-6ECD-3050-C248-07745C3BE68C}"/>
              </a:ext>
            </a:extLst>
          </p:cNvPr>
          <p:cNvSpPr txBox="1"/>
          <p:nvPr/>
        </p:nvSpPr>
        <p:spPr>
          <a:xfrm>
            <a:off x="1326397" y="7135360"/>
            <a:ext cx="3021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F</a:t>
            </a:r>
            <a:r>
              <a:rPr lang="en-BE" sz="1400" dirty="0" err="1"/>
              <a:t>ront</a:t>
            </a:r>
            <a:r>
              <a:rPr lang="en-BE" sz="1400" dirty="0"/>
              <a:t> and side panels, including the angled front face and port openings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E3DBA-0ADA-A155-608E-49E9898C4806}"/>
              </a:ext>
            </a:extLst>
          </p:cNvPr>
          <p:cNvSpPr txBox="1"/>
          <p:nvPr/>
        </p:nvSpPr>
        <p:spPr>
          <a:xfrm>
            <a:off x="8077159" y="5003820"/>
            <a:ext cx="2888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B</a:t>
            </a:r>
            <a:r>
              <a:rPr lang="en-BE" sz="1400" dirty="0"/>
              <a:t>ack panel and base plate for structural support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4D00C-FE67-ACDC-98F7-9D9D4D18F6A0}"/>
              </a:ext>
            </a:extLst>
          </p:cNvPr>
          <p:cNvCxnSpPr>
            <a:cxnSpLocks/>
          </p:cNvCxnSpPr>
          <p:nvPr/>
        </p:nvCxnSpPr>
        <p:spPr>
          <a:xfrm flipH="1" flipV="1">
            <a:off x="2495550" y="3354214"/>
            <a:ext cx="2665969" cy="14420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316259-4663-93D6-30B1-540B8A738565}"/>
              </a:ext>
            </a:extLst>
          </p:cNvPr>
          <p:cNvCxnSpPr>
            <a:cxnSpLocks/>
          </p:cNvCxnSpPr>
          <p:nvPr/>
        </p:nvCxnSpPr>
        <p:spPr>
          <a:xfrm flipH="1">
            <a:off x="7029450" y="3711480"/>
            <a:ext cx="2076450" cy="160170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00000F-DDCE-FD97-10B9-0B917F9816F2}"/>
              </a:ext>
            </a:extLst>
          </p:cNvPr>
          <p:cNvSpPr txBox="1"/>
          <p:nvPr/>
        </p:nvSpPr>
        <p:spPr>
          <a:xfrm>
            <a:off x="875109" y="5279116"/>
            <a:ext cx="3240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F</a:t>
            </a:r>
            <a:r>
              <a:rPr lang="en-BE" sz="1400" dirty="0" err="1"/>
              <a:t>ront</a:t>
            </a:r>
            <a:r>
              <a:rPr lang="en-BE" sz="1400" dirty="0"/>
              <a:t> and side panels, including the angled front face and port openings</a:t>
            </a:r>
          </a:p>
        </p:txBody>
      </p:sp>
    </p:spTree>
    <p:extLst>
      <p:ext uri="{BB962C8B-B14F-4D97-AF65-F5344CB8AC3E}">
        <p14:creationId xmlns:p14="http://schemas.microsoft.com/office/powerpoint/2010/main" val="12822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58097-A7AD-AB4C-4010-0436849CF9DE}"/>
              </a:ext>
            </a:extLst>
          </p:cNvPr>
          <p:cNvSpPr/>
          <p:nvPr/>
        </p:nvSpPr>
        <p:spPr>
          <a:xfrm>
            <a:off x="772160" y="-1"/>
            <a:ext cx="10586720" cy="191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A18D0-32F1-C0F2-CF9B-BD91869C7F30}"/>
              </a:ext>
            </a:extLst>
          </p:cNvPr>
          <p:cNvSpPr txBox="1"/>
          <p:nvPr/>
        </p:nvSpPr>
        <p:spPr>
          <a:xfrm>
            <a:off x="3010689" y="-1388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PCB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0B8E3-CF71-FC12-AABD-115E7AD89908}"/>
              </a:ext>
            </a:extLst>
          </p:cNvPr>
          <p:cNvSpPr txBox="1"/>
          <p:nvPr/>
        </p:nvSpPr>
        <p:spPr>
          <a:xfrm>
            <a:off x="10658252" y="30148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1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</a:t>
            </a: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Aziz Kone</a:t>
            </a:r>
            <a:endParaRPr lang="en-BE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BEF70-8D29-D2D7-415C-72D7D0DE4376}"/>
              </a:ext>
            </a:extLst>
          </p:cNvPr>
          <p:cNvSpPr txBox="1"/>
          <p:nvPr/>
        </p:nvSpPr>
        <p:spPr>
          <a:xfrm>
            <a:off x="2969127" y="803282"/>
            <a:ext cx="6761745" cy="39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GB" sz="198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View of Custom Enclosure with Mounted PCB</a:t>
            </a:r>
            <a:endParaRPr lang="en-BE" sz="2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9A7915-D4A6-7D55-A29E-28ACB8A1ECBB}"/>
              </a:ext>
            </a:extLst>
          </p:cNvPr>
          <p:cNvCxnSpPr/>
          <p:nvPr/>
        </p:nvCxnSpPr>
        <p:spPr>
          <a:xfrm>
            <a:off x="1153160" y="1330960"/>
            <a:ext cx="98856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99685B-38F1-CF84-47FA-6381C59DE473}"/>
              </a:ext>
            </a:extLst>
          </p:cNvPr>
          <p:cNvSpPr txBox="1"/>
          <p:nvPr/>
        </p:nvSpPr>
        <p:spPr>
          <a:xfrm>
            <a:off x="1333500" y="1748913"/>
            <a:ext cx="11444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GB" sz="1600" b="1" dirty="0"/>
              <a:t>Key Features:</a:t>
            </a:r>
            <a:endParaRPr lang="en-GB" sz="1600" b="1" dirty="0">
              <a:solidFill>
                <a:srgbClr val="000000"/>
              </a:solidFill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BE" sz="1600" b="1" dirty="0">
                <a:solidFill>
                  <a:srgbClr val="000000"/>
                </a:solidFill>
                <a:effectLst/>
              </a:rPr>
              <a:t>PCB Mounting</a:t>
            </a:r>
            <a:r>
              <a:rPr lang="en-BE" sz="1600" dirty="0">
                <a:solidFill>
                  <a:srgbClr val="000000"/>
                </a:solidFill>
                <a:effectLst/>
              </a:rPr>
              <a:t>: The red PCB is securely mounted within the enclosure</a:t>
            </a:r>
            <a:endParaRPr lang="en-GB" sz="1600" dirty="0">
              <a:solidFill>
                <a:srgbClr val="000000"/>
              </a:solidFill>
              <a:effectLst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BE" sz="1600" b="1" dirty="0">
                <a:solidFill>
                  <a:srgbClr val="000000"/>
                </a:solidFill>
                <a:effectLst/>
              </a:rPr>
              <a:t>Component Protection</a:t>
            </a:r>
            <a:r>
              <a:rPr lang="en-BE" sz="1600" dirty="0">
                <a:solidFill>
                  <a:srgbClr val="000000"/>
                </a:solidFill>
                <a:effectLst/>
              </a:rPr>
              <a:t>: Ensuring the electronic components are well-protected within the enclosure</a:t>
            </a:r>
            <a:endParaRPr lang="en-GB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WhatsApp Video 2024-05-25 at 20.13.30_e328c4f7">
            <a:hlinkClick r:id="" action="ppaction://media"/>
            <a:extLst>
              <a:ext uri="{FF2B5EF4-FFF2-40B4-BE49-F238E27FC236}">
                <a16:creationId xmlns:a16="http://schemas.microsoft.com/office/drawing/2014/main" id="{62416428-F66D-89EB-D0AF-E6863E386B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50252" y="2686050"/>
            <a:ext cx="7030536" cy="39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239</Words>
  <Application>Microsoft Office PowerPoint</Application>
  <PresentationFormat>Widescreen</PresentationFormat>
  <Paragraphs>33</Paragraphs>
  <Slides>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 Ortiz</dc:creator>
  <cp:lastModifiedBy>Layson Kone</cp:lastModifiedBy>
  <cp:revision>5</cp:revision>
  <dcterms:created xsi:type="dcterms:W3CDTF">2024-05-25T17:15:36Z</dcterms:created>
  <dcterms:modified xsi:type="dcterms:W3CDTF">2024-05-28T09:17:15Z</dcterms:modified>
</cp:coreProperties>
</file>