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0" r:id="rId3"/>
    <p:sldId id="257" r:id="rId4"/>
    <p:sldId id="286" r:id="rId5"/>
    <p:sldId id="258" r:id="rId6"/>
    <p:sldId id="259" r:id="rId7"/>
    <p:sldId id="283" r:id="rId8"/>
    <p:sldId id="284" r:id="rId9"/>
    <p:sldId id="260" r:id="rId10"/>
    <p:sldId id="271" r:id="rId11"/>
    <p:sldId id="292" r:id="rId12"/>
    <p:sldId id="287" r:id="rId13"/>
    <p:sldId id="288" r:id="rId14"/>
    <p:sldId id="298" r:id="rId15"/>
    <p:sldId id="261" r:id="rId16"/>
    <p:sldId id="269" r:id="rId17"/>
    <p:sldId id="263" r:id="rId18"/>
    <p:sldId id="266" r:id="rId19"/>
    <p:sldId id="299" r:id="rId20"/>
    <p:sldId id="267" r:id="rId21"/>
    <p:sldId id="301" r:id="rId22"/>
    <p:sldId id="29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DAE0D-A958-4DDC-A78A-A9C7F3CAB104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FEF8-BA14-4C59-9A1F-37C48F46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529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863" y="746125"/>
            <a:ext cx="6451600" cy="4838700"/>
          </a:xfrm>
        </p:spPr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3863" y="314325"/>
            <a:ext cx="58769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732" tIns="43866" rIns="87732" bIns="43866"/>
          <a:lstStyle>
            <a:lvl1pPr defTabSz="877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8150" indent="-114300" defTabSz="877888">
              <a:spcBef>
                <a:spcPct val="30000"/>
              </a:spcBef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77888" indent="-133350" defTabSz="877888">
              <a:spcBef>
                <a:spcPct val="30000"/>
              </a:spcBef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6038" indent="-152400" defTabSz="877888">
              <a:spcBef>
                <a:spcPct val="30000"/>
              </a:spcBef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4188" indent="-171450" defTabSz="877888">
              <a:spcBef>
                <a:spcPct val="3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13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685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257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29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endParaRPr lang="en-GB" altLang="nl-BE" sz="1100" b="1" i="1">
              <a:solidFill>
                <a:srgbClr val="000099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96888" y="5829300"/>
            <a:ext cx="6018212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716" tIns="43858" rIns="87716" bIns="43858">
            <a:spAutoFit/>
          </a:bodyPr>
          <a:lstStyle>
            <a:lvl1pPr marL="111125" indent="-111125" defTabSz="877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8150" indent="-114300" defTabSz="877888">
              <a:spcBef>
                <a:spcPct val="30000"/>
              </a:spcBef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77888" indent="-133350" defTabSz="877888">
              <a:spcBef>
                <a:spcPct val="30000"/>
              </a:spcBef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6038" indent="-152400" defTabSz="877888">
              <a:spcBef>
                <a:spcPct val="30000"/>
              </a:spcBef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4188" indent="-171450" defTabSz="877888">
              <a:spcBef>
                <a:spcPct val="3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13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685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257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29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nl-BE" sz="1300" b="1"/>
              <a:t>Key Points: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nl-BE" sz="1100" i="1"/>
              <a:t>All projects have three variables, Cost, Time, and Quality.  Project managers only have control of any two variables.  The 3rd variable becomes a function of the other’s being managed.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Tx/>
              <a:buChar char="•"/>
            </a:pPr>
            <a:r>
              <a:rPr lang="en-US" altLang="nl-BE" sz="1100" i="1"/>
              <a:t>Determine, up-front in a project, which of these variables is most critical and cannot be compromised.</a:t>
            </a:r>
          </a:p>
          <a:p>
            <a:pPr eaLnBrk="1" hangingPunct="1">
              <a:buFontTx/>
              <a:buChar char="•"/>
            </a:pPr>
            <a:r>
              <a:rPr lang="en-US" altLang="nl-BE" sz="1100" b="1" i="1"/>
              <a:t>A word about Quality – </a:t>
            </a:r>
            <a:r>
              <a:rPr lang="en-US" altLang="nl-BE" sz="1100" i="1"/>
              <a:t>This is not about “good or bad” but rather about the specifications of the deliverable.  A change in quality in this reference means that you may be increasing/decreasing the expectations out of the projects.  If you have a reduction in the amount of budget for a project, you may not be able to provide the same value.</a:t>
            </a:r>
            <a:endParaRPr lang="en-US" altLang="nl-BE" sz="1100" b="1" i="1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96888" y="314325"/>
            <a:ext cx="5803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732" tIns="43866" rIns="87732" bIns="43866">
            <a:spAutoFit/>
          </a:bodyPr>
          <a:lstStyle>
            <a:lvl1pPr defTabSz="8778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8150" indent="-114300" defTabSz="877888">
              <a:spcBef>
                <a:spcPct val="30000"/>
              </a:spcBef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77888" indent="-133350" defTabSz="877888">
              <a:spcBef>
                <a:spcPct val="30000"/>
              </a:spcBef>
              <a:buFont typeface="Wingdings" panose="05000000000000000000" pitchFamily="2" charset="2"/>
              <a:buChar char="v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16038" indent="-152400" defTabSz="877888">
              <a:spcBef>
                <a:spcPct val="30000"/>
              </a:spcBef>
              <a:buFont typeface="Wingdings" panose="05000000000000000000" pitchFamily="2" charset="2"/>
              <a:buChar char="q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54188" indent="-171450" defTabSz="877888">
              <a:spcBef>
                <a:spcPct val="3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13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685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257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2988" indent="-171450" defTabSz="877888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de-DE" altLang="nl-BE" sz="1300" b="1" i="1">
                <a:solidFill>
                  <a:srgbClr val="000099"/>
                </a:solidFill>
              </a:rPr>
              <a:t>Project Management</a:t>
            </a:r>
            <a:endParaRPr lang="en-US" altLang="nl-BE" sz="1300" b="1" i="1">
              <a:solidFill>
                <a:srgbClr val="000099"/>
              </a:solidFill>
            </a:endParaRP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894013" y="9664700"/>
            <a:ext cx="5095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nl-BE" sz="800"/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339398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871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95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5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7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2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2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25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325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908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5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5365-4BD7-4B1B-8BE1-A0A342CC57ED}" type="datetimeFigureOut">
              <a:rPr lang="nl-BE" smtClean="0"/>
              <a:t>12/02/2024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8A6F-7170-4268-9D11-7B15A218DF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7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urVnL/VFD-Klok-ESP32" TargetMode="External"/><Relationship Id="rId2" Type="http://schemas.openxmlformats.org/officeDocument/2006/relationships/hyperlink" Target="https://github.com/DamianMoris/Kl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dericN/Project-ontwer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ntbaeten/elektor_solder_iron" TargetMode="External"/><Relationship Id="rId2" Type="http://schemas.openxmlformats.org/officeDocument/2006/relationships/hyperlink" Target="https://github.com/RobbeTh-PXL/1EAI_ProjectTe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mKirkels/Project_Ontwerp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ontwerpen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Elektronica-ICT</a:t>
            </a:r>
          </a:p>
          <a:p>
            <a:r>
              <a:rPr lang="nl-BE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47303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B2FFE03-93AF-412A-8C41-376A4537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nl-BE" dirty="0"/>
              <a:t>Projectmanagement =&gt; Planning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07DFDE-0BAD-4A83-A10D-10D8A45B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34" y="1253331"/>
            <a:ext cx="7886700" cy="534227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3(26/2):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Zelfde als week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4(4/3):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Schema tekenen+ bestellen componenten + Library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5(</a:t>
            </a:r>
            <a:r>
              <a:rPr lang="nl-BE" sz="19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11/3</a:t>
            </a: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Leren werken met </a:t>
            </a:r>
            <a:r>
              <a:rPr lang="nl-BE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Altium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Designer(PCB design)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9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Eerste deadline met verplichte aanwezigheid : </a:t>
            </a:r>
            <a:endParaRPr lang="nl-B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19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Elektronische tekening klaar</a:t>
            </a:r>
            <a:endParaRPr lang="nl-BE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19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BOM klaar + bestelling componenten</a:t>
            </a:r>
            <a:endParaRPr lang="nl-B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6(18/3):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Leren werken met </a:t>
            </a:r>
            <a:r>
              <a:rPr lang="nl-BE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Altium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Designer(PCB design)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Plaatsen van de componenten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7(25/3):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19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nl-BE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PCB ontwerpen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9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 weken paasvakantie. Afwerken PCB design</a:t>
            </a:r>
            <a:endParaRPr lang="nl-B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527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nl-BE" dirty="0"/>
              <a:t>Projectmanagement =&gt; 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325564"/>
            <a:ext cx="9144000" cy="54887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8</a:t>
            </a:r>
            <a:r>
              <a:rPr lang="nl-BE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(15/4)</a:t>
            </a: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PCB ontwerpen finaliseren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2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Tweede deadline met verplichte aanwezigheid:</a:t>
            </a:r>
            <a:endParaRPr lang="nl-BE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2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PCB ontwerp  klaar</a:t>
            </a:r>
            <a:endParaRPr lang="nl-BE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2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PCB bestelling in orde</a:t>
            </a:r>
            <a:endParaRPr lang="nl-BE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2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Componenten zijn aangekomen</a:t>
            </a:r>
            <a:endParaRPr lang="nl-BE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9(</a:t>
            </a:r>
            <a:r>
              <a:rPr lang="nl-BE" sz="21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22/4</a:t>
            </a:r>
            <a:r>
              <a:rPr lang="nl-BE" sz="21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nl-BE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PCB klaar voor productie + documentatie + Opsturen voor productie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spreken af om in groepen de </a:t>
            </a:r>
            <a:r>
              <a:rPr lang="nl-BE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gerbers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 te sturen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10(</a:t>
            </a:r>
            <a:r>
              <a:rPr lang="nl-BE" sz="2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29/4</a:t>
            </a: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Deadline levering van bestellingen: print, componenten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PCB + componenten ontvangen deadline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11(6/5):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Montage van de componenten + testen + fouten oplossen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12(</a:t>
            </a:r>
            <a:r>
              <a:rPr lang="nl-BE" sz="2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13/5</a:t>
            </a: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Montage + testen + fouten oplossen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13(20/5):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Product(case + PCB) klaar volgens specificaties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2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14(27/5):</a:t>
            </a:r>
            <a:r>
              <a:rPr lang="nl-BE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Finaliseren en afgeven van het project ten laatste eind week 14</a:t>
            </a:r>
            <a:endParaRPr lang="nl-BE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3300" dirty="0"/>
          </a:p>
          <a:p>
            <a:endParaRPr lang="nl-BE" sz="3300" dirty="0"/>
          </a:p>
          <a:p>
            <a:endParaRPr lang="nl-BE" sz="3300" dirty="0"/>
          </a:p>
          <a:p>
            <a:endParaRPr lang="nl-BE" sz="3300" dirty="0"/>
          </a:p>
          <a:p>
            <a:pPr marL="0" indent="0">
              <a:buNone/>
            </a:pPr>
            <a:endParaRPr lang="nl-BE" dirty="0"/>
          </a:p>
          <a:p>
            <a:endParaRPr lang="nl-BE" dirty="0">
              <a:solidFill>
                <a:srgbClr val="FF0000"/>
              </a:solidFill>
            </a:endParaRP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27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42CA-0EA6-451E-B962-0A9D9A8F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nl-BE" dirty="0"/>
              <a:t>Eerste evaluatieperiode en feedback vanaf week 5(met cijfer)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4D178C-B815-4999-9D53-10CEDCF8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Evaluatie van de schematisch ontwerp</a:t>
            </a:r>
          </a:p>
          <a:p>
            <a:r>
              <a:rPr lang="nl-BE" dirty="0"/>
              <a:t>Hoe zit het met de componenten (waar aankopen, beschikbaarheid en leveringstijd).</a:t>
            </a:r>
          </a:p>
          <a:p>
            <a:r>
              <a:rPr lang="nl-BE" dirty="0"/>
              <a:t>Kostprijsindicatie nauwkeurig.</a:t>
            </a:r>
          </a:p>
          <a:p>
            <a:r>
              <a:rPr lang="nl-BE" dirty="0"/>
              <a:t>Een heldere omschrijving van de opdracht in het Engels.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19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642CA-0EA6-451E-B962-0A9D9A8F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Tweede evaluatieperiode vanaf week 8(met cijfer)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4D178C-B815-4999-9D53-10CEDCF8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Evaluatie van het PCB ontwerp.</a:t>
            </a:r>
          </a:p>
          <a:p>
            <a:r>
              <a:rPr lang="nl-BE" dirty="0"/>
              <a:t>Bestelling in orde</a:t>
            </a:r>
          </a:p>
          <a:p>
            <a:r>
              <a:rPr lang="nl-BE" dirty="0"/>
              <a:t>Bestelde componenten zijn geleverd.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425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0F5AF-15B8-4953-9733-39F7D448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Cursus in twee </a:t>
            </a:r>
            <a:r>
              <a:rPr lang="nl-BE" dirty="0" err="1"/>
              <a:t>niveau’s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A33B63-6E36-45A4-AE36-9F386441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Beginners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/>
              <a:t>In het Nederlands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 err="1"/>
              <a:t>PP’s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Gevorderden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/>
              <a:t>Cursus van </a:t>
            </a:r>
            <a:r>
              <a:rPr lang="nl-BE" dirty="0" err="1"/>
              <a:t>Altium</a:t>
            </a:r>
            <a:r>
              <a:rPr lang="nl-BE" dirty="0"/>
              <a:t> in het Engels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083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maken met </a:t>
            </a:r>
            <a:r>
              <a:rPr lang="nl-BE" dirty="0" err="1"/>
              <a:t>Altium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0762"/>
            <a:ext cx="9150299" cy="52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maken met </a:t>
            </a:r>
            <a:r>
              <a:rPr lang="nl-BE" dirty="0" err="1"/>
              <a:t>Multisim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56" y="2054466"/>
            <a:ext cx="8372272" cy="43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1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26774CF-C955-48CC-82E5-133D73B13A83}"/>
              </a:ext>
            </a:extLst>
          </p:cNvPr>
          <p:cNvSpPr txBox="1"/>
          <p:nvPr/>
        </p:nvSpPr>
        <p:spPr>
          <a:xfrm>
            <a:off x="1695511" y="411555"/>
            <a:ext cx="62921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Voorbeelden via GitHub</a:t>
            </a:r>
          </a:p>
          <a:p>
            <a:endParaRPr lang="nl-NL" sz="3200" dirty="0"/>
          </a:p>
          <a:p>
            <a:r>
              <a:rPr lang="nl-BE" sz="2000" dirty="0">
                <a:hlinkClick r:id="rId2"/>
              </a:rPr>
              <a:t>GitHub - </a:t>
            </a:r>
            <a:r>
              <a:rPr lang="nl-BE" sz="2000" dirty="0" err="1">
                <a:hlinkClick r:id="rId2"/>
              </a:rPr>
              <a:t>DamianMoris</a:t>
            </a:r>
            <a:r>
              <a:rPr lang="nl-BE" sz="2000" dirty="0">
                <a:hlinkClick r:id="rId2"/>
              </a:rPr>
              <a:t>/Klok</a:t>
            </a:r>
            <a:endParaRPr lang="nl-BE" sz="2000" dirty="0"/>
          </a:p>
          <a:p>
            <a:endParaRPr lang="nl-NL" sz="2000" dirty="0"/>
          </a:p>
          <a:p>
            <a:r>
              <a:rPr lang="nl-BE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https://github.com/ArthurVnL/VFD-Klok-ESP32</a:t>
            </a:r>
            <a:endParaRPr lang="nl-BE" sz="2000" u="sng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nl-BE" sz="2000" u="sng" dirty="0">
              <a:solidFill>
                <a:srgbClr val="000000"/>
              </a:solidFill>
            </a:endParaRPr>
          </a:p>
          <a:p>
            <a:endParaRPr lang="nl-BE" sz="2000" u="sng" dirty="0">
              <a:solidFill>
                <a:srgbClr val="0000FF"/>
              </a:solidFill>
            </a:endParaRPr>
          </a:p>
          <a:p>
            <a:r>
              <a:rPr lang="nl-BE" sz="2000" dirty="0">
                <a:hlinkClick r:id="rId4"/>
              </a:rPr>
              <a:t>GitHub - </a:t>
            </a:r>
            <a:r>
              <a:rPr lang="nl-BE" sz="2000" dirty="0" err="1">
                <a:hlinkClick r:id="rId4"/>
              </a:rPr>
              <a:t>CedericN</a:t>
            </a:r>
            <a:r>
              <a:rPr lang="nl-BE" sz="2000" dirty="0">
                <a:hlinkClick r:id="rId4"/>
              </a:rPr>
              <a:t>/Project-ontwerpen: een audio mixer met 4 micro en 2 muziek ingangen en L/R box uitgang</a:t>
            </a:r>
            <a:endParaRPr lang="nl-BE" sz="2000" u="sng" dirty="0">
              <a:solidFill>
                <a:srgbClr val="0000FF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BE" dirty="0"/>
              <a:t>elektor.pxl-ea-ict.be</a:t>
            </a:r>
          </a:p>
          <a:p>
            <a:endParaRPr lang="nl-BE" dirty="0"/>
          </a:p>
          <a:p>
            <a:r>
              <a:rPr lang="nl-BE" dirty="0" err="1"/>
              <a:t>pxl</a:t>
            </a:r>
            <a:endParaRPr lang="nl-BE" dirty="0"/>
          </a:p>
          <a:p>
            <a:r>
              <a:rPr lang="nl-BE" dirty="0"/>
              <a:t>elektronica</a:t>
            </a:r>
          </a:p>
        </p:txBody>
      </p:sp>
    </p:spTree>
    <p:extLst>
      <p:ext uri="{BB962C8B-B14F-4D97-AF65-F5344CB8AC3E}">
        <p14:creationId xmlns:p14="http://schemas.microsoft.com/office/powerpoint/2010/main" val="249402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Componentkeuze</a:t>
            </a:r>
          </a:p>
        </p:txBody>
      </p:sp>
      <p:sp>
        <p:nvSpPr>
          <p:cNvPr id="4" name="Rechthoek 3"/>
          <p:cNvSpPr/>
          <p:nvPr/>
        </p:nvSpPr>
        <p:spPr>
          <a:xfrm>
            <a:off x="0" y="16112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Waar zijn de componenten verkrijgbaar en wat is de levertijd.</a:t>
            </a: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Welke leverancier kan jouw specifieke component leveren en wanneer. 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/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Stelt hij een alternatief voor, dan kan je dat best eerst zelf aan de hand van technische    specificaties (datasheets) controleren.</a:t>
            </a:r>
          </a:p>
          <a:p>
            <a:pPr marL="228600"/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Controleer of ze binnen mijn budget zitten. Afhankelijk van leverancier kan er een groot prijsverschil zijn. Vergelijk minstens twee leveranciers.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6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3C00E-E44A-01E5-64E7-7717BD0D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D2565-DC8E-E9D5-D50C-0A36C80B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Componentkeuze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057C943-8DB9-B9B3-EF01-B35BE53C690F}"/>
              </a:ext>
            </a:extLst>
          </p:cNvPr>
          <p:cNvSpPr/>
          <p:nvPr/>
        </p:nvSpPr>
        <p:spPr>
          <a:xfrm>
            <a:off x="0" y="161895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Controleer of ze voldoen aan de elektrische en mechanische vereisten.</a:t>
            </a:r>
            <a:b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Functionaliteit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Vorm van de component 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Afmetingen 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Axiaal of radiaal uitgevoerd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Welke kleur heeft de component</a:t>
            </a:r>
            <a:endParaRPr lang="nl-BE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l-NL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Speciale vereiste zoals schroefgaten, koelvlakken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nl-NL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914400" algn="l"/>
              </a:tabLst>
            </a:pPr>
            <a:r>
              <a:rPr lang="nl-BE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https://www.we-online.com/</a:t>
            </a:r>
          </a:p>
        </p:txBody>
      </p:sp>
    </p:spTree>
    <p:extLst>
      <p:ext uri="{BB962C8B-B14F-4D97-AF65-F5344CB8AC3E}">
        <p14:creationId xmlns:p14="http://schemas.microsoft.com/office/powerpoint/2010/main" val="234670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 van verschillende competenties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Ontwerpen en maken van een elektronische schakeling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nodige documentatie opstellen in het Engels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Alle info op GitHub plaatsen  </a:t>
            </a:r>
          </a:p>
          <a:p>
            <a:endParaRPr lang="nl-BE" dirty="0"/>
          </a:p>
          <a:p>
            <a:r>
              <a:rPr lang="nl-BE" dirty="0"/>
              <a:t>Individueel project met groepsoverleg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Proeven van projectmanagement(strakke planning)</a:t>
            </a:r>
          </a:p>
          <a:p>
            <a:endParaRPr lang="nl-BE" dirty="0"/>
          </a:p>
          <a:p>
            <a:r>
              <a:rPr lang="nl-BE" dirty="0"/>
              <a:t>Behuizing leren ontwerpen in Autodesk </a:t>
            </a:r>
            <a:r>
              <a:rPr lang="nl-BE" dirty="0" err="1"/>
              <a:t>Fusion</a:t>
            </a:r>
            <a:r>
              <a:rPr lang="nl-BE" dirty="0"/>
              <a:t> 360</a:t>
            </a:r>
          </a:p>
        </p:txBody>
      </p:sp>
    </p:spTree>
    <p:extLst>
      <p:ext uri="{BB962C8B-B14F-4D97-AF65-F5344CB8AC3E}">
        <p14:creationId xmlns:p14="http://schemas.microsoft.com/office/powerpoint/2010/main" val="374146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Componentkeuze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759757"/>
            <a:ext cx="9144000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Ook in de buurt vind je wel een leverancier van componenten, ga er nooit naartoe met een lijstje zonder verdere technische specificaties.</a:t>
            </a:r>
            <a:br>
              <a:rPr lang="nl-NL" dirty="0"/>
            </a:br>
            <a:endParaRPr lang="nl-NL" dirty="0"/>
          </a:p>
          <a:p>
            <a:r>
              <a:rPr lang="nl-NL" dirty="0"/>
              <a:t>Indien hij geen specificaties van zijn componenten heeft, kan je deze best zelf opzoeken en misschien een keer meer teruggaan.</a:t>
            </a:r>
            <a:endParaRPr lang="nl-BE" dirty="0"/>
          </a:p>
          <a:p>
            <a:r>
              <a:rPr lang="nl-NL" dirty="0"/>
              <a:t>Buiten de websites van leveranciers zijn er de websites van de producenten van de componenten. </a:t>
            </a:r>
            <a:endParaRPr lang="nl-BE" dirty="0"/>
          </a:p>
          <a:p>
            <a:r>
              <a:rPr lang="nl-NL" dirty="0"/>
              <a:t>Zeker als je speciale componenten zoekt is het interessant om hier eens gaan te kijken.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187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00E37-2FE8-45ED-6DFD-37DADCD2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3A931-28A3-EE6D-5AAE-167E09C6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Componentkeuze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AA19D0-993E-4238-DBBD-78E50A1B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9757"/>
            <a:ext cx="9144000" cy="435133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NL" dirty="0"/>
              <a:t>Alle technisch specificaties kan je downloaden want het zijn meestal PDF bestanden.</a:t>
            </a:r>
          </a:p>
          <a:p>
            <a:pPr marL="0" indent="0">
              <a:buNone/>
            </a:pPr>
            <a:endParaRPr lang="nl-BE" dirty="0"/>
          </a:p>
          <a:p>
            <a:r>
              <a:rPr lang="nl-NL" dirty="0"/>
              <a:t>Maak er een gewoonte van deze </a:t>
            </a:r>
            <a:r>
              <a:rPr lang="nl-NL" b="1" u="sng" dirty="0"/>
              <a:t>niet</a:t>
            </a:r>
            <a:r>
              <a:rPr lang="nl-NL" dirty="0"/>
              <a:t> uit te printen maar zet ze in een aparte directory of op cd. Kwestie van het milieu te sparen en het beperken van een nutteloze papierberg.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78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921D5-6F2D-4959-9061-AF5BD151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Efficiënt gebruik van de labo’s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46E35A-8552-4FBE-953C-821AA038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97" y="1825625"/>
            <a:ext cx="8617057" cy="4351338"/>
          </a:xfrm>
        </p:spPr>
        <p:txBody>
          <a:bodyPr/>
          <a:lstStyle/>
          <a:p>
            <a:r>
              <a:rPr lang="nl-BE" dirty="0"/>
              <a:t>Altijd eigen pc bij met werkende en officiële software</a:t>
            </a:r>
          </a:p>
          <a:p>
            <a:r>
              <a:rPr lang="nl-BE" dirty="0"/>
              <a:t>Thuis werken en tijdens de werkzittingen vragen stellen</a:t>
            </a:r>
          </a:p>
          <a:p>
            <a:r>
              <a:rPr lang="nl-BE" dirty="0"/>
              <a:t>Wacht niet om hulp te vragen en werk   ondertussen iets anders</a:t>
            </a:r>
          </a:p>
          <a:p>
            <a:r>
              <a:rPr lang="nl-BE" dirty="0"/>
              <a:t>Log uit als je </a:t>
            </a:r>
            <a:r>
              <a:rPr lang="nl-BE" dirty="0" err="1"/>
              <a:t>Altium</a:t>
            </a:r>
            <a:r>
              <a:rPr lang="nl-BE" dirty="0"/>
              <a:t> niet meer gebruikt (30 licenties)</a:t>
            </a:r>
          </a:p>
          <a:p>
            <a:r>
              <a:rPr lang="nl-BE" dirty="0"/>
              <a:t>Maak gebruik van online informatie </a:t>
            </a:r>
          </a:p>
        </p:txBody>
      </p:sp>
    </p:spTree>
    <p:extLst>
      <p:ext uri="{BB962C8B-B14F-4D97-AF65-F5344CB8AC3E}">
        <p14:creationId xmlns:p14="http://schemas.microsoft.com/office/powerpoint/2010/main" val="415175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Wat leer je 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5032375"/>
          </a:xfrm>
        </p:spPr>
        <p:txBody>
          <a:bodyPr/>
          <a:lstStyle/>
          <a:p>
            <a:r>
              <a:rPr lang="nl-BE" dirty="0"/>
              <a:t>Kiezen van een elektronische schakeling(prijs en haalbaarheid)</a:t>
            </a:r>
          </a:p>
          <a:p>
            <a:r>
              <a:rPr lang="nl-BE" dirty="0"/>
              <a:t>Uitvoeren van een planning over 13 + 2 weken</a:t>
            </a:r>
          </a:p>
          <a:p>
            <a:r>
              <a:rPr lang="nl-BE" dirty="0"/>
              <a:t>Maken van een elektronische schema + PCB ontwerp </a:t>
            </a:r>
          </a:p>
          <a:p>
            <a:r>
              <a:rPr lang="nl-BE" dirty="0"/>
              <a:t>Studie van gebruikte componenten:</a:t>
            </a:r>
          </a:p>
          <a:p>
            <a:pPr lvl="2"/>
            <a:r>
              <a:rPr lang="nl-NL" dirty="0"/>
              <a:t>prijs</a:t>
            </a:r>
            <a:endParaRPr lang="nl-BE" dirty="0"/>
          </a:p>
          <a:p>
            <a:pPr lvl="2"/>
            <a:r>
              <a:rPr lang="nl-NL" dirty="0"/>
              <a:t>verkrijgbaarheid</a:t>
            </a:r>
            <a:endParaRPr lang="nl-BE" dirty="0"/>
          </a:p>
          <a:p>
            <a:pPr lvl="2"/>
            <a:r>
              <a:rPr lang="nl-NL" dirty="0"/>
              <a:t>afmetingen</a:t>
            </a:r>
            <a:endParaRPr lang="nl-BE" dirty="0"/>
          </a:p>
          <a:p>
            <a:pPr lvl="2"/>
            <a:r>
              <a:rPr lang="nl-NL" dirty="0"/>
              <a:t>elektronische specificaties</a:t>
            </a:r>
            <a:endParaRPr lang="nl-BE" dirty="0"/>
          </a:p>
          <a:p>
            <a:r>
              <a:rPr lang="nl-BE" dirty="0"/>
              <a:t>Hoe inbouwen in een mechanisch ontwerp</a:t>
            </a:r>
          </a:p>
          <a:p>
            <a:r>
              <a:rPr lang="nl-BE" dirty="0"/>
              <a:t>Planning met </a:t>
            </a:r>
            <a:r>
              <a:rPr lang="nl-BE" dirty="0" err="1"/>
              <a:t>milestones</a:t>
            </a:r>
            <a:r>
              <a:rPr lang="nl-BE" dirty="0"/>
              <a:t> volgen</a:t>
            </a:r>
          </a:p>
        </p:txBody>
      </p:sp>
    </p:spTree>
    <p:extLst>
      <p:ext uri="{BB962C8B-B14F-4D97-AF65-F5344CB8AC3E}">
        <p14:creationId xmlns:p14="http://schemas.microsoft.com/office/powerpoint/2010/main" val="141412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		Evaluatie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F47B960D-7682-17C3-E065-D5A19D89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237566"/>
              </p:ext>
            </p:extLst>
          </p:nvPr>
        </p:nvGraphicFramePr>
        <p:xfrm>
          <a:off x="382159" y="3008843"/>
          <a:ext cx="8471616" cy="1137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290">
                  <a:extLst>
                    <a:ext uri="{9D8B030D-6E8A-4147-A177-3AD203B41FA5}">
                      <a16:colId xmlns:a16="http://schemas.microsoft.com/office/drawing/2014/main" val="3009474159"/>
                    </a:ext>
                  </a:extLst>
                </a:gridCol>
                <a:gridCol w="2379406">
                  <a:extLst>
                    <a:ext uri="{9D8B030D-6E8A-4147-A177-3AD203B41FA5}">
                      <a16:colId xmlns:a16="http://schemas.microsoft.com/office/drawing/2014/main" val="2633182146"/>
                    </a:ext>
                  </a:extLst>
                </a:gridCol>
                <a:gridCol w="314135">
                  <a:extLst>
                    <a:ext uri="{9D8B030D-6E8A-4147-A177-3AD203B41FA5}">
                      <a16:colId xmlns:a16="http://schemas.microsoft.com/office/drawing/2014/main" val="976726220"/>
                    </a:ext>
                  </a:extLst>
                </a:gridCol>
                <a:gridCol w="387655">
                  <a:extLst>
                    <a:ext uri="{9D8B030D-6E8A-4147-A177-3AD203B41FA5}">
                      <a16:colId xmlns:a16="http://schemas.microsoft.com/office/drawing/2014/main" val="3542043418"/>
                    </a:ext>
                  </a:extLst>
                </a:gridCol>
                <a:gridCol w="481228">
                  <a:extLst>
                    <a:ext uri="{9D8B030D-6E8A-4147-A177-3AD203B41FA5}">
                      <a16:colId xmlns:a16="http://schemas.microsoft.com/office/drawing/2014/main" val="28097777"/>
                    </a:ext>
                  </a:extLst>
                </a:gridCol>
                <a:gridCol w="481228">
                  <a:extLst>
                    <a:ext uri="{9D8B030D-6E8A-4147-A177-3AD203B41FA5}">
                      <a16:colId xmlns:a16="http://schemas.microsoft.com/office/drawing/2014/main" val="3298543050"/>
                    </a:ext>
                  </a:extLst>
                </a:gridCol>
                <a:gridCol w="541381">
                  <a:extLst>
                    <a:ext uri="{9D8B030D-6E8A-4147-A177-3AD203B41FA5}">
                      <a16:colId xmlns:a16="http://schemas.microsoft.com/office/drawing/2014/main" val="440430038"/>
                    </a:ext>
                  </a:extLst>
                </a:gridCol>
                <a:gridCol w="621586">
                  <a:extLst>
                    <a:ext uri="{9D8B030D-6E8A-4147-A177-3AD203B41FA5}">
                      <a16:colId xmlns:a16="http://schemas.microsoft.com/office/drawing/2014/main" val="2510853633"/>
                    </a:ext>
                  </a:extLst>
                </a:gridCol>
                <a:gridCol w="494595">
                  <a:extLst>
                    <a:ext uri="{9D8B030D-6E8A-4147-A177-3AD203B41FA5}">
                      <a16:colId xmlns:a16="http://schemas.microsoft.com/office/drawing/2014/main" val="1919531219"/>
                    </a:ext>
                  </a:extLst>
                </a:gridCol>
                <a:gridCol w="314135">
                  <a:extLst>
                    <a:ext uri="{9D8B030D-6E8A-4147-A177-3AD203B41FA5}">
                      <a16:colId xmlns:a16="http://schemas.microsoft.com/office/drawing/2014/main" val="1998769455"/>
                    </a:ext>
                  </a:extLst>
                </a:gridCol>
                <a:gridCol w="360921">
                  <a:extLst>
                    <a:ext uri="{9D8B030D-6E8A-4147-A177-3AD203B41FA5}">
                      <a16:colId xmlns:a16="http://schemas.microsoft.com/office/drawing/2014/main" val="1708501443"/>
                    </a:ext>
                  </a:extLst>
                </a:gridCol>
                <a:gridCol w="340869">
                  <a:extLst>
                    <a:ext uri="{9D8B030D-6E8A-4147-A177-3AD203B41FA5}">
                      <a16:colId xmlns:a16="http://schemas.microsoft.com/office/drawing/2014/main" val="691986295"/>
                    </a:ext>
                  </a:extLst>
                </a:gridCol>
                <a:gridCol w="340869">
                  <a:extLst>
                    <a:ext uri="{9D8B030D-6E8A-4147-A177-3AD203B41FA5}">
                      <a16:colId xmlns:a16="http://schemas.microsoft.com/office/drawing/2014/main" val="21764315"/>
                    </a:ext>
                  </a:extLst>
                </a:gridCol>
                <a:gridCol w="516318">
                  <a:extLst>
                    <a:ext uri="{9D8B030D-6E8A-4147-A177-3AD203B41FA5}">
                      <a16:colId xmlns:a16="http://schemas.microsoft.com/office/drawing/2014/main" val="1621556358"/>
                    </a:ext>
                  </a:extLst>
                </a:gridCol>
              </a:tblGrid>
              <a:tr h="873336">
                <a:tc>
                  <a:txBody>
                    <a:bodyPr/>
                    <a:lstStyle/>
                    <a:p>
                      <a:pPr algn="l" fontAlgn="ctr"/>
                      <a:r>
                        <a:rPr lang="nl-BE" sz="500" u="none" strike="noStrike">
                          <a:effectLst/>
                        </a:rPr>
                        <a:t>ACADEMIEJAAR 2021-2022</a:t>
                      </a:r>
                      <a:endParaRPr lang="nl-BE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500" u="none" strike="noStrike" dirty="0">
                          <a:effectLst/>
                        </a:rPr>
                        <a:t> </a:t>
                      </a:r>
                      <a:endParaRPr lang="nl-BE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500" u="none" strike="noStrike">
                          <a:effectLst/>
                        </a:rPr>
                        <a:t>afgegeven</a:t>
                      </a:r>
                      <a:endParaRPr lang="nl-BE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500" u="none" strike="noStrike">
                          <a:effectLst/>
                        </a:rPr>
                        <a:t>PE</a:t>
                      </a: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500" u="none" strike="noStrike">
                          <a:effectLst/>
                        </a:rPr>
                        <a:t>Design </a:t>
                      </a:r>
                      <a:br>
                        <a:rPr lang="nl-BE" sz="500" u="none" strike="noStrike">
                          <a:effectLst/>
                        </a:rPr>
                      </a:br>
                      <a:r>
                        <a:rPr lang="nl-BE" sz="500" u="none" strike="noStrike">
                          <a:effectLst/>
                        </a:rPr>
                        <a:t>Schema+ Libs</a:t>
                      </a: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500" u="none" strike="noStrike">
                          <a:effectLst/>
                        </a:rPr>
                        <a:t>Design </a:t>
                      </a:r>
                      <a:br>
                        <a:rPr lang="nl-BE" sz="500" u="none" strike="noStrike">
                          <a:effectLst/>
                        </a:rPr>
                      </a:br>
                      <a:r>
                        <a:rPr lang="nl-BE" sz="500" u="none" strike="noStrike">
                          <a:effectLst/>
                        </a:rPr>
                        <a:t>PCB+Libs</a:t>
                      </a: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500" u="none" strike="noStrike">
                          <a:effectLst/>
                        </a:rPr>
                        <a:t>Documentatie GitHub</a:t>
                      </a:r>
                      <a:br>
                        <a:rPr lang="nl-BE" sz="500" u="none" strike="noStrike">
                          <a:effectLst/>
                        </a:rPr>
                      </a:b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500" u="none" strike="noStrike">
                          <a:effectLst/>
                        </a:rPr>
                        <a:t>Montage + </a:t>
                      </a:r>
                      <a:br>
                        <a:rPr lang="nl-BE" sz="500" u="none" strike="noStrike">
                          <a:effectLst/>
                        </a:rPr>
                      </a:br>
                      <a:r>
                        <a:rPr lang="nl-BE" sz="500" u="none" strike="noStrike">
                          <a:effectLst/>
                        </a:rPr>
                        <a:t>componentkeuze</a:t>
                      </a: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500" u="none" strike="noStrike">
                          <a:effectLst/>
                        </a:rPr>
                        <a:t>Afwerking elektronica</a:t>
                      </a: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500" u="none" strike="noStrike">
                          <a:effectLst/>
                        </a:rPr>
                        <a:t>Werking</a:t>
                      </a: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500" u="none" strike="noStrike">
                          <a:effectLst/>
                        </a:rPr>
                        <a:t>TOTAAL</a:t>
                      </a:r>
                      <a:br>
                        <a:rPr lang="nl-BE" sz="500" u="none" strike="noStrike">
                          <a:effectLst/>
                        </a:rPr>
                      </a:br>
                      <a:r>
                        <a:rPr lang="nl-BE" sz="500" u="none" strike="noStrike">
                          <a:effectLst/>
                        </a:rPr>
                        <a:t>PCB 50%</a:t>
                      </a:r>
                      <a:endParaRPr lang="nl-BE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600" u="none" strike="noStrike">
                          <a:effectLst/>
                        </a:rPr>
                        <a:t>Engels</a:t>
                      </a:r>
                      <a:br>
                        <a:rPr lang="nl-BE" sz="600" u="none" strike="noStrike">
                          <a:effectLst/>
                        </a:rPr>
                      </a:br>
                      <a:r>
                        <a:rPr lang="nl-BE" sz="600" u="none" strike="noStrike">
                          <a:effectLst/>
                        </a:rPr>
                        <a:t>25%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600" u="none" strike="noStrike">
                          <a:effectLst/>
                        </a:rPr>
                        <a:t>CAD</a:t>
                      </a:r>
                      <a:br>
                        <a:rPr lang="nl-BE" sz="600" u="none" strike="noStrike">
                          <a:effectLst/>
                        </a:rPr>
                      </a:br>
                      <a:r>
                        <a:rPr lang="nl-BE" sz="600" u="none" strike="noStrike">
                          <a:effectLst/>
                        </a:rPr>
                        <a:t>25%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800" u="none" strike="noStrike">
                          <a:effectLst/>
                        </a:rPr>
                        <a:t>Totaal </a:t>
                      </a:r>
                      <a:endParaRPr lang="nl-BE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0343164"/>
                  </a:ext>
                </a:extLst>
              </a:tr>
              <a:tr h="2644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600" u="none" strike="noStrike">
                          <a:effectLst/>
                        </a:rPr>
                        <a:t>Project ontwerpen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upload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 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10,0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20,0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20,0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10,0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20,0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10,0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10,0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100,0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20,0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>
                          <a:effectLst/>
                        </a:rPr>
                        <a:t>20,0</a:t>
                      </a:r>
                      <a:endParaRPr lang="nl-BE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600" u="none" strike="noStrike" dirty="0">
                          <a:effectLst/>
                        </a:rPr>
                        <a:t>20</a:t>
                      </a:r>
                      <a:endParaRPr lang="nl-BE" sz="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756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 je realiseren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0" y="1375039"/>
            <a:ext cx="9144000" cy="591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err="1"/>
              <a:t>Milestones</a:t>
            </a:r>
            <a:r>
              <a:rPr lang="nl-BE" sz="2800" dirty="0"/>
              <a:t> behalen(deadlines)</a:t>
            </a:r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Ontwerpen van een PCB (gedrukte schakeling).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Werken met </a:t>
            </a:r>
            <a:r>
              <a:rPr lang="nl-BE" sz="2000" dirty="0" err="1"/>
              <a:t>Altium</a:t>
            </a:r>
            <a:r>
              <a:rPr lang="nl-BE" sz="2000" dirty="0"/>
              <a:t> Designer</a:t>
            </a:r>
          </a:p>
          <a:p>
            <a:pPr marL="1257300" lvl="4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Prototype ontwerp voor de PCB fabrikant</a:t>
            </a:r>
          </a:p>
          <a:p>
            <a:pPr marL="1257300" lvl="4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Bestellen van componenten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Opsturen van de print (5dagen) (opstellen </a:t>
            </a:r>
            <a:r>
              <a:rPr lang="nl-BE" sz="2800" dirty="0" err="1"/>
              <a:t>gerberfiles</a:t>
            </a:r>
            <a:r>
              <a:rPr lang="nl-BE" sz="2800" dirty="0"/>
              <a:t>)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Ontwerpen en integreren van een behuizing.</a:t>
            </a:r>
          </a:p>
          <a:p>
            <a:pPr marL="0" lvl="2">
              <a:spcBef>
                <a:spcPts val="1000"/>
              </a:spcBef>
            </a:pPr>
            <a:r>
              <a:rPr lang="nl-BE" sz="2800" dirty="0"/>
              <a:t>	(3D printer)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Monteren van de componenten + behuizing</a:t>
            </a:r>
          </a:p>
          <a:p>
            <a:pPr marL="457200" lvl="2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Testen en optimaliseren van het project</a:t>
            </a:r>
          </a:p>
          <a:p>
            <a:pPr marL="0" lvl="2">
              <a:spcBef>
                <a:spcPts val="1000"/>
              </a:spcBef>
            </a:pPr>
            <a:r>
              <a:rPr lang="nl-B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78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 je realiseren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Opstellen van documentatie in het </a:t>
            </a:r>
            <a:r>
              <a:rPr lang="nl-BE" b="1" u="sng" dirty="0"/>
              <a:t>Engels</a:t>
            </a:r>
            <a:r>
              <a:rPr lang="nl-BE" dirty="0"/>
              <a:t> en beschikbaar stellen via je </a:t>
            </a:r>
            <a:r>
              <a:rPr lang="nl-BE" dirty="0" err="1"/>
              <a:t>github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2"/>
            <a:r>
              <a:rPr lang="nl-NL" dirty="0"/>
              <a:t>technische specificaties van de schakeling </a:t>
            </a:r>
            <a:r>
              <a:rPr lang="nl-BE" dirty="0"/>
              <a:t> </a:t>
            </a:r>
          </a:p>
          <a:p>
            <a:pPr lvl="2"/>
            <a:r>
              <a:rPr lang="nl-NL" dirty="0"/>
              <a:t>Gebruiksaanwijzing leesbaar voor iedereen</a:t>
            </a:r>
            <a:endParaRPr lang="nl-BE" dirty="0"/>
          </a:p>
          <a:p>
            <a:pPr lvl="2"/>
            <a:r>
              <a:rPr lang="nl-NL" dirty="0"/>
              <a:t>maken van een stuklijst + kostprijs+ leverancier+ producent</a:t>
            </a:r>
          </a:p>
          <a:p>
            <a:pPr lvl="2"/>
            <a:r>
              <a:rPr lang="nl-NL" dirty="0"/>
              <a:t>Alle tekeningen (elektronische + mechanische)</a:t>
            </a:r>
          </a:p>
          <a:p>
            <a:pPr lvl="2"/>
            <a:endParaRPr lang="nl-BE" dirty="0"/>
          </a:p>
          <a:p>
            <a:pPr marL="0" indent="0">
              <a:buNone/>
            </a:pPr>
            <a:r>
              <a:rPr lang="nl-BE" sz="1200" dirty="0">
                <a:hlinkClick r:id="rId2"/>
              </a:rPr>
              <a:t>https://github.com/RobbeTh-PXL/1EAI_ProjectTech</a:t>
            </a:r>
            <a:endParaRPr lang="nl-BE" sz="1200" dirty="0"/>
          </a:p>
          <a:p>
            <a:pPr marL="0" indent="0">
              <a:buNone/>
            </a:pPr>
            <a:r>
              <a:rPr lang="nl-BE" sz="1200" dirty="0">
                <a:hlinkClick r:id="rId3"/>
              </a:rPr>
              <a:t>https://github.com/vincentbaeten/elektor_solder_iron</a:t>
            </a:r>
            <a:endParaRPr lang="nl-BE" sz="1200" dirty="0"/>
          </a:p>
          <a:p>
            <a:pPr marL="0" indent="0">
              <a:buNone/>
            </a:pPr>
            <a:r>
              <a:rPr lang="nl-BE" sz="1200" b="0" i="0" u="sng" strike="noStrike" dirty="0">
                <a:solidFill>
                  <a:srgbClr val="0000FF"/>
                </a:solidFill>
                <a:effectLst/>
                <a:hlinkClick r:id="rId4"/>
              </a:rPr>
              <a:t>https://github.com/SemKirkels/Project_Ontwerpen</a:t>
            </a:r>
            <a:r>
              <a:rPr lang="nl-B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6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1325563"/>
          </a:xfrm>
        </p:spPr>
        <p:txBody>
          <a:bodyPr/>
          <a:lstStyle/>
          <a:p>
            <a:br>
              <a:rPr lang="nl-BE" dirty="0"/>
            </a:br>
            <a:r>
              <a:rPr lang="nl-BE" dirty="0"/>
              <a:t>Vijf project stappen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0817" y="1457325"/>
            <a:ext cx="8733183" cy="5400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u="sng" dirty="0"/>
              <a:t>Initieer(specificaties) </a:t>
            </a:r>
          </a:p>
          <a:p>
            <a:pPr marL="0" indent="0">
              <a:buNone/>
            </a:pPr>
            <a:r>
              <a:rPr lang="nl-BE" dirty="0"/>
              <a:t>Beschrijf de exacte opdracht en bepaal wat wel/wat niet gedaan moet worden: scope management! </a:t>
            </a:r>
          </a:p>
          <a:p>
            <a:pPr marL="0" indent="0">
              <a:buNone/>
            </a:pPr>
            <a:r>
              <a:rPr lang="nl-BE" dirty="0"/>
              <a:t>Wanneer is de opdracht een succes? </a:t>
            </a:r>
          </a:p>
          <a:p>
            <a:pPr marL="0" indent="0">
              <a:buNone/>
            </a:pPr>
            <a:r>
              <a:rPr lang="nl-BE" b="1" u="sng" dirty="0"/>
              <a:t>Plan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Maak een realistische planning en koppel mensen aan taken </a:t>
            </a:r>
          </a:p>
          <a:p>
            <a:pPr marL="0" indent="0">
              <a:buNone/>
            </a:pPr>
            <a:r>
              <a:rPr lang="nl-BE" b="1" u="sng" dirty="0"/>
              <a:t>Voer uit </a:t>
            </a:r>
          </a:p>
          <a:p>
            <a:pPr marL="0" indent="0">
              <a:buNone/>
            </a:pPr>
            <a:r>
              <a:rPr lang="nl-BE" dirty="0"/>
              <a:t>Volg je planning stap voor stap en neem notities tijdens evaluaties of overleg. </a:t>
            </a:r>
          </a:p>
          <a:p>
            <a:pPr marL="0" indent="0">
              <a:buNone/>
            </a:pPr>
            <a:r>
              <a:rPr lang="nl-BE" b="1" u="sng" dirty="0"/>
              <a:t>Volg op en stuur bij(communicatie) </a:t>
            </a:r>
          </a:p>
          <a:p>
            <a:pPr marL="0" indent="0">
              <a:buNone/>
            </a:pPr>
            <a:r>
              <a:rPr lang="nl-BE" dirty="0"/>
              <a:t>Pas de planning wekelijks aan, beoordeel de pijnpunten, stuur bij, </a:t>
            </a:r>
          </a:p>
          <a:p>
            <a:pPr marL="0" indent="0">
              <a:buNone/>
            </a:pPr>
            <a:r>
              <a:rPr lang="nl-BE" dirty="0" err="1"/>
              <a:t>herbereken</a:t>
            </a:r>
            <a:r>
              <a:rPr lang="nl-BE" dirty="0"/>
              <a:t> de planning </a:t>
            </a:r>
          </a:p>
          <a:p>
            <a:pPr marL="0" indent="0">
              <a:buNone/>
            </a:pPr>
            <a:r>
              <a:rPr lang="nl-BE" b="1" u="sng" dirty="0"/>
              <a:t>Rond af </a:t>
            </a:r>
          </a:p>
          <a:p>
            <a:pPr marL="0" indent="0">
              <a:buNone/>
            </a:pPr>
            <a:r>
              <a:rPr lang="nl-BE" dirty="0"/>
              <a:t>Zijn de doelstellingen tijdig bereikt? Is iedereen tevreden? Wat hebben we geleerd uit deze opdracht?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742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0C333708-70EF-463A-B193-53E0D16E1740}" type="slidenum">
              <a:rPr lang="en-US" altLang="nl-BE" sz="1000"/>
              <a:pPr algn="l"/>
              <a:t>8</a:t>
            </a:fld>
            <a:endParaRPr lang="en-US" altLang="nl-BE" sz="100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E2A0758-9666-478E-BAB8-9BB1FA2DD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33" y="1268232"/>
            <a:ext cx="4850296" cy="485029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0E0F99A-F8FC-7016-4EE3-9696AFAA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88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nl-BE" dirty="0"/>
              <a:t>Projectmanagement =&gt; Planning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26F951-EAB6-4CA5-A15A-89252B2D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56" y="1042422"/>
            <a:ext cx="78867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1(12/2):</a:t>
            </a: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Keuze schakeling + </a:t>
            </a:r>
            <a:r>
              <a:rPr lang="nl-BE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starten met </a:t>
            </a:r>
            <a:r>
              <a:rPr lang="nl-BE" sz="7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Altium</a:t>
            </a:r>
            <a:endParaRPr lang="nl-BE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Een heldere omschrijving van de opdracht (tijd, kost en doelstellingen)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 te leveren resultaten(risico’s)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Reden van het project (verwachtingen)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Rollen en verantwoordelijkheden(haalbaarheid)</a:t>
            </a:r>
          </a:p>
          <a:p>
            <a:pPr indent="0">
              <a:buNone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BE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2(19/2):</a:t>
            </a: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erken met </a:t>
            </a:r>
            <a:r>
              <a:rPr lang="nl-BE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Altium</a:t>
            </a: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Designer + studie van de componenten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 van de componenten: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Datasheets bekijken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Prijzen vergelijken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Footprints</a:t>
            </a: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onderzoeken en kiezen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BE" sz="7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Altium</a:t>
            </a: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 opbouwen</a:t>
            </a:r>
          </a:p>
          <a:p>
            <a:pPr indent="0">
              <a:buNone/>
            </a:pPr>
            <a:r>
              <a:rPr lang="nl-BE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nl-BE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nl-BE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68661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1225</Words>
  <Application>Microsoft Office PowerPoint</Application>
  <PresentationFormat>Diavoorstelling (4:3)</PresentationFormat>
  <Paragraphs>217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Times New Roman</vt:lpstr>
      <vt:lpstr>Kantoorthema</vt:lpstr>
      <vt:lpstr>Project ontwerpen</vt:lpstr>
      <vt:lpstr>Combinatie van verschillende competenties</vt:lpstr>
      <vt:lpstr>Wat leer je !</vt:lpstr>
      <vt:lpstr>  Evaluatie</vt:lpstr>
      <vt:lpstr>Wat moet je realiseren </vt:lpstr>
      <vt:lpstr>Wat moet je realiseren</vt:lpstr>
      <vt:lpstr> Vijf project stappen </vt:lpstr>
      <vt:lpstr>PowerPoint-presentatie</vt:lpstr>
      <vt:lpstr>Projectmanagement =&gt; Planning</vt:lpstr>
      <vt:lpstr>Projectmanagement =&gt; Planning</vt:lpstr>
      <vt:lpstr>Projectmanagement =&gt; Planning</vt:lpstr>
      <vt:lpstr>Eerste evaluatieperiode en feedback vanaf week 5(met cijfer)</vt:lpstr>
      <vt:lpstr>Tweede evaluatieperiode vanaf week 8(met cijfer)</vt:lpstr>
      <vt:lpstr>Cursus in twee niveau’s</vt:lpstr>
      <vt:lpstr>Schema maken met Altium</vt:lpstr>
      <vt:lpstr>Schema maken met Multisim</vt:lpstr>
      <vt:lpstr>PowerPoint-presentatie</vt:lpstr>
      <vt:lpstr>Componentkeuze</vt:lpstr>
      <vt:lpstr>Componentkeuze</vt:lpstr>
      <vt:lpstr>Componentkeuze</vt:lpstr>
      <vt:lpstr>Componentkeuze</vt:lpstr>
      <vt:lpstr>Efficiënt gebruik van de labo’s</vt:lpstr>
    </vt:vector>
  </TitlesOfParts>
  <Company>PXL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Patrick Hilven</dc:creator>
  <cp:lastModifiedBy>Patrick Hilven</cp:lastModifiedBy>
  <cp:revision>102</cp:revision>
  <dcterms:created xsi:type="dcterms:W3CDTF">2014-03-23T15:14:06Z</dcterms:created>
  <dcterms:modified xsi:type="dcterms:W3CDTF">2024-02-12T18:19:34Z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2022-02-17T18:15:47Z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3340f097-8527-4b61-b576-11845be85139</vt:lpwstr>
  </property>
  <property fmtid="{D5CDD505-2E9C-101B-9397-08002B2CF9AE}" pid="8" name="MSIP_Label_f95379a6-efcb-4855-97e0-03c6be785496_ContentBits">
    <vt:lpwstr>0</vt:lpwstr>
  </property>
</Properties>
</file>