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59" r:id="rId4"/>
    <p:sldId id="261" r:id="rId5"/>
    <p:sldId id="262" r:id="rId6"/>
    <p:sldId id="269" r:id="rId7"/>
    <p:sldId id="263" r:id="rId8"/>
    <p:sldId id="264"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799" autoAdjust="0"/>
  </p:normalViewPr>
  <p:slideViewPr>
    <p:cSldViewPr snapToGrid="0">
      <p:cViewPr varScale="1">
        <p:scale>
          <a:sx n="75" d="100"/>
          <a:sy n="75" d="100"/>
        </p:scale>
        <p:origin x="414" y="138"/>
      </p:cViewPr>
      <p:guideLst/>
    </p:cSldViewPr>
  </p:slideViewPr>
  <p:outlineViewPr>
    <p:cViewPr>
      <p:scale>
        <a:sx n="33" d="100"/>
        <a:sy n="33" d="100"/>
      </p:scale>
      <p:origin x="0" y="-5532"/>
    </p:cViewPr>
  </p:outlineViewPr>
  <p:notesTextViewPr>
    <p:cViewPr>
      <p:scale>
        <a:sx n="1" d="1"/>
        <a:sy n="1" d="1"/>
      </p:scale>
      <p:origin x="0" y="0"/>
    </p:cViewPr>
  </p:notesTextViewPr>
  <p:notesViewPr>
    <p:cSldViewPr snapToGrid="0">
      <p:cViewPr varScale="1">
        <p:scale>
          <a:sx n="61" d="100"/>
          <a:sy n="61" d="100"/>
        </p:scale>
        <p:origin x="271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5B297-9DBC-4919-9809-D3B4773DE57E}" type="datetimeFigureOut">
              <a:rPr lang="fr-FR" smtClean="0"/>
              <a:t>07/04/2020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FD713-72A5-4C89-8E21-3D3101411A20}" type="slidenum">
              <a:rPr lang="fr-FR" smtClean="0"/>
              <a:t>‹N°›</a:t>
            </a:fld>
            <a:endParaRPr lang="fr-FR"/>
          </a:p>
        </p:txBody>
      </p:sp>
    </p:spTree>
    <p:extLst>
      <p:ext uri="{BB962C8B-B14F-4D97-AF65-F5344CB8AC3E}">
        <p14:creationId xmlns:p14="http://schemas.microsoft.com/office/powerpoint/2010/main" val="2618244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53FD713-72A5-4C89-8E21-3D3101411A20}" type="slidenum">
              <a:rPr lang="fr-FR" smtClean="0"/>
              <a:t>9</a:t>
            </a:fld>
            <a:endParaRPr lang="fr-FR"/>
          </a:p>
        </p:txBody>
      </p:sp>
    </p:spTree>
    <p:extLst>
      <p:ext uri="{BB962C8B-B14F-4D97-AF65-F5344CB8AC3E}">
        <p14:creationId xmlns:p14="http://schemas.microsoft.com/office/powerpoint/2010/main" val="425030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53FD713-72A5-4C89-8E21-3D3101411A20}" type="slidenum">
              <a:rPr lang="fr-FR" smtClean="0"/>
              <a:t>10</a:t>
            </a:fld>
            <a:endParaRPr lang="fr-FR"/>
          </a:p>
        </p:txBody>
      </p:sp>
    </p:spTree>
    <p:extLst>
      <p:ext uri="{BB962C8B-B14F-4D97-AF65-F5344CB8AC3E}">
        <p14:creationId xmlns:p14="http://schemas.microsoft.com/office/powerpoint/2010/main" val="2642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53FD713-72A5-4C89-8E21-3D3101411A20}" type="slidenum">
              <a:rPr lang="fr-FR" smtClean="0"/>
              <a:t>11</a:t>
            </a:fld>
            <a:endParaRPr lang="fr-FR"/>
          </a:p>
        </p:txBody>
      </p:sp>
    </p:spTree>
    <p:extLst>
      <p:ext uri="{BB962C8B-B14F-4D97-AF65-F5344CB8AC3E}">
        <p14:creationId xmlns:p14="http://schemas.microsoft.com/office/powerpoint/2010/main" val="245479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853FD713-72A5-4C89-8E21-3D3101411A20}" type="slidenum">
              <a:rPr lang="fr-FR" smtClean="0"/>
              <a:t>12</a:t>
            </a:fld>
            <a:endParaRPr lang="fr-FR"/>
          </a:p>
        </p:txBody>
      </p:sp>
    </p:spTree>
    <p:extLst>
      <p:ext uri="{BB962C8B-B14F-4D97-AF65-F5344CB8AC3E}">
        <p14:creationId xmlns:p14="http://schemas.microsoft.com/office/powerpoint/2010/main" val="1649510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79418" y="1853958"/>
            <a:ext cx="9592685" cy="2948581"/>
          </a:xfrm>
        </p:spPr>
        <p:txBody>
          <a:bodyPr>
            <a:normAutofit/>
          </a:bodyPr>
          <a:lstStyle/>
          <a:p>
            <a:pPr algn="ctr"/>
            <a:r>
              <a:rPr lang="fr-FR" sz="6000" b="1" dirty="0">
                <a:solidFill>
                  <a:schemeClr val="accent1">
                    <a:lumMod val="60000"/>
                    <a:lumOff val="40000"/>
                  </a:schemeClr>
                </a:solidFill>
                <a:latin typeface="Algerian" panose="04020705040A02060702" pitchFamily="82" charset="0"/>
              </a:rPr>
              <a:t>M</a:t>
            </a:r>
            <a:r>
              <a:rPr lang="fr-FR" sz="6000" b="1" dirty="0" smtClean="0">
                <a:solidFill>
                  <a:schemeClr val="accent1">
                    <a:lumMod val="60000"/>
                    <a:lumOff val="40000"/>
                  </a:schemeClr>
                </a:solidFill>
                <a:latin typeface="Algerian" panose="04020705040A02060702" pitchFamily="82" charset="0"/>
              </a:rPr>
              <a:t>éthodes </a:t>
            </a:r>
            <a:r>
              <a:rPr lang="fr-FR" sz="6000" b="1" dirty="0">
                <a:solidFill>
                  <a:schemeClr val="accent1">
                    <a:lumMod val="60000"/>
                    <a:lumOff val="40000"/>
                  </a:schemeClr>
                </a:solidFill>
                <a:latin typeface="Algerian" panose="04020705040A02060702" pitchFamily="82" charset="0"/>
              </a:rPr>
              <a:t>Agiles </a:t>
            </a:r>
            <a:endParaRPr lang="fr-FR" sz="6000" dirty="0">
              <a:solidFill>
                <a:schemeClr val="accent1">
                  <a:lumMod val="60000"/>
                  <a:lumOff val="40000"/>
                </a:schemeClr>
              </a:solidFill>
              <a:latin typeface="Algerian" panose="04020705040A02060702" pitchFamily="82"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279" y="-180511"/>
            <a:ext cx="4385952" cy="3508760"/>
          </a:xfrm>
          <a:prstGeom prst="rect">
            <a:avLst/>
          </a:prstGeom>
        </p:spPr>
      </p:pic>
    </p:spTree>
    <p:extLst>
      <p:ext uri="{BB962C8B-B14F-4D97-AF65-F5344CB8AC3E}">
        <p14:creationId xmlns:p14="http://schemas.microsoft.com/office/powerpoint/2010/main" val="2738121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156" y="1413164"/>
            <a:ext cx="10911238" cy="5124120"/>
          </a:xfrm>
        </p:spPr>
      </p:pic>
    </p:spTree>
    <p:extLst>
      <p:ext uri="{BB962C8B-B14F-4D97-AF65-F5344CB8AC3E}">
        <p14:creationId xmlns:p14="http://schemas.microsoft.com/office/powerpoint/2010/main" val="273915771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SN" i="1" u="sng" dirty="0">
                <a:solidFill>
                  <a:schemeClr val="accent1">
                    <a:lumMod val="60000"/>
                    <a:lumOff val="40000"/>
                  </a:schemeClr>
                </a:solidFill>
                <a:latin typeface="Algerian" panose="04020705040A02060702" pitchFamily="82" charset="0"/>
              </a:rPr>
              <a:t>V </a:t>
            </a:r>
            <a:r>
              <a:rPr lang="fr-SN" i="1" u="sng" dirty="0" smtClean="0">
                <a:solidFill>
                  <a:schemeClr val="accent1">
                    <a:lumMod val="60000"/>
                    <a:lumOff val="40000"/>
                  </a:schemeClr>
                </a:solidFill>
                <a:latin typeface="Algerian" panose="04020705040A02060702" pitchFamily="82" charset="0"/>
              </a:rPr>
              <a:t>-Avantages </a:t>
            </a:r>
            <a:endParaRPr lang="fr-FR" dirty="0">
              <a:solidFill>
                <a:schemeClr val="accent1">
                  <a:lumMod val="60000"/>
                  <a:lumOff val="40000"/>
                </a:schemeClr>
              </a:solidFill>
              <a:latin typeface="Algerian" panose="04020705040A02060702" pitchFamily="82" charset="0"/>
            </a:endParaRPr>
          </a:p>
        </p:txBody>
      </p:sp>
      <p:sp>
        <p:nvSpPr>
          <p:cNvPr id="3" name="Espace réservé du contenu 2"/>
          <p:cNvSpPr>
            <a:spLocks noGrp="1"/>
          </p:cNvSpPr>
          <p:nvPr>
            <p:ph idx="1"/>
          </p:nvPr>
        </p:nvSpPr>
        <p:spPr>
          <a:xfrm>
            <a:off x="2589212" y="2133599"/>
            <a:ext cx="8915400" cy="4131733"/>
          </a:xfrm>
        </p:spPr>
        <p:txBody>
          <a:bodyPr>
            <a:noAutofit/>
          </a:bodyPr>
          <a:lstStyle/>
          <a:p>
            <a:r>
              <a:rPr lang="fr-FR" sz="2000" dirty="0">
                <a:latin typeface="Arial Narrow" panose="020B0606020202030204" pitchFamily="34" charset="0"/>
              </a:rPr>
              <a:t>L'avantage majeur de l'approche Agile est sa flexibilité. Les changements du client et les imprévus sont pris en compte et l'équipe projet peut réagir rapidement</a:t>
            </a:r>
            <a:r>
              <a:rPr lang="fr-FR" sz="2000" dirty="0" smtClean="0">
                <a:latin typeface="Arial Narrow" panose="020B0606020202030204" pitchFamily="34" charset="0"/>
              </a:rPr>
              <a:t>.</a:t>
            </a:r>
            <a:endParaRPr lang="fr-FR" sz="2000" dirty="0">
              <a:latin typeface="Arial Narrow" panose="020B0606020202030204" pitchFamily="34" charset="0"/>
            </a:endParaRPr>
          </a:p>
          <a:p>
            <a:r>
              <a:rPr lang="fr-FR" sz="2000" dirty="0">
                <a:latin typeface="Arial Narrow" panose="020B0606020202030204" pitchFamily="34" charset="0"/>
              </a:rPr>
              <a:t>Autre atout : la collaboration et la communication fréquente avec le client, ainsi que sa forte implication dans le projet. Une relation de confiance se tisse entre le client et l'équipe </a:t>
            </a:r>
            <a:r>
              <a:rPr lang="fr-FR" sz="2000" dirty="0" smtClean="0">
                <a:latin typeface="Arial Narrow" panose="020B0606020202030204" pitchFamily="34" charset="0"/>
              </a:rPr>
              <a:t>projet.</a:t>
            </a:r>
            <a:endParaRPr lang="fr-FR" sz="2000" dirty="0">
              <a:latin typeface="Arial Narrow" panose="020B0606020202030204" pitchFamily="34" charset="0"/>
            </a:endParaRPr>
          </a:p>
          <a:p>
            <a:r>
              <a:rPr lang="fr-FR" sz="2000" dirty="0">
                <a:latin typeface="Arial Narrow" panose="020B0606020202030204" pitchFamily="34" charset="0"/>
              </a:rPr>
              <a:t>Le client dispose d'une meilleure visibilité sur l'avancement du projet et peut ainsi l'ajuster en fonction de ses besoins. Le contrôle qualité est permanent. Quant à l'équipe projet, elle peut réagir rapidement aux demandes du client</a:t>
            </a:r>
            <a:r>
              <a:rPr lang="fr-FR" sz="2000" dirty="0" smtClean="0">
                <a:latin typeface="Arial Narrow" panose="020B0606020202030204" pitchFamily="34" charset="0"/>
              </a:rPr>
              <a:t>.</a:t>
            </a:r>
            <a:endParaRPr lang="fr-FR" sz="2000" dirty="0">
              <a:latin typeface="Arial Narrow" panose="020B0606020202030204" pitchFamily="34" charset="0"/>
            </a:endParaRPr>
          </a:p>
          <a:p>
            <a:r>
              <a:rPr lang="fr-FR" sz="2000" dirty="0">
                <a:latin typeface="Arial Narrow" panose="020B0606020202030204" pitchFamily="34" charset="0"/>
              </a:rPr>
              <a:t>Enfin, vous contrôlez mieux les coûts du projet car à la fin de chaque étape, vous connaissez le budget déjà dépensé et celui restant. Vous pouvez ainsi décider de poursuivre ou d'arrêter le projet si les fonds sont insuffisants</a:t>
            </a:r>
            <a:r>
              <a:rPr lang="fr-FR" sz="2000" dirty="0" smtClean="0">
                <a:latin typeface="Arial Narrow" panose="020B0606020202030204" pitchFamily="34" charset="0"/>
              </a:rPr>
              <a:t>.</a:t>
            </a:r>
            <a:endParaRPr lang="fr-FR" sz="2000" dirty="0">
              <a:latin typeface="Arial Narrow" panose="020B0606020202030204" pitchFamily="34" charset="0"/>
            </a:endParaRPr>
          </a:p>
        </p:txBody>
      </p:sp>
    </p:spTree>
    <p:extLst>
      <p:ext uri="{BB962C8B-B14F-4D97-AF65-F5344CB8AC3E}">
        <p14:creationId xmlns:p14="http://schemas.microsoft.com/office/powerpoint/2010/main" val="232321295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SN" sz="4000" i="1" u="sng" dirty="0">
                <a:solidFill>
                  <a:schemeClr val="accent1">
                    <a:lumMod val="60000"/>
                    <a:lumOff val="40000"/>
                  </a:schemeClr>
                </a:solidFill>
                <a:latin typeface="Algerian" panose="04020705040A02060702" pitchFamily="82" charset="0"/>
              </a:rPr>
              <a:t> </a:t>
            </a:r>
            <a:r>
              <a:rPr lang="fr-SN" sz="4000" i="1" u="sng" dirty="0" smtClean="0">
                <a:solidFill>
                  <a:schemeClr val="accent1">
                    <a:lumMod val="60000"/>
                    <a:lumOff val="40000"/>
                  </a:schemeClr>
                </a:solidFill>
                <a:latin typeface="Algerian" panose="04020705040A02060702" pitchFamily="82" charset="0"/>
              </a:rPr>
              <a:t>VI-  </a:t>
            </a:r>
            <a:r>
              <a:rPr lang="fr-SN" sz="4000" i="1" u="sng" dirty="0">
                <a:solidFill>
                  <a:schemeClr val="accent1">
                    <a:lumMod val="60000"/>
                    <a:lumOff val="40000"/>
                  </a:schemeClr>
                </a:solidFill>
                <a:latin typeface="Algerian" panose="04020705040A02060702" pitchFamily="82" charset="0"/>
              </a:rPr>
              <a:t>inconvénients</a:t>
            </a:r>
            <a:r>
              <a:rPr lang="fr-SN" sz="4000" i="1" u="sng" dirty="0" smtClean="0">
                <a:solidFill>
                  <a:schemeClr val="accent1">
                    <a:lumMod val="60000"/>
                    <a:lumOff val="40000"/>
                  </a:schemeClr>
                </a:solidFill>
                <a:latin typeface="Algerian" panose="04020705040A02060702" pitchFamily="82" charset="0"/>
              </a:rPr>
              <a:t>:</a:t>
            </a:r>
            <a:endParaRPr lang="fr-FR" sz="4000" u="sng" dirty="0">
              <a:solidFill>
                <a:schemeClr val="accent1">
                  <a:lumMod val="60000"/>
                  <a:lumOff val="40000"/>
                </a:schemeClr>
              </a:solidFill>
              <a:latin typeface="Algerian" panose="04020705040A02060702" pitchFamily="82" charset="0"/>
            </a:endParaRPr>
          </a:p>
        </p:txBody>
      </p:sp>
      <p:sp>
        <p:nvSpPr>
          <p:cNvPr id="3" name="Espace réservé du contenu 2"/>
          <p:cNvSpPr>
            <a:spLocks noGrp="1"/>
          </p:cNvSpPr>
          <p:nvPr>
            <p:ph idx="1"/>
          </p:nvPr>
        </p:nvSpPr>
        <p:spPr>
          <a:xfrm>
            <a:off x="2024767" y="2517422"/>
            <a:ext cx="8915400" cy="3777622"/>
          </a:xfrm>
        </p:spPr>
        <p:txBody>
          <a:bodyPr>
            <a:normAutofit/>
          </a:bodyPr>
          <a:lstStyle/>
          <a:p>
            <a:pPr algn="ctr"/>
            <a:r>
              <a:rPr lang="fr-FR" sz="2000" dirty="0">
                <a:latin typeface="Arial Narrow" panose="020B0606020202030204" pitchFamily="34" charset="0"/>
              </a:rPr>
              <a:t>Comme le dialogue est privilégié, la méthode Agile laisse peu de place à la documentation, ce qui peut poser problème en cas de changement d'équipe </a:t>
            </a:r>
            <a:r>
              <a:rPr lang="fr-FR" sz="2000" dirty="0" smtClean="0">
                <a:latin typeface="Arial Narrow" panose="020B0606020202030204" pitchFamily="34" charset="0"/>
              </a:rPr>
              <a:t>projet.</a:t>
            </a:r>
          </a:p>
          <a:p>
            <a:pPr marL="0" indent="0" algn="ctr">
              <a:buNone/>
            </a:pPr>
            <a:r>
              <a:rPr lang="fr-FR" sz="2000" dirty="0">
                <a:latin typeface="Arial Narrow" panose="020B0606020202030204" pitchFamily="34" charset="0"/>
              </a:rPr>
              <a:t> Par exemple:</a:t>
            </a:r>
          </a:p>
          <a:p>
            <a:pPr algn="ctr"/>
            <a:r>
              <a:rPr lang="fr-FR" sz="2000" dirty="0">
                <a:latin typeface="Arial Narrow" panose="020B0606020202030204" pitchFamily="34" charset="0"/>
              </a:rPr>
              <a:t>Le client doit être disponible et s'intéresser à son projet afin de s'assurer qu'il répondra parfaitement à ses besoins. Tous les clients n'ont pas le temps, ni l'envie de s'impliquer pleinement dans la réalisation d'un projet.</a:t>
            </a:r>
          </a:p>
          <a:p>
            <a:pPr algn="ctr"/>
            <a:r>
              <a:rPr lang="fr-FR" sz="2000" dirty="0">
                <a:latin typeface="Arial Narrow" panose="020B0606020202030204" pitchFamily="34" charset="0"/>
              </a:rPr>
              <a:t>La méthode Agile n'est pas adaptée pour les entreprises avec une structure hiérarchique très forte à cause de son fonctionnement collaboratif</a:t>
            </a:r>
            <a:r>
              <a:rPr lang="fr-FR" sz="2000" dirty="0" smtClean="0">
                <a:latin typeface="Arial Narrow" panose="020B0606020202030204" pitchFamily="34" charset="0"/>
              </a:rPr>
              <a:t>.</a:t>
            </a:r>
            <a:endParaRPr lang="fr-FR" sz="2000" dirty="0">
              <a:latin typeface="Arial Narrow" panose="020B0606020202030204" pitchFamily="34" charset="0"/>
            </a:endParaRPr>
          </a:p>
          <a:p>
            <a:pPr algn="ctr"/>
            <a:r>
              <a:rPr lang="fr-FR" sz="2000" dirty="0">
                <a:latin typeface="Arial Narrow" panose="020B0606020202030204" pitchFamily="34" charset="0"/>
              </a:rPr>
              <a:t>Cette méthodologie permet un bon contrôle des coûts, mais elle rend très difficile la vision d'un budget pour la totalité</a:t>
            </a:r>
          </a:p>
          <a:p>
            <a:pPr algn="ctr"/>
            <a:endParaRPr lang="fr-FR" sz="2000" dirty="0">
              <a:latin typeface="Arial Narrow" panose="020B0606020202030204" pitchFamily="34" charset="0"/>
            </a:endParaRPr>
          </a:p>
        </p:txBody>
      </p:sp>
    </p:spTree>
    <p:extLst>
      <p:ext uri="{BB962C8B-B14F-4D97-AF65-F5344CB8AC3E}">
        <p14:creationId xmlns:p14="http://schemas.microsoft.com/office/powerpoint/2010/main" val="157345738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6312" y="928450"/>
            <a:ext cx="9488488" cy="3503850"/>
          </a:xfrm>
        </p:spPr>
        <p:txBody>
          <a:bodyPr>
            <a:noAutofit/>
          </a:bodyPr>
          <a:lstStyle/>
          <a:p>
            <a:pPr algn="ctr"/>
            <a:r>
              <a:rPr lang="fr-SN" sz="12000" dirty="0" smtClean="0">
                <a:solidFill>
                  <a:srgbClr val="FF0000"/>
                </a:solidFill>
                <a:latin typeface="Algerian" panose="04020705040A02060702" pitchFamily="82" charset="0"/>
              </a:rPr>
              <a:t>FIN</a:t>
            </a:r>
            <a:endParaRPr lang="fr-FR" sz="12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81231827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u="sng" dirty="0">
                <a:solidFill>
                  <a:schemeClr val="accent1">
                    <a:lumMod val="60000"/>
                    <a:lumOff val="40000"/>
                  </a:schemeClr>
                </a:solidFill>
                <a:latin typeface="Arial Narrow" panose="020B0606020202030204" pitchFamily="34" charset="0"/>
              </a:rPr>
              <a:t>MEMBRES:</a:t>
            </a:r>
            <a:endParaRPr lang="fr-FR" i="1" dirty="0">
              <a:solidFill>
                <a:schemeClr val="accent1">
                  <a:lumMod val="60000"/>
                  <a:lumOff val="40000"/>
                </a:schemeClr>
              </a:solidFill>
              <a:latin typeface="Arial Narrow" panose="020B0606020202030204" pitchFamily="34" charset="0"/>
            </a:endParaRPr>
          </a:p>
        </p:txBody>
      </p:sp>
      <p:sp>
        <p:nvSpPr>
          <p:cNvPr id="3" name="Espace réservé du contenu 2"/>
          <p:cNvSpPr>
            <a:spLocks noGrp="1"/>
          </p:cNvSpPr>
          <p:nvPr>
            <p:ph idx="1"/>
          </p:nvPr>
        </p:nvSpPr>
        <p:spPr/>
        <p:txBody>
          <a:bodyPr>
            <a:normAutofit/>
          </a:bodyPr>
          <a:lstStyle/>
          <a:p>
            <a:pPr>
              <a:lnSpc>
                <a:spcPct val="107000"/>
              </a:lnSpc>
            </a:pPr>
            <a:r>
              <a:rPr lang="fr-FR" sz="2000" dirty="0">
                <a:latin typeface="Arial Narrow" panose="020B0606020202030204" pitchFamily="34" charset="0"/>
              </a:rPr>
              <a:t>Abdoulaye Drame</a:t>
            </a:r>
          </a:p>
          <a:p>
            <a:pPr>
              <a:lnSpc>
                <a:spcPct val="107000"/>
              </a:lnSpc>
            </a:pPr>
            <a:r>
              <a:rPr lang="fr-FR" sz="2000" dirty="0">
                <a:latin typeface="Arial Narrow" panose="020B0606020202030204" pitchFamily="34" charset="0"/>
              </a:rPr>
              <a:t>Ousmane </a:t>
            </a:r>
            <a:r>
              <a:rPr lang="fr-FR" sz="2000" dirty="0" err="1">
                <a:latin typeface="Arial Narrow" panose="020B0606020202030204" pitchFamily="34" charset="0"/>
              </a:rPr>
              <a:t>Diop</a:t>
            </a:r>
            <a:endParaRPr lang="fr-FR" sz="2000" dirty="0">
              <a:latin typeface="Arial Narrow" panose="020B0606020202030204" pitchFamily="34" charset="0"/>
            </a:endParaRPr>
          </a:p>
          <a:p>
            <a:pPr>
              <a:lnSpc>
                <a:spcPct val="107000"/>
              </a:lnSpc>
            </a:pPr>
            <a:r>
              <a:rPr lang="fr-FR" sz="2000" dirty="0" err="1">
                <a:latin typeface="Arial Narrow" panose="020B0606020202030204" pitchFamily="34" charset="0"/>
              </a:rPr>
              <a:t>Saly</a:t>
            </a:r>
            <a:r>
              <a:rPr lang="fr-FR" sz="2000" dirty="0">
                <a:latin typeface="Arial Narrow" panose="020B0606020202030204" pitchFamily="34" charset="0"/>
              </a:rPr>
              <a:t> Gueye</a:t>
            </a:r>
          </a:p>
          <a:p>
            <a:pPr>
              <a:lnSpc>
                <a:spcPct val="107000"/>
              </a:lnSpc>
            </a:pPr>
            <a:r>
              <a:rPr lang="en-US" sz="2000" dirty="0" err="1">
                <a:latin typeface="Arial Narrow" panose="020B0606020202030204" pitchFamily="34" charset="0"/>
              </a:rPr>
              <a:t>Ahmadou</a:t>
            </a:r>
            <a:r>
              <a:rPr lang="en-US" sz="2000" dirty="0">
                <a:latin typeface="Arial Narrow" panose="020B0606020202030204" pitchFamily="34" charset="0"/>
              </a:rPr>
              <a:t> </a:t>
            </a:r>
            <a:r>
              <a:rPr lang="en-US" sz="2000" dirty="0" err="1">
                <a:latin typeface="Arial Narrow" panose="020B0606020202030204" pitchFamily="34" charset="0"/>
              </a:rPr>
              <a:t>Sakhir</a:t>
            </a:r>
            <a:r>
              <a:rPr lang="en-US" sz="2000" dirty="0">
                <a:latin typeface="Arial Narrow" panose="020B0606020202030204" pitchFamily="34" charset="0"/>
              </a:rPr>
              <a:t> FALL</a:t>
            </a:r>
            <a:endParaRPr lang="fr-FR" sz="2000" dirty="0">
              <a:latin typeface="Arial Narrow" panose="020B0606020202030204" pitchFamily="34" charset="0"/>
            </a:endParaRPr>
          </a:p>
          <a:p>
            <a:pPr>
              <a:lnSpc>
                <a:spcPct val="107000"/>
              </a:lnSpc>
            </a:pPr>
            <a:r>
              <a:rPr lang="en-US" sz="2000" dirty="0">
                <a:latin typeface="Arial Narrow" panose="020B0606020202030204" pitchFamily="34" charset="0"/>
              </a:rPr>
              <a:t>Samba </a:t>
            </a:r>
            <a:r>
              <a:rPr lang="en-US" sz="2000" dirty="0" err="1">
                <a:latin typeface="Arial Narrow" panose="020B0606020202030204" pitchFamily="34" charset="0"/>
              </a:rPr>
              <a:t>Drame</a:t>
            </a:r>
            <a:r>
              <a:rPr lang="en-US" sz="2000" dirty="0">
                <a:latin typeface="Arial Narrow" panose="020B0606020202030204" pitchFamily="34" charset="0"/>
              </a:rPr>
              <a:t> </a:t>
            </a:r>
            <a:endParaRPr lang="fr-FR" sz="2000" dirty="0">
              <a:latin typeface="Arial Narrow" panose="020B0606020202030204" pitchFamily="34" charset="0"/>
            </a:endParaRPr>
          </a:p>
          <a:p>
            <a:pPr>
              <a:lnSpc>
                <a:spcPct val="107000"/>
              </a:lnSpc>
            </a:pPr>
            <a:r>
              <a:rPr lang="en-US" sz="2000" dirty="0" err="1">
                <a:latin typeface="Arial Narrow" panose="020B0606020202030204" pitchFamily="34" charset="0"/>
              </a:rPr>
              <a:t>Mamadou</a:t>
            </a:r>
            <a:r>
              <a:rPr lang="en-US" sz="2000" dirty="0">
                <a:latin typeface="Arial Narrow" panose="020B0606020202030204" pitchFamily="34" charset="0"/>
              </a:rPr>
              <a:t> </a:t>
            </a:r>
            <a:r>
              <a:rPr lang="en-US" sz="2000" dirty="0" err="1" smtClean="0">
                <a:latin typeface="Arial Narrow" panose="020B0606020202030204" pitchFamily="34" charset="0"/>
              </a:rPr>
              <a:t>Diop</a:t>
            </a:r>
            <a:endParaRPr lang="fr-FR" sz="2000" dirty="0">
              <a:latin typeface="Arial Narrow" panose="020B0606020202030204" pitchFamily="34" charset="0"/>
              <a:ea typeface="Times New Roman" panose="02020603050405020304" pitchFamily="18" charset="0"/>
              <a:cs typeface="Arial" panose="020B0604020202020204" pitchFamily="34" charset="0"/>
            </a:endParaRPr>
          </a:p>
          <a:p>
            <a:endParaRPr lang="fr-FR" sz="2000" dirty="0">
              <a:latin typeface="Arial Narrow" panose="020B0606020202030204" pitchFamily="34" charset="0"/>
            </a:endParaRPr>
          </a:p>
        </p:txBody>
      </p:sp>
    </p:spTree>
    <p:extLst>
      <p:ext uri="{BB962C8B-B14F-4D97-AF65-F5344CB8AC3E}">
        <p14:creationId xmlns:p14="http://schemas.microsoft.com/office/powerpoint/2010/main" val="340698761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i="1" u="sng" dirty="0">
                <a:solidFill>
                  <a:schemeClr val="accent1">
                    <a:lumMod val="60000"/>
                    <a:lumOff val="40000"/>
                  </a:schemeClr>
                </a:solidFill>
                <a:latin typeface="Algerian" panose="04020705040A02060702" pitchFamily="82" charset="0"/>
              </a:rPr>
              <a:t>Plan</a:t>
            </a:r>
            <a:r>
              <a:rPr lang="fr-FR" b="1" i="1" u="sng" dirty="0">
                <a:solidFill>
                  <a:schemeClr val="accent1">
                    <a:lumMod val="60000"/>
                    <a:lumOff val="40000"/>
                  </a:schemeClr>
                </a:solidFill>
                <a:latin typeface="Algerian" panose="04020705040A02060702" pitchFamily="82" charset="0"/>
              </a:rPr>
              <a:t/>
            </a:r>
            <a:br>
              <a:rPr lang="fr-FR" b="1" i="1" u="sng" dirty="0">
                <a:solidFill>
                  <a:schemeClr val="accent1">
                    <a:lumMod val="60000"/>
                    <a:lumOff val="40000"/>
                  </a:schemeClr>
                </a:solidFill>
                <a:latin typeface="Algerian" panose="04020705040A02060702" pitchFamily="82" charset="0"/>
              </a:rPr>
            </a:br>
            <a:endParaRPr lang="fr-FR" dirty="0">
              <a:solidFill>
                <a:schemeClr val="accent1">
                  <a:lumMod val="60000"/>
                  <a:lumOff val="40000"/>
                </a:schemeClr>
              </a:solidFill>
              <a:latin typeface="Algerian" panose="04020705040A02060702" pitchFamily="82" charset="0"/>
            </a:endParaRPr>
          </a:p>
        </p:txBody>
      </p:sp>
      <p:sp>
        <p:nvSpPr>
          <p:cNvPr id="3" name="Espace réservé du contenu 2"/>
          <p:cNvSpPr>
            <a:spLocks noGrp="1"/>
          </p:cNvSpPr>
          <p:nvPr>
            <p:ph idx="1"/>
          </p:nvPr>
        </p:nvSpPr>
        <p:spPr/>
        <p:txBody>
          <a:bodyPr/>
          <a:lstStyle/>
          <a:p>
            <a:r>
              <a:rPr lang="fr-SN" b="1" i="1" dirty="0"/>
              <a:t>I-Définition méthode agile</a:t>
            </a:r>
            <a:endParaRPr lang="fr-FR" dirty="0"/>
          </a:p>
          <a:p>
            <a:r>
              <a:rPr lang="fr-SN" b="1" i="1" dirty="0"/>
              <a:t>II-Contexte</a:t>
            </a:r>
            <a:endParaRPr lang="fr-FR" dirty="0"/>
          </a:p>
          <a:p>
            <a:r>
              <a:rPr lang="fr-SN" b="1" i="1" dirty="0"/>
              <a:t>III-Le Manifeste  Agile </a:t>
            </a:r>
            <a:endParaRPr lang="fr-FR" dirty="0"/>
          </a:p>
          <a:p>
            <a:r>
              <a:rPr lang="fr-SN" b="1" i="1" dirty="0"/>
              <a:t>IV-Fonctionnement </a:t>
            </a:r>
            <a:endParaRPr lang="fr-FR" dirty="0"/>
          </a:p>
          <a:p>
            <a:r>
              <a:rPr lang="fr-SN" b="1" i="1" dirty="0"/>
              <a:t>V Avantages </a:t>
            </a:r>
            <a:endParaRPr lang="fr-FR" dirty="0"/>
          </a:p>
          <a:p>
            <a:r>
              <a:rPr lang="fr-SN" b="1" i="1" dirty="0"/>
              <a:t>VI- Inconvénients</a:t>
            </a:r>
            <a:endParaRPr lang="fr-FR" dirty="0"/>
          </a:p>
          <a:p>
            <a:endParaRPr lang="fr-FR" dirty="0"/>
          </a:p>
        </p:txBody>
      </p:sp>
    </p:spTree>
    <p:extLst>
      <p:ext uri="{BB962C8B-B14F-4D97-AF65-F5344CB8AC3E}">
        <p14:creationId xmlns:p14="http://schemas.microsoft.com/office/powerpoint/2010/main" val="354150288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SN" b="1" i="1" u="sng" dirty="0" smtClean="0">
                <a:solidFill>
                  <a:schemeClr val="accent1">
                    <a:lumMod val="60000"/>
                    <a:lumOff val="40000"/>
                  </a:schemeClr>
                </a:solidFill>
                <a:latin typeface="Algerian" panose="04020705040A02060702" pitchFamily="82" charset="0"/>
              </a:rPr>
              <a:t>I-Définition </a:t>
            </a:r>
            <a:r>
              <a:rPr lang="fr-SN" b="1" i="1" u="sng" dirty="0">
                <a:solidFill>
                  <a:schemeClr val="accent1">
                    <a:lumMod val="60000"/>
                    <a:lumOff val="40000"/>
                  </a:schemeClr>
                </a:solidFill>
                <a:latin typeface="Algerian" panose="04020705040A02060702" pitchFamily="82" charset="0"/>
              </a:rPr>
              <a:t>méthode </a:t>
            </a:r>
            <a:r>
              <a:rPr lang="fr-SN" b="1" i="1" u="sng" dirty="0" smtClean="0">
                <a:solidFill>
                  <a:schemeClr val="accent1">
                    <a:lumMod val="60000"/>
                    <a:lumOff val="40000"/>
                  </a:schemeClr>
                </a:solidFill>
                <a:latin typeface="Algerian" panose="04020705040A02060702" pitchFamily="82" charset="0"/>
              </a:rPr>
              <a:t>agile</a:t>
            </a:r>
            <a:endParaRPr lang="fr-FR" u="sng" dirty="0">
              <a:solidFill>
                <a:schemeClr val="accent1">
                  <a:lumMod val="60000"/>
                  <a:lumOff val="40000"/>
                </a:schemeClr>
              </a:solidFill>
              <a:latin typeface="Algerian" panose="04020705040A02060702" pitchFamily="82" charset="0"/>
            </a:endParaRPr>
          </a:p>
        </p:txBody>
      </p:sp>
      <p:sp>
        <p:nvSpPr>
          <p:cNvPr id="3" name="Espace réservé du contenu 2"/>
          <p:cNvSpPr>
            <a:spLocks noGrp="1"/>
          </p:cNvSpPr>
          <p:nvPr>
            <p:ph sz="half" idx="1"/>
          </p:nvPr>
        </p:nvSpPr>
        <p:spPr>
          <a:xfrm>
            <a:off x="1597989" y="2261260"/>
            <a:ext cx="5218448" cy="3997036"/>
          </a:xfrm>
        </p:spPr>
        <p:txBody>
          <a:bodyPr>
            <a:normAutofit/>
          </a:bodyPr>
          <a:lstStyle/>
          <a:p>
            <a:pPr algn="ctr"/>
            <a:r>
              <a:rPr lang="fr-FR" sz="2400" dirty="0" smtClean="0">
                <a:latin typeface="Arial Narrow" panose="020B0606020202030204" pitchFamily="34" charset="0"/>
              </a:rPr>
              <a:t>C’est </a:t>
            </a:r>
            <a:r>
              <a:rPr lang="fr-FR" sz="2400" dirty="0">
                <a:latin typeface="Arial Narrow" panose="020B0606020202030204" pitchFamily="34" charset="0"/>
              </a:rPr>
              <a:t>un mode de gestion des projets informatiques privilégiant l'implication de toutes les parties prenantes du projet. C’est en d'autres termes un ensemble de méthode basées  sur les valeurs et les principes du Manifeste Agile”, qui repose entre autre sur la collaboration, l’autonomie et des équipes pluridisciplinaires.</a:t>
            </a:r>
          </a:p>
          <a:p>
            <a:endParaRPr lang="fr-FR" dirty="0">
              <a:latin typeface="Arial Narrow" panose="020B0606020202030204" pitchFamily="34" charset="0"/>
            </a:endParaRPr>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16437" y="2324100"/>
            <a:ext cx="4940135" cy="3871355"/>
          </a:xfrm>
        </p:spPr>
      </p:pic>
    </p:spTree>
    <p:extLst>
      <p:ext uri="{BB962C8B-B14F-4D97-AF65-F5344CB8AC3E}">
        <p14:creationId xmlns:p14="http://schemas.microsoft.com/office/powerpoint/2010/main" val="206281007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51706" y="745176"/>
            <a:ext cx="8915399" cy="1772393"/>
          </a:xfrm>
        </p:spPr>
        <p:txBody>
          <a:bodyPr/>
          <a:lstStyle/>
          <a:p>
            <a:r>
              <a:rPr lang="fr-SN" b="1" i="1" dirty="0">
                <a:solidFill>
                  <a:schemeClr val="accent1">
                    <a:lumMod val="60000"/>
                    <a:lumOff val="40000"/>
                  </a:schemeClr>
                </a:solidFill>
                <a:latin typeface="Algerian" panose="04020705040A02060702" pitchFamily="82" charset="0"/>
              </a:rPr>
              <a:t>II-Contexte</a:t>
            </a:r>
            <a:r>
              <a:rPr lang="fr-FR" dirty="0">
                <a:solidFill>
                  <a:schemeClr val="accent1">
                    <a:lumMod val="60000"/>
                    <a:lumOff val="40000"/>
                  </a:schemeClr>
                </a:solidFill>
                <a:latin typeface="Algerian" panose="04020705040A02060702" pitchFamily="82" charset="0"/>
              </a:rPr>
              <a:t/>
            </a:r>
            <a:br>
              <a:rPr lang="fr-FR" dirty="0">
                <a:solidFill>
                  <a:schemeClr val="accent1">
                    <a:lumMod val="60000"/>
                    <a:lumOff val="40000"/>
                  </a:schemeClr>
                </a:solidFill>
                <a:latin typeface="Algerian" panose="04020705040A02060702" pitchFamily="82" charset="0"/>
              </a:rPr>
            </a:br>
            <a:endParaRPr lang="fr-FR" dirty="0">
              <a:solidFill>
                <a:schemeClr val="accent1">
                  <a:lumMod val="60000"/>
                  <a:lumOff val="40000"/>
                </a:schemeClr>
              </a:solidFill>
              <a:latin typeface="Algerian" panose="04020705040A02060702" pitchFamily="82" charset="0"/>
            </a:endParaRPr>
          </a:p>
        </p:txBody>
      </p:sp>
      <p:sp>
        <p:nvSpPr>
          <p:cNvPr id="3" name="Sous-titre 2"/>
          <p:cNvSpPr>
            <a:spLocks noGrp="1"/>
          </p:cNvSpPr>
          <p:nvPr>
            <p:ph type="subTitle" idx="1"/>
          </p:nvPr>
        </p:nvSpPr>
        <p:spPr>
          <a:xfrm>
            <a:off x="2589213" y="2743201"/>
            <a:ext cx="8915399" cy="3160462"/>
          </a:xfrm>
        </p:spPr>
        <p:txBody>
          <a:bodyPr>
            <a:noAutofit/>
          </a:bodyPr>
          <a:lstStyle/>
          <a:p>
            <a:pPr algn="ctr"/>
            <a:r>
              <a:rPr lang="fr-FR" sz="2000" dirty="0">
                <a:latin typeface="Arial Narrow" panose="020B0606020202030204" pitchFamily="34" charset="0"/>
              </a:rPr>
              <a:t>En fait, la méthode waterfall doit être privilégiée lorsqu’il existe une vision claire du produit final dès le départ. Lorsque le client n’a pas la possibilité de modifier l’étendue du projet une fois qu’il a débuté. Et lorsque la définition, et non la vitesse, est la clé du succès</a:t>
            </a:r>
            <a:r>
              <a:rPr lang="fr-FR" sz="2000" dirty="0" smtClean="0">
                <a:latin typeface="Arial Narrow" panose="020B0606020202030204" pitchFamily="34" charset="0"/>
              </a:rPr>
              <a:t>.</a:t>
            </a:r>
            <a:r>
              <a:rPr lang="fr-FR" sz="2000" dirty="0">
                <a:latin typeface="Arial Narrow" panose="020B0606020202030204" pitchFamily="34" charset="0"/>
              </a:rPr>
              <a:t> </a:t>
            </a:r>
            <a:endParaRPr lang="fr-FR" sz="2000" dirty="0" smtClean="0">
              <a:latin typeface="Arial Narrow" panose="020B0606020202030204" pitchFamily="34" charset="0"/>
            </a:endParaRPr>
          </a:p>
          <a:p>
            <a:pPr algn="ctr"/>
            <a:r>
              <a:rPr lang="fr-FR" sz="2000" dirty="0" smtClean="0">
                <a:latin typeface="Arial Narrow" panose="020B0606020202030204" pitchFamily="34" charset="0"/>
              </a:rPr>
              <a:t>A </a:t>
            </a:r>
            <a:r>
              <a:rPr lang="fr-FR" sz="2000" dirty="0">
                <a:latin typeface="Arial Narrow" panose="020B0606020202030204" pitchFamily="34" charset="0"/>
              </a:rPr>
              <a:t>l’inverse, la méthode agile sera mieux adaptée lorsque la rapidité est le principal critère  de succès, lorsque l’étendue du projet doit pouvoir être modifiée en cours de route, lorsque les intervenants sont adaptables et autonomes, et lorsque le projet s’applique à un domaine en évolution rapide.</a:t>
            </a:r>
          </a:p>
          <a:p>
            <a:pPr algn="ctr"/>
            <a:endParaRPr lang="fr-FR" sz="2000" dirty="0">
              <a:latin typeface="Arial Narrow" panose="020B0606020202030204" pitchFamily="34" charset="0"/>
            </a:endParaRPr>
          </a:p>
        </p:txBody>
      </p:sp>
    </p:spTree>
    <p:extLst>
      <p:ext uri="{BB962C8B-B14F-4D97-AF65-F5344CB8AC3E}">
        <p14:creationId xmlns:p14="http://schemas.microsoft.com/office/powerpoint/2010/main" val="214875668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436" y="2133600"/>
            <a:ext cx="8233580" cy="3778250"/>
          </a:xfrm>
        </p:spPr>
      </p:pic>
    </p:spTree>
    <p:extLst>
      <p:ext uri="{BB962C8B-B14F-4D97-AF65-F5344CB8AC3E}">
        <p14:creationId xmlns:p14="http://schemas.microsoft.com/office/powerpoint/2010/main" val="9051422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SN" b="1" i="1" u="sng" dirty="0">
                <a:solidFill>
                  <a:schemeClr val="accent1">
                    <a:lumMod val="60000"/>
                    <a:lumOff val="40000"/>
                  </a:schemeClr>
                </a:solidFill>
                <a:latin typeface="Algerian" panose="04020705040A02060702" pitchFamily="82" charset="0"/>
              </a:rPr>
              <a:t>III Le Manifeste Agile </a:t>
            </a:r>
            <a:r>
              <a:rPr lang="fr-FR" i="1" dirty="0">
                <a:solidFill>
                  <a:schemeClr val="accent1">
                    <a:lumMod val="60000"/>
                    <a:lumOff val="40000"/>
                  </a:schemeClr>
                </a:solidFill>
                <a:latin typeface="Algerian" panose="04020705040A02060702" pitchFamily="82" charset="0"/>
              </a:rPr>
              <a:t/>
            </a:r>
            <a:br>
              <a:rPr lang="fr-FR" i="1" dirty="0">
                <a:solidFill>
                  <a:schemeClr val="accent1">
                    <a:lumMod val="60000"/>
                    <a:lumOff val="40000"/>
                  </a:schemeClr>
                </a:solidFill>
                <a:latin typeface="Algerian" panose="04020705040A02060702" pitchFamily="82" charset="0"/>
              </a:rPr>
            </a:br>
            <a:endParaRPr lang="fr-FR" i="1" dirty="0">
              <a:solidFill>
                <a:schemeClr val="accent1">
                  <a:lumMod val="60000"/>
                  <a:lumOff val="40000"/>
                </a:schemeClr>
              </a:solidFill>
              <a:latin typeface="Algerian" panose="04020705040A02060702" pitchFamily="82" charset="0"/>
            </a:endParaRPr>
          </a:p>
        </p:txBody>
      </p:sp>
      <p:sp>
        <p:nvSpPr>
          <p:cNvPr id="3" name="Espace réservé du contenu 2"/>
          <p:cNvSpPr>
            <a:spLocks noGrp="1"/>
          </p:cNvSpPr>
          <p:nvPr>
            <p:ph sz="half" idx="1"/>
          </p:nvPr>
        </p:nvSpPr>
        <p:spPr>
          <a:xfrm>
            <a:off x="2092502" y="2137511"/>
            <a:ext cx="8293276" cy="3777622"/>
          </a:xfrm>
        </p:spPr>
        <p:txBody>
          <a:bodyPr>
            <a:normAutofit/>
          </a:bodyPr>
          <a:lstStyle/>
          <a:p>
            <a:pPr algn="ctr"/>
            <a:r>
              <a:rPr lang="fr-FR" sz="2000" dirty="0">
                <a:latin typeface="Arial Narrow" panose="020B0606020202030204" pitchFamily="34" charset="0"/>
              </a:rPr>
              <a:t>Dans les années 1990 le taux d'échec des projets était élevé, </a:t>
            </a:r>
            <a:r>
              <a:rPr lang="fr-FR" sz="2000" dirty="0" smtClean="0">
                <a:latin typeface="Arial Narrow" panose="020B0606020202030204" pitchFamily="34" charset="0"/>
              </a:rPr>
              <a:t>D’où 17 </a:t>
            </a:r>
            <a:r>
              <a:rPr lang="fr-FR" sz="2000" dirty="0">
                <a:latin typeface="Arial Narrow" panose="020B0606020202030204" pitchFamily="34" charset="0"/>
              </a:rPr>
              <a:t>experts en développement logiciel se réunissent aux Etats-Unis en 2001 </a:t>
            </a:r>
            <a:r>
              <a:rPr lang="fr-FR" sz="2000" dirty="0" smtClean="0">
                <a:latin typeface="Arial Narrow" panose="020B0606020202030204" pitchFamily="34" charset="0"/>
              </a:rPr>
              <a:t> Afin </a:t>
            </a:r>
            <a:r>
              <a:rPr lang="fr-FR" sz="2000" dirty="0">
                <a:latin typeface="Arial Narrow" panose="020B0606020202030204" pitchFamily="34" charset="0"/>
              </a:rPr>
              <a:t>de mettre en commun leurs méthodes </a:t>
            </a:r>
            <a:r>
              <a:rPr lang="fr-FR" sz="2000" dirty="0" smtClean="0">
                <a:latin typeface="Arial Narrow" panose="020B0606020202030204" pitchFamily="34" charset="0"/>
              </a:rPr>
              <a:t>respectives. Ces </a:t>
            </a:r>
            <a:r>
              <a:rPr lang="fr-FR" sz="2000" dirty="0">
                <a:latin typeface="Arial Narrow" panose="020B0606020202030204" pitchFamily="34" charset="0"/>
              </a:rPr>
              <a:t>experts n’estimaient que le traditionnel cycle de développement en cascade (</a:t>
            </a:r>
            <a:r>
              <a:rPr lang="fr-FR" sz="2000" dirty="0" smtClean="0">
                <a:latin typeface="Arial Narrow" panose="020B0606020202030204" pitchFamily="34" charset="0"/>
              </a:rPr>
              <a:t>waterfall),Ne </a:t>
            </a:r>
            <a:r>
              <a:rPr lang="fr-FR" sz="2000" dirty="0">
                <a:latin typeface="Arial Narrow" panose="020B0606020202030204" pitchFamily="34" charset="0"/>
              </a:rPr>
              <a:t>correspondait plus aux contraintes et aux exigences des organisations en évolution </a:t>
            </a:r>
            <a:r>
              <a:rPr lang="fr-FR" sz="2000" dirty="0" smtClean="0">
                <a:latin typeface="Arial Narrow" panose="020B0606020202030204" pitchFamily="34" charset="0"/>
              </a:rPr>
              <a:t>rapide. Le </a:t>
            </a:r>
            <a:r>
              <a:rPr lang="fr-FR" sz="2000" dirty="0">
                <a:latin typeface="Arial Narrow" panose="020B0606020202030204" pitchFamily="34" charset="0"/>
              </a:rPr>
              <a:t>« Manifeste Agile » (Agile Manifesto en anglais) naît de cette </a:t>
            </a:r>
            <a:r>
              <a:rPr lang="fr-FR" sz="2000" dirty="0" smtClean="0">
                <a:latin typeface="Arial Narrow" panose="020B0606020202030204" pitchFamily="34" charset="0"/>
              </a:rPr>
              <a:t>rencontre Et </a:t>
            </a:r>
            <a:r>
              <a:rPr lang="fr-FR" sz="2000" dirty="0">
                <a:latin typeface="Arial Narrow" panose="020B0606020202030204" pitchFamily="34" charset="0"/>
              </a:rPr>
              <a:t>détermine les valeurs et les principes fondamentaux de la méthode Agile</a:t>
            </a:r>
            <a:r>
              <a:rPr lang="fr-FR" sz="2000" dirty="0" smtClean="0">
                <a:latin typeface="Arial Narrow" panose="020B0606020202030204" pitchFamily="34" charset="0"/>
              </a:rPr>
              <a:t>.</a:t>
            </a:r>
            <a:r>
              <a:rPr lang="fr-FR" sz="2000" dirty="0">
                <a:latin typeface="Arial Narrow" panose="020B0606020202030204" pitchFamily="34" charset="0"/>
              </a:rPr>
              <a:t> Ce manifeste prône les 4 valeurs fondamentales de la méthodologie </a:t>
            </a:r>
            <a:r>
              <a:rPr lang="fr-FR" sz="2000" dirty="0" smtClean="0">
                <a:latin typeface="Arial Narrow" panose="020B0606020202030204" pitchFamily="34" charset="0"/>
              </a:rPr>
              <a:t>.De </a:t>
            </a:r>
            <a:r>
              <a:rPr lang="fr-FR" sz="2000" dirty="0">
                <a:latin typeface="Arial Narrow" panose="020B0606020202030204" pitchFamily="34" charset="0"/>
              </a:rPr>
              <a:t>ces valeurs découlent les 12 principes généraux </a:t>
            </a:r>
            <a:r>
              <a:rPr lang="fr-FR" sz="2000" dirty="0" smtClean="0">
                <a:latin typeface="Arial Narrow" panose="020B0606020202030204" pitchFamily="34" charset="0"/>
              </a:rPr>
              <a:t>.</a:t>
            </a:r>
            <a:endParaRPr lang="fr-FR" sz="2000" dirty="0">
              <a:latin typeface="Arial Narrow" panose="020B0606020202030204" pitchFamily="34" charset="0"/>
            </a:endParaRPr>
          </a:p>
        </p:txBody>
      </p:sp>
    </p:spTree>
    <p:extLst>
      <p:ext uri="{BB962C8B-B14F-4D97-AF65-F5344CB8AC3E}">
        <p14:creationId xmlns:p14="http://schemas.microsoft.com/office/powerpoint/2010/main" val="398237667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5911" y="361245"/>
            <a:ext cx="10069689" cy="6310488"/>
          </a:xfrm>
        </p:spPr>
      </p:pic>
    </p:spTree>
    <p:extLst>
      <p:ext uri="{BB962C8B-B14F-4D97-AF65-F5344CB8AC3E}">
        <p14:creationId xmlns:p14="http://schemas.microsoft.com/office/powerpoint/2010/main" val="309962728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24768" y="437444"/>
            <a:ext cx="8915399" cy="1504245"/>
          </a:xfrm>
        </p:spPr>
        <p:txBody>
          <a:bodyPr>
            <a:normAutofit/>
          </a:bodyPr>
          <a:lstStyle/>
          <a:p>
            <a:pPr algn="ctr"/>
            <a:r>
              <a:rPr lang="fr-SN" sz="3600" b="1" i="1" u="sng" dirty="0">
                <a:solidFill>
                  <a:schemeClr val="accent1">
                    <a:lumMod val="60000"/>
                    <a:lumOff val="40000"/>
                  </a:schemeClr>
                </a:solidFill>
                <a:latin typeface="Algerian" panose="04020705040A02060702" pitchFamily="82" charset="0"/>
              </a:rPr>
              <a:t>IV-Fonctionnement </a:t>
            </a:r>
            <a:r>
              <a:rPr lang="fr-FR" sz="3600" dirty="0">
                <a:solidFill>
                  <a:schemeClr val="accent1">
                    <a:lumMod val="60000"/>
                    <a:lumOff val="40000"/>
                  </a:schemeClr>
                </a:solidFill>
                <a:latin typeface="Algerian" panose="04020705040A02060702" pitchFamily="82" charset="0"/>
              </a:rPr>
              <a:t/>
            </a:r>
            <a:br>
              <a:rPr lang="fr-FR" sz="3600" dirty="0">
                <a:solidFill>
                  <a:schemeClr val="accent1">
                    <a:lumMod val="60000"/>
                    <a:lumOff val="40000"/>
                  </a:schemeClr>
                </a:solidFill>
                <a:latin typeface="Algerian" panose="04020705040A02060702" pitchFamily="82" charset="0"/>
              </a:rPr>
            </a:br>
            <a:endParaRPr lang="fr-FR" sz="3600" dirty="0">
              <a:solidFill>
                <a:schemeClr val="accent1">
                  <a:lumMod val="60000"/>
                  <a:lumOff val="40000"/>
                </a:schemeClr>
              </a:solidFill>
              <a:latin typeface="Algerian" panose="04020705040A02060702" pitchFamily="82" charset="0"/>
            </a:endParaRPr>
          </a:p>
        </p:txBody>
      </p:sp>
      <p:sp>
        <p:nvSpPr>
          <p:cNvPr id="3" name="Sous-titre 2"/>
          <p:cNvSpPr>
            <a:spLocks noGrp="1"/>
          </p:cNvSpPr>
          <p:nvPr>
            <p:ph type="subTitle" idx="1"/>
          </p:nvPr>
        </p:nvSpPr>
        <p:spPr>
          <a:xfrm>
            <a:off x="2589213" y="3431823"/>
            <a:ext cx="8915399" cy="2471840"/>
          </a:xfrm>
        </p:spPr>
        <p:txBody>
          <a:bodyPr>
            <a:normAutofit/>
          </a:bodyPr>
          <a:lstStyle/>
          <a:p>
            <a:pPr algn="ctr"/>
            <a:r>
              <a:rPr lang="fr-FR" sz="2000" dirty="0">
                <a:latin typeface="Arial Narrow" panose="020B0606020202030204" pitchFamily="34" charset="0"/>
              </a:rPr>
              <a:t>Les méthodes agiles partent du principe que spécifier et planifier dans les détails l'intégralité d'un produit avant de le développer (approche prédictive) est contreproductif. Cela consiste à découper le travail en en de petites taches. </a:t>
            </a:r>
          </a:p>
          <a:p>
            <a:pPr algn="ctr"/>
            <a:endParaRPr lang="fr-FR" sz="2000" dirty="0">
              <a:latin typeface="Arial Narrow" panose="020B0606020202030204" pitchFamily="34" charset="0"/>
            </a:endParaRPr>
          </a:p>
        </p:txBody>
      </p:sp>
    </p:spTree>
    <p:extLst>
      <p:ext uri="{BB962C8B-B14F-4D97-AF65-F5344CB8AC3E}">
        <p14:creationId xmlns:p14="http://schemas.microsoft.com/office/powerpoint/2010/main" val="386404870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100</TotalTime>
  <Words>456</Words>
  <Application>Microsoft Office PowerPoint</Application>
  <PresentationFormat>Grand écran</PresentationFormat>
  <Paragraphs>40</Paragraphs>
  <Slides>13</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Algerian</vt:lpstr>
      <vt:lpstr>Arial</vt:lpstr>
      <vt:lpstr>Arial Narrow</vt:lpstr>
      <vt:lpstr>Calibri</vt:lpstr>
      <vt:lpstr>Century Gothic</vt:lpstr>
      <vt:lpstr>Times New Roman</vt:lpstr>
      <vt:lpstr>Wingdings 3</vt:lpstr>
      <vt:lpstr>Brin</vt:lpstr>
      <vt:lpstr>Méthodes Agiles </vt:lpstr>
      <vt:lpstr>MEMBRES:</vt:lpstr>
      <vt:lpstr>Plan </vt:lpstr>
      <vt:lpstr>I-Définition méthode agile</vt:lpstr>
      <vt:lpstr>II-Contexte </vt:lpstr>
      <vt:lpstr>Présentation PowerPoint</vt:lpstr>
      <vt:lpstr>III Le Manifeste Agile  </vt:lpstr>
      <vt:lpstr>Présentation PowerPoint</vt:lpstr>
      <vt:lpstr>IV-Fonctionnement  </vt:lpstr>
      <vt:lpstr>Présentation PowerPoint</vt:lpstr>
      <vt:lpstr>V -Avantages </vt:lpstr>
      <vt:lpstr> VI-  inconvénients:</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Méthodes Agiles</dc:title>
  <dc:creator>OuzzyTheGhost</dc:creator>
  <cp:lastModifiedBy>OuzzyTheGhost</cp:lastModifiedBy>
  <cp:revision>14</cp:revision>
  <dcterms:created xsi:type="dcterms:W3CDTF">2020-04-07T11:24:58Z</dcterms:created>
  <dcterms:modified xsi:type="dcterms:W3CDTF">2020-04-07T13:05:16Z</dcterms:modified>
</cp:coreProperties>
</file>