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League Spartan" charset="1" panose="00000800000000000000"/>
      <p:regular r:id="rId18"/>
    </p:embeddedFont>
    <p:embeddedFont>
      <p:font typeface="Playfair Display" charset="1" panose="00000000000000000000"/>
      <p:regular r:id="rId19"/>
    </p:embeddedFont>
    <p:embeddedFont>
      <p:font typeface="Archivo Black" charset="1" panose="020B0A03020202020B04"/>
      <p:regular r:id="rId20"/>
    </p:embeddedFont>
    <p:embeddedFont>
      <p:font typeface="Open Sauce" charset="1" panose="00000500000000000000"/>
      <p:regular r:id="rId21"/>
    </p:embeddedFont>
    <p:embeddedFont>
      <p:font typeface="Poppins Bold" charset="1" panose="00000800000000000000"/>
      <p:regular r:id="rId22"/>
    </p:embeddedFont>
    <p:embeddedFont>
      <p:font typeface="Poppins" charset="1" panose="00000500000000000000"/>
      <p:regular r:id="rId23"/>
    </p:embeddedFont>
    <p:embeddedFont>
      <p:font typeface="Poppins Light" charset="1" panose="000004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grpSp>
        <p:nvGrpSpPr>
          <p:cNvPr name="Group 2" id="2"/>
          <p:cNvGrpSpPr/>
          <p:nvPr/>
        </p:nvGrpSpPr>
        <p:grpSpPr>
          <a:xfrm rot="0">
            <a:off x="-5728137" y="-1370996"/>
            <a:ext cx="9170160" cy="91701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0D0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580767" y="3320579"/>
            <a:ext cx="9170160" cy="917016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0D0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12753" y="1298528"/>
            <a:ext cx="6187703" cy="7689944"/>
            <a:chOff x="0" y="0"/>
            <a:chExt cx="5108702" cy="6348984"/>
          </a:xfrm>
        </p:grpSpPr>
        <p:sp>
          <p:nvSpPr>
            <p:cNvPr name="Freeform 9" id="9"/>
            <p:cNvSpPr/>
            <p:nvPr/>
          </p:nvSpPr>
          <p:spPr>
            <a:xfrm flipH="false" flipV="false" rot="0">
              <a:off x="0" y="0"/>
              <a:ext cx="5108702" cy="6348984"/>
            </a:xfrm>
            <a:custGeom>
              <a:avLst/>
              <a:gdLst/>
              <a:ahLst/>
              <a:cxnLst/>
              <a:rect r="r" b="b" t="t" l="l"/>
              <a:pathLst>
                <a:path h="6348984" w="5108702">
                  <a:moveTo>
                    <a:pt x="5108702" y="2554351"/>
                  </a:moveTo>
                  <a:lnTo>
                    <a:pt x="5108702" y="3794506"/>
                  </a:lnTo>
                  <a:cubicBezTo>
                    <a:pt x="5108702" y="5205222"/>
                    <a:pt x="3965067" y="6348857"/>
                    <a:pt x="2554351" y="6348857"/>
                  </a:cubicBezTo>
                  <a:cubicBezTo>
                    <a:pt x="1143635" y="6348984"/>
                    <a:pt x="0" y="5205349"/>
                    <a:pt x="0" y="3794506"/>
                  </a:cubicBezTo>
                  <a:lnTo>
                    <a:pt x="0" y="2554351"/>
                  </a:lnTo>
                  <a:cubicBezTo>
                    <a:pt x="0" y="1143635"/>
                    <a:pt x="1143635" y="0"/>
                    <a:pt x="2554351" y="0"/>
                  </a:cubicBezTo>
                  <a:cubicBezTo>
                    <a:pt x="3965067" y="0"/>
                    <a:pt x="5108702" y="1143635"/>
                    <a:pt x="5108702" y="2554351"/>
                  </a:cubicBezTo>
                  <a:close/>
                </a:path>
              </a:pathLst>
            </a:custGeom>
            <a:blipFill>
              <a:blip r:embed="rId2"/>
              <a:stretch>
                <a:fillRect l="-43264" t="0" r="-43264" b="0"/>
              </a:stretch>
            </a:blipFill>
          </p:spPr>
        </p:sp>
      </p:grpSp>
      <p:sp>
        <p:nvSpPr>
          <p:cNvPr name="AutoShape 10" id="10"/>
          <p:cNvSpPr/>
          <p:nvPr/>
        </p:nvSpPr>
        <p:spPr>
          <a:xfrm rot="0">
            <a:off x="14205262" y="6080085"/>
            <a:ext cx="2315077" cy="0"/>
          </a:xfrm>
          <a:prstGeom prst="line">
            <a:avLst/>
          </a:prstGeom>
          <a:ln cap="flat" w="47625">
            <a:solidFill>
              <a:srgbClr val="B49567"/>
            </a:solidFill>
            <a:prstDash val="solid"/>
            <a:headEnd type="none" len="sm" w="sm"/>
            <a:tailEnd type="none" len="sm" w="sm"/>
          </a:ln>
        </p:spPr>
      </p:sp>
      <p:sp>
        <p:nvSpPr>
          <p:cNvPr name="AutoShape 11" id="11"/>
          <p:cNvSpPr/>
          <p:nvPr/>
        </p:nvSpPr>
        <p:spPr>
          <a:xfrm>
            <a:off x="7984509" y="1206864"/>
            <a:ext cx="6604806" cy="33926"/>
          </a:xfrm>
          <a:prstGeom prst="line">
            <a:avLst/>
          </a:prstGeom>
          <a:ln cap="flat" w="47625">
            <a:solidFill>
              <a:srgbClr val="B49567"/>
            </a:solidFill>
            <a:prstDash val="solid"/>
            <a:headEnd type="none" len="sm" w="sm"/>
            <a:tailEnd type="none" len="sm" w="sm"/>
          </a:ln>
        </p:spPr>
      </p:sp>
      <p:grpSp>
        <p:nvGrpSpPr>
          <p:cNvPr name="Group 12" id="12"/>
          <p:cNvGrpSpPr/>
          <p:nvPr/>
        </p:nvGrpSpPr>
        <p:grpSpPr>
          <a:xfrm rot="0">
            <a:off x="7813250" y="7799164"/>
            <a:ext cx="1459136" cy="145913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9567"/>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028700" y="1028700"/>
            <a:ext cx="1792853" cy="1792853"/>
          </a:xfrm>
          <a:custGeom>
            <a:avLst/>
            <a:gdLst/>
            <a:ahLst/>
            <a:cxnLst/>
            <a:rect r="r" b="b" t="t" l="l"/>
            <a:pathLst>
              <a:path h="1792853" w="1792853">
                <a:moveTo>
                  <a:pt x="0" y="0"/>
                </a:moveTo>
                <a:lnTo>
                  <a:pt x="1792853" y="0"/>
                </a:lnTo>
                <a:lnTo>
                  <a:pt x="1792853" y="1792853"/>
                </a:lnTo>
                <a:lnTo>
                  <a:pt x="0" y="17928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10284399" y="6046748"/>
            <a:ext cx="7841727" cy="481330"/>
          </a:xfrm>
          <a:prstGeom prst="rect">
            <a:avLst/>
          </a:prstGeom>
        </p:spPr>
        <p:txBody>
          <a:bodyPr anchor="t" rtlCol="false" tIns="0" lIns="0" bIns="0" rIns="0">
            <a:spAutoFit/>
          </a:bodyPr>
          <a:lstStyle/>
          <a:p>
            <a:pPr algn="l">
              <a:lnSpc>
                <a:spcPts val="3920"/>
              </a:lnSpc>
            </a:pPr>
            <a:r>
              <a:rPr lang="en-US" sz="2800" b="true">
                <a:solidFill>
                  <a:srgbClr val="FFFFFF"/>
                </a:solidFill>
                <a:latin typeface="League Spartan"/>
                <a:ea typeface="League Spartan"/>
                <a:cs typeface="League Spartan"/>
                <a:sym typeface="League Spartan"/>
              </a:rPr>
              <a:t>By sec.palembang team.18</a:t>
            </a:r>
          </a:p>
        </p:txBody>
      </p:sp>
      <p:sp>
        <p:nvSpPr>
          <p:cNvPr name="TextBox 17" id="17"/>
          <p:cNvSpPr txBox="true"/>
          <p:nvPr/>
        </p:nvSpPr>
        <p:spPr>
          <a:xfrm rot="0">
            <a:off x="8542819" y="2547523"/>
            <a:ext cx="8596610" cy="3980555"/>
          </a:xfrm>
          <a:prstGeom prst="rect">
            <a:avLst/>
          </a:prstGeom>
        </p:spPr>
        <p:txBody>
          <a:bodyPr anchor="t" rtlCol="false" tIns="0" lIns="0" bIns="0" rIns="0">
            <a:spAutoFit/>
          </a:bodyPr>
          <a:lstStyle/>
          <a:p>
            <a:pPr algn="just">
              <a:lnSpc>
                <a:spcPts val="32599"/>
              </a:lnSpc>
              <a:spcBef>
                <a:spcPct val="0"/>
              </a:spcBef>
            </a:pPr>
            <a:r>
              <a:rPr lang="en-US" sz="23285">
                <a:solidFill>
                  <a:srgbClr val="000000"/>
                </a:solidFill>
                <a:latin typeface="Playfair Display"/>
                <a:ea typeface="Playfair Display"/>
                <a:cs typeface="Playfair Display"/>
                <a:sym typeface="Playfair Display"/>
              </a:rPr>
              <a:t>SALES</a:t>
            </a:r>
          </a:p>
        </p:txBody>
      </p:sp>
      <p:sp>
        <p:nvSpPr>
          <p:cNvPr name="TextBox 18" id="18"/>
          <p:cNvSpPr txBox="true"/>
          <p:nvPr/>
        </p:nvSpPr>
        <p:spPr>
          <a:xfrm rot="0">
            <a:off x="7822653" y="4608781"/>
            <a:ext cx="12765218" cy="1374239"/>
          </a:xfrm>
          <a:prstGeom prst="rect">
            <a:avLst/>
          </a:prstGeom>
        </p:spPr>
        <p:txBody>
          <a:bodyPr anchor="t" rtlCol="false" tIns="0" lIns="0" bIns="0" rIns="0">
            <a:spAutoFit/>
          </a:bodyPr>
          <a:lstStyle/>
          <a:p>
            <a:pPr algn="l">
              <a:lnSpc>
                <a:spcPts val="10092"/>
              </a:lnSpc>
            </a:pPr>
            <a:r>
              <a:rPr lang="en-US" sz="11091" b="true">
                <a:solidFill>
                  <a:srgbClr val="FFFFFF"/>
                </a:solidFill>
                <a:latin typeface="League Spartan"/>
                <a:ea typeface="League Spartan"/>
                <a:cs typeface="League Spartan"/>
                <a:sym typeface="League Spartan"/>
              </a:rPr>
              <a:t>COFFEE SHOP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sp>
        <p:nvSpPr>
          <p:cNvPr name="Freeform 2" id="2"/>
          <p:cNvSpPr/>
          <p:nvPr/>
        </p:nvSpPr>
        <p:spPr>
          <a:xfrm flipH="false" flipV="false" rot="0">
            <a:off x="9635783" y="2322721"/>
            <a:ext cx="7623517" cy="5641559"/>
          </a:xfrm>
          <a:custGeom>
            <a:avLst/>
            <a:gdLst/>
            <a:ahLst/>
            <a:cxnLst/>
            <a:rect r="r" b="b" t="t" l="l"/>
            <a:pathLst>
              <a:path h="5641559" w="7623517">
                <a:moveTo>
                  <a:pt x="0" y="0"/>
                </a:moveTo>
                <a:lnTo>
                  <a:pt x="7623517" y="0"/>
                </a:lnTo>
                <a:lnTo>
                  <a:pt x="7623517" y="5641558"/>
                </a:lnTo>
                <a:lnTo>
                  <a:pt x="0" y="5641558"/>
                </a:lnTo>
                <a:lnTo>
                  <a:pt x="0" y="0"/>
                </a:lnTo>
                <a:close/>
              </a:path>
            </a:pathLst>
          </a:custGeom>
          <a:blipFill>
            <a:blip r:embed="rId2"/>
            <a:stretch>
              <a:fillRect l="0" t="0" r="0" b="0"/>
            </a:stretch>
          </a:blipFill>
        </p:spPr>
      </p:sp>
      <p:sp>
        <p:nvSpPr>
          <p:cNvPr name="TextBox 3" id="3"/>
          <p:cNvSpPr txBox="true"/>
          <p:nvPr/>
        </p:nvSpPr>
        <p:spPr>
          <a:xfrm rot="0">
            <a:off x="5315042" y="625903"/>
            <a:ext cx="7657916" cy="872282"/>
          </a:xfrm>
          <a:prstGeom prst="rect">
            <a:avLst/>
          </a:prstGeom>
        </p:spPr>
        <p:txBody>
          <a:bodyPr anchor="t" rtlCol="false" tIns="0" lIns="0" bIns="0" rIns="0">
            <a:spAutoFit/>
          </a:bodyPr>
          <a:lstStyle/>
          <a:p>
            <a:pPr algn="ctr">
              <a:lnSpc>
                <a:spcPts val="6692"/>
              </a:lnSpc>
              <a:spcBef>
                <a:spcPct val="0"/>
              </a:spcBef>
            </a:pPr>
            <a:r>
              <a:rPr lang="en-US" b="true" sz="6196" spc="61">
                <a:solidFill>
                  <a:srgbClr val="FFFFFF"/>
                </a:solidFill>
                <a:latin typeface="League Spartan"/>
                <a:ea typeface="League Spartan"/>
                <a:cs typeface="League Spartan"/>
                <a:sym typeface="League Spartan"/>
              </a:rPr>
              <a:t>Data Visualization</a:t>
            </a:r>
          </a:p>
        </p:txBody>
      </p:sp>
      <p:sp>
        <p:nvSpPr>
          <p:cNvPr name="TextBox 4" id="4"/>
          <p:cNvSpPr txBox="true"/>
          <p:nvPr/>
        </p:nvSpPr>
        <p:spPr>
          <a:xfrm rot="0">
            <a:off x="285782" y="2698750"/>
            <a:ext cx="8858218" cy="4821188"/>
          </a:xfrm>
          <a:prstGeom prst="rect">
            <a:avLst/>
          </a:prstGeom>
        </p:spPr>
        <p:txBody>
          <a:bodyPr anchor="t" rtlCol="false" tIns="0" lIns="0" bIns="0" rIns="0">
            <a:spAutoFit/>
          </a:bodyPr>
          <a:lstStyle/>
          <a:p>
            <a:pPr algn="just" marL="539748" indent="-269874" lvl="1">
              <a:lnSpc>
                <a:spcPts val="3499"/>
              </a:lnSpc>
              <a:buFont typeface="Arial"/>
              <a:buChar char="•"/>
            </a:pPr>
            <a:r>
              <a:rPr lang="en-US" sz="2499">
                <a:solidFill>
                  <a:srgbClr val="FFFFFF"/>
                </a:solidFill>
                <a:latin typeface="Poppins Light"/>
                <a:ea typeface="Poppins Light"/>
                <a:cs typeface="Poppins Light"/>
                <a:sym typeface="Poppins Light"/>
              </a:rPr>
              <a:t>Dari ketiga toko dapat diketahui bahwa Toko </a:t>
            </a:r>
            <a:r>
              <a:rPr lang="en-US" sz="2499">
                <a:solidFill>
                  <a:srgbClr val="FFFFFF"/>
                </a:solidFill>
                <a:latin typeface="Poppins Light"/>
                <a:ea typeface="Poppins Light"/>
                <a:cs typeface="Poppins Light"/>
                <a:sym typeface="Poppins Light"/>
              </a:rPr>
              <a:t>Hells Kitchen memiliki total penjualan tertinggi dibandingkan dengan toko Astoria dan Lower Manhattan. Hal ini dapat dilihat dari garis Hells Kitchen yang berada di atas garis Astoria dan Lower Manhattan.</a:t>
            </a:r>
          </a:p>
          <a:p>
            <a:pPr algn="just" marL="539748" indent="-269874" lvl="1">
              <a:lnSpc>
                <a:spcPts val="3499"/>
              </a:lnSpc>
              <a:buFont typeface="Arial"/>
              <a:buChar char="•"/>
            </a:pPr>
            <a:r>
              <a:rPr lang="en-US" sz="2499">
                <a:solidFill>
                  <a:srgbClr val="FFFFFF"/>
                </a:solidFill>
                <a:latin typeface="Poppins Light"/>
                <a:ea typeface="Poppins Light"/>
                <a:cs typeface="Poppins Light"/>
                <a:sym typeface="Poppins Light"/>
              </a:rPr>
              <a:t>Toko Hells Kitchen dan Lower Manhattan mencapai puncak penjualan mereka pada jam 10 pagi. </a:t>
            </a:r>
          </a:p>
          <a:p>
            <a:pPr algn="just" marL="539748" indent="-269874" lvl="1">
              <a:lnSpc>
                <a:spcPts val="3499"/>
              </a:lnSpc>
              <a:buFont typeface="Arial"/>
              <a:buChar char="•"/>
            </a:pPr>
            <a:r>
              <a:rPr lang="en-US" sz="2499">
                <a:solidFill>
                  <a:srgbClr val="FFFFFF"/>
                </a:solidFill>
                <a:latin typeface="Poppins Light"/>
                <a:ea typeface="Poppins Light"/>
                <a:cs typeface="Poppins Light"/>
                <a:sym typeface="Poppins Light"/>
              </a:rPr>
              <a:t>Toko Hells Kitchen memiliki jumlah penjualan unit yang terus terjual pada setiap jam nya, berbeda dibandingkan kedua toko lainnya.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sp>
        <p:nvSpPr>
          <p:cNvPr name="Freeform 2" id="2"/>
          <p:cNvSpPr/>
          <p:nvPr/>
        </p:nvSpPr>
        <p:spPr>
          <a:xfrm flipH="false" flipV="false" rot="0">
            <a:off x="9408100" y="2921291"/>
            <a:ext cx="7851200" cy="5320717"/>
          </a:xfrm>
          <a:custGeom>
            <a:avLst/>
            <a:gdLst/>
            <a:ahLst/>
            <a:cxnLst/>
            <a:rect r="r" b="b" t="t" l="l"/>
            <a:pathLst>
              <a:path h="5320717" w="7851200">
                <a:moveTo>
                  <a:pt x="0" y="0"/>
                </a:moveTo>
                <a:lnTo>
                  <a:pt x="7851200" y="0"/>
                </a:lnTo>
                <a:lnTo>
                  <a:pt x="7851200" y="5320718"/>
                </a:lnTo>
                <a:lnTo>
                  <a:pt x="0" y="5320718"/>
                </a:lnTo>
                <a:lnTo>
                  <a:pt x="0" y="0"/>
                </a:lnTo>
                <a:close/>
              </a:path>
            </a:pathLst>
          </a:custGeom>
          <a:blipFill>
            <a:blip r:embed="rId2"/>
            <a:stretch>
              <a:fillRect l="0" t="0" r="0" b="0"/>
            </a:stretch>
          </a:blipFill>
        </p:spPr>
      </p:sp>
      <p:sp>
        <p:nvSpPr>
          <p:cNvPr name="TextBox 3" id="3"/>
          <p:cNvSpPr txBox="true"/>
          <p:nvPr/>
        </p:nvSpPr>
        <p:spPr>
          <a:xfrm rot="0">
            <a:off x="5315042" y="463428"/>
            <a:ext cx="7657916" cy="872282"/>
          </a:xfrm>
          <a:prstGeom prst="rect">
            <a:avLst/>
          </a:prstGeom>
        </p:spPr>
        <p:txBody>
          <a:bodyPr anchor="t" rtlCol="false" tIns="0" lIns="0" bIns="0" rIns="0">
            <a:spAutoFit/>
          </a:bodyPr>
          <a:lstStyle/>
          <a:p>
            <a:pPr algn="ctr">
              <a:lnSpc>
                <a:spcPts val="6692"/>
              </a:lnSpc>
              <a:spcBef>
                <a:spcPct val="0"/>
              </a:spcBef>
            </a:pPr>
            <a:r>
              <a:rPr lang="en-US" b="true" sz="6196" spc="61">
                <a:solidFill>
                  <a:srgbClr val="FFFFFF"/>
                </a:solidFill>
                <a:latin typeface="League Spartan"/>
                <a:ea typeface="League Spartan"/>
                <a:cs typeface="League Spartan"/>
                <a:sym typeface="League Spartan"/>
              </a:rPr>
              <a:t>Data Visualization</a:t>
            </a:r>
          </a:p>
        </p:txBody>
      </p:sp>
      <p:sp>
        <p:nvSpPr>
          <p:cNvPr name="TextBox 4" id="4"/>
          <p:cNvSpPr txBox="true"/>
          <p:nvPr/>
        </p:nvSpPr>
        <p:spPr>
          <a:xfrm rot="0">
            <a:off x="0" y="3136900"/>
            <a:ext cx="9144000" cy="4821188"/>
          </a:xfrm>
          <a:prstGeom prst="rect">
            <a:avLst/>
          </a:prstGeom>
        </p:spPr>
        <p:txBody>
          <a:bodyPr anchor="t" rtlCol="false" tIns="0" lIns="0" bIns="0" rIns="0">
            <a:spAutoFit/>
          </a:bodyPr>
          <a:lstStyle/>
          <a:p>
            <a:pPr algn="just" marL="539746" indent="-269873" lvl="1">
              <a:lnSpc>
                <a:spcPts val="3499"/>
              </a:lnSpc>
              <a:buFont typeface="Arial"/>
              <a:buChar char="•"/>
            </a:pPr>
            <a:r>
              <a:rPr lang="en-US" sz="2499">
                <a:solidFill>
                  <a:srgbClr val="FFFFFF"/>
                </a:solidFill>
                <a:latin typeface="Poppins Light"/>
                <a:ea typeface="Poppins Light"/>
                <a:cs typeface="Poppins Light"/>
                <a:sym typeface="Poppins Light"/>
              </a:rPr>
              <a:t>Total penjualan Packaged Chocolate tertinggi terdapat pada hari minggu di Toko Hells Kitchen dan penjualan unit terendah terdapat pada hari jumat di Toko Astoria.</a:t>
            </a:r>
          </a:p>
          <a:p>
            <a:pPr algn="just" marL="539746" indent="-269873" lvl="1">
              <a:lnSpc>
                <a:spcPts val="3499"/>
              </a:lnSpc>
              <a:buFont typeface="Arial"/>
              <a:buChar char="•"/>
            </a:pPr>
            <a:r>
              <a:rPr lang="en-US" sz="2499">
                <a:solidFill>
                  <a:srgbClr val="FFFFFF"/>
                </a:solidFill>
                <a:latin typeface="Poppins Light"/>
                <a:ea typeface="Poppins Light"/>
                <a:cs typeface="Poppins Light"/>
                <a:sym typeface="Poppins Light"/>
              </a:rPr>
              <a:t>Total Penjualan Packaged Chocolate terendah terdapat pada hari senin dengan total penjualan tidak lebih dari 25 unit.</a:t>
            </a:r>
          </a:p>
          <a:p>
            <a:pPr algn="just" marL="539746" indent="-269873" lvl="1">
              <a:lnSpc>
                <a:spcPts val="3499"/>
              </a:lnSpc>
              <a:buFont typeface="Arial"/>
              <a:buChar char="•"/>
            </a:pPr>
            <a:r>
              <a:rPr lang="en-US" sz="2499">
                <a:solidFill>
                  <a:srgbClr val="FFFFFF"/>
                </a:solidFill>
                <a:latin typeface="Poppins Light"/>
                <a:ea typeface="Poppins Light"/>
                <a:cs typeface="Poppins Light"/>
                <a:sym typeface="Poppins Light"/>
              </a:rPr>
              <a:t>Jumlah total Penjualan Packaged Chocolate di Toko Lower Manhattan pada setiap harinya tidak mengalami kenaikan dan penurunan yang drastis pada setiap harinya.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sp>
        <p:nvSpPr>
          <p:cNvPr name="Freeform 2" id="2"/>
          <p:cNvSpPr/>
          <p:nvPr/>
        </p:nvSpPr>
        <p:spPr>
          <a:xfrm flipH="false" flipV="false" rot="0">
            <a:off x="9035478" y="3109300"/>
            <a:ext cx="8223822" cy="5149568"/>
          </a:xfrm>
          <a:custGeom>
            <a:avLst/>
            <a:gdLst/>
            <a:ahLst/>
            <a:cxnLst/>
            <a:rect r="r" b="b" t="t" l="l"/>
            <a:pathLst>
              <a:path h="5149568" w="8223822">
                <a:moveTo>
                  <a:pt x="0" y="0"/>
                </a:moveTo>
                <a:lnTo>
                  <a:pt x="8223822" y="0"/>
                </a:lnTo>
                <a:lnTo>
                  <a:pt x="8223822" y="5149569"/>
                </a:lnTo>
                <a:lnTo>
                  <a:pt x="0" y="5149569"/>
                </a:lnTo>
                <a:lnTo>
                  <a:pt x="0" y="0"/>
                </a:lnTo>
                <a:close/>
              </a:path>
            </a:pathLst>
          </a:custGeom>
          <a:blipFill>
            <a:blip r:embed="rId2"/>
            <a:stretch>
              <a:fillRect l="0" t="0" r="0" b="0"/>
            </a:stretch>
          </a:blipFill>
        </p:spPr>
      </p:sp>
      <p:sp>
        <p:nvSpPr>
          <p:cNvPr name="TextBox 3" id="3"/>
          <p:cNvSpPr txBox="true"/>
          <p:nvPr/>
        </p:nvSpPr>
        <p:spPr>
          <a:xfrm rot="0">
            <a:off x="5315042" y="625896"/>
            <a:ext cx="7657916" cy="872282"/>
          </a:xfrm>
          <a:prstGeom prst="rect">
            <a:avLst/>
          </a:prstGeom>
        </p:spPr>
        <p:txBody>
          <a:bodyPr anchor="t" rtlCol="false" tIns="0" lIns="0" bIns="0" rIns="0">
            <a:spAutoFit/>
          </a:bodyPr>
          <a:lstStyle/>
          <a:p>
            <a:pPr algn="ctr">
              <a:lnSpc>
                <a:spcPts val="6692"/>
              </a:lnSpc>
              <a:spcBef>
                <a:spcPct val="0"/>
              </a:spcBef>
            </a:pPr>
            <a:r>
              <a:rPr lang="en-US" b="true" sz="6196" spc="61">
                <a:solidFill>
                  <a:srgbClr val="FFFFFF"/>
                </a:solidFill>
                <a:latin typeface="League Spartan"/>
                <a:ea typeface="League Spartan"/>
                <a:cs typeface="League Spartan"/>
                <a:sym typeface="League Spartan"/>
              </a:rPr>
              <a:t>Data Visualization</a:t>
            </a:r>
          </a:p>
        </p:txBody>
      </p:sp>
      <p:sp>
        <p:nvSpPr>
          <p:cNvPr name="TextBox 4" id="4"/>
          <p:cNvSpPr txBox="true"/>
          <p:nvPr/>
        </p:nvSpPr>
        <p:spPr>
          <a:xfrm rot="0">
            <a:off x="704326" y="3840997"/>
            <a:ext cx="7881864" cy="3694881"/>
          </a:xfrm>
          <a:prstGeom prst="rect">
            <a:avLst/>
          </a:prstGeom>
        </p:spPr>
        <p:txBody>
          <a:bodyPr anchor="t" rtlCol="false" tIns="0" lIns="0" bIns="0" rIns="0">
            <a:spAutoFit/>
          </a:bodyPr>
          <a:lstStyle/>
          <a:p>
            <a:pPr algn="just" marL="539749" indent="-269875" lvl="1">
              <a:lnSpc>
                <a:spcPts val="2699"/>
              </a:lnSpc>
              <a:buFont typeface="Arial"/>
              <a:buChar char="•"/>
            </a:pPr>
            <a:r>
              <a:rPr lang="en-US" sz="2499" spc="24">
                <a:solidFill>
                  <a:srgbClr val="FFFFFF"/>
                </a:solidFill>
                <a:latin typeface="Poppins"/>
                <a:ea typeface="Poppins"/>
                <a:cs typeface="Poppins"/>
                <a:sym typeface="Poppins"/>
              </a:rPr>
              <a:t>Untuk produk Chili Mayan memiliki rata-rata harga sekitar  $13.33 per detil produk.</a:t>
            </a:r>
          </a:p>
          <a:p>
            <a:pPr algn="just" marL="539749" indent="-269875" lvl="1">
              <a:lnSpc>
                <a:spcPts val="2699"/>
              </a:lnSpc>
              <a:buFont typeface="Arial"/>
              <a:buChar char="•"/>
            </a:pPr>
            <a:r>
              <a:rPr lang="en-US" sz="2499" spc="24">
                <a:solidFill>
                  <a:srgbClr val="FFFFFF"/>
                </a:solidFill>
                <a:latin typeface="Poppins"/>
                <a:ea typeface="Poppins"/>
                <a:cs typeface="Poppins"/>
                <a:sym typeface="Poppins"/>
              </a:rPr>
              <a:t>Produk sustainably Grown Organic memiliki rata-rata harga sekitar $7.6 per detil produk.</a:t>
            </a:r>
          </a:p>
          <a:p>
            <a:pPr algn="just" marL="539749" indent="-269875" lvl="1">
              <a:lnSpc>
                <a:spcPts val="2699"/>
              </a:lnSpc>
              <a:buFont typeface="Arial"/>
              <a:buChar char="•"/>
            </a:pPr>
            <a:r>
              <a:rPr lang="en-US" sz="2499" spc="24">
                <a:solidFill>
                  <a:srgbClr val="FFFFFF"/>
                </a:solidFill>
                <a:latin typeface="Poppins"/>
                <a:ea typeface="Poppins"/>
                <a:cs typeface="Poppins"/>
                <a:sym typeface="Poppins"/>
              </a:rPr>
              <a:t>Sedangkan untuk produk Dark chocolate memiliki rata-rata harga sekitar %6.4 per detil produk.</a:t>
            </a:r>
          </a:p>
          <a:p>
            <a:pPr algn="just" marL="539749" indent="-269875" lvl="1">
              <a:lnSpc>
                <a:spcPts val="2699"/>
              </a:lnSpc>
              <a:buFont typeface="Arial"/>
              <a:buChar char="•"/>
            </a:pPr>
            <a:r>
              <a:rPr lang="en-US" sz="2499" spc="24">
                <a:solidFill>
                  <a:srgbClr val="FFFFFF"/>
                </a:solidFill>
                <a:latin typeface="Poppins"/>
                <a:ea typeface="Poppins"/>
                <a:cs typeface="Poppins"/>
                <a:sym typeface="Poppins"/>
              </a:rPr>
              <a:t>Jadi total harga bundling packaged chocolate di harga 27 dari semua produk perdetil.</a:t>
            </a:r>
          </a:p>
          <a:p>
            <a:pPr algn="just">
              <a:lnSpc>
                <a:spcPts val="269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sp>
        <p:nvSpPr>
          <p:cNvPr name="Freeform 2" id="2"/>
          <p:cNvSpPr/>
          <p:nvPr/>
        </p:nvSpPr>
        <p:spPr>
          <a:xfrm flipH="false" flipV="false" rot="0">
            <a:off x="-852584" y="-223303"/>
            <a:ext cx="6929418" cy="10733606"/>
          </a:xfrm>
          <a:custGeom>
            <a:avLst/>
            <a:gdLst/>
            <a:ahLst/>
            <a:cxnLst/>
            <a:rect r="r" b="b" t="t" l="l"/>
            <a:pathLst>
              <a:path h="10733606" w="6929418">
                <a:moveTo>
                  <a:pt x="0" y="0"/>
                </a:moveTo>
                <a:lnTo>
                  <a:pt x="6929418" y="0"/>
                </a:lnTo>
                <a:lnTo>
                  <a:pt x="6929418" y="10733606"/>
                </a:lnTo>
                <a:lnTo>
                  <a:pt x="0" y="10733606"/>
                </a:lnTo>
                <a:lnTo>
                  <a:pt x="0" y="0"/>
                </a:lnTo>
                <a:close/>
              </a:path>
            </a:pathLst>
          </a:custGeom>
          <a:blipFill>
            <a:blip r:embed="rId2"/>
            <a:stretch>
              <a:fillRect l="0" t="0" r="-23919" b="0"/>
            </a:stretch>
          </a:blipFill>
        </p:spPr>
      </p:sp>
      <p:grpSp>
        <p:nvGrpSpPr>
          <p:cNvPr name="Group 3" id="3"/>
          <p:cNvGrpSpPr/>
          <p:nvPr/>
        </p:nvGrpSpPr>
        <p:grpSpPr>
          <a:xfrm rot="5400000">
            <a:off x="15072778" y="-567509"/>
            <a:ext cx="5508062" cy="1135018"/>
            <a:chOff x="0" y="0"/>
            <a:chExt cx="1450683" cy="298935"/>
          </a:xfrm>
        </p:grpSpPr>
        <p:sp>
          <p:nvSpPr>
            <p:cNvPr name="Freeform 4" id="4"/>
            <p:cNvSpPr/>
            <p:nvPr/>
          </p:nvSpPr>
          <p:spPr>
            <a:xfrm flipH="false" flipV="false" rot="0">
              <a:off x="0" y="0"/>
              <a:ext cx="1450683" cy="298935"/>
            </a:xfrm>
            <a:custGeom>
              <a:avLst/>
              <a:gdLst/>
              <a:ahLst/>
              <a:cxnLst/>
              <a:rect r="r" b="b" t="t" l="l"/>
              <a:pathLst>
                <a:path h="298935" w="1450683">
                  <a:moveTo>
                    <a:pt x="0" y="0"/>
                  </a:moveTo>
                  <a:lnTo>
                    <a:pt x="1450683" y="0"/>
                  </a:lnTo>
                  <a:lnTo>
                    <a:pt x="1450683" y="298935"/>
                  </a:lnTo>
                  <a:lnTo>
                    <a:pt x="0" y="298935"/>
                  </a:lnTo>
                  <a:close/>
                </a:path>
              </a:pathLst>
            </a:custGeom>
            <a:solidFill>
              <a:srgbClr val="100D0B"/>
            </a:solidFill>
          </p:spPr>
        </p:sp>
        <p:sp>
          <p:nvSpPr>
            <p:cNvPr name="TextBox 5" id="5"/>
            <p:cNvSpPr txBox="true"/>
            <p:nvPr/>
          </p:nvSpPr>
          <p:spPr>
            <a:xfrm>
              <a:off x="0" y="-38100"/>
              <a:ext cx="1450683" cy="33703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6974970" y="1293202"/>
            <a:ext cx="5670843" cy="1047421"/>
          </a:xfrm>
          <a:prstGeom prst="rect">
            <a:avLst/>
          </a:prstGeom>
        </p:spPr>
        <p:txBody>
          <a:bodyPr anchor="t" rtlCol="false" tIns="0" lIns="0" bIns="0" rIns="0">
            <a:spAutoFit/>
          </a:bodyPr>
          <a:lstStyle/>
          <a:p>
            <a:pPr algn="just">
              <a:lnSpc>
                <a:spcPts val="8418"/>
              </a:lnSpc>
            </a:pPr>
            <a:r>
              <a:rPr lang="en-US" sz="6012">
                <a:solidFill>
                  <a:srgbClr val="FFFFFF"/>
                </a:solidFill>
                <a:latin typeface="Archivo Black"/>
                <a:ea typeface="Archivo Black"/>
                <a:cs typeface="Archivo Black"/>
                <a:sym typeface="Archivo Black"/>
              </a:rPr>
              <a:t>Background</a:t>
            </a:r>
          </a:p>
        </p:txBody>
      </p:sp>
      <p:sp>
        <p:nvSpPr>
          <p:cNvPr name="TextBox 7" id="7"/>
          <p:cNvSpPr txBox="true"/>
          <p:nvPr/>
        </p:nvSpPr>
        <p:spPr>
          <a:xfrm rot="0">
            <a:off x="6974970" y="2668306"/>
            <a:ext cx="8928113" cy="5449597"/>
          </a:xfrm>
          <a:prstGeom prst="rect">
            <a:avLst/>
          </a:prstGeom>
        </p:spPr>
        <p:txBody>
          <a:bodyPr anchor="t" rtlCol="false" tIns="0" lIns="0" bIns="0" rIns="0">
            <a:spAutoFit/>
          </a:bodyPr>
          <a:lstStyle/>
          <a:p>
            <a:pPr algn="just">
              <a:lnSpc>
                <a:spcPts val="3657"/>
              </a:lnSpc>
            </a:pPr>
            <a:r>
              <a:rPr lang="en-US" sz="2243">
                <a:solidFill>
                  <a:srgbClr val="FFFFFF"/>
                </a:solidFill>
                <a:latin typeface="Open Sauce"/>
                <a:ea typeface="Open Sauce"/>
                <a:cs typeface="Open Sauce"/>
                <a:sym typeface="Open Sauce"/>
              </a:rPr>
              <a:t>Coffee shop Maven Roster dengan tiga lokasi di NYC berlokasi di Astoria, Law Manhantan dan Hell’s Kitchen. Dalam data tersebut disajikan data- transaksi dalam waktu 6 bulan yaitu dari bulan Januari-Juni 2023. Terdapat beberapa menu yang dijual. Produk yang menjadi trend penjualan paling tinggi berupa coffee sehingga produk non coffee menjadi produk yang paling sedikit terjual Packaged Chocolate yang ada di Astoria, dengan total penjualan 110 dalam waktu 6 bulan . Maka dari permasalahan tersebut kami perlu meningkatkan penjualan Packkaged Chocolate sebesar 20-40% sehingga penjualan produk Packaged Chocolate di Astoria meningkat. </a:t>
            </a:r>
          </a:p>
          <a:p>
            <a:pPr algn="just">
              <a:lnSpc>
                <a:spcPts val="365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5143500"/>
            <a:chOff x="0" y="0"/>
            <a:chExt cx="4816593" cy="1354667"/>
          </a:xfrm>
        </p:grpSpPr>
        <p:sp>
          <p:nvSpPr>
            <p:cNvPr name="Freeform 3" id="3"/>
            <p:cNvSpPr/>
            <p:nvPr/>
          </p:nvSpPr>
          <p:spPr>
            <a:xfrm flipH="false" flipV="false" rot="0">
              <a:off x="0" y="0"/>
              <a:ext cx="4816592" cy="1354667"/>
            </a:xfrm>
            <a:custGeom>
              <a:avLst/>
              <a:gdLst/>
              <a:ahLst/>
              <a:cxnLst/>
              <a:rect r="r" b="b" t="t" l="l"/>
              <a:pathLst>
                <a:path h="1354667" w="4816592">
                  <a:moveTo>
                    <a:pt x="0" y="0"/>
                  </a:moveTo>
                  <a:lnTo>
                    <a:pt x="4816592" y="0"/>
                  </a:lnTo>
                  <a:lnTo>
                    <a:pt x="4816592" y="1354667"/>
                  </a:lnTo>
                  <a:lnTo>
                    <a:pt x="0" y="1354667"/>
                  </a:lnTo>
                  <a:close/>
                </a:path>
              </a:pathLst>
            </a:custGeom>
            <a:solidFill>
              <a:srgbClr val="2E2724"/>
            </a:solidFill>
          </p:spPr>
        </p:sp>
        <p:sp>
          <p:nvSpPr>
            <p:cNvPr name="TextBox 4" id="4"/>
            <p:cNvSpPr txBox="true"/>
            <p:nvPr/>
          </p:nvSpPr>
          <p:spPr>
            <a:xfrm>
              <a:off x="0" y="-38100"/>
              <a:ext cx="4816593" cy="1392767"/>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10800000">
            <a:off x="0" y="-9"/>
            <a:ext cx="3650192" cy="1959782"/>
          </a:xfrm>
          <a:custGeom>
            <a:avLst/>
            <a:gdLst/>
            <a:ahLst/>
            <a:cxnLst/>
            <a:rect r="r" b="b" t="t" l="l"/>
            <a:pathLst>
              <a:path h="1959782" w="3650192">
                <a:moveTo>
                  <a:pt x="0" y="0"/>
                </a:moveTo>
                <a:lnTo>
                  <a:pt x="3650192" y="0"/>
                </a:lnTo>
                <a:lnTo>
                  <a:pt x="3650192" y="1959783"/>
                </a:lnTo>
                <a:lnTo>
                  <a:pt x="0" y="1959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838486" y="8172554"/>
            <a:ext cx="2611028" cy="4114800"/>
          </a:xfrm>
          <a:custGeom>
            <a:avLst/>
            <a:gdLst/>
            <a:ahLst/>
            <a:cxnLst/>
            <a:rect r="r" b="b" t="t" l="l"/>
            <a:pathLst>
              <a:path h="4114800" w="2611028">
                <a:moveTo>
                  <a:pt x="0" y="0"/>
                </a:moveTo>
                <a:lnTo>
                  <a:pt x="2611028" y="0"/>
                </a:lnTo>
                <a:lnTo>
                  <a:pt x="261102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595121" y="5143500"/>
            <a:ext cx="3385757" cy="3330354"/>
          </a:xfrm>
          <a:custGeom>
            <a:avLst/>
            <a:gdLst/>
            <a:ahLst/>
            <a:cxnLst/>
            <a:rect r="r" b="b" t="t" l="l"/>
            <a:pathLst>
              <a:path h="3330354" w="3385757">
                <a:moveTo>
                  <a:pt x="0" y="0"/>
                </a:moveTo>
                <a:lnTo>
                  <a:pt x="3385758" y="0"/>
                </a:lnTo>
                <a:lnTo>
                  <a:pt x="3385758" y="3330354"/>
                </a:lnTo>
                <a:lnTo>
                  <a:pt x="0" y="33303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241764" y="2077073"/>
            <a:ext cx="1286984" cy="1235505"/>
          </a:xfrm>
          <a:custGeom>
            <a:avLst/>
            <a:gdLst/>
            <a:ahLst/>
            <a:cxnLst/>
            <a:rect r="r" b="b" t="t" l="l"/>
            <a:pathLst>
              <a:path h="1235505" w="1286984">
                <a:moveTo>
                  <a:pt x="0" y="0"/>
                </a:moveTo>
                <a:lnTo>
                  <a:pt x="1286985" y="0"/>
                </a:lnTo>
                <a:lnTo>
                  <a:pt x="1286985" y="1235505"/>
                </a:lnTo>
                <a:lnTo>
                  <a:pt x="0" y="12355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28700" y="3497035"/>
            <a:ext cx="3713113" cy="1128394"/>
          </a:xfrm>
          <a:prstGeom prst="rect">
            <a:avLst/>
          </a:prstGeom>
        </p:spPr>
        <p:txBody>
          <a:bodyPr anchor="t" rtlCol="false" tIns="0" lIns="0" bIns="0" rIns="0">
            <a:spAutoFit/>
          </a:bodyPr>
          <a:lstStyle/>
          <a:p>
            <a:pPr algn="ctr">
              <a:lnSpc>
                <a:spcPts val="4480"/>
              </a:lnSpc>
            </a:pPr>
            <a:r>
              <a:rPr lang="en-US" sz="3200" b="true">
                <a:solidFill>
                  <a:srgbClr val="FFFFFF"/>
                </a:solidFill>
                <a:latin typeface="Poppins Bold"/>
                <a:ea typeface="Poppins Bold"/>
                <a:cs typeface="Poppins Bold"/>
                <a:sym typeface="Poppins Bold"/>
              </a:rPr>
              <a:t>Decission Maker</a:t>
            </a:r>
          </a:p>
          <a:p>
            <a:pPr algn="ctr">
              <a:lnSpc>
                <a:spcPts val="4480"/>
              </a:lnSpc>
            </a:pPr>
            <a:r>
              <a:rPr lang="en-US" sz="3200">
                <a:solidFill>
                  <a:srgbClr val="FFFFFF"/>
                </a:solidFill>
                <a:latin typeface="Poppins"/>
                <a:ea typeface="Poppins"/>
                <a:cs typeface="Poppins"/>
                <a:sym typeface="Poppins"/>
              </a:rPr>
              <a:t>Head of Marketing</a:t>
            </a:r>
          </a:p>
        </p:txBody>
      </p:sp>
      <p:sp>
        <p:nvSpPr>
          <p:cNvPr name="Freeform 10" id="10"/>
          <p:cNvSpPr/>
          <p:nvPr/>
        </p:nvSpPr>
        <p:spPr>
          <a:xfrm flipH="false" flipV="false" rot="0">
            <a:off x="8518284" y="2077073"/>
            <a:ext cx="1251432" cy="1235505"/>
          </a:xfrm>
          <a:custGeom>
            <a:avLst/>
            <a:gdLst/>
            <a:ahLst/>
            <a:cxnLst/>
            <a:rect r="r" b="b" t="t" l="l"/>
            <a:pathLst>
              <a:path h="1235505" w="1251432">
                <a:moveTo>
                  <a:pt x="0" y="0"/>
                </a:moveTo>
                <a:lnTo>
                  <a:pt x="1251432" y="0"/>
                </a:lnTo>
                <a:lnTo>
                  <a:pt x="1251432" y="1235505"/>
                </a:lnTo>
                <a:lnTo>
                  <a:pt x="0" y="123550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5389539" y="2077073"/>
            <a:ext cx="1149020" cy="1235505"/>
          </a:xfrm>
          <a:custGeom>
            <a:avLst/>
            <a:gdLst/>
            <a:ahLst/>
            <a:cxnLst/>
            <a:rect r="r" b="b" t="t" l="l"/>
            <a:pathLst>
              <a:path h="1235505" w="1149020">
                <a:moveTo>
                  <a:pt x="0" y="0"/>
                </a:moveTo>
                <a:lnTo>
                  <a:pt x="1149020" y="0"/>
                </a:lnTo>
                <a:lnTo>
                  <a:pt x="1149020" y="1235505"/>
                </a:lnTo>
                <a:lnTo>
                  <a:pt x="0" y="123550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14668798" y="3497035"/>
            <a:ext cx="2590502" cy="1128394"/>
          </a:xfrm>
          <a:prstGeom prst="rect">
            <a:avLst/>
          </a:prstGeom>
        </p:spPr>
        <p:txBody>
          <a:bodyPr anchor="t" rtlCol="false" tIns="0" lIns="0" bIns="0" rIns="0">
            <a:spAutoFit/>
          </a:bodyPr>
          <a:lstStyle/>
          <a:p>
            <a:pPr algn="ctr">
              <a:lnSpc>
                <a:spcPts val="4480"/>
              </a:lnSpc>
            </a:pPr>
            <a:r>
              <a:rPr lang="en-US" sz="3200" b="true">
                <a:solidFill>
                  <a:srgbClr val="FFFFFF"/>
                </a:solidFill>
                <a:latin typeface="Poppins Bold"/>
                <a:ea typeface="Poppins Bold"/>
                <a:cs typeface="Poppins Bold"/>
                <a:sym typeface="Poppins Bold"/>
              </a:rPr>
              <a:t>Responsible</a:t>
            </a:r>
          </a:p>
          <a:p>
            <a:pPr algn="ctr">
              <a:lnSpc>
                <a:spcPts val="4480"/>
              </a:lnSpc>
            </a:pPr>
            <a:r>
              <a:rPr lang="en-US" sz="3200">
                <a:solidFill>
                  <a:srgbClr val="FFFFFF"/>
                </a:solidFill>
                <a:latin typeface="Poppins"/>
                <a:ea typeface="Poppins"/>
                <a:cs typeface="Poppins"/>
                <a:sym typeface="Poppins"/>
              </a:rPr>
              <a:t>Data Analyst</a:t>
            </a:r>
          </a:p>
        </p:txBody>
      </p:sp>
      <p:sp>
        <p:nvSpPr>
          <p:cNvPr name="TextBox 13" id="13"/>
          <p:cNvSpPr txBox="true"/>
          <p:nvPr/>
        </p:nvSpPr>
        <p:spPr>
          <a:xfrm rot="0">
            <a:off x="7805068" y="3497035"/>
            <a:ext cx="2770981" cy="1128394"/>
          </a:xfrm>
          <a:prstGeom prst="rect">
            <a:avLst/>
          </a:prstGeom>
        </p:spPr>
        <p:txBody>
          <a:bodyPr anchor="t" rtlCol="false" tIns="0" lIns="0" bIns="0" rIns="0">
            <a:spAutoFit/>
          </a:bodyPr>
          <a:lstStyle/>
          <a:p>
            <a:pPr algn="ctr">
              <a:lnSpc>
                <a:spcPts val="4480"/>
              </a:lnSpc>
            </a:pPr>
            <a:r>
              <a:rPr lang="en-US" sz="3200" b="true">
                <a:solidFill>
                  <a:srgbClr val="FFFFFF"/>
                </a:solidFill>
                <a:latin typeface="Poppins Bold"/>
                <a:ea typeface="Poppins Bold"/>
                <a:cs typeface="Poppins Bold"/>
                <a:sym typeface="Poppins Bold"/>
              </a:rPr>
              <a:t>Accountable</a:t>
            </a:r>
          </a:p>
          <a:p>
            <a:pPr algn="ctr">
              <a:lnSpc>
                <a:spcPts val="4480"/>
              </a:lnSpc>
            </a:pPr>
            <a:r>
              <a:rPr lang="en-US" sz="3200">
                <a:solidFill>
                  <a:srgbClr val="FFFFFF"/>
                </a:solidFill>
                <a:latin typeface="Poppins"/>
                <a:ea typeface="Poppins"/>
                <a:cs typeface="Poppins"/>
                <a:sym typeface="Poppins"/>
              </a:rPr>
              <a:t>Head of Data</a:t>
            </a:r>
          </a:p>
        </p:txBody>
      </p:sp>
      <p:sp>
        <p:nvSpPr>
          <p:cNvPr name="Freeform 14" id="14"/>
          <p:cNvSpPr/>
          <p:nvPr/>
        </p:nvSpPr>
        <p:spPr>
          <a:xfrm flipH="false" flipV="false" rot="0">
            <a:off x="5182284" y="5957895"/>
            <a:ext cx="1274178" cy="1274178"/>
          </a:xfrm>
          <a:custGeom>
            <a:avLst/>
            <a:gdLst/>
            <a:ahLst/>
            <a:cxnLst/>
            <a:rect r="r" b="b" t="t" l="l"/>
            <a:pathLst>
              <a:path h="1274178" w="1274178">
                <a:moveTo>
                  <a:pt x="0" y="0"/>
                </a:moveTo>
                <a:lnTo>
                  <a:pt x="1274179" y="0"/>
                </a:lnTo>
                <a:lnTo>
                  <a:pt x="1274179" y="1274178"/>
                </a:lnTo>
                <a:lnTo>
                  <a:pt x="0" y="127417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2582472" y="5957895"/>
            <a:ext cx="1350123" cy="1274178"/>
          </a:xfrm>
          <a:custGeom>
            <a:avLst/>
            <a:gdLst/>
            <a:ahLst/>
            <a:cxnLst/>
            <a:rect r="r" b="b" t="t" l="l"/>
            <a:pathLst>
              <a:path h="1274178" w="1350123">
                <a:moveTo>
                  <a:pt x="0" y="0"/>
                </a:moveTo>
                <a:lnTo>
                  <a:pt x="1350123" y="0"/>
                </a:lnTo>
                <a:lnTo>
                  <a:pt x="1350123" y="1274178"/>
                </a:lnTo>
                <a:lnTo>
                  <a:pt x="0" y="127417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6" id="16"/>
          <p:cNvSpPr txBox="true"/>
          <p:nvPr/>
        </p:nvSpPr>
        <p:spPr>
          <a:xfrm rot="0">
            <a:off x="3812525" y="7340386"/>
            <a:ext cx="4013698" cy="1578609"/>
          </a:xfrm>
          <a:prstGeom prst="rect">
            <a:avLst/>
          </a:prstGeom>
        </p:spPr>
        <p:txBody>
          <a:bodyPr anchor="t" rtlCol="false" tIns="0" lIns="0" bIns="0" rIns="0">
            <a:spAutoFit/>
          </a:bodyPr>
          <a:lstStyle/>
          <a:p>
            <a:pPr algn="ctr">
              <a:lnSpc>
                <a:spcPts val="4480"/>
              </a:lnSpc>
            </a:pPr>
            <a:r>
              <a:rPr lang="en-US" sz="3200" b="true">
                <a:solidFill>
                  <a:srgbClr val="FFFFFF"/>
                </a:solidFill>
                <a:latin typeface="Poppins Bold"/>
                <a:ea typeface="Poppins Bold"/>
                <a:cs typeface="Poppins Bold"/>
                <a:sym typeface="Poppins Bold"/>
              </a:rPr>
              <a:t>Consulted</a:t>
            </a:r>
          </a:p>
          <a:p>
            <a:pPr algn="l" marL="690890" indent="-345445" lvl="1">
              <a:lnSpc>
                <a:spcPts val="3840"/>
              </a:lnSpc>
              <a:buFont typeface="Arial"/>
              <a:buChar char="•"/>
            </a:pPr>
            <a:r>
              <a:rPr lang="en-US" sz="3200">
                <a:solidFill>
                  <a:srgbClr val="FFFFFF"/>
                </a:solidFill>
                <a:latin typeface="Poppins"/>
                <a:ea typeface="Poppins"/>
                <a:cs typeface="Poppins"/>
                <a:sym typeface="Poppins"/>
              </a:rPr>
              <a:t>Marketing Lead</a:t>
            </a:r>
          </a:p>
          <a:p>
            <a:pPr algn="l" marL="690890" indent="-345445" lvl="1">
              <a:lnSpc>
                <a:spcPts val="3840"/>
              </a:lnSpc>
              <a:buFont typeface="Arial"/>
              <a:buChar char="•"/>
            </a:pPr>
            <a:r>
              <a:rPr lang="en-US" sz="3200">
                <a:solidFill>
                  <a:srgbClr val="FFFFFF"/>
                </a:solidFill>
                <a:latin typeface="Poppins"/>
                <a:ea typeface="Poppins"/>
                <a:cs typeface="Poppins"/>
                <a:sym typeface="Poppins"/>
              </a:rPr>
              <a:t>Sales Lead</a:t>
            </a:r>
          </a:p>
        </p:txBody>
      </p:sp>
      <p:sp>
        <p:nvSpPr>
          <p:cNvPr name="TextBox 17" id="17"/>
          <p:cNvSpPr txBox="true"/>
          <p:nvPr/>
        </p:nvSpPr>
        <p:spPr>
          <a:xfrm rot="0">
            <a:off x="10461778" y="7441623"/>
            <a:ext cx="5591511" cy="2550159"/>
          </a:xfrm>
          <a:prstGeom prst="rect">
            <a:avLst/>
          </a:prstGeom>
        </p:spPr>
        <p:txBody>
          <a:bodyPr anchor="t" rtlCol="false" tIns="0" lIns="0" bIns="0" rIns="0">
            <a:spAutoFit/>
          </a:bodyPr>
          <a:lstStyle/>
          <a:p>
            <a:pPr algn="ctr">
              <a:lnSpc>
                <a:spcPts val="4480"/>
              </a:lnSpc>
            </a:pPr>
            <a:r>
              <a:rPr lang="en-US" sz="3200" b="true">
                <a:solidFill>
                  <a:srgbClr val="FFFFFF"/>
                </a:solidFill>
                <a:latin typeface="Poppins Bold"/>
                <a:ea typeface="Poppins Bold"/>
                <a:cs typeface="Poppins Bold"/>
                <a:sym typeface="Poppins Bold"/>
              </a:rPr>
              <a:t>Informed</a:t>
            </a:r>
          </a:p>
          <a:p>
            <a:pPr algn="just" marL="690890" indent="-345445" lvl="1">
              <a:lnSpc>
                <a:spcPts val="3840"/>
              </a:lnSpc>
              <a:buFont typeface="Arial"/>
              <a:buChar char="•"/>
            </a:pPr>
            <a:r>
              <a:rPr lang="en-US" sz="3200">
                <a:solidFill>
                  <a:srgbClr val="FFFFFF"/>
                </a:solidFill>
                <a:latin typeface="Poppins"/>
                <a:ea typeface="Poppins"/>
                <a:cs typeface="Poppins"/>
                <a:sym typeface="Poppins"/>
              </a:rPr>
              <a:t>Data Team</a:t>
            </a:r>
          </a:p>
          <a:p>
            <a:pPr algn="just" marL="690890" indent="-345445" lvl="1">
              <a:lnSpc>
                <a:spcPts val="3840"/>
              </a:lnSpc>
              <a:buFont typeface="Arial"/>
              <a:buChar char="•"/>
            </a:pPr>
            <a:r>
              <a:rPr lang="en-US" sz="3200">
                <a:solidFill>
                  <a:srgbClr val="FFFFFF"/>
                </a:solidFill>
                <a:latin typeface="Poppins"/>
                <a:ea typeface="Poppins"/>
                <a:cs typeface="Poppins"/>
                <a:sym typeface="Poppins"/>
              </a:rPr>
              <a:t>Marketing Team</a:t>
            </a:r>
          </a:p>
          <a:p>
            <a:pPr algn="just" marL="690890" indent="-345445" lvl="1">
              <a:lnSpc>
                <a:spcPts val="3840"/>
              </a:lnSpc>
              <a:buFont typeface="Arial"/>
              <a:buChar char="•"/>
            </a:pPr>
            <a:r>
              <a:rPr lang="en-US" sz="3200">
                <a:solidFill>
                  <a:srgbClr val="FFFFFF"/>
                </a:solidFill>
                <a:latin typeface="Poppins"/>
                <a:ea typeface="Poppins"/>
                <a:cs typeface="Poppins"/>
                <a:sym typeface="Poppins"/>
              </a:rPr>
              <a:t>Business Strategy Team</a:t>
            </a:r>
          </a:p>
          <a:p>
            <a:pPr algn="just" marL="690890" indent="-345445" lvl="1">
              <a:lnSpc>
                <a:spcPts val="3840"/>
              </a:lnSpc>
              <a:buFont typeface="Arial"/>
              <a:buChar char="•"/>
            </a:pPr>
            <a:r>
              <a:rPr lang="en-US" sz="3200">
                <a:solidFill>
                  <a:srgbClr val="FFFFFF"/>
                </a:solidFill>
                <a:latin typeface="Poppins"/>
                <a:ea typeface="Poppins"/>
                <a:cs typeface="Poppins"/>
                <a:sym typeface="Poppins"/>
              </a:rPr>
              <a:t>Sales Team</a:t>
            </a:r>
          </a:p>
        </p:txBody>
      </p:sp>
      <p:sp>
        <p:nvSpPr>
          <p:cNvPr name="TextBox 18" id="18"/>
          <p:cNvSpPr txBox="true"/>
          <p:nvPr/>
        </p:nvSpPr>
        <p:spPr>
          <a:xfrm rot="0">
            <a:off x="7826222" y="625896"/>
            <a:ext cx="2635555" cy="872282"/>
          </a:xfrm>
          <a:prstGeom prst="rect">
            <a:avLst/>
          </a:prstGeom>
        </p:spPr>
        <p:txBody>
          <a:bodyPr anchor="t" rtlCol="false" tIns="0" lIns="0" bIns="0" rIns="0">
            <a:spAutoFit/>
          </a:bodyPr>
          <a:lstStyle/>
          <a:p>
            <a:pPr algn="ctr">
              <a:lnSpc>
                <a:spcPts val="6692"/>
              </a:lnSpc>
              <a:spcBef>
                <a:spcPct val="0"/>
              </a:spcBef>
            </a:pPr>
            <a:r>
              <a:rPr lang="en-US" b="true" sz="6196" spc="61">
                <a:solidFill>
                  <a:srgbClr val="FFFFFF"/>
                </a:solidFill>
                <a:latin typeface="League Spartan"/>
                <a:ea typeface="League Spartan"/>
                <a:cs typeface="League Spartan"/>
                <a:sym typeface="League Spartan"/>
              </a:rPr>
              <a:t>DARCI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grpSp>
        <p:nvGrpSpPr>
          <p:cNvPr name="Group 2" id="2"/>
          <p:cNvGrpSpPr/>
          <p:nvPr/>
        </p:nvGrpSpPr>
        <p:grpSpPr>
          <a:xfrm rot="0">
            <a:off x="0" y="20192"/>
            <a:ext cx="7977683" cy="10246617"/>
            <a:chOff x="0" y="0"/>
            <a:chExt cx="2101118" cy="2698697"/>
          </a:xfrm>
        </p:grpSpPr>
        <p:sp>
          <p:nvSpPr>
            <p:cNvPr name="Freeform 3" id="3"/>
            <p:cNvSpPr/>
            <p:nvPr/>
          </p:nvSpPr>
          <p:spPr>
            <a:xfrm flipH="false" flipV="false" rot="0">
              <a:off x="0" y="0"/>
              <a:ext cx="2101118" cy="2698697"/>
            </a:xfrm>
            <a:custGeom>
              <a:avLst/>
              <a:gdLst/>
              <a:ahLst/>
              <a:cxnLst/>
              <a:rect r="r" b="b" t="t" l="l"/>
              <a:pathLst>
                <a:path h="2698697" w="2101118">
                  <a:moveTo>
                    <a:pt x="0" y="0"/>
                  </a:moveTo>
                  <a:lnTo>
                    <a:pt x="2101118" y="0"/>
                  </a:lnTo>
                  <a:lnTo>
                    <a:pt x="2101118" y="2698697"/>
                  </a:lnTo>
                  <a:lnTo>
                    <a:pt x="0" y="2698697"/>
                  </a:lnTo>
                  <a:close/>
                </a:path>
              </a:pathLst>
            </a:custGeom>
            <a:solidFill>
              <a:srgbClr val="2E2724"/>
            </a:solidFill>
          </p:spPr>
        </p:sp>
        <p:sp>
          <p:nvSpPr>
            <p:cNvPr name="TextBox 4" id="4"/>
            <p:cNvSpPr txBox="true"/>
            <p:nvPr/>
          </p:nvSpPr>
          <p:spPr>
            <a:xfrm>
              <a:off x="0" y="-38100"/>
              <a:ext cx="2101118" cy="2736797"/>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rot="-5403183">
            <a:off x="2829418" y="5133966"/>
            <a:ext cx="10287004" cy="0"/>
          </a:xfrm>
          <a:prstGeom prst="line">
            <a:avLst/>
          </a:prstGeom>
          <a:ln cap="flat" w="19050">
            <a:solidFill>
              <a:srgbClr val="FFFFFF"/>
            </a:solidFill>
            <a:prstDash val="solid"/>
            <a:headEnd type="none" len="sm" w="sm"/>
            <a:tailEnd type="none" len="sm" w="sm"/>
          </a:ln>
        </p:spPr>
      </p:sp>
      <p:sp>
        <p:nvSpPr>
          <p:cNvPr name="Freeform 6" id="6"/>
          <p:cNvSpPr/>
          <p:nvPr/>
        </p:nvSpPr>
        <p:spPr>
          <a:xfrm flipH="false" flipV="false" rot="-10800000">
            <a:off x="2284580" y="40374"/>
            <a:ext cx="3650192" cy="1959782"/>
          </a:xfrm>
          <a:custGeom>
            <a:avLst/>
            <a:gdLst/>
            <a:ahLst/>
            <a:cxnLst/>
            <a:rect r="r" b="b" t="t" l="l"/>
            <a:pathLst>
              <a:path h="1959782" w="3650192">
                <a:moveTo>
                  <a:pt x="0" y="0"/>
                </a:moveTo>
                <a:lnTo>
                  <a:pt x="3650192" y="0"/>
                </a:lnTo>
                <a:lnTo>
                  <a:pt x="3650192" y="1959783"/>
                </a:lnTo>
                <a:lnTo>
                  <a:pt x="0" y="1959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041613" y="8067647"/>
            <a:ext cx="2611028" cy="4114800"/>
          </a:xfrm>
          <a:custGeom>
            <a:avLst/>
            <a:gdLst/>
            <a:ahLst/>
            <a:cxnLst/>
            <a:rect r="r" b="b" t="t" l="l"/>
            <a:pathLst>
              <a:path h="4114800" w="2611028">
                <a:moveTo>
                  <a:pt x="0" y="0"/>
                </a:moveTo>
                <a:lnTo>
                  <a:pt x="2611027" y="0"/>
                </a:lnTo>
                <a:lnTo>
                  <a:pt x="261102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210554" y="28807"/>
            <a:ext cx="3385757" cy="3330354"/>
          </a:xfrm>
          <a:custGeom>
            <a:avLst/>
            <a:gdLst/>
            <a:ahLst/>
            <a:cxnLst/>
            <a:rect r="r" b="b" t="t" l="l"/>
            <a:pathLst>
              <a:path h="3330354" w="3385757">
                <a:moveTo>
                  <a:pt x="0" y="0"/>
                </a:moveTo>
                <a:lnTo>
                  <a:pt x="3385757" y="0"/>
                </a:lnTo>
                <a:lnTo>
                  <a:pt x="3385757" y="3330354"/>
                </a:lnTo>
                <a:lnTo>
                  <a:pt x="0" y="33303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5024064" y="3086100"/>
            <a:ext cx="2671011" cy="4114800"/>
          </a:xfrm>
          <a:custGeom>
            <a:avLst/>
            <a:gdLst/>
            <a:ahLst/>
            <a:cxnLst/>
            <a:rect r="r" b="b" t="t" l="l"/>
            <a:pathLst>
              <a:path h="4114800" w="2671011">
                <a:moveTo>
                  <a:pt x="0" y="0"/>
                </a:moveTo>
                <a:lnTo>
                  <a:pt x="2671010" y="0"/>
                </a:lnTo>
                <a:lnTo>
                  <a:pt x="26710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446400" y="4338621"/>
            <a:ext cx="4314105" cy="1716798"/>
          </a:xfrm>
          <a:prstGeom prst="rect">
            <a:avLst/>
          </a:prstGeom>
        </p:spPr>
        <p:txBody>
          <a:bodyPr anchor="t" rtlCol="false" tIns="0" lIns="0" bIns="0" rIns="0">
            <a:spAutoFit/>
          </a:bodyPr>
          <a:lstStyle/>
          <a:p>
            <a:pPr algn="ctr">
              <a:lnSpc>
                <a:spcPts val="6692"/>
              </a:lnSpc>
            </a:pPr>
            <a:r>
              <a:rPr lang="en-US" b="true" sz="6196" spc="61">
                <a:solidFill>
                  <a:srgbClr val="FFFFFF"/>
                </a:solidFill>
                <a:latin typeface="League Spartan"/>
                <a:ea typeface="League Spartan"/>
                <a:cs typeface="League Spartan"/>
                <a:sym typeface="League Spartan"/>
              </a:rPr>
              <a:t>Problem</a:t>
            </a:r>
          </a:p>
          <a:p>
            <a:pPr algn="ctr">
              <a:lnSpc>
                <a:spcPts val="6692"/>
              </a:lnSpc>
              <a:spcBef>
                <a:spcPct val="0"/>
              </a:spcBef>
            </a:pPr>
            <a:r>
              <a:rPr lang="en-US" b="true" sz="6196" spc="61">
                <a:solidFill>
                  <a:srgbClr val="FFFFFF"/>
                </a:solidFill>
                <a:latin typeface="League Spartan"/>
                <a:ea typeface="League Spartan"/>
                <a:cs typeface="League Spartan"/>
                <a:sym typeface="League Spartan"/>
              </a:rPr>
              <a:t>Statement</a:t>
            </a:r>
          </a:p>
        </p:txBody>
      </p:sp>
      <p:sp>
        <p:nvSpPr>
          <p:cNvPr name="TextBox 11" id="11"/>
          <p:cNvSpPr txBox="true"/>
          <p:nvPr/>
        </p:nvSpPr>
        <p:spPr>
          <a:xfrm rot="0">
            <a:off x="8332302" y="3245348"/>
            <a:ext cx="9571131" cy="3722369"/>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Bagaimana cara meningkatkan penjualan produk dengan kategori Packaged Chocolate di toko Astoria sebesar 20-40% dalam waktu 6 bulan?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grpSp>
        <p:nvGrpSpPr>
          <p:cNvPr name="Group 2" id="2"/>
          <p:cNvGrpSpPr/>
          <p:nvPr/>
        </p:nvGrpSpPr>
        <p:grpSpPr>
          <a:xfrm rot="0">
            <a:off x="0" y="20192"/>
            <a:ext cx="9666666" cy="10246617"/>
            <a:chOff x="0" y="0"/>
            <a:chExt cx="2545953" cy="2698697"/>
          </a:xfrm>
        </p:grpSpPr>
        <p:sp>
          <p:nvSpPr>
            <p:cNvPr name="Freeform 3" id="3"/>
            <p:cNvSpPr/>
            <p:nvPr/>
          </p:nvSpPr>
          <p:spPr>
            <a:xfrm flipH="false" flipV="false" rot="0">
              <a:off x="0" y="0"/>
              <a:ext cx="2545953" cy="2698697"/>
            </a:xfrm>
            <a:custGeom>
              <a:avLst/>
              <a:gdLst/>
              <a:ahLst/>
              <a:cxnLst/>
              <a:rect r="r" b="b" t="t" l="l"/>
              <a:pathLst>
                <a:path h="2698697" w="2545953">
                  <a:moveTo>
                    <a:pt x="0" y="0"/>
                  </a:moveTo>
                  <a:lnTo>
                    <a:pt x="2545953" y="0"/>
                  </a:lnTo>
                  <a:lnTo>
                    <a:pt x="2545953" y="2698697"/>
                  </a:lnTo>
                  <a:lnTo>
                    <a:pt x="0" y="2698697"/>
                  </a:lnTo>
                  <a:close/>
                </a:path>
              </a:pathLst>
            </a:custGeom>
            <a:solidFill>
              <a:srgbClr val="2E2724"/>
            </a:solidFill>
          </p:spPr>
        </p:sp>
        <p:sp>
          <p:nvSpPr>
            <p:cNvPr name="TextBox 4" id="4"/>
            <p:cNvSpPr txBox="true"/>
            <p:nvPr/>
          </p:nvSpPr>
          <p:spPr>
            <a:xfrm>
              <a:off x="0" y="-38100"/>
              <a:ext cx="2545953" cy="2736797"/>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flipH="true" flipV="true">
            <a:off x="9666666" y="28816"/>
            <a:ext cx="9525" cy="10287000"/>
          </a:xfrm>
          <a:prstGeom prst="line">
            <a:avLst/>
          </a:prstGeom>
          <a:ln cap="flat" w="19050">
            <a:solidFill>
              <a:srgbClr val="FFFFFF"/>
            </a:solidFill>
            <a:prstDash val="solid"/>
            <a:headEnd type="none" len="sm" w="sm"/>
            <a:tailEnd type="none" len="sm" w="sm"/>
          </a:ln>
        </p:spPr>
      </p:sp>
      <p:sp>
        <p:nvSpPr>
          <p:cNvPr name="Freeform 6" id="6"/>
          <p:cNvSpPr/>
          <p:nvPr/>
        </p:nvSpPr>
        <p:spPr>
          <a:xfrm flipH="false" flipV="false" rot="-10800000">
            <a:off x="2284580" y="40374"/>
            <a:ext cx="3650192" cy="1959782"/>
          </a:xfrm>
          <a:custGeom>
            <a:avLst/>
            <a:gdLst/>
            <a:ahLst/>
            <a:cxnLst/>
            <a:rect r="r" b="b" t="t" l="l"/>
            <a:pathLst>
              <a:path h="1959782" w="3650192">
                <a:moveTo>
                  <a:pt x="0" y="0"/>
                </a:moveTo>
                <a:lnTo>
                  <a:pt x="3650192" y="0"/>
                </a:lnTo>
                <a:lnTo>
                  <a:pt x="3650192" y="1959783"/>
                </a:lnTo>
                <a:lnTo>
                  <a:pt x="0" y="1959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041613" y="8067647"/>
            <a:ext cx="2611028" cy="4114800"/>
          </a:xfrm>
          <a:custGeom>
            <a:avLst/>
            <a:gdLst/>
            <a:ahLst/>
            <a:cxnLst/>
            <a:rect r="r" b="b" t="t" l="l"/>
            <a:pathLst>
              <a:path h="4114800" w="2611028">
                <a:moveTo>
                  <a:pt x="0" y="0"/>
                </a:moveTo>
                <a:lnTo>
                  <a:pt x="2611027" y="0"/>
                </a:lnTo>
                <a:lnTo>
                  <a:pt x="261102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404380" y="-636477"/>
            <a:ext cx="3385757" cy="3330354"/>
          </a:xfrm>
          <a:custGeom>
            <a:avLst/>
            <a:gdLst/>
            <a:ahLst/>
            <a:cxnLst/>
            <a:rect r="r" b="b" t="t" l="l"/>
            <a:pathLst>
              <a:path h="3330354" w="3385757">
                <a:moveTo>
                  <a:pt x="0" y="0"/>
                </a:moveTo>
                <a:lnTo>
                  <a:pt x="3385757" y="0"/>
                </a:lnTo>
                <a:lnTo>
                  <a:pt x="3385757" y="3330354"/>
                </a:lnTo>
                <a:lnTo>
                  <a:pt x="0" y="33303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3982459" y="30861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9879990" y="4740696"/>
            <a:ext cx="3911968" cy="872282"/>
          </a:xfrm>
          <a:prstGeom prst="rect">
            <a:avLst/>
          </a:prstGeom>
        </p:spPr>
        <p:txBody>
          <a:bodyPr anchor="t" rtlCol="false" tIns="0" lIns="0" bIns="0" rIns="0">
            <a:spAutoFit/>
          </a:bodyPr>
          <a:lstStyle/>
          <a:p>
            <a:pPr algn="ctr">
              <a:lnSpc>
                <a:spcPts val="6692"/>
              </a:lnSpc>
              <a:spcBef>
                <a:spcPct val="0"/>
              </a:spcBef>
            </a:pPr>
            <a:r>
              <a:rPr lang="en-US" b="true" sz="6196" spc="61">
                <a:solidFill>
                  <a:srgbClr val="000000"/>
                </a:solidFill>
                <a:latin typeface="League Spartan"/>
                <a:ea typeface="League Spartan"/>
                <a:cs typeface="League Spartan"/>
                <a:sym typeface="League Spartan"/>
              </a:rPr>
              <a:t>Objective</a:t>
            </a:r>
          </a:p>
        </p:txBody>
      </p:sp>
      <p:sp>
        <p:nvSpPr>
          <p:cNvPr name="TextBox 11" id="11"/>
          <p:cNvSpPr txBox="true"/>
          <p:nvPr/>
        </p:nvSpPr>
        <p:spPr>
          <a:xfrm rot="0">
            <a:off x="261333" y="3660775"/>
            <a:ext cx="9144000" cy="2841327"/>
          </a:xfrm>
          <a:prstGeom prst="rect">
            <a:avLst/>
          </a:prstGeom>
        </p:spPr>
        <p:txBody>
          <a:bodyPr anchor="t" rtlCol="false" tIns="0" lIns="0" bIns="0" rIns="0">
            <a:spAutoFit/>
          </a:bodyPr>
          <a:lstStyle/>
          <a:p>
            <a:pPr algn="ctr">
              <a:lnSpc>
                <a:spcPts val="5600"/>
              </a:lnSpc>
              <a:spcBef>
                <a:spcPct val="0"/>
              </a:spcBef>
            </a:pPr>
            <a:r>
              <a:rPr lang="en-US" b="true" sz="4000">
                <a:solidFill>
                  <a:srgbClr val="FFFFFF"/>
                </a:solidFill>
                <a:latin typeface="Poppins Bold"/>
                <a:ea typeface="Poppins Bold"/>
                <a:cs typeface="Poppins Bold"/>
                <a:sym typeface="Poppins Bold"/>
              </a:rPr>
              <a:t>Untuk</a:t>
            </a:r>
            <a:r>
              <a:rPr lang="en-US" b="true" sz="4000">
                <a:solidFill>
                  <a:srgbClr val="FFFFFF"/>
                </a:solidFill>
                <a:latin typeface="Poppins Bold"/>
                <a:ea typeface="Poppins Bold"/>
                <a:cs typeface="Poppins Bold"/>
                <a:sym typeface="Poppins Bold"/>
              </a:rPr>
              <a:t> meningkatkan penjualan produk dengan kategori Packaged Chocolate di toko Astoria sebesar 20-40% dalam waktu 6 bulan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2E2724"/>
            </a:solidFill>
            <a:ln w="38100" cap="sq">
              <a:solidFill>
                <a:srgbClr val="000000"/>
              </a:solidFill>
              <a:prstDash val="solid"/>
              <a:miter/>
            </a:ln>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10800000">
            <a:off x="0" y="-461604"/>
            <a:ext cx="3650192" cy="1959782"/>
          </a:xfrm>
          <a:custGeom>
            <a:avLst/>
            <a:gdLst/>
            <a:ahLst/>
            <a:cxnLst/>
            <a:rect r="r" b="b" t="t" l="l"/>
            <a:pathLst>
              <a:path h="1959782" w="3650192">
                <a:moveTo>
                  <a:pt x="0" y="0"/>
                </a:moveTo>
                <a:lnTo>
                  <a:pt x="3650192" y="0"/>
                </a:lnTo>
                <a:lnTo>
                  <a:pt x="3650192" y="1959783"/>
                </a:lnTo>
                <a:lnTo>
                  <a:pt x="0" y="1959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365286" y="5674187"/>
            <a:ext cx="3631112" cy="1915160"/>
            <a:chOff x="0" y="0"/>
            <a:chExt cx="665878" cy="351204"/>
          </a:xfrm>
        </p:grpSpPr>
        <p:sp>
          <p:nvSpPr>
            <p:cNvPr name="Freeform 7" id="7"/>
            <p:cNvSpPr/>
            <p:nvPr/>
          </p:nvSpPr>
          <p:spPr>
            <a:xfrm flipH="false" flipV="false" rot="0">
              <a:off x="0" y="0"/>
              <a:ext cx="665878" cy="351204"/>
            </a:xfrm>
            <a:custGeom>
              <a:avLst/>
              <a:gdLst/>
              <a:ahLst/>
              <a:cxnLst/>
              <a:rect r="r" b="b" t="t" l="l"/>
              <a:pathLst>
                <a:path h="351204" w="665878">
                  <a:moveTo>
                    <a:pt x="0" y="0"/>
                  </a:moveTo>
                  <a:lnTo>
                    <a:pt x="665878" y="0"/>
                  </a:lnTo>
                  <a:lnTo>
                    <a:pt x="665878" y="351204"/>
                  </a:lnTo>
                  <a:lnTo>
                    <a:pt x="0" y="351204"/>
                  </a:lnTo>
                  <a:close/>
                </a:path>
              </a:pathLst>
            </a:custGeom>
            <a:solidFill>
              <a:srgbClr val="B49567"/>
            </a:solidFill>
          </p:spPr>
        </p:sp>
        <p:sp>
          <p:nvSpPr>
            <p:cNvPr name="TextBox 8" id="8"/>
            <p:cNvSpPr txBox="true"/>
            <p:nvPr/>
          </p:nvSpPr>
          <p:spPr>
            <a:xfrm>
              <a:off x="0" y="28575"/>
              <a:ext cx="665878" cy="322629"/>
            </a:xfrm>
            <a:prstGeom prst="rect">
              <a:avLst/>
            </a:prstGeom>
          </p:spPr>
          <p:txBody>
            <a:bodyPr anchor="ctr" rtlCol="false" tIns="25400" lIns="25400" bIns="25400" rIns="25400"/>
            <a:lstStyle/>
            <a:p>
              <a:pPr algn="ctr">
                <a:lnSpc>
                  <a:spcPts val="2499"/>
                </a:lnSpc>
              </a:pPr>
              <a:r>
                <a:rPr lang="en-US" sz="2499">
                  <a:solidFill>
                    <a:srgbClr val="000000"/>
                  </a:solidFill>
                  <a:latin typeface="Poppins Light"/>
                  <a:ea typeface="Poppins Light"/>
                  <a:cs typeface="Poppins Light"/>
                  <a:sym typeface="Poppins Light"/>
                </a:rPr>
                <a:t>Mengapa penjualan produk ‘Packaged Chocolate’ di toko astoria yang paling rendah?</a:t>
              </a:r>
            </a:p>
          </p:txBody>
        </p:sp>
      </p:grpSp>
      <p:sp>
        <p:nvSpPr>
          <p:cNvPr name="TextBox 9" id="9"/>
          <p:cNvSpPr txBox="true"/>
          <p:nvPr/>
        </p:nvSpPr>
        <p:spPr>
          <a:xfrm rot="0">
            <a:off x="4329774" y="625896"/>
            <a:ext cx="9628453" cy="872282"/>
          </a:xfrm>
          <a:prstGeom prst="rect">
            <a:avLst/>
          </a:prstGeom>
        </p:spPr>
        <p:txBody>
          <a:bodyPr anchor="t" rtlCol="false" tIns="0" lIns="0" bIns="0" rIns="0">
            <a:spAutoFit/>
          </a:bodyPr>
          <a:lstStyle/>
          <a:p>
            <a:pPr algn="ctr">
              <a:lnSpc>
                <a:spcPts val="6692"/>
              </a:lnSpc>
              <a:spcBef>
                <a:spcPct val="0"/>
              </a:spcBef>
            </a:pPr>
            <a:r>
              <a:rPr lang="en-US" b="true" sz="6196" spc="61">
                <a:solidFill>
                  <a:srgbClr val="FFFFFF"/>
                </a:solidFill>
                <a:latin typeface="League Spartan"/>
                <a:ea typeface="League Spartan"/>
                <a:cs typeface="League Spartan"/>
                <a:sym typeface="League Spartan"/>
              </a:rPr>
              <a:t>Root Cause - Issue Tree</a:t>
            </a:r>
          </a:p>
        </p:txBody>
      </p:sp>
      <p:grpSp>
        <p:nvGrpSpPr>
          <p:cNvPr name="Group 10" id="10"/>
          <p:cNvGrpSpPr/>
          <p:nvPr/>
        </p:nvGrpSpPr>
        <p:grpSpPr>
          <a:xfrm rot="0">
            <a:off x="5448793" y="7589347"/>
            <a:ext cx="3919538" cy="1125001"/>
            <a:chOff x="0" y="0"/>
            <a:chExt cx="718770" cy="206304"/>
          </a:xfrm>
        </p:grpSpPr>
        <p:sp>
          <p:nvSpPr>
            <p:cNvPr name="Freeform 11" id="11"/>
            <p:cNvSpPr/>
            <p:nvPr/>
          </p:nvSpPr>
          <p:spPr>
            <a:xfrm flipH="false" flipV="false" rot="0">
              <a:off x="0" y="0"/>
              <a:ext cx="718770" cy="206304"/>
            </a:xfrm>
            <a:custGeom>
              <a:avLst/>
              <a:gdLst/>
              <a:ahLst/>
              <a:cxnLst/>
              <a:rect r="r" b="b" t="t" l="l"/>
              <a:pathLst>
                <a:path h="206304" w="718770">
                  <a:moveTo>
                    <a:pt x="0" y="0"/>
                  </a:moveTo>
                  <a:lnTo>
                    <a:pt x="718770" y="0"/>
                  </a:lnTo>
                  <a:lnTo>
                    <a:pt x="718770" y="206304"/>
                  </a:lnTo>
                  <a:lnTo>
                    <a:pt x="0" y="206304"/>
                  </a:lnTo>
                  <a:close/>
                </a:path>
              </a:pathLst>
            </a:custGeom>
            <a:solidFill>
              <a:srgbClr val="B49567"/>
            </a:solidFill>
          </p:spPr>
        </p:sp>
        <p:sp>
          <p:nvSpPr>
            <p:cNvPr name="TextBox 12" id="12"/>
            <p:cNvSpPr txBox="true"/>
            <p:nvPr/>
          </p:nvSpPr>
          <p:spPr>
            <a:xfrm>
              <a:off x="0" y="28575"/>
              <a:ext cx="718770" cy="177729"/>
            </a:xfrm>
            <a:prstGeom prst="rect">
              <a:avLst/>
            </a:prstGeom>
          </p:spPr>
          <p:txBody>
            <a:bodyPr anchor="ctr" rtlCol="false" tIns="25400" lIns="25400" bIns="25400" rIns="25400"/>
            <a:lstStyle/>
            <a:p>
              <a:pPr algn="ctr">
                <a:lnSpc>
                  <a:spcPts val="2499"/>
                </a:lnSpc>
              </a:pPr>
              <a:r>
                <a:rPr lang="en-US" sz="2499">
                  <a:solidFill>
                    <a:srgbClr val="000000"/>
                  </a:solidFill>
                  <a:latin typeface="Poppins Light"/>
                  <a:ea typeface="Poppins Light"/>
                  <a:cs typeface="Poppins Light"/>
                  <a:sym typeface="Poppins Light"/>
                </a:rPr>
                <a:t>Analisis Data Transaksi</a:t>
              </a:r>
            </a:p>
          </p:txBody>
        </p:sp>
      </p:grpSp>
      <p:grpSp>
        <p:nvGrpSpPr>
          <p:cNvPr name="Group 13" id="13"/>
          <p:cNvGrpSpPr/>
          <p:nvPr/>
        </p:nvGrpSpPr>
        <p:grpSpPr>
          <a:xfrm rot="0">
            <a:off x="13465091" y="1572558"/>
            <a:ext cx="3826637" cy="1311471"/>
            <a:chOff x="0" y="0"/>
            <a:chExt cx="812800" cy="278564"/>
          </a:xfrm>
        </p:grpSpPr>
        <p:sp>
          <p:nvSpPr>
            <p:cNvPr name="Freeform 14" id="14"/>
            <p:cNvSpPr/>
            <p:nvPr/>
          </p:nvSpPr>
          <p:spPr>
            <a:xfrm flipH="false" flipV="false" rot="0">
              <a:off x="0" y="0"/>
              <a:ext cx="812800" cy="278564"/>
            </a:xfrm>
            <a:custGeom>
              <a:avLst/>
              <a:gdLst/>
              <a:ahLst/>
              <a:cxnLst/>
              <a:rect r="r" b="b" t="t" l="l"/>
              <a:pathLst>
                <a:path h="278564" w="812800">
                  <a:moveTo>
                    <a:pt x="0" y="0"/>
                  </a:moveTo>
                  <a:lnTo>
                    <a:pt x="812800" y="0"/>
                  </a:lnTo>
                  <a:lnTo>
                    <a:pt x="812800" y="278564"/>
                  </a:lnTo>
                  <a:lnTo>
                    <a:pt x="0" y="278564"/>
                  </a:lnTo>
                  <a:close/>
                </a:path>
              </a:pathLst>
            </a:custGeom>
            <a:solidFill>
              <a:srgbClr val="B49567"/>
            </a:solidFill>
          </p:spPr>
        </p:sp>
        <p:sp>
          <p:nvSpPr>
            <p:cNvPr name="TextBox 15" id="15"/>
            <p:cNvSpPr txBox="true"/>
            <p:nvPr/>
          </p:nvSpPr>
          <p:spPr>
            <a:xfrm>
              <a:off x="0" y="28575"/>
              <a:ext cx="812800" cy="249989"/>
            </a:xfrm>
            <a:prstGeom prst="rect">
              <a:avLst/>
            </a:prstGeom>
          </p:spPr>
          <p:txBody>
            <a:bodyPr anchor="ctr" rtlCol="false" tIns="25400" lIns="25400" bIns="25400" rIns="25400"/>
            <a:lstStyle/>
            <a:p>
              <a:pPr algn="ctr">
                <a:lnSpc>
                  <a:spcPts val="2499"/>
                </a:lnSpc>
              </a:pPr>
              <a:r>
                <a:rPr lang="en-US" sz="2499">
                  <a:solidFill>
                    <a:srgbClr val="000000"/>
                  </a:solidFill>
                  <a:latin typeface="Poppins Light"/>
                  <a:ea typeface="Poppins Light"/>
                  <a:cs typeface="Poppins Light"/>
                  <a:sym typeface="Poppins Light"/>
                </a:rPr>
                <a:t>Di waktu tertentu produk ini tidak pas untuk dikonsumsi</a:t>
              </a:r>
            </a:p>
          </p:txBody>
        </p:sp>
      </p:grpSp>
      <p:grpSp>
        <p:nvGrpSpPr>
          <p:cNvPr name="Group 16" id="16"/>
          <p:cNvGrpSpPr/>
          <p:nvPr/>
        </p:nvGrpSpPr>
        <p:grpSpPr>
          <a:xfrm rot="0">
            <a:off x="13465091" y="3044753"/>
            <a:ext cx="3826637" cy="1632185"/>
            <a:chOff x="0" y="0"/>
            <a:chExt cx="812800" cy="346686"/>
          </a:xfrm>
        </p:grpSpPr>
        <p:sp>
          <p:nvSpPr>
            <p:cNvPr name="Freeform 17" id="17"/>
            <p:cNvSpPr/>
            <p:nvPr/>
          </p:nvSpPr>
          <p:spPr>
            <a:xfrm flipH="false" flipV="false" rot="0">
              <a:off x="0" y="0"/>
              <a:ext cx="812800" cy="346686"/>
            </a:xfrm>
            <a:custGeom>
              <a:avLst/>
              <a:gdLst/>
              <a:ahLst/>
              <a:cxnLst/>
              <a:rect r="r" b="b" t="t" l="l"/>
              <a:pathLst>
                <a:path h="346686" w="812800">
                  <a:moveTo>
                    <a:pt x="0" y="0"/>
                  </a:moveTo>
                  <a:lnTo>
                    <a:pt x="812800" y="0"/>
                  </a:lnTo>
                  <a:lnTo>
                    <a:pt x="812800" y="346686"/>
                  </a:lnTo>
                  <a:lnTo>
                    <a:pt x="0" y="346686"/>
                  </a:lnTo>
                  <a:close/>
                </a:path>
              </a:pathLst>
            </a:custGeom>
            <a:solidFill>
              <a:srgbClr val="B49567"/>
            </a:solidFill>
          </p:spPr>
        </p:sp>
        <p:sp>
          <p:nvSpPr>
            <p:cNvPr name="TextBox 18" id="18"/>
            <p:cNvSpPr txBox="true"/>
            <p:nvPr/>
          </p:nvSpPr>
          <p:spPr>
            <a:xfrm>
              <a:off x="0" y="28575"/>
              <a:ext cx="812800" cy="318111"/>
            </a:xfrm>
            <a:prstGeom prst="rect">
              <a:avLst/>
            </a:prstGeom>
          </p:spPr>
          <p:txBody>
            <a:bodyPr anchor="ctr" rtlCol="false" tIns="25400" lIns="25400" bIns="25400" rIns="25400"/>
            <a:lstStyle/>
            <a:p>
              <a:pPr algn="ctr">
                <a:lnSpc>
                  <a:spcPts val="2499"/>
                </a:lnSpc>
              </a:pPr>
              <a:r>
                <a:rPr lang="en-US" sz="2499">
                  <a:solidFill>
                    <a:srgbClr val="000000"/>
                  </a:solidFill>
                  <a:latin typeface="Poppins Light"/>
                  <a:ea typeface="Poppins Light"/>
                  <a:cs typeface="Poppins Light"/>
                  <a:sym typeface="Poppins Light"/>
                </a:rPr>
                <a:t>Produk ini merupakan produk dengan penjualan paling sedikit di semua toko</a:t>
              </a:r>
            </a:p>
          </p:txBody>
        </p:sp>
      </p:grpSp>
      <p:grpSp>
        <p:nvGrpSpPr>
          <p:cNvPr name="Group 19" id="19"/>
          <p:cNvGrpSpPr/>
          <p:nvPr/>
        </p:nvGrpSpPr>
        <p:grpSpPr>
          <a:xfrm rot="0">
            <a:off x="13465091" y="4841408"/>
            <a:ext cx="3826637" cy="1195663"/>
            <a:chOff x="0" y="0"/>
            <a:chExt cx="812800" cy="253966"/>
          </a:xfrm>
        </p:grpSpPr>
        <p:sp>
          <p:nvSpPr>
            <p:cNvPr name="Freeform 20" id="20"/>
            <p:cNvSpPr/>
            <p:nvPr/>
          </p:nvSpPr>
          <p:spPr>
            <a:xfrm flipH="false" flipV="false" rot="0">
              <a:off x="0" y="0"/>
              <a:ext cx="812800" cy="253966"/>
            </a:xfrm>
            <a:custGeom>
              <a:avLst/>
              <a:gdLst/>
              <a:ahLst/>
              <a:cxnLst/>
              <a:rect r="r" b="b" t="t" l="l"/>
              <a:pathLst>
                <a:path h="253966" w="812800">
                  <a:moveTo>
                    <a:pt x="0" y="0"/>
                  </a:moveTo>
                  <a:lnTo>
                    <a:pt x="812800" y="0"/>
                  </a:lnTo>
                  <a:lnTo>
                    <a:pt x="812800" y="253966"/>
                  </a:lnTo>
                  <a:lnTo>
                    <a:pt x="0" y="253966"/>
                  </a:lnTo>
                  <a:close/>
                </a:path>
              </a:pathLst>
            </a:custGeom>
            <a:solidFill>
              <a:srgbClr val="B49567"/>
            </a:solidFill>
          </p:spPr>
        </p:sp>
        <p:sp>
          <p:nvSpPr>
            <p:cNvPr name="TextBox 21" id="21"/>
            <p:cNvSpPr txBox="true"/>
            <p:nvPr/>
          </p:nvSpPr>
          <p:spPr>
            <a:xfrm>
              <a:off x="0" y="28575"/>
              <a:ext cx="812800" cy="225391"/>
            </a:xfrm>
            <a:prstGeom prst="rect">
              <a:avLst/>
            </a:prstGeom>
          </p:spPr>
          <p:txBody>
            <a:bodyPr anchor="ctr" rtlCol="false" tIns="25400" lIns="25400" bIns="25400" rIns="25400"/>
            <a:lstStyle/>
            <a:p>
              <a:pPr algn="ctr">
                <a:lnSpc>
                  <a:spcPts val="2499"/>
                </a:lnSpc>
              </a:pPr>
              <a:r>
                <a:rPr lang="en-US" sz="2499">
                  <a:solidFill>
                    <a:srgbClr val="000000"/>
                  </a:solidFill>
                  <a:latin typeface="Poppins Light"/>
                  <a:ea typeface="Poppins Light"/>
                  <a:cs typeface="Poppins Light"/>
                  <a:sym typeface="Poppins Light"/>
                </a:rPr>
                <a:t>Produk ini hanya diminati di pagi hari</a:t>
              </a:r>
            </a:p>
          </p:txBody>
        </p:sp>
      </p:grpSp>
      <p:grpSp>
        <p:nvGrpSpPr>
          <p:cNvPr name="Group 22" id="22"/>
          <p:cNvGrpSpPr/>
          <p:nvPr/>
        </p:nvGrpSpPr>
        <p:grpSpPr>
          <a:xfrm rot="0">
            <a:off x="13465091" y="6492228"/>
            <a:ext cx="3826637" cy="1600835"/>
            <a:chOff x="0" y="0"/>
            <a:chExt cx="812800" cy="340027"/>
          </a:xfrm>
        </p:grpSpPr>
        <p:sp>
          <p:nvSpPr>
            <p:cNvPr name="Freeform 23" id="23"/>
            <p:cNvSpPr/>
            <p:nvPr/>
          </p:nvSpPr>
          <p:spPr>
            <a:xfrm flipH="false" flipV="false" rot="0">
              <a:off x="0" y="0"/>
              <a:ext cx="812800" cy="340027"/>
            </a:xfrm>
            <a:custGeom>
              <a:avLst/>
              <a:gdLst/>
              <a:ahLst/>
              <a:cxnLst/>
              <a:rect r="r" b="b" t="t" l="l"/>
              <a:pathLst>
                <a:path h="340027" w="812800">
                  <a:moveTo>
                    <a:pt x="0" y="0"/>
                  </a:moveTo>
                  <a:lnTo>
                    <a:pt x="812800" y="0"/>
                  </a:lnTo>
                  <a:lnTo>
                    <a:pt x="812800" y="340027"/>
                  </a:lnTo>
                  <a:lnTo>
                    <a:pt x="0" y="340027"/>
                  </a:lnTo>
                  <a:close/>
                </a:path>
              </a:pathLst>
            </a:custGeom>
            <a:solidFill>
              <a:srgbClr val="B49567"/>
            </a:solidFill>
          </p:spPr>
        </p:sp>
        <p:sp>
          <p:nvSpPr>
            <p:cNvPr name="TextBox 24" id="24"/>
            <p:cNvSpPr txBox="true"/>
            <p:nvPr/>
          </p:nvSpPr>
          <p:spPr>
            <a:xfrm>
              <a:off x="0" y="28575"/>
              <a:ext cx="812800" cy="311452"/>
            </a:xfrm>
            <a:prstGeom prst="rect">
              <a:avLst/>
            </a:prstGeom>
          </p:spPr>
          <p:txBody>
            <a:bodyPr anchor="ctr" rtlCol="false" tIns="25400" lIns="25400" bIns="25400" rIns="25400"/>
            <a:lstStyle/>
            <a:p>
              <a:pPr algn="ctr">
                <a:lnSpc>
                  <a:spcPts val="2499"/>
                </a:lnSpc>
              </a:pPr>
              <a:r>
                <a:rPr lang="en-US" sz="2499">
                  <a:solidFill>
                    <a:srgbClr val="000000"/>
                  </a:solidFill>
                  <a:latin typeface="Poppins"/>
                  <a:ea typeface="Poppins"/>
                  <a:cs typeface="Poppins"/>
                  <a:sym typeface="Poppins"/>
                </a:rPr>
                <a:t>Produk ini penyumbang pendapatan paling sedikit dari produk yang lainnya</a:t>
              </a:r>
            </a:p>
          </p:txBody>
        </p:sp>
      </p:grpSp>
      <p:grpSp>
        <p:nvGrpSpPr>
          <p:cNvPr name="Group 25" id="25"/>
          <p:cNvGrpSpPr/>
          <p:nvPr/>
        </p:nvGrpSpPr>
        <p:grpSpPr>
          <a:xfrm rot="0">
            <a:off x="5448793" y="3657312"/>
            <a:ext cx="3919538" cy="1131422"/>
            <a:chOff x="0" y="0"/>
            <a:chExt cx="718770" cy="207482"/>
          </a:xfrm>
        </p:grpSpPr>
        <p:sp>
          <p:nvSpPr>
            <p:cNvPr name="Freeform 26" id="26"/>
            <p:cNvSpPr/>
            <p:nvPr/>
          </p:nvSpPr>
          <p:spPr>
            <a:xfrm flipH="false" flipV="false" rot="0">
              <a:off x="0" y="0"/>
              <a:ext cx="718770" cy="207482"/>
            </a:xfrm>
            <a:custGeom>
              <a:avLst/>
              <a:gdLst/>
              <a:ahLst/>
              <a:cxnLst/>
              <a:rect r="r" b="b" t="t" l="l"/>
              <a:pathLst>
                <a:path h="207482" w="718770">
                  <a:moveTo>
                    <a:pt x="0" y="0"/>
                  </a:moveTo>
                  <a:lnTo>
                    <a:pt x="718770" y="0"/>
                  </a:lnTo>
                  <a:lnTo>
                    <a:pt x="718770" y="207482"/>
                  </a:lnTo>
                  <a:lnTo>
                    <a:pt x="0" y="207482"/>
                  </a:lnTo>
                  <a:close/>
                </a:path>
              </a:pathLst>
            </a:custGeom>
            <a:solidFill>
              <a:srgbClr val="B49567"/>
            </a:solidFill>
          </p:spPr>
        </p:sp>
        <p:sp>
          <p:nvSpPr>
            <p:cNvPr name="TextBox 27" id="27"/>
            <p:cNvSpPr txBox="true"/>
            <p:nvPr/>
          </p:nvSpPr>
          <p:spPr>
            <a:xfrm>
              <a:off x="0" y="28575"/>
              <a:ext cx="718770" cy="178907"/>
            </a:xfrm>
            <a:prstGeom prst="rect">
              <a:avLst/>
            </a:prstGeom>
          </p:spPr>
          <p:txBody>
            <a:bodyPr anchor="ctr" rtlCol="false" tIns="25400" lIns="25400" bIns="25400" rIns="25400"/>
            <a:lstStyle/>
            <a:p>
              <a:pPr algn="ctr">
                <a:lnSpc>
                  <a:spcPts val="2499"/>
                </a:lnSpc>
              </a:pPr>
              <a:r>
                <a:rPr lang="en-US" sz="2499">
                  <a:solidFill>
                    <a:srgbClr val="000000"/>
                  </a:solidFill>
                  <a:latin typeface="Poppins Light"/>
                  <a:ea typeface="Poppins Light"/>
                  <a:cs typeface="Poppins Light"/>
                  <a:sym typeface="Poppins Light"/>
                </a:rPr>
                <a:t>Tren Penjualan</a:t>
              </a:r>
            </a:p>
          </p:txBody>
        </p:sp>
      </p:grpSp>
      <p:grpSp>
        <p:nvGrpSpPr>
          <p:cNvPr name="Group 28" id="28"/>
          <p:cNvGrpSpPr/>
          <p:nvPr/>
        </p:nvGrpSpPr>
        <p:grpSpPr>
          <a:xfrm rot="0">
            <a:off x="13465091" y="8275986"/>
            <a:ext cx="3826637" cy="1600835"/>
            <a:chOff x="0" y="0"/>
            <a:chExt cx="812800" cy="340027"/>
          </a:xfrm>
        </p:grpSpPr>
        <p:sp>
          <p:nvSpPr>
            <p:cNvPr name="Freeform 29" id="29"/>
            <p:cNvSpPr/>
            <p:nvPr/>
          </p:nvSpPr>
          <p:spPr>
            <a:xfrm flipH="false" flipV="false" rot="0">
              <a:off x="0" y="0"/>
              <a:ext cx="812800" cy="340027"/>
            </a:xfrm>
            <a:custGeom>
              <a:avLst/>
              <a:gdLst/>
              <a:ahLst/>
              <a:cxnLst/>
              <a:rect r="r" b="b" t="t" l="l"/>
              <a:pathLst>
                <a:path h="340027" w="812800">
                  <a:moveTo>
                    <a:pt x="0" y="0"/>
                  </a:moveTo>
                  <a:lnTo>
                    <a:pt x="812800" y="0"/>
                  </a:lnTo>
                  <a:lnTo>
                    <a:pt x="812800" y="340027"/>
                  </a:lnTo>
                  <a:lnTo>
                    <a:pt x="0" y="340027"/>
                  </a:lnTo>
                  <a:close/>
                </a:path>
              </a:pathLst>
            </a:custGeom>
            <a:solidFill>
              <a:srgbClr val="B49567"/>
            </a:solidFill>
          </p:spPr>
        </p:sp>
        <p:sp>
          <p:nvSpPr>
            <p:cNvPr name="TextBox 30" id="30"/>
            <p:cNvSpPr txBox="true"/>
            <p:nvPr/>
          </p:nvSpPr>
          <p:spPr>
            <a:xfrm>
              <a:off x="0" y="28575"/>
              <a:ext cx="812800" cy="311452"/>
            </a:xfrm>
            <a:prstGeom prst="rect">
              <a:avLst/>
            </a:prstGeom>
          </p:spPr>
          <p:txBody>
            <a:bodyPr anchor="ctr" rtlCol="false" tIns="25400" lIns="25400" bIns="25400" rIns="25400"/>
            <a:lstStyle/>
            <a:p>
              <a:pPr algn="ctr">
                <a:lnSpc>
                  <a:spcPts val="2499"/>
                </a:lnSpc>
              </a:pPr>
              <a:r>
                <a:rPr lang="en-US" sz="2499">
                  <a:solidFill>
                    <a:srgbClr val="000000"/>
                  </a:solidFill>
                  <a:latin typeface="Poppins"/>
                  <a:ea typeface="Poppins"/>
                  <a:cs typeface="Poppins"/>
                  <a:sym typeface="Poppins"/>
                </a:rPr>
                <a:t>Kurangnya pengenalan produk kepada customer </a:t>
              </a:r>
            </a:p>
          </p:txBody>
        </p:sp>
      </p:grpSp>
      <p:sp>
        <p:nvSpPr>
          <p:cNvPr name="AutoShape 31" id="31"/>
          <p:cNvSpPr/>
          <p:nvPr/>
        </p:nvSpPr>
        <p:spPr>
          <a:xfrm flipV="true">
            <a:off x="3996399" y="4676939"/>
            <a:ext cx="1452395" cy="1954828"/>
          </a:xfrm>
          <a:prstGeom prst="line">
            <a:avLst/>
          </a:prstGeom>
          <a:ln cap="flat" w="38100">
            <a:solidFill>
              <a:srgbClr val="FFFFFF"/>
            </a:solidFill>
            <a:prstDash val="solid"/>
            <a:headEnd type="none" len="sm" w="sm"/>
            <a:tailEnd type="none" len="sm" w="sm"/>
          </a:ln>
        </p:spPr>
      </p:sp>
      <p:sp>
        <p:nvSpPr>
          <p:cNvPr name="AutoShape 32" id="32"/>
          <p:cNvSpPr/>
          <p:nvPr/>
        </p:nvSpPr>
        <p:spPr>
          <a:xfrm>
            <a:off x="3996399" y="6631767"/>
            <a:ext cx="1452395" cy="1520080"/>
          </a:xfrm>
          <a:prstGeom prst="line">
            <a:avLst/>
          </a:prstGeom>
          <a:ln cap="flat" w="38100">
            <a:solidFill>
              <a:srgbClr val="FFFFFF"/>
            </a:solidFill>
            <a:prstDash val="solid"/>
            <a:headEnd type="none" len="sm" w="sm"/>
            <a:tailEnd type="none" len="sm" w="sm"/>
          </a:ln>
        </p:spPr>
      </p:sp>
      <p:sp>
        <p:nvSpPr>
          <p:cNvPr name="AutoShape 33" id="33"/>
          <p:cNvSpPr/>
          <p:nvPr/>
        </p:nvSpPr>
        <p:spPr>
          <a:xfrm flipV="true">
            <a:off x="9368331" y="2228294"/>
            <a:ext cx="3609923" cy="1994729"/>
          </a:xfrm>
          <a:prstGeom prst="line">
            <a:avLst/>
          </a:prstGeom>
          <a:ln cap="flat" w="38100">
            <a:solidFill>
              <a:srgbClr val="FFFFFF"/>
            </a:solidFill>
            <a:prstDash val="solid"/>
            <a:headEnd type="none" len="sm" w="sm"/>
            <a:tailEnd type="none" len="sm" w="sm"/>
          </a:ln>
        </p:spPr>
      </p:sp>
      <p:sp>
        <p:nvSpPr>
          <p:cNvPr name="AutoShape 34" id="34"/>
          <p:cNvSpPr/>
          <p:nvPr/>
        </p:nvSpPr>
        <p:spPr>
          <a:xfrm flipV="true">
            <a:off x="9368331" y="3657312"/>
            <a:ext cx="4096759" cy="565711"/>
          </a:xfrm>
          <a:prstGeom prst="line">
            <a:avLst/>
          </a:prstGeom>
          <a:ln cap="flat" w="38100">
            <a:solidFill>
              <a:srgbClr val="FFFFFF"/>
            </a:solidFill>
            <a:prstDash val="solid"/>
            <a:headEnd type="none" len="sm" w="sm"/>
            <a:tailEnd type="none" len="sm" w="sm"/>
          </a:ln>
        </p:spPr>
      </p:sp>
      <p:sp>
        <p:nvSpPr>
          <p:cNvPr name="AutoShape 35" id="35"/>
          <p:cNvSpPr/>
          <p:nvPr/>
        </p:nvSpPr>
        <p:spPr>
          <a:xfrm>
            <a:off x="9368331" y="4223023"/>
            <a:ext cx="4096759" cy="1216216"/>
          </a:xfrm>
          <a:prstGeom prst="line">
            <a:avLst/>
          </a:prstGeom>
          <a:ln cap="flat" w="38100">
            <a:solidFill>
              <a:srgbClr val="FFFFFF"/>
            </a:solidFill>
            <a:prstDash val="solid"/>
            <a:headEnd type="none" len="sm" w="sm"/>
            <a:tailEnd type="none" len="sm" w="sm"/>
          </a:ln>
        </p:spPr>
      </p:sp>
      <p:sp>
        <p:nvSpPr>
          <p:cNvPr name="AutoShape 36" id="36"/>
          <p:cNvSpPr/>
          <p:nvPr/>
        </p:nvSpPr>
        <p:spPr>
          <a:xfrm flipV="true">
            <a:off x="9368331" y="7292646"/>
            <a:ext cx="3642978" cy="859202"/>
          </a:xfrm>
          <a:prstGeom prst="line">
            <a:avLst/>
          </a:prstGeom>
          <a:ln cap="flat" w="38100">
            <a:solidFill>
              <a:srgbClr val="FFFFFF"/>
            </a:solidFill>
            <a:prstDash val="solid"/>
            <a:headEnd type="none" len="sm" w="sm"/>
            <a:tailEnd type="none" len="sm" w="sm"/>
          </a:ln>
        </p:spPr>
      </p:sp>
      <p:sp>
        <p:nvSpPr>
          <p:cNvPr name="AutoShape 37" id="37"/>
          <p:cNvSpPr/>
          <p:nvPr/>
        </p:nvSpPr>
        <p:spPr>
          <a:xfrm>
            <a:off x="9368331" y="8151847"/>
            <a:ext cx="4096759" cy="924557"/>
          </a:xfrm>
          <a:prstGeom prst="line">
            <a:avLst/>
          </a:prstGeom>
          <a:ln cap="flat" w="38100">
            <a:solidFill>
              <a:srgbClr val="FFFFFF"/>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2E2724"/>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780149" y="-1720997"/>
            <a:ext cx="4222276" cy="4114800"/>
          </a:xfrm>
          <a:custGeom>
            <a:avLst/>
            <a:gdLst/>
            <a:ahLst/>
            <a:cxnLst/>
            <a:rect r="r" b="b" t="t" l="l"/>
            <a:pathLst>
              <a:path h="4114800" w="4222276">
                <a:moveTo>
                  <a:pt x="0" y="0"/>
                </a:moveTo>
                <a:lnTo>
                  <a:pt x="4222276" y="0"/>
                </a:lnTo>
                <a:lnTo>
                  <a:pt x="42222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1028700" y="1275360"/>
          <a:ext cx="16626165" cy="8582025"/>
        </p:xfrm>
        <a:graphic>
          <a:graphicData uri="http://schemas.openxmlformats.org/drawingml/2006/table">
            <a:tbl>
              <a:tblPr/>
              <a:tblGrid>
                <a:gridCol w="4455240"/>
                <a:gridCol w="12170924"/>
              </a:tblGrid>
              <a:tr h="1167232">
                <a:tc>
                  <a:txBody>
                    <a:bodyPr anchor="t" rtlCol="false"/>
                    <a:lstStyle/>
                    <a:p>
                      <a:pPr algn="ctr">
                        <a:lnSpc>
                          <a:spcPts val="4199"/>
                        </a:lnSpc>
                        <a:defRPr/>
                      </a:pPr>
                      <a:r>
                        <a:rPr lang="en-US" sz="2999" b="true">
                          <a:solidFill>
                            <a:srgbClr val="000000"/>
                          </a:solidFill>
                          <a:latin typeface="Poppins Bold"/>
                          <a:ea typeface="Poppins Bold"/>
                          <a:cs typeface="Poppins Bold"/>
                          <a:sym typeface="Poppins Bold"/>
                        </a:rPr>
                        <a:t>Possible Root Cause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B49567"/>
                    </a:solidFill>
                  </a:tcPr>
                </a:tc>
                <a:tc>
                  <a:txBody>
                    <a:bodyPr anchor="t" rtlCol="false"/>
                    <a:lstStyle/>
                    <a:p>
                      <a:pPr algn="ctr">
                        <a:lnSpc>
                          <a:spcPts val="4199"/>
                        </a:lnSpc>
                        <a:defRPr/>
                      </a:pPr>
                      <a:r>
                        <a:rPr lang="en-US" sz="2999" b="true">
                          <a:solidFill>
                            <a:srgbClr val="000000"/>
                          </a:solidFill>
                          <a:latin typeface="Poppins Bold"/>
                          <a:ea typeface="Poppins Bold"/>
                          <a:cs typeface="Poppins Bold"/>
                          <a:sym typeface="Poppins Bold"/>
                        </a:rPr>
                        <a:t>Hypothesis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B49567"/>
                    </a:solidFill>
                  </a:tcPr>
                </a:tc>
              </a:tr>
              <a:tr h="1482959">
                <a:tc>
                  <a:txBody>
                    <a:bodyPr anchor="t" rtlCol="false"/>
                    <a:lstStyle/>
                    <a:p>
                      <a:pPr algn="ctr">
                        <a:lnSpc>
                          <a:spcPts val="3639"/>
                        </a:lnSpc>
                        <a:defRPr/>
                      </a:pPr>
                      <a:r>
                        <a:rPr lang="en-US" sz="2599">
                          <a:solidFill>
                            <a:srgbClr val="FFFFFF"/>
                          </a:solidFill>
                          <a:latin typeface="Poppins"/>
                          <a:ea typeface="Poppins"/>
                          <a:cs typeface="Poppins"/>
                          <a:sym typeface="Poppins"/>
                        </a:rPr>
                        <a:t>Waktu Pembelian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Poppins"/>
                          <a:ea typeface="Poppins"/>
                          <a:cs typeface="Poppins"/>
                          <a:sym typeface="Poppins"/>
                        </a:rPr>
                        <a:t>Jika kita membuat penawaran yang menarik di jam tertentu, maka akan meningkatkan penjualan sebesar 20-40% dalam waktu 6 bulan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482959">
                <a:tc>
                  <a:txBody>
                    <a:bodyPr anchor="t" rtlCol="false"/>
                    <a:lstStyle/>
                    <a:p>
                      <a:pPr algn="ctr">
                        <a:lnSpc>
                          <a:spcPts val="3499"/>
                        </a:lnSpc>
                        <a:defRPr/>
                      </a:pPr>
                      <a:r>
                        <a:rPr lang="en-US" sz="2499">
                          <a:solidFill>
                            <a:srgbClr val="FFFFFF"/>
                          </a:solidFill>
                          <a:latin typeface="Poppins"/>
                          <a:ea typeface="Poppins"/>
                          <a:cs typeface="Poppins"/>
                          <a:sym typeface="Poppins"/>
                        </a:rPr>
                        <a:t>Total Penjualan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Poppins"/>
                          <a:ea typeface="Poppins"/>
                          <a:cs typeface="Poppins"/>
                          <a:sym typeface="Poppins"/>
                        </a:rPr>
                        <a:t>Jika kita bisa menjual produk sebanyak 2 kali lipat di hari tertentu, maka akan meningkatkan penjualan sebesar 20-40% dalam waktu 6 bulan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482959">
                <a:tc>
                  <a:txBody>
                    <a:bodyPr anchor="t" rtlCol="false"/>
                    <a:lstStyle/>
                    <a:p>
                      <a:pPr algn="ctr">
                        <a:lnSpc>
                          <a:spcPts val="3499"/>
                        </a:lnSpc>
                        <a:defRPr/>
                      </a:pPr>
                      <a:r>
                        <a:rPr lang="en-US" sz="2499">
                          <a:solidFill>
                            <a:srgbClr val="FFFFFF"/>
                          </a:solidFill>
                          <a:latin typeface="Poppins"/>
                          <a:ea typeface="Poppins"/>
                          <a:cs typeface="Poppins"/>
                          <a:sym typeface="Poppins"/>
                        </a:rPr>
                        <a:t>Antusias Pelanggan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Poppins"/>
                          <a:ea typeface="Poppins"/>
                          <a:cs typeface="Poppins"/>
                          <a:sym typeface="Poppins"/>
                        </a:rPr>
                        <a:t>Jika produk dijual dengan harga khusus di pagi hari, maka akan meningkatkan penjualan sebesar 20-40% dalam waktu 6 bulan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482959">
                <a:tc>
                  <a:txBody>
                    <a:bodyPr anchor="t" rtlCol="false"/>
                    <a:lstStyle/>
                    <a:p>
                      <a:pPr algn="ctr">
                        <a:lnSpc>
                          <a:spcPts val="3499"/>
                        </a:lnSpc>
                        <a:defRPr/>
                      </a:pPr>
                      <a:r>
                        <a:rPr lang="en-US" sz="2499">
                          <a:solidFill>
                            <a:srgbClr val="FFFFFF"/>
                          </a:solidFill>
                          <a:latin typeface="Poppins"/>
                          <a:ea typeface="Poppins"/>
                          <a:cs typeface="Poppins"/>
                          <a:sym typeface="Poppins"/>
                        </a:rPr>
                        <a:t>Pendapatan Terendah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Poppins"/>
                          <a:ea typeface="Poppins"/>
                          <a:cs typeface="Poppins"/>
                          <a:sym typeface="Poppins"/>
                        </a:rPr>
                        <a:t>jika mengadakan harga bundling yang sesuai dengan produk, maka akan meningkatkan penjualan sebesar 20-40% dalam waktu 6 bulan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482959">
                <a:tc>
                  <a:txBody>
                    <a:bodyPr anchor="t" rtlCol="false"/>
                    <a:lstStyle/>
                    <a:p>
                      <a:pPr algn="ctr">
                        <a:lnSpc>
                          <a:spcPts val="3499"/>
                        </a:lnSpc>
                        <a:defRPr/>
                      </a:pPr>
                      <a:r>
                        <a:rPr lang="en-US" sz="2499">
                          <a:solidFill>
                            <a:srgbClr val="FFFFFF"/>
                          </a:solidFill>
                          <a:latin typeface="Poppins"/>
                          <a:ea typeface="Poppins"/>
                          <a:cs typeface="Poppins"/>
                          <a:sym typeface="Poppins"/>
                        </a:rPr>
                        <a:t>Event Promosi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Poppins"/>
                          <a:ea typeface="Poppins"/>
                          <a:cs typeface="Poppins"/>
                          <a:sym typeface="Poppins"/>
                        </a:rPr>
                        <a:t>Jika mengenalkan produk dalam suatu event, maka akan meningkatkan penjualan sebesar 20-40% dalam waktu 6 bulan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7" id="7"/>
          <p:cNvSpPr txBox="true"/>
          <p:nvPr/>
        </p:nvSpPr>
        <p:spPr>
          <a:xfrm rot="0">
            <a:off x="6868094" y="403078"/>
            <a:ext cx="4551813" cy="872282"/>
          </a:xfrm>
          <a:prstGeom prst="rect">
            <a:avLst/>
          </a:prstGeom>
        </p:spPr>
        <p:txBody>
          <a:bodyPr anchor="t" rtlCol="false" tIns="0" lIns="0" bIns="0" rIns="0">
            <a:spAutoFit/>
          </a:bodyPr>
          <a:lstStyle/>
          <a:p>
            <a:pPr algn="ctr">
              <a:lnSpc>
                <a:spcPts val="6692"/>
              </a:lnSpc>
              <a:spcBef>
                <a:spcPct val="0"/>
              </a:spcBef>
            </a:pPr>
            <a:r>
              <a:rPr lang="en-US" b="true" sz="6196" spc="61">
                <a:solidFill>
                  <a:srgbClr val="FFFFFF"/>
                </a:solidFill>
                <a:latin typeface="League Spartan"/>
                <a:ea typeface="League Spartan"/>
                <a:cs typeface="League Spartan"/>
                <a:sym typeface="League Spartan"/>
              </a:rPr>
              <a:t>Hypothesis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2E2724"/>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389048" y="-2329896"/>
            <a:ext cx="4222276" cy="4114800"/>
          </a:xfrm>
          <a:custGeom>
            <a:avLst/>
            <a:gdLst/>
            <a:ahLst/>
            <a:cxnLst/>
            <a:rect r="r" b="b" t="t" l="l"/>
            <a:pathLst>
              <a:path h="4114800" w="4222276">
                <a:moveTo>
                  <a:pt x="0" y="0"/>
                </a:moveTo>
                <a:lnTo>
                  <a:pt x="4222276" y="0"/>
                </a:lnTo>
                <a:lnTo>
                  <a:pt x="42222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6" id="6"/>
          <p:cNvGraphicFramePr>
            <a:graphicFrameLocks noGrp="true"/>
          </p:cNvGraphicFramePr>
          <p:nvPr/>
        </p:nvGraphicFramePr>
        <p:xfrm>
          <a:off x="295277" y="1273847"/>
          <a:ext cx="17697447" cy="8753475"/>
        </p:xfrm>
        <a:graphic>
          <a:graphicData uri="http://schemas.openxmlformats.org/drawingml/2006/table">
            <a:tbl>
              <a:tblPr/>
              <a:tblGrid>
                <a:gridCol w="4036023"/>
                <a:gridCol w="5085659"/>
                <a:gridCol w="3748111"/>
                <a:gridCol w="4827654"/>
              </a:tblGrid>
              <a:tr h="1042764">
                <a:tc>
                  <a:txBody>
                    <a:bodyPr anchor="t" rtlCol="false"/>
                    <a:lstStyle/>
                    <a:p>
                      <a:pPr algn="ctr">
                        <a:lnSpc>
                          <a:spcPts val="3499"/>
                        </a:lnSpc>
                        <a:defRPr/>
                      </a:pPr>
                      <a:r>
                        <a:rPr lang="en-US" sz="2499" b="true">
                          <a:solidFill>
                            <a:srgbClr val="000000"/>
                          </a:solidFill>
                          <a:latin typeface="Poppins Bold"/>
                          <a:ea typeface="Poppins Bold"/>
                          <a:cs typeface="Poppins Bold"/>
                          <a:sym typeface="Poppins Bold"/>
                        </a:rPr>
                        <a:t>Possible Root Cause</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B49567"/>
                    </a:solidFill>
                  </a:tcPr>
                </a:tc>
                <a:tc>
                  <a:txBody>
                    <a:bodyPr anchor="t" rtlCol="false"/>
                    <a:lstStyle/>
                    <a:p>
                      <a:pPr algn="ctr">
                        <a:lnSpc>
                          <a:spcPts val="3499"/>
                        </a:lnSpc>
                        <a:defRPr/>
                      </a:pPr>
                      <a:r>
                        <a:rPr lang="en-US" sz="2499" b="true">
                          <a:solidFill>
                            <a:srgbClr val="000000"/>
                          </a:solidFill>
                          <a:latin typeface="Poppins Bold"/>
                          <a:ea typeface="Poppins Bold"/>
                          <a:cs typeface="Poppins Bold"/>
                          <a:sym typeface="Poppins Bold"/>
                        </a:rPr>
                        <a:t>Hypothesis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B49567"/>
                    </a:solidFill>
                  </a:tcPr>
                </a:tc>
                <a:tc>
                  <a:txBody>
                    <a:bodyPr anchor="t" rtlCol="false"/>
                    <a:lstStyle/>
                    <a:p>
                      <a:pPr algn="ctr">
                        <a:lnSpc>
                          <a:spcPts val="3499"/>
                        </a:lnSpc>
                        <a:defRPr/>
                      </a:pPr>
                      <a:r>
                        <a:rPr lang="en-US" sz="2499" b="true">
                          <a:solidFill>
                            <a:srgbClr val="000000"/>
                          </a:solidFill>
                          <a:latin typeface="Poppins Bold"/>
                          <a:ea typeface="Poppins Bold"/>
                          <a:cs typeface="Poppins Bold"/>
                          <a:sym typeface="Poppins Bold"/>
                        </a:rPr>
                        <a:t>Metric</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B49567"/>
                    </a:solidFill>
                  </a:tcPr>
                </a:tc>
                <a:tc>
                  <a:txBody>
                    <a:bodyPr anchor="t" rtlCol="false"/>
                    <a:lstStyle/>
                    <a:p>
                      <a:pPr algn="ctr">
                        <a:lnSpc>
                          <a:spcPts val="3499"/>
                        </a:lnSpc>
                        <a:defRPr/>
                      </a:pPr>
                      <a:r>
                        <a:rPr lang="en-US" sz="2499" b="true">
                          <a:solidFill>
                            <a:srgbClr val="000000"/>
                          </a:solidFill>
                          <a:latin typeface="Poppins Bold"/>
                          <a:ea typeface="Poppins Bold"/>
                          <a:cs typeface="Poppins Bold"/>
                          <a:sym typeface="Poppins Bold"/>
                        </a:rPr>
                        <a:t>Metrics Reasoning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B49567"/>
                    </a:solidFill>
                  </a:tcPr>
                </a:tc>
              </a:tr>
              <a:tr h="2688226">
                <a:tc>
                  <a:txBody>
                    <a:bodyPr anchor="t" rtlCol="false"/>
                    <a:lstStyle/>
                    <a:p>
                      <a:pPr algn="ctr">
                        <a:lnSpc>
                          <a:spcPts val="2800"/>
                        </a:lnSpc>
                        <a:defRPr/>
                      </a:pPr>
                      <a:r>
                        <a:rPr lang="en-US" sz="2000">
                          <a:solidFill>
                            <a:srgbClr val="FFFFFF"/>
                          </a:solidFill>
                          <a:latin typeface="Poppins"/>
                          <a:ea typeface="Poppins"/>
                          <a:cs typeface="Poppins"/>
                          <a:sym typeface="Poppins"/>
                        </a:rPr>
                        <a:t>Waktu Pembelian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Poppins"/>
                          <a:ea typeface="Poppins"/>
                          <a:cs typeface="Poppins"/>
                          <a:sym typeface="Poppins"/>
                        </a:rPr>
                        <a:t>Jika kita membuat penawaran yang menarik di jam tertentu, maka akan meningkatkan penjualan sebesar 20-40% dalam waktu 6 bulan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Poppins"/>
                          <a:ea typeface="Poppins"/>
                          <a:cs typeface="Poppins"/>
                          <a:sym typeface="Poppins"/>
                        </a:rPr>
                        <a:t>Rata-rata penjualan di tiap jam transaksi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Poppins"/>
                          <a:ea typeface="Poppins"/>
                          <a:cs typeface="Poppins"/>
                          <a:sym typeface="Poppins"/>
                        </a:rPr>
                        <a:t>Perlu memonitoring rata-rata penjualan dalam waktu tertentu agar dapat menerapkan penawaran menarik di jam ramai pengunjung yang dilakukan untuk mencapai hasil yang maksimal</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2334260">
                <a:tc>
                  <a:txBody>
                    <a:bodyPr anchor="t" rtlCol="false"/>
                    <a:lstStyle/>
                    <a:p>
                      <a:pPr algn="ctr">
                        <a:lnSpc>
                          <a:spcPts val="2800"/>
                        </a:lnSpc>
                        <a:defRPr/>
                      </a:pPr>
                      <a:r>
                        <a:rPr lang="en-US" sz="2000">
                          <a:solidFill>
                            <a:srgbClr val="FFFFFF"/>
                          </a:solidFill>
                          <a:latin typeface="Poppins"/>
                          <a:ea typeface="Poppins"/>
                          <a:cs typeface="Poppins"/>
                          <a:sym typeface="Poppins"/>
                        </a:rPr>
                        <a:t>Total Penjualan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800"/>
                        </a:lnSpc>
                        <a:defRPr/>
                      </a:pPr>
                      <a:r>
                        <a:rPr lang="en-US" sz="2000">
                          <a:solidFill>
                            <a:srgbClr val="FFFFFF"/>
                          </a:solidFill>
                          <a:latin typeface="Poppins"/>
                          <a:ea typeface="Poppins"/>
                          <a:cs typeface="Poppins"/>
                          <a:sym typeface="Poppins"/>
                        </a:rPr>
                        <a:t>Jika kita bisa menjual produk sebanyak 2 kali lipat di hari  tertentu, maka akan meningkatkan penjualan sebesar 20-40% dalam waktu 6 bulan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799"/>
                        </a:lnSpc>
                        <a:defRPr/>
                      </a:pPr>
                      <a:r>
                        <a:rPr lang="en-US" sz="1999">
                          <a:solidFill>
                            <a:srgbClr val="FFFFFF"/>
                          </a:solidFill>
                          <a:latin typeface="Poppins"/>
                          <a:ea typeface="Poppins"/>
                          <a:cs typeface="Poppins"/>
                          <a:sym typeface="Poppins"/>
                        </a:rPr>
                        <a:t>Total penjualan Packaged Chocolate per-hari di toko Astoria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799"/>
                        </a:lnSpc>
                        <a:defRPr/>
                      </a:pPr>
                      <a:r>
                        <a:rPr lang="en-US" sz="1999">
                          <a:solidFill>
                            <a:srgbClr val="FFFFFF"/>
                          </a:solidFill>
                          <a:latin typeface="Poppins"/>
                          <a:ea typeface="Poppins"/>
                          <a:cs typeface="Poppins"/>
                          <a:sym typeface="Poppins"/>
                        </a:rPr>
                        <a:t>Mengetahui seberapa sering dan seberapa banyak produk yang terjual di hari tertentu sehingga menjadi tolak ukur dalam meningkatkan penjualan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2688226">
                <a:tc>
                  <a:txBody>
                    <a:bodyPr anchor="t" rtlCol="false"/>
                    <a:lstStyle/>
                    <a:p>
                      <a:pPr algn="ctr">
                        <a:lnSpc>
                          <a:spcPts val="2799"/>
                        </a:lnSpc>
                        <a:defRPr/>
                      </a:pPr>
                      <a:r>
                        <a:rPr lang="en-US" sz="1999">
                          <a:solidFill>
                            <a:srgbClr val="FFFFFF"/>
                          </a:solidFill>
                          <a:latin typeface="Poppins"/>
                          <a:ea typeface="Poppins"/>
                          <a:cs typeface="Poppins"/>
                          <a:sym typeface="Poppins"/>
                        </a:rPr>
                        <a:t>Pendapatan Rendah</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799"/>
                        </a:lnSpc>
                        <a:defRPr/>
                      </a:pPr>
                      <a:r>
                        <a:rPr lang="en-US" sz="1999">
                          <a:solidFill>
                            <a:srgbClr val="FFFFFF"/>
                          </a:solidFill>
                          <a:latin typeface="Poppins"/>
                          <a:ea typeface="Poppins"/>
                          <a:cs typeface="Poppins"/>
                          <a:sym typeface="Poppins"/>
                        </a:rPr>
                        <a:t>jika mengadakan paket bundling dengan harga yang sesuai, maka akan meningkatkan penjualan sebesar 20-40% dalam waktu 6 bulan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799"/>
                        </a:lnSpc>
                        <a:defRPr/>
                      </a:pPr>
                      <a:r>
                        <a:rPr lang="en-US" sz="1999">
                          <a:solidFill>
                            <a:srgbClr val="FFFFFF"/>
                          </a:solidFill>
                          <a:latin typeface="Poppins"/>
                          <a:ea typeface="Poppins"/>
                          <a:cs typeface="Poppins"/>
                          <a:sym typeface="Poppins"/>
                        </a:rPr>
                        <a:t>Rata Rata Harga</a:t>
                      </a:r>
                      <a:endParaRPr lang="en-US" sz="1100"/>
                    </a:p>
                    <a:p>
                      <a:pPr algn="ctr">
                        <a:lnSpc>
                          <a:spcPts val="2799"/>
                        </a:lnSpc>
                      </a:pPr>
                      <a:r>
                        <a:rPr lang="en-US" sz="1999">
                          <a:solidFill>
                            <a:srgbClr val="FFFFFF"/>
                          </a:solidFill>
                          <a:latin typeface="Poppins"/>
                          <a:ea typeface="Poppins"/>
                          <a:cs typeface="Poppins"/>
                          <a:sym typeface="Poppins"/>
                        </a:rPr>
                        <a:t>Packaged Chocolate</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799"/>
                        </a:lnSpc>
                        <a:defRPr/>
                      </a:pPr>
                      <a:r>
                        <a:rPr lang="en-US" sz="1999">
                          <a:solidFill>
                            <a:srgbClr val="FFFFFF"/>
                          </a:solidFill>
                          <a:latin typeface="Poppins"/>
                          <a:ea typeface="Poppins"/>
                          <a:cs typeface="Poppins"/>
                          <a:sym typeface="Poppins"/>
                        </a:rPr>
                        <a:t>Perlu memonitoring harga per pcs sehingga apabila harga bundling lebih murah tidak mengalami kerugian dan dapat meningkatakan penjualan dan pendapatan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
        <p:nvSpPr>
          <p:cNvPr name="TextBox 7" id="7"/>
          <p:cNvSpPr txBox="true"/>
          <p:nvPr/>
        </p:nvSpPr>
        <p:spPr>
          <a:xfrm rot="0">
            <a:off x="3709255" y="401565"/>
            <a:ext cx="10869491" cy="872282"/>
          </a:xfrm>
          <a:prstGeom prst="rect">
            <a:avLst/>
          </a:prstGeom>
        </p:spPr>
        <p:txBody>
          <a:bodyPr anchor="t" rtlCol="false" tIns="0" lIns="0" bIns="0" rIns="0">
            <a:spAutoFit/>
          </a:bodyPr>
          <a:lstStyle/>
          <a:p>
            <a:pPr algn="ctr">
              <a:lnSpc>
                <a:spcPts val="6692"/>
              </a:lnSpc>
              <a:spcBef>
                <a:spcPct val="0"/>
              </a:spcBef>
            </a:pPr>
            <a:r>
              <a:rPr lang="en-US" b="true" sz="6196" spc="61">
                <a:solidFill>
                  <a:srgbClr val="FFFFFF"/>
                </a:solidFill>
                <a:latin typeface="League Spartan"/>
                <a:ea typeface="League Spartan"/>
                <a:cs typeface="League Spartan"/>
                <a:sym typeface="League Spartan"/>
              </a:rPr>
              <a:t>Metrics Recommendations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5632B"/>
        </a:solidFill>
      </p:bgPr>
    </p:bg>
    <p:spTree>
      <p:nvGrpSpPr>
        <p:cNvPr id="1" name=""/>
        <p:cNvGrpSpPr/>
        <p:nvPr/>
      </p:nvGrpSpPr>
      <p:grpSpPr>
        <a:xfrm>
          <a:off x="0" y="0"/>
          <a:ext cx="0" cy="0"/>
          <a:chOff x="0" y="0"/>
          <a:chExt cx="0" cy="0"/>
        </a:xfrm>
      </p:grpSpPr>
      <p:sp>
        <p:nvSpPr>
          <p:cNvPr name="Freeform 2" id="2"/>
          <p:cNvSpPr/>
          <p:nvPr/>
        </p:nvSpPr>
        <p:spPr>
          <a:xfrm flipH="false" flipV="false" rot="0">
            <a:off x="4016077" y="1937412"/>
            <a:ext cx="10255845" cy="8119633"/>
          </a:xfrm>
          <a:custGeom>
            <a:avLst/>
            <a:gdLst/>
            <a:ahLst/>
            <a:cxnLst/>
            <a:rect r="r" b="b" t="t" l="l"/>
            <a:pathLst>
              <a:path h="8119633" w="10255845">
                <a:moveTo>
                  <a:pt x="0" y="0"/>
                </a:moveTo>
                <a:lnTo>
                  <a:pt x="10255846" y="0"/>
                </a:lnTo>
                <a:lnTo>
                  <a:pt x="10255846" y="8119633"/>
                </a:lnTo>
                <a:lnTo>
                  <a:pt x="0" y="8119633"/>
                </a:lnTo>
                <a:lnTo>
                  <a:pt x="0" y="0"/>
                </a:lnTo>
                <a:close/>
              </a:path>
            </a:pathLst>
          </a:custGeom>
          <a:blipFill>
            <a:blip r:embed="rId2"/>
            <a:stretch>
              <a:fillRect l="0" t="0" r="0" b="0"/>
            </a:stretch>
          </a:blipFill>
        </p:spPr>
      </p:sp>
      <p:sp>
        <p:nvSpPr>
          <p:cNvPr name="TextBox 3" id="3"/>
          <p:cNvSpPr txBox="true"/>
          <p:nvPr/>
        </p:nvSpPr>
        <p:spPr>
          <a:xfrm rot="0">
            <a:off x="299758" y="923925"/>
            <a:ext cx="17688484" cy="872282"/>
          </a:xfrm>
          <a:prstGeom prst="rect">
            <a:avLst/>
          </a:prstGeom>
        </p:spPr>
        <p:txBody>
          <a:bodyPr anchor="t" rtlCol="false" tIns="0" lIns="0" bIns="0" rIns="0">
            <a:spAutoFit/>
          </a:bodyPr>
          <a:lstStyle/>
          <a:p>
            <a:pPr algn="ctr">
              <a:lnSpc>
                <a:spcPts val="6692"/>
              </a:lnSpc>
              <a:spcBef>
                <a:spcPct val="0"/>
              </a:spcBef>
            </a:pPr>
            <a:r>
              <a:rPr lang="en-US" b="true" sz="6196" spc="61">
                <a:solidFill>
                  <a:srgbClr val="FFFFFF"/>
                </a:solidFill>
                <a:latin typeface="League Spartan"/>
                <a:ea typeface="League Spartan"/>
                <a:cs typeface="League Spartan"/>
                <a:sym typeface="League Spartan"/>
              </a:rPr>
              <a:t>Coffee Shop Analysis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DAF_598hC7g</dc:identifier>
  <dcterms:modified xsi:type="dcterms:W3CDTF">2011-08-01T06:04:30Z</dcterms:modified>
  <cp:revision>1</cp:revision>
  <dc:title>Coffee Shop Sales</dc:title>
</cp:coreProperties>
</file>