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261" r:id="rId3"/>
    <p:sldId id="285" r:id="rId4"/>
    <p:sldId id="287" r:id="rId5"/>
    <p:sldId id="288" r:id="rId6"/>
    <p:sldId id="289" r:id="rId7"/>
    <p:sldId id="290" r:id="rId8"/>
    <p:sldId id="291" r:id="rId9"/>
    <p:sldId id="292" r:id="rId10"/>
    <p:sldId id="295" r:id="rId11"/>
    <p:sldId id="293" r:id="rId12"/>
    <p:sldId id="294" r:id="rId13"/>
    <p:sldId id="299" r:id="rId14"/>
    <p:sldId id="296" r:id="rId15"/>
    <p:sldId id="297" r:id="rId16"/>
    <p:sldId id="298" r:id="rId17"/>
    <p:sldId id="300" r:id="rId18"/>
    <p:sldId id="301" r:id="rId19"/>
    <p:sldId id="302" r:id="rId20"/>
    <p:sldId id="303" r:id="rId21"/>
    <p:sldId id="263" r:id="rId22"/>
  </p:sldIdLst>
  <p:sldSz cx="9144000" cy="5143500" type="screen16x9"/>
  <p:notesSz cx="6858000" cy="9144000"/>
  <p:embeddedFontLst>
    <p:embeddedFont>
      <p:font typeface="Barlow Light" pitchFamily="2" charset="77"/>
      <p:regular r:id="rId24"/>
      <p:bold r:id="rId25"/>
      <p:italic r:id="rId26"/>
      <p:boldItalic r:id="rId27"/>
    </p:embeddedFont>
    <p:embeddedFont>
      <p:font typeface="Barlow SemiBold" pitchFamily="2" charset="77"/>
      <p:regular r:id="rId28"/>
      <p:bold r:id="rId29"/>
      <p:italic r:id="rId30"/>
      <p:boldItalic r:id="rId31"/>
    </p:embeddedFont>
    <p:embeddedFont>
      <p:font typeface="Calibri" panose="020F05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F5EB3B-7953-41B7-89E6-196873AB89EF}">
  <a:tblStyle styleId="{D8F5EB3B-7953-41B7-89E6-196873AB89E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45"/>
    <p:restoredTop sz="94728"/>
  </p:normalViewPr>
  <p:slideViewPr>
    <p:cSldViewPr snapToGrid="0" snapToObjects="1">
      <p:cViewPr varScale="1">
        <p:scale>
          <a:sx n="136" d="100"/>
          <a:sy n="136" d="100"/>
        </p:scale>
        <p:origin x="224" y="2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0384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5"/>
        <p:cNvGrpSpPr/>
        <p:nvPr/>
      </p:nvGrpSpPr>
      <p:grpSpPr>
        <a:xfrm>
          <a:off x="0" y="0"/>
          <a:ext cx="0" cy="0"/>
          <a:chOff x="0" y="0"/>
          <a:chExt cx="0" cy="0"/>
        </a:xfrm>
      </p:grpSpPr>
      <p:sp>
        <p:nvSpPr>
          <p:cNvPr id="106" name="Google Shape;106;p3"/>
          <p:cNvSpPr/>
          <p:nvPr/>
        </p:nvSpPr>
        <p:spPr>
          <a:xfrm>
            <a:off x="6100358" y="13"/>
            <a:ext cx="3050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75" y="1541675"/>
            <a:ext cx="6870000" cy="20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189" name="Google Shape;189;p3"/>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0"/>
        <p:cNvGrpSpPr/>
        <p:nvPr/>
      </p:nvGrpSpPr>
      <p:grpSpPr>
        <a:xfrm>
          <a:off x="0" y="0"/>
          <a:ext cx="0" cy="0"/>
          <a:chOff x="0" y="0"/>
          <a:chExt cx="0" cy="0"/>
        </a:xfrm>
      </p:grpSpPr>
      <p:grpSp>
        <p:nvGrpSpPr>
          <p:cNvPr id="191" name="Google Shape;191;p4"/>
          <p:cNvGrpSpPr/>
          <p:nvPr/>
        </p:nvGrpSpPr>
        <p:grpSpPr>
          <a:xfrm>
            <a:off x="-175" y="0"/>
            <a:ext cx="9158125" cy="5149862"/>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4"/>
            <p:cNvSpPr/>
            <p:nvPr/>
          </p:nvSpPr>
          <p:spPr>
            <a:xfrm>
              <a:off x="666125" y="660475"/>
              <a:ext cx="666300" cy="66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7710872"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7913198"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7508545"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7710872"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7913198"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7508545"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7710872"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7913198"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7508545"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7710872"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7913198"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8115524"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8115524"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8115524"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8115549"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7508545"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7710872"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7913198"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7508545"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7710872"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7913198"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7508545"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7710872"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7913198"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7508545"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7710872"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7913198"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8115524"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8115524"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8115524"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8115549"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3" name="Google Shape;253;p4"/>
          <p:cNvSpPr txBox="1">
            <a:spLocks noGrp="1"/>
          </p:cNvSpPr>
          <p:nvPr>
            <p:ph type="body" idx="1"/>
          </p:nvPr>
        </p:nvSpPr>
        <p:spPr>
          <a:xfrm>
            <a:off x="1699000" y="660475"/>
            <a:ext cx="5045400" cy="3829200"/>
          </a:xfrm>
          <a:prstGeom prst="rect">
            <a:avLst/>
          </a:prstGeom>
        </p:spPr>
        <p:txBody>
          <a:bodyPr spcFirstLastPara="1" wrap="square" lIns="0" tIns="0" rIns="0" bIns="0" anchor="t" anchorCtr="0">
            <a:noAutofit/>
          </a:bodyPr>
          <a:lstStyle>
            <a:lvl1pPr marL="457200" lvl="0" indent="-457200" rtl="0">
              <a:lnSpc>
                <a:spcPct val="100000"/>
              </a:lnSpc>
              <a:spcBef>
                <a:spcPts val="600"/>
              </a:spcBef>
              <a:spcAft>
                <a:spcPts val="0"/>
              </a:spcAft>
              <a:buClr>
                <a:schemeClr val="lt1"/>
              </a:buClr>
              <a:buSzPts val="3600"/>
              <a:buFont typeface="Barlow SemiBold"/>
              <a:buChar char="▪"/>
              <a:defRPr sz="3600">
                <a:latin typeface="Barlow SemiBold"/>
                <a:ea typeface="Barlow SemiBold"/>
                <a:cs typeface="Barlow SemiBold"/>
                <a:sym typeface="Barlow SemiBold"/>
              </a:defRPr>
            </a:lvl1pPr>
            <a:lvl2pPr marL="914400" lvl="1" indent="-457200" rtl="0">
              <a:lnSpc>
                <a:spcPct val="100000"/>
              </a:lnSpc>
              <a:spcBef>
                <a:spcPts val="0"/>
              </a:spcBef>
              <a:spcAft>
                <a:spcPts val="0"/>
              </a:spcAft>
              <a:buClr>
                <a:schemeClr val="lt1"/>
              </a:buClr>
              <a:buSzPts val="3600"/>
              <a:buFont typeface="Barlow SemiBold"/>
              <a:buChar char="▫"/>
              <a:defRPr sz="3600">
                <a:latin typeface="Barlow SemiBold"/>
                <a:ea typeface="Barlow SemiBold"/>
                <a:cs typeface="Barlow SemiBold"/>
                <a:sym typeface="Barlow SemiBold"/>
              </a:defRPr>
            </a:lvl2pPr>
            <a:lvl3pPr marL="1371600" lvl="2"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3pPr>
            <a:lvl4pPr marL="1828800" lvl="3"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4pPr>
            <a:lvl5pPr marL="2286000" lvl="4"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5pPr>
            <a:lvl6pPr marL="2743200" lvl="5"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6pPr>
            <a:lvl7pPr marL="3200400" lvl="6"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7pPr>
            <a:lvl8pPr marL="3657600" lvl="7"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8pPr>
            <a:lvl9pPr marL="4114800" lvl="8"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9pPr>
          </a:lstStyle>
          <a:p>
            <a:endParaRPr/>
          </a:p>
        </p:txBody>
      </p:sp>
      <p:sp>
        <p:nvSpPr>
          <p:cNvPr id="254" name="Google Shape;254;p4"/>
          <p:cNvSpPr txBox="1"/>
          <p:nvPr/>
        </p:nvSpPr>
        <p:spPr>
          <a:xfrm>
            <a:off x="666125" y="574543"/>
            <a:ext cx="6663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lt1"/>
                </a:solidFill>
              </a:rPr>
              <a:t>“</a:t>
            </a:r>
            <a:endParaRPr sz="9600">
              <a:solidFill>
                <a:schemeClr val="lt1"/>
              </a:solidFill>
            </a:endParaRPr>
          </a:p>
        </p:txBody>
      </p:sp>
      <p:sp>
        <p:nvSpPr>
          <p:cNvPr id="255" name="Google Shape;255;p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2"/>
        <p:cNvGrpSpPr/>
        <p:nvPr/>
      </p:nvGrpSpPr>
      <p:grpSpPr>
        <a:xfrm>
          <a:off x="0" y="0"/>
          <a:ext cx="0" cy="0"/>
          <a:chOff x="0" y="0"/>
          <a:chExt cx="0" cy="0"/>
        </a:xfrm>
      </p:grpSpPr>
      <p:sp>
        <p:nvSpPr>
          <p:cNvPr id="423" name="Google Shape;423;p10"/>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322375" y="4489799"/>
            <a:ext cx="7524000" cy="3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0"/>
          <p:cNvGrpSpPr/>
          <p:nvPr/>
        </p:nvGrpSpPr>
        <p:grpSpPr>
          <a:xfrm>
            <a:off x="-207" y="664293"/>
            <a:ext cx="155867" cy="653721"/>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10"/>
          <p:cNvGrpSpPr/>
          <p:nvPr/>
        </p:nvGrpSpPr>
        <p:grpSpPr>
          <a:xfrm>
            <a:off x="322384" y="657975"/>
            <a:ext cx="666347" cy="666373"/>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0"/>
          <p:cNvGrpSpPr/>
          <p:nvPr/>
        </p:nvGrpSpPr>
        <p:grpSpPr>
          <a:xfrm>
            <a:off x="8832384" y="670955"/>
            <a:ext cx="311815" cy="653721"/>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10"/>
          <p:cNvSpPr txBox="1">
            <a:spLocks noGrp="1"/>
          </p:cNvSpPr>
          <p:nvPr>
            <p:ph type="body" idx="1"/>
          </p:nvPr>
        </p:nvSpPr>
        <p:spPr>
          <a:xfrm>
            <a:off x="650725" y="4489800"/>
            <a:ext cx="7195800" cy="331200"/>
          </a:xfrm>
          <a:prstGeom prst="rect">
            <a:avLst/>
          </a:prstGeom>
        </p:spPr>
        <p:txBody>
          <a:bodyPr spcFirstLastPara="1" wrap="square" lIns="0" tIns="0" rIns="0" bIns="0" anchor="ctr" anchorCtr="0">
            <a:noAutofit/>
          </a:bodyPr>
          <a:lstStyle>
            <a:lvl1pPr marL="457200" lvl="0" indent="-228600" rtl="0">
              <a:spcBef>
                <a:spcPts val="360"/>
              </a:spcBef>
              <a:spcAft>
                <a:spcPts val="0"/>
              </a:spcAft>
              <a:buSzPts val="1400"/>
              <a:buNone/>
              <a:defRPr sz="1400"/>
            </a:lvl1pPr>
          </a:lstStyle>
          <a:p>
            <a:endParaRPr/>
          </a:p>
        </p:txBody>
      </p:sp>
      <p:sp>
        <p:nvSpPr>
          <p:cNvPr id="452" name="Google Shape;452;p1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6"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mailto:neaseaw@mail.uc.edu"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mailto:huyg@ucmail.uc.edu" TargetMode="External"/><Relationship Id="rId5" Type="http://schemas.openxmlformats.org/officeDocument/2006/relationships/hyperlink" Target="mailto:slacklj@mail.uc.edu" TargetMode="External"/><Relationship Id="rId4" Type="http://schemas.openxmlformats.org/officeDocument/2006/relationships/hyperlink" Target="mailto:wooddj@mail.uc.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Deception Detective</a:t>
            </a:r>
            <a:br>
              <a:rPr lang="en" dirty="0"/>
            </a:br>
            <a:r>
              <a:rPr lang="en" dirty="0"/>
              <a:t>Fact - Checker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1A432-6979-9240-ADFC-7A627E222EAB}"/>
              </a:ext>
            </a:extLst>
          </p:cNvPr>
          <p:cNvSpPr>
            <a:spLocks noGrp="1"/>
          </p:cNvSpPr>
          <p:nvPr>
            <p:ph type="ctrTitle"/>
          </p:nvPr>
        </p:nvSpPr>
        <p:spPr>
          <a:xfrm>
            <a:off x="631706" y="2332490"/>
            <a:ext cx="5497200" cy="478519"/>
          </a:xfrm>
        </p:spPr>
        <p:txBody>
          <a:bodyPr/>
          <a:lstStyle/>
          <a:p>
            <a:r>
              <a:rPr lang="en-US" dirty="0"/>
              <a:t>Design Diagrams</a:t>
            </a:r>
          </a:p>
        </p:txBody>
      </p:sp>
    </p:spTree>
    <p:extLst>
      <p:ext uri="{BB962C8B-B14F-4D97-AF65-F5344CB8AC3E}">
        <p14:creationId xmlns:p14="http://schemas.microsoft.com/office/powerpoint/2010/main" val="2607031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E2D45A-0147-B04C-B1E4-F43D56529C4E}"/>
              </a:ext>
            </a:extLst>
          </p:cNvPr>
          <p:cNvSpPr>
            <a:spLocks noGrp="1"/>
          </p:cNvSpPr>
          <p:nvPr>
            <p:ph type="body" idx="1"/>
          </p:nvPr>
        </p:nvSpPr>
        <p:spPr/>
        <p:txBody>
          <a:bodyPr/>
          <a:lstStyle/>
          <a:p>
            <a:r>
              <a:rPr lang="en-US" dirty="0"/>
              <a:t>Design Diagrams</a:t>
            </a:r>
          </a:p>
        </p:txBody>
      </p:sp>
      <p:sp>
        <p:nvSpPr>
          <p:cNvPr id="3" name="Slide Number Placeholder 2">
            <a:extLst>
              <a:ext uri="{FF2B5EF4-FFF2-40B4-BE49-F238E27FC236}">
                <a16:creationId xmlns:a16="http://schemas.microsoft.com/office/drawing/2014/main" id="{D6429370-4708-E244-A2B1-56AB9C6DE43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pic>
        <p:nvPicPr>
          <p:cNvPr id="5" name="Content Placeholder 3">
            <a:extLst>
              <a:ext uri="{FF2B5EF4-FFF2-40B4-BE49-F238E27FC236}">
                <a16:creationId xmlns:a16="http://schemas.microsoft.com/office/drawing/2014/main" id="{0D276534-CFE3-2C43-9A9C-38C06A8776AA}"/>
              </a:ext>
            </a:extLst>
          </p:cNvPr>
          <p:cNvPicPr>
            <a:picLocks noChangeAspect="1"/>
          </p:cNvPicPr>
          <p:nvPr/>
        </p:nvPicPr>
        <p:blipFill>
          <a:blip r:embed="rId2"/>
          <a:stretch>
            <a:fillRect/>
          </a:stretch>
        </p:blipFill>
        <p:spPr>
          <a:xfrm>
            <a:off x="2192012" y="255919"/>
            <a:ext cx="5117736" cy="934100"/>
          </a:xfrm>
          <a:prstGeom prst="rect">
            <a:avLst/>
          </a:prstGeom>
          <a:noFill/>
          <a:ln>
            <a:noFill/>
          </a:ln>
        </p:spPr>
      </p:pic>
      <p:pic>
        <p:nvPicPr>
          <p:cNvPr id="6" name="Picture 5">
            <a:extLst>
              <a:ext uri="{FF2B5EF4-FFF2-40B4-BE49-F238E27FC236}">
                <a16:creationId xmlns:a16="http://schemas.microsoft.com/office/drawing/2014/main" id="{E4E5FA62-314E-1648-82EF-8672307BF4F2}"/>
              </a:ext>
            </a:extLst>
          </p:cNvPr>
          <p:cNvPicPr>
            <a:picLocks noChangeAspect="1"/>
          </p:cNvPicPr>
          <p:nvPr/>
        </p:nvPicPr>
        <p:blipFill>
          <a:blip r:embed="rId3"/>
          <a:stretch>
            <a:fillRect/>
          </a:stretch>
        </p:blipFill>
        <p:spPr>
          <a:xfrm>
            <a:off x="1920087" y="2154840"/>
            <a:ext cx="5661586" cy="2110391"/>
          </a:xfrm>
          <a:prstGeom prst="rect">
            <a:avLst/>
          </a:prstGeom>
        </p:spPr>
      </p:pic>
      <p:sp>
        <p:nvSpPr>
          <p:cNvPr id="9" name="TextBox 8">
            <a:extLst>
              <a:ext uri="{FF2B5EF4-FFF2-40B4-BE49-F238E27FC236}">
                <a16:creationId xmlns:a16="http://schemas.microsoft.com/office/drawing/2014/main" id="{8AE7EE61-8773-4C47-B0C6-C0F84CB65665}"/>
              </a:ext>
            </a:extLst>
          </p:cNvPr>
          <p:cNvSpPr txBox="1"/>
          <p:nvPr/>
        </p:nvSpPr>
        <p:spPr>
          <a:xfrm>
            <a:off x="3325139" y="3394894"/>
            <a:ext cx="3481013" cy="307777"/>
          </a:xfrm>
          <a:prstGeom prst="rect">
            <a:avLst/>
          </a:prstGeom>
          <a:noFill/>
        </p:spPr>
        <p:txBody>
          <a:bodyPr wrap="square" rtlCol="0">
            <a:spAutoFit/>
          </a:bodyPr>
          <a:lstStyle/>
          <a:p>
            <a:r>
              <a:rPr lang="en-US" dirty="0">
                <a:solidFill>
                  <a:srgbClr val="272A36"/>
                </a:solidFill>
                <a:latin typeface="Barlow Light"/>
                <a:sym typeface="Barlow Light"/>
              </a:rPr>
              <a:t>Diagram D1: Mid-Level Graph</a:t>
            </a:r>
            <a:endParaRPr lang="en-US" dirty="0"/>
          </a:p>
        </p:txBody>
      </p:sp>
      <p:sp>
        <p:nvSpPr>
          <p:cNvPr id="11" name="TextBox 10">
            <a:extLst>
              <a:ext uri="{FF2B5EF4-FFF2-40B4-BE49-F238E27FC236}">
                <a16:creationId xmlns:a16="http://schemas.microsoft.com/office/drawing/2014/main" id="{5FE28B47-F212-594F-BBAB-9A0369228530}"/>
              </a:ext>
            </a:extLst>
          </p:cNvPr>
          <p:cNvSpPr txBox="1"/>
          <p:nvPr/>
        </p:nvSpPr>
        <p:spPr>
          <a:xfrm>
            <a:off x="3325139" y="1106811"/>
            <a:ext cx="3254770" cy="307777"/>
          </a:xfrm>
          <a:prstGeom prst="rect">
            <a:avLst/>
          </a:prstGeom>
          <a:noFill/>
        </p:spPr>
        <p:txBody>
          <a:bodyPr wrap="square" rtlCol="0">
            <a:spAutoFit/>
          </a:bodyPr>
          <a:lstStyle/>
          <a:p>
            <a:r>
              <a:rPr lang="en-US" dirty="0">
                <a:solidFill>
                  <a:srgbClr val="272A36"/>
                </a:solidFill>
                <a:latin typeface="Barlow Light"/>
                <a:sym typeface="Barlow Light"/>
              </a:rPr>
              <a:t>Diagram D0: High-Level Graph</a:t>
            </a:r>
            <a:endParaRPr lang="en-US" dirty="0"/>
          </a:p>
        </p:txBody>
      </p:sp>
    </p:spTree>
    <p:extLst>
      <p:ext uri="{BB962C8B-B14F-4D97-AF65-F5344CB8AC3E}">
        <p14:creationId xmlns:p14="http://schemas.microsoft.com/office/powerpoint/2010/main" val="3694651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E2D45A-0147-B04C-B1E4-F43D56529C4E}"/>
              </a:ext>
            </a:extLst>
          </p:cNvPr>
          <p:cNvSpPr>
            <a:spLocks noGrp="1"/>
          </p:cNvSpPr>
          <p:nvPr>
            <p:ph type="body" idx="1"/>
          </p:nvPr>
        </p:nvSpPr>
        <p:spPr/>
        <p:txBody>
          <a:bodyPr/>
          <a:lstStyle/>
          <a:p>
            <a:r>
              <a:rPr lang="en-US" dirty="0"/>
              <a:t>Design Diagrams</a:t>
            </a:r>
          </a:p>
        </p:txBody>
      </p:sp>
      <p:sp>
        <p:nvSpPr>
          <p:cNvPr id="3" name="Slide Number Placeholder 2">
            <a:extLst>
              <a:ext uri="{FF2B5EF4-FFF2-40B4-BE49-F238E27FC236}">
                <a16:creationId xmlns:a16="http://schemas.microsoft.com/office/drawing/2014/main" id="{D6429370-4708-E244-A2B1-56AB9C6DE43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pic>
        <p:nvPicPr>
          <p:cNvPr id="7" name="Picture 6">
            <a:extLst>
              <a:ext uri="{FF2B5EF4-FFF2-40B4-BE49-F238E27FC236}">
                <a16:creationId xmlns:a16="http://schemas.microsoft.com/office/drawing/2014/main" id="{BB4C68F0-1D4F-464B-9142-97EB2321A10F}"/>
              </a:ext>
            </a:extLst>
          </p:cNvPr>
          <p:cNvPicPr>
            <a:picLocks noChangeAspect="1"/>
          </p:cNvPicPr>
          <p:nvPr/>
        </p:nvPicPr>
        <p:blipFill>
          <a:blip r:embed="rId2"/>
          <a:stretch>
            <a:fillRect/>
          </a:stretch>
        </p:blipFill>
        <p:spPr>
          <a:xfrm>
            <a:off x="1316697" y="921293"/>
            <a:ext cx="6510605" cy="2354158"/>
          </a:xfrm>
          <a:prstGeom prst="rect">
            <a:avLst/>
          </a:prstGeom>
        </p:spPr>
      </p:pic>
      <p:sp>
        <p:nvSpPr>
          <p:cNvPr id="12" name="TextBox 11">
            <a:extLst>
              <a:ext uri="{FF2B5EF4-FFF2-40B4-BE49-F238E27FC236}">
                <a16:creationId xmlns:a16="http://schemas.microsoft.com/office/drawing/2014/main" id="{CD3105B3-4427-6A41-B1BD-89B495EED094}"/>
              </a:ext>
            </a:extLst>
          </p:cNvPr>
          <p:cNvSpPr txBox="1"/>
          <p:nvPr/>
        </p:nvSpPr>
        <p:spPr>
          <a:xfrm>
            <a:off x="3249725" y="3275451"/>
            <a:ext cx="3481013" cy="307777"/>
          </a:xfrm>
          <a:prstGeom prst="rect">
            <a:avLst/>
          </a:prstGeom>
          <a:noFill/>
        </p:spPr>
        <p:txBody>
          <a:bodyPr wrap="square" rtlCol="0">
            <a:spAutoFit/>
          </a:bodyPr>
          <a:lstStyle/>
          <a:p>
            <a:r>
              <a:rPr lang="en-US" dirty="0">
                <a:solidFill>
                  <a:srgbClr val="272A36"/>
                </a:solidFill>
                <a:latin typeface="Barlow Light"/>
                <a:sym typeface="Barlow Light"/>
              </a:rPr>
              <a:t>Diagram D2: Low-Level Graph</a:t>
            </a:r>
            <a:endParaRPr lang="en-US" dirty="0"/>
          </a:p>
        </p:txBody>
      </p:sp>
    </p:spTree>
    <p:extLst>
      <p:ext uri="{BB962C8B-B14F-4D97-AF65-F5344CB8AC3E}">
        <p14:creationId xmlns:p14="http://schemas.microsoft.com/office/powerpoint/2010/main" val="3653954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1A432-6979-9240-ADFC-7A627E222EAB}"/>
              </a:ext>
            </a:extLst>
          </p:cNvPr>
          <p:cNvSpPr>
            <a:spLocks noGrp="1"/>
          </p:cNvSpPr>
          <p:nvPr>
            <p:ph type="ctrTitle"/>
          </p:nvPr>
        </p:nvSpPr>
        <p:spPr>
          <a:xfrm>
            <a:off x="631706" y="2332490"/>
            <a:ext cx="5497200" cy="478519"/>
          </a:xfrm>
        </p:spPr>
        <p:txBody>
          <a:bodyPr/>
          <a:lstStyle/>
          <a:p>
            <a:r>
              <a:rPr lang="en-US" dirty="0"/>
              <a:t>Major Project Constraints</a:t>
            </a:r>
          </a:p>
        </p:txBody>
      </p:sp>
    </p:spTree>
    <p:extLst>
      <p:ext uri="{BB962C8B-B14F-4D97-AF65-F5344CB8AC3E}">
        <p14:creationId xmlns:p14="http://schemas.microsoft.com/office/powerpoint/2010/main" val="1611451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0B35-3247-604F-806E-79477E782C9F}"/>
              </a:ext>
            </a:extLst>
          </p:cNvPr>
          <p:cNvSpPr>
            <a:spLocks noGrp="1"/>
          </p:cNvSpPr>
          <p:nvPr>
            <p:ph type="title"/>
          </p:nvPr>
        </p:nvSpPr>
        <p:spPr/>
        <p:txBody>
          <a:bodyPr/>
          <a:lstStyle/>
          <a:p>
            <a:r>
              <a:rPr lang="en-US" dirty="0"/>
              <a:t>Major Project Constraints</a:t>
            </a:r>
          </a:p>
        </p:txBody>
      </p:sp>
      <p:sp>
        <p:nvSpPr>
          <p:cNvPr id="3" name="Text Placeholder 2">
            <a:extLst>
              <a:ext uri="{FF2B5EF4-FFF2-40B4-BE49-F238E27FC236}">
                <a16:creationId xmlns:a16="http://schemas.microsoft.com/office/drawing/2014/main" id="{9B79A4CF-F418-C84E-B5AE-74FCB8814A9D}"/>
              </a:ext>
            </a:extLst>
          </p:cNvPr>
          <p:cNvSpPr>
            <a:spLocks noGrp="1"/>
          </p:cNvSpPr>
          <p:nvPr>
            <p:ph type="body" idx="1"/>
          </p:nvPr>
        </p:nvSpPr>
        <p:spPr>
          <a:xfrm>
            <a:off x="661100" y="1395166"/>
            <a:ext cx="8416912" cy="3090533"/>
          </a:xfrm>
        </p:spPr>
        <p:txBody>
          <a:bodyPr/>
          <a:lstStyle/>
          <a:p>
            <a:pPr>
              <a:buFont typeface="Arial" panose="020B0604020202020204" pitchFamily="34" charset="0"/>
              <a:buChar char="•"/>
            </a:pPr>
            <a:r>
              <a:rPr lang="en-US" sz="1400" dirty="0"/>
              <a:t>Economic Cost</a:t>
            </a:r>
          </a:p>
          <a:p>
            <a:pPr marL="742950" lvl="1" indent="-285750">
              <a:buFont typeface="Arial" panose="020B0604020202020204" pitchFamily="34" charset="0"/>
              <a:buChar char="•"/>
            </a:pPr>
            <a:r>
              <a:rPr lang="en-US" sz="1400" dirty="0"/>
              <a:t>Our project will not be constrained by economic costs. We will be researching freely available solutions, then developing our own software.</a:t>
            </a:r>
          </a:p>
          <a:p>
            <a:pPr>
              <a:buFont typeface="Arial" panose="020B0604020202020204" pitchFamily="34" charset="0"/>
              <a:buChar char="•"/>
            </a:pPr>
            <a:r>
              <a:rPr lang="en-US" sz="1400" dirty="0"/>
              <a:t>Time</a:t>
            </a:r>
          </a:p>
          <a:p>
            <a:pPr marL="742950" lvl="1" indent="-285750">
              <a:buFont typeface="Arial" panose="020B0604020202020204" pitchFamily="34" charset="0"/>
              <a:buChar char="•"/>
            </a:pPr>
            <a:r>
              <a:rPr lang="en-US" sz="1400" dirty="0"/>
              <a:t>While we believe that we will have plenty of time to successfully complete our project, time constraints due to coursework are a definite consideration.</a:t>
            </a:r>
          </a:p>
          <a:p>
            <a:pPr>
              <a:buFont typeface="Arial" panose="020B0604020202020204" pitchFamily="34" charset="0"/>
              <a:buChar char="•"/>
            </a:pPr>
            <a:r>
              <a:rPr lang="en-US" sz="1400" dirty="0"/>
              <a:t>Scope</a:t>
            </a:r>
          </a:p>
          <a:p>
            <a:pPr marL="742950" lvl="1" indent="-285750">
              <a:buFont typeface="Arial" panose="020B0604020202020204" pitchFamily="34" charset="0"/>
              <a:buChar char="•"/>
            </a:pPr>
            <a:r>
              <a:rPr lang="en-US" sz="1400" dirty="0"/>
              <a:t>Each member of our group discussed and agreed to specific tasks to individually take charge of and work on. We have also thoroughly discussed how we will combine the individual work into our final product.</a:t>
            </a:r>
          </a:p>
          <a:p>
            <a:endParaRPr lang="en-US" dirty="0"/>
          </a:p>
        </p:txBody>
      </p:sp>
      <p:sp>
        <p:nvSpPr>
          <p:cNvPr id="4" name="Slide Number Placeholder 3">
            <a:extLst>
              <a:ext uri="{FF2B5EF4-FFF2-40B4-BE49-F238E27FC236}">
                <a16:creationId xmlns:a16="http://schemas.microsoft.com/office/drawing/2014/main" id="{A18793D2-94E5-B748-8405-8CB1BBBF1D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853810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0B35-3247-604F-806E-79477E782C9F}"/>
              </a:ext>
            </a:extLst>
          </p:cNvPr>
          <p:cNvSpPr>
            <a:spLocks noGrp="1"/>
          </p:cNvSpPr>
          <p:nvPr>
            <p:ph type="title"/>
          </p:nvPr>
        </p:nvSpPr>
        <p:spPr/>
        <p:txBody>
          <a:bodyPr/>
          <a:lstStyle/>
          <a:p>
            <a:r>
              <a:rPr lang="en-US" dirty="0"/>
              <a:t>Major Project Constraints</a:t>
            </a:r>
          </a:p>
        </p:txBody>
      </p:sp>
      <p:sp>
        <p:nvSpPr>
          <p:cNvPr id="3" name="Text Placeholder 2">
            <a:extLst>
              <a:ext uri="{FF2B5EF4-FFF2-40B4-BE49-F238E27FC236}">
                <a16:creationId xmlns:a16="http://schemas.microsoft.com/office/drawing/2014/main" id="{9B79A4CF-F418-C84E-B5AE-74FCB8814A9D}"/>
              </a:ext>
            </a:extLst>
          </p:cNvPr>
          <p:cNvSpPr>
            <a:spLocks noGrp="1"/>
          </p:cNvSpPr>
          <p:nvPr>
            <p:ph type="body" idx="1"/>
          </p:nvPr>
        </p:nvSpPr>
        <p:spPr>
          <a:xfrm>
            <a:off x="661100" y="1423446"/>
            <a:ext cx="8388632" cy="3062253"/>
          </a:xfrm>
        </p:spPr>
        <p:txBody>
          <a:bodyPr/>
          <a:lstStyle/>
          <a:p>
            <a:pPr>
              <a:buFont typeface="Arial" panose="020B0604020202020204" pitchFamily="34" charset="0"/>
              <a:buChar char="•"/>
            </a:pPr>
            <a:r>
              <a:rPr lang="en-US" sz="1400" dirty="0"/>
              <a:t>Professional /Technical Expertise</a:t>
            </a:r>
          </a:p>
          <a:p>
            <a:pPr marL="742950" lvl="1" indent="-285750">
              <a:buFont typeface="Arial" panose="020B0604020202020204" pitchFamily="34" charset="0"/>
              <a:buChar char="•"/>
            </a:pPr>
            <a:r>
              <a:rPr lang="en-US" sz="1400" dirty="0"/>
              <a:t>Our project will mainly involve the creation and application of two algorithms (potentially with a component of artificial intelligence) that none of us have prior experience working with. This lack of experience will make the research phase of our project even more important.</a:t>
            </a:r>
          </a:p>
          <a:p>
            <a:pPr>
              <a:buFont typeface="Arial" panose="020B0604020202020204" pitchFamily="34" charset="0"/>
              <a:buChar char="•"/>
            </a:pPr>
            <a:r>
              <a:rPr lang="en-US" sz="1400" dirty="0"/>
              <a:t>Ethical / Legal</a:t>
            </a:r>
          </a:p>
          <a:p>
            <a:pPr marL="742950" lvl="1" indent="-285750">
              <a:buFont typeface="Arial" panose="020B0604020202020204" pitchFamily="34" charset="0"/>
              <a:buChar char="•"/>
            </a:pPr>
            <a:r>
              <a:rPr lang="en-US" sz="1400" dirty="0"/>
              <a:t>Our project will not likely have legal implications as conveying factually inaccurate information is generally not against the law. It will have potentially significant ethical implications as the goal is to identify facts and refute uncredible information. As such, we will need to careful that our tool works with as much integrity as possible.</a:t>
            </a:r>
          </a:p>
          <a:p>
            <a:pPr>
              <a:buFont typeface="Arial" panose="020B0604020202020204" pitchFamily="34" charset="0"/>
              <a:buChar char="•"/>
            </a:pPr>
            <a:r>
              <a:rPr lang="en-US" sz="1400" dirty="0"/>
              <a:t>Security</a:t>
            </a:r>
          </a:p>
          <a:p>
            <a:pPr marL="742950" lvl="1" indent="-285750">
              <a:buFont typeface="Arial" panose="020B0604020202020204" pitchFamily="34" charset="0"/>
              <a:buChar char="•"/>
            </a:pPr>
            <a:r>
              <a:rPr lang="en-US" sz="1400" dirty="0"/>
              <a:t>We don't believe security to be a main concern for our project. We will neither collect nor store user information, so there won't be privacy concerns there.</a:t>
            </a:r>
          </a:p>
          <a:p>
            <a:pPr marL="742950" lvl="1" indent="-285750">
              <a:buFont typeface="Arial" panose="020B0604020202020204" pitchFamily="34" charset="0"/>
              <a:buChar char="•"/>
            </a:pPr>
            <a:endParaRPr lang="en-US" sz="1200" dirty="0"/>
          </a:p>
          <a:p>
            <a:endParaRPr lang="en-US" dirty="0"/>
          </a:p>
        </p:txBody>
      </p:sp>
      <p:sp>
        <p:nvSpPr>
          <p:cNvPr id="4" name="Slide Number Placeholder 3">
            <a:extLst>
              <a:ext uri="{FF2B5EF4-FFF2-40B4-BE49-F238E27FC236}">
                <a16:creationId xmlns:a16="http://schemas.microsoft.com/office/drawing/2014/main" id="{A18793D2-94E5-B748-8405-8CB1BBBF1D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070211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0B35-3247-604F-806E-79477E782C9F}"/>
              </a:ext>
            </a:extLst>
          </p:cNvPr>
          <p:cNvSpPr>
            <a:spLocks noGrp="1"/>
          </p:cNvSpPr>
          <p:nvPr>
            <p:ph type="title"/>
          </p:nvPr>
        </p:nvSpPr>
        <p:spPr/>
        <p:txBody>
          <a:bodyPr/>
          <a:lstStyle/>
          <a:p>
            <a:r>
              <a:rPr lang="en-US" dirty="0"/>
              <a:t>Major Project Constraints</a:t>
            </a:r>
          </a:p>
        </p:txBody>
      </p:sp>
      <p:sp>
        <p:nvSpPr>
          <p:cNvPr id="3" name="Text Placeholder 2">
            <a:extLst>
              <a:ext uri="{FF2B5EF4-FFF2-40B4-BE49-F238E27FC236}">
                <a16:creationId xmlns:a16="http://schemas.microsoft.com/office/drawing/2014/main" id="{9B79A4CF-F418-C84E-B5AE-74FCB8814A9D}"/>
              </a:ext>
            </a:extLst>
          </p:cNvPr>
          <p:cNvSpPr>
            <a:spLocks noGrp="1"/>
          </p:cNvSpPr>
          <p:nvPr>
            <p:ph type="body" idx="1"/>
          </p:nvPr>
        </p:nvSpPr>
        <p:spPr>
          <a:xfrm>
            <a:off x="661100" y="1423446"/>
            <a:ext cx="8341498" cy="3062253"/>
          </a:xfrm>
        </p:spPr>
        <p:txBody>
          <a:bodyPr/>
          <a:lstStyle/>
          <a:p>
            <a:pPr>
              <a:buFont typeface="Arial" panose="020B0604020202020204" pitchFamily="34" charset="0"/>
              <a:buChar char="•"/>
            </a:pPr>
            <a:r>
              <a:rPr lang="en-US" sz="1400" dirty="0"/>
              <a:t>Social</a:t>
            </a:r>
          </a:p>
          <a:p>
            <a:pPr marL="742950" lvl="1" indent="-285750">
              <a:buFont typeface="Arial" panose="020B0604020202020204" pitchFamily="34" charset="0"/>
              <a:buChar char="•"/>
            </a:pPr>
            <a:r>
              <a:rPr lang="en-US" sz="1400" dirty="0"/>
              <a:t>Our project is designed to be used for public service. It could benefit society by making it easier and more convenient to evaluate the facts of an online source.</a:t>
            </a:r>
          </a:p>
          <a:p>
            <a:pPr>
              <a:buFont typeface="Arial" panose="020B0604020202020204" pitchFamily="34" charset="0"/>
              <a:buChar char="•"/>
            </a:pPr>
            <a:r>
              <a:rPr lang="en-US" sz="1400" dirty="0"/>
              <a:t>Environmental</a:t>
            </a:r>
          </a:p>
          <a:p>
            <a:pPr marL="742950" lvl="1" indent="-285750">
              <a:buFont typeface="Arial" panose="020B0604020202020204" pitchFamily="34" charset="0"/>
              <a:buChar char="•"/>
            </a:pPr>
            <a:r>
              <a:rPr lang="en-US" sz="1400" dirty="0"/>
              <a:t>Our project will have no environmental concerns, as it will be entirely software-based.</a:t>
            </a:r>
          </a:p>
          <a:p>
            <a:pPr>
              <a:buFont typeface="Arial" panose="020B0604020202020204" pitchFamily="34" charset="0"/>
              <a:buChar char="•"/>
            </a:pPr>
            <a:r>
              <a:rPr lang="en-US" sz="1400" dirty="0"/>
              <a:t>Diversity and Cultural Impact</a:t>
            </a:r>
          </a:p>
          <a:p>
            <a:pPr lvl="1">
              <a:buFont typeface="Arial" panose="020B0604020202020204" pitchFamily="34" charset="0"/>
              <a:buChar char="•"/>
            </a:pPr>
            <a:r>
              <a:rPr lang="en-US" sz="1400" dirty="0"/>
              <a:t>Our project will likely have the cultural constraint of being usable only on English webpages. In order to identify statements, we will need to apply concepts of natural language processing to an algorithm. To customize this to work with additional languages is outside the scope of our initial design.</a:t>
            </a:r>
          </a:p>
          <a:p>
            <a:endParaRPr lang="en-US" dirty="0"/>
          </a:p>
        </p:txBody>
      </p:sp>
      <p:sp>
        <p:nvSpPr>
          <p:cNvPr id="4" name="Slide Number Placeholder 3">
            <a:extLst>
              <a:ext uri="{FF2B5EF4-FFF2-40B4-BE49-F238E27FC236}">
                <a16:creationId xmlns:a16="http://schemas.microsoft.com/office/drawing/2014/main" id="{A18793D2-94E5-B748-8405-8CB1BBBF1D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219763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1A432-6979-9240-ADFC-7A627E222EAB}"/>
              </a:ext>
            </a:extLst>
          </p:cNvPr>
          <p:cNvSpPr>
            <a:spLocks noGrp="1"/>
          </p:cNvSpPr>
          <p:nvPr>
            <p:ph type="ctrTitle"/>
          </p:nvPr>
        </p:nvSpPr>
        <p:spPr>
          <a:xfrm>
            <a:off x="631706" y="2332490"/>
            <a:ext cx="5497200" cy="478519"/>
          </a:xfrm>
        </p:spPr>
        <p:txBody>
          <a:bodyPr/>
          <a:lstStyle/>
          <a:p>
            <a:r>
              <a:rPr lang="en-US" dirty="0"/>
              <a:t>Project Logistics</a:t>
            </a:r>
          </a:p>
        </p:txBody>
      </p:sp>
    </p:spTree>
    <p:extLst>
      <p:ext uri="{BB962C8B-B14F-4D97-AF65-F5344CB8AC3E}">
        <p14:creationId xmlns:p14="http://schemas.microsoft.com/office/powerpoint/2010/main" val="1596010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B5CDB-85EC-D642-8526-AD858088EBA1}"/>
              </a:ext>
            </a:extLst>
          </p:cNvPr>
          <p:cNvSpPr>
            <a:spLocks noGrp="1"/>
          </p:cNvSpPr>
          <p:nvPr>
            <p:ph type="title"/>
          </p:nvPr>
        </p:nvSpPr>
        <p:spPr/>
        <p:txBody>
          <a:bodyPr/>
          <a:lstStyle/>
          <a:p>
            <a:r>
              <a:rPr lang="en-US" dirty="0"/>
              <a:t>Review of Project Progress</a:t>
            </a:r>
          </a:p>
        </p:txBody>
      </p:sp>
      <p:sp>
        <p:nvSpPr>
          <p:cNvPr id="3" name="Text Placeholder 2">
            <a:extLst>
              <a:ext uri="{FF2B5EF4-FFF2-40B4-BE49-F238E27FC236}">
                <a16:creationId xmlns:a16="http://schemas.microsoft.com/office/drawing/2014/main" id="{3454FE0F-39A6-C54A-99C0-F48970B60A4D}"/>
              </a:ext>
            </a:extLst>
          </p:cNvPr>
          <p:cNvSpPr>
            <a:spLocks noGrp="1"/>
          </p:cNvSpPr>
          <p:nvPr>
            <p:ph type="body" idx="1"/>
          </p:nvPr>
        </p:nvSpPr>
        <p:spPr/>
        <p:txBody>
          <a:bodyPr/>
          <a:lstStyle/>
          <a:p>
            <a:pPr marL="76200" indent="0">
              <a:buNone/>
            </a:pPr>
            <a:r>
              <a:rPr lang="en-US" dirty="0"/>
              <a:t>We are currently in the research phase of our project.</a:t>
            </a:r>
          </a:p>
          <a:p>
            <a:endParaRPr lang="en-US" dirty="0"/>
          </a:p>
        </p:txBody>
      </p:sp>
      <p:sp>
        <p:nvSpPr>
          <p:cNvPr id="4" name="Slide Number Placeholder 3">
            <a:extLst>
              <a:ext uri="{FF2B5EF4-FFF2-40B4-BE49-F238E27FC236}">
                <a16:creationId xmlns:a16="http://schemas.microsoft.com/office/drawing/2014/main" id="{06310FB8-1351-5E4C-8F96-16AD2ADBDDA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96353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9D42-5194-8046-92C8-A2A4C32156E2}"/>
              </a:ext>
            </a:extLst>
          </p:cNvPr>
          <p:cNvSpPr>
            <a:spLocks noGrp="1"/>
          </p:cNvSpPr>
          <p:nvPr>
            <p:ph type="title"/>
          </p:nvPr>
        </p:nvSpPr>
        <p:spPr/>
        <p:txBody>
          <a:bodyPr/>
          <a:lstStyle/>
          <a:p>
            <a:r>
              <a:rPr lang="en-US" dirty="0"/>
              <a:t>Expected Accomplishments</a:t>
            </a:r>
          </a:p>
        </p:txBody>
      </p:sp>
      <p:sp>
        <p:nvSpPr>
          <p:cNvPr id="3" name="Text Placeholder 2">
            <a:extLst>
              <a:ext uri="{FF2B5EF4-FFF2-40B4-BE49-F238E27FC236}">
                <a16:creationId xmlns:a16="http://schemas.microsoft.com/office/drawing/2014/main" id="{5E8BF262-712B-324A-BD30-21A7102396CC}"/>
              </a:ext>
            </a:extLst>
          </p:cNvPr>
          <p:cNvSpPr>
            <a:spLocks noGrp="1"/>
          </p:cNvSpPr>
          <p:nvPr>
            <p:ph type="body" idx="1"/>
          </p:nvPr>
        </p:nvSpPr>
        <p:spPr/>
        <p:txBody>
          <a:bodyPr/>
          <a:lstStyle/>
          <a:p>
            <a:pPr marL="76200" indent="0">
              <a:buNone/>
            </a:pPr>
            <a:r>
              <a:rPr lang="en-US" dirty="0"/>
              <a:t>By the end of the fall semester, we plan to have initial reports written and completed preliminary research.</a:t>
            </a:r>
          </a:p>
          <a:p>
            <a:endParaRPr lang="en-US" dirty="0"/>
          </a:p>
        </p:txBody>
      </p:sp>
      <p:sp>
        <p:nvSpPr>
          <p:cNvPr id="4" name="Slide Number Placeholder 3">
            <a:extLst>
              <a:ext uri="{FF2B5EF4-FFF2-40B4-BE49-F238E27FC236}">
                <a16:creationId xmlns:a16="http://schemas.microsoft.com/office/drawing/2014/main" id="{1A8C71C2-A117-834B-95F0-7CE3F6B8A5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326683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Team Members</a:t>
            </a:r>
            <a:endParaRPr dirty="0"/>
          </a:p>
        </p:txBody>
      </p:sp>
      <p:sp>
        <p:nvSpPr>
          <p:cNvPr id="551" name="Google Shape;551;p18"/>
          <p:cNvSpPr txBox="1">
            <a:spLocks noGrp="1"/>
          </p:cNvSpPr>
          <p:nvPr>
            <p:ph type="body" idx="1"/>
          </p:nvPr>
        </p:nvSpPr>
        <p:spPr>
          <a:xfrm>
            <a:off x="1199775" y="1599700"/>
            <a:ext cx="6650700" cy="2886000"/>
          </a:xfrm>
          <a:prstGeom prst="rect">
            <a:avLst/>
          </a:prstGeom>
          <a:noFill/>
        </p:spPr>
        <p:txBody>
          <a:bodyPr spcFirstLastPara="1" wrap="square" lIns="0" tIns="0" rIns="0" bIns="0" anchor="t" anchorCtr="0">
            <a:noAutofit/>
          </a:bodyPr>
          <a:lstStyle/>
          <a:p>
            <a:pPr>
              <a:spcBef>
                <a:spcPts val="0"/>
              </a:spcBef>
              <a:buFont typeface="Wingdings" pitchFamily="2" charset="2"/>
              <a:buChar char="§"/>
            </a:pPr>
            <a:r>
              <a:rPr lang="en" dirty="0"/>
              <a:t>Andrew Nease: </a:t>
            </a:r>
            <a:r>
              <a:rPr lang="en" i="1" dirty="0">
                <a:hlinkClick r:id="rId3"/>
              </a:rPr>
              <a:t>neaseaw@mail.uc.edu</a:t>
            </a:r>
            <a:endParaRPr lang="en" i="1" dirty="0"/>
          </a:p>
          <a:p>
            <a:pPr>
              <a:spcBef>
                <a:spcPts val="0"/>
              </a:spcBef>
              <a:buFont typeface="Wingdings" pitchFamily="2" charset="2"/>
              <a:buChar char="§"/>
            </a:pPr>
            <a:r>
              <a:rPr lang="en-US" dirty="0"/>
              <a:t>Daniel Wood: </a:t>
            </a:r>
            <a:r>
              <a:rPr lang="en-US" i="1" dirty="0">
                <a:hlinkClick r:id="rId4"/>
              </a:rPr>
              <a:t>wooddj@mail.uc.edu</a:t>
            </a:r>
            <a:endParaRPr lang="en-US" i="1" dirty="0"/>
          </a:p>
          <a:p>
            <a:pPr>
              <a:spcBef>
                <a:spcPts val="0"/>
              </a:spcBef>
              <a:buFont typeface="Wingdings" pitchFamily="2" charset="2"/>
              <a:buChar char="§"/>
            </a:pPr>
            <a:r>
              <a:rPr lang="en-US" dirty="0"/>
              <a:t>Lando Slack: </a:t>
            </a:r>
            <a:r>
              <a:rPr lang="en-US" i="1" dirty="0">
                <a:hlinkClick r:id="rId5"/>
              </a:rPr>
              <a:t>slacklj@mail.uc.edu</a:t>
            </a:r>
            <a:endParaRPr lang="en-US" i="1" dirty="0"/>
          </a:p>
          <a:p>
            <a:pPr>
              <a:spcBef>
                <a:spcPts val="0"/>
              </a:spcBef>
              <a:buFont typeface="Wingdings" pitchFamily="2" charset="2"/>
              <a:buChar char="§"/>
            </a:pPr>
            <a:endParaRPr lang="en-US" dirty="0"/>
          </a:p>
          <a:p>
            <a:pPr marL="76200" indent="0">
              <a:spcBef>
                <a:spcPts val="0"/>
              </a:spcBef>
              <a:buNone/>
            </a:pPr>
            <a:r>
              <a:rPr lang="en-US" b="1" dirty="0"/>
              <a:t>Advisor</a:t>
            </a:r>
          </a:p>
          <a:p>
            <a:pPr>
              <a:spcBef>
                <a:spcPts val="0"/>
              </a:spcBef>
              <a:buFont typeface="Arial" panose="020B0604020202020204" pitchFamily="34" charset="0"/>
              <a:buChar char="•"/>
            </a:pPr>
            <a:r>
              <a:rPr lang="en-US" dirty="0"/>
              <a:t>Dr. Yiming Hu: </a:t>
            </a:r>
            <a:r>
              <a:rPr lang="en-US" i="1" dirty="0">
                <a:hlinkClick r:id="rId6"/>
              </a:rPr>
              <a:t>huyg@ucmail.uc.edu</a:t>
            </a:r>
            <a:endParaRPr i="1"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1BEE-D5DC-0F45-815A-FA5FEF5BDD26}"/>
              </a:ext>
            </a:extLst>
          </p:cNvPr>
          <p:cNvSpPr>
            <a:spLocks noGrp="1"/>
          </p:cNvSpPr>
          <p:nvPr>
            <p:ph type="title"/>
          </p:nvPr>
        </p:nvSpPr>
        <p:spPr/>
        <p:txBody>
          <a:bodyPr/>
          <a:lstStyle/>
          <a:p>
            <a:r>
              <a:rPr lang="en-US" dirty="0"/>
              <a:t>Division of Work</a:t>
            </a:r>
          </a:p>
        </p:txBody>
      </p:sp>
      <p:sp>
        <p:nvSpPr>
          <p:cNvPr id="4" name="Slide Number Placeholder 3">
            <a:extLst>
              <a:ext uri="{FF2B5EF4-FFF2-40B4-BE49-F238E27FC236}">
                <a16:creationId xmlns:a16="http://schemas.microsoft.com/office/drawing/2014/main" id="{15E804CC-03F1-C44D-8E99-C15CBF40586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graphicFrame>
        <p:nvGraphicFramePr>
          <p:cNvPr id="5" name="Content Placeholder 3">
            <a:extLst>
              <a:ext uri="{FF2B5EF4-FFF2-40B4-BE49-F238E27FC236}">
                <a16:creationId xmlns:a16="http://schemas.microsoft.com/office/drawing/2014/main" id="{2641E2F2-08BF-0449-AB45-3ABDC05F4056}"/>
              </a:ext>
            </a:extLst>
          </p:cNvPr>
          <p:cNvGraphicFramePr>
            <a:graphicFrameLocks/>
          </p:cNvGraphicFramePr>
          <p:nvPr>
            <p:extLst>
              <p:ext uri="{D42A27DB-BD31-4B8C-83A1-F6EECF244321}">
                <p14:modId xmlns:p14="http://schemas.microsoft.com/office/powerpoint/2010/main" val="3673583605"/>
              </p:ext>
            </p:extLst>
          </p:nvPr>
        </p:nvGraphicFramePr>
        <p:xfrm>
          <a:off x="925050" y="2141900"/>
          <a:ext cx="7747609" cy="1524000"/>
        </p:xfrm>
        <a:graphic>
          <a:graphicData uri="http://schemas.openxmlformats.org/drawingml/2006/table">
            <a:tbl>
              <a:tblPr/>
              <a:tblGrid>
                <a:gridCol w="2673053">
                  <a:extLst>
                    <a:ext uri="{9D8B030D-6E8A-4147-A177-3AD203B41FA5}">
                      <a16:colId xmlns:a16="http://schemas.microsoft.com/office/drawing/2014/main" val="3783020572"/>
                    </a:ext>
                  </a:extLst>
                </a:gridCol>
                <a:gridCol w="1675350">
                  <a:extLst>
                    <a:ext uri="{9D8B030D-6E8A-4147-A177-3AD203B41FA5}">
                      <a16:colId xmlns:a16="http://schemas.microsoft.com/office/drawing/2014/main" val="2171493090"/>
                    </a:ext>
                  </a:extLst>
                </a:gridCol>
                <a:gridCol w="1880412">
                  <a:extLst>
                    <a:ext uri="{9D8B030D-6E8A-4147-A177-3AD203B41FA5}">
                      <a16:colId xmlns:a16="http://schemas.microsoft.com/office/drawing/2014/main" val="3618256798"/>
                    </a:ext>
                  </a:extLst>
                </a:gridCol>
                <a:gridCol w="1518794">
                  <a:extLst>
                    <a:ext uri="{9D8B030D-6E8A-4147-A177-3AD203B41FA5}">
                      <a16:colId xmlns:a16="http://schemas.microsoft.com/office/drawing/2014/main" val="3421241483"/>
                    </a:ext>
                  </a:extLst>
                </a:gridCol>
              </a:tblGrid>
              <a:tr h="201508">
                <a:tc>
                  <a:txBody>
                    <a:bodyPr/>
                    <a:lstStyle/>
                    <a:p>
                      <a:r>
                        <a:rPr lang="en-US"/>
                        <a:t>Task</a:t>
                      </a:r>
                    </a:p>
                  </a:txBody>
                  <a:tcPr anchor="ctr">
                    <a:lnL>
                      <a:noFill/>
                    </a:lnL>
                    <a:lnR>
                      <a:noFill/>
                    </a:lnR>
                    <a:lnT>
                      <a:noFill/>
                    </a:lnT>
                    <a:lnB>
                      <a:noFill/>
                    </a:lnB>
                  </a:tcPr>
                </a:tc>
                <a:tc>
                  <a:txBody>
                    <a:bodyPr/>
                    <a:lstStyle/>
                    <a:p>
                      <a:r>
                        <a:rPr lang="en-US"/>
                        <a:t>Daniel</a:t>
                      </a:r>
                    </a:p>
                  </a:txBody>
                  <a:tcPr anchor="ctr">
                    <a:lnL>
                      <a:noFill/>
                    </a:lnL>
                    <a:lnR>
                      <a:noFill/>
                    </a:lnR>
                    <a:lnT>
                      <a:noFill/>
                    </a:lnT>
                    <a:lnB>
                      <a:noFill/>
                    </a:lnB>
                  </a:tcPr>
                </a:tc>
                <a:tc>
                  <a:txBody>
                    <a:bodyPr/>
                    <a:lstStyle/>
                    <a:p>
                      <a:r>
                        <a:rPr lang="en-US"/>
                        <a:t>Andrew</a:t>
                      </a:r>
                    </a:p>
                  </a:txBody>
                  <a:tcPr anchor="ctr">
                    <a:lnL>
                      <a:noFill/>
                    </a:lnL>
                    <a:lnR>
                      <a:noFill/>
                    </a:lnR>
                    <a:lnT>
                      <a:noFill/>
                    </a:lnT>
                    <a:lnB>
                      <a:noFill/>
                    </a:lnB>
                  </a:tcPr>
                </a:tc>
                <a:tc>
                  <a:txBody>
                    <a:bodyPr/>
                    <a:lstStyle/>
                    <a:p>
                      <a:r>
                        <a:rPr lang="en-US" dirty="0"/>
                        <a:t>Lando</a:t>
                      </a:r>
                    </a:p>
                  </a:txBody>
                  <a:tcPr anchor="ctr">
                    <a:lnL>
                      <a:noFill/>
                    </a:lnL>
                    <a:lnR>
                      <a:noFill/>
                    </a:lnR>
                    <a:lnT>
                      <a:noFill/>
                    </a:lnT>
                    <a:lnB>
                      <a:noFill/>
                    </a:lnB>
                  </a:tcPr>
                </a:tc>
                <a:extLst>
                  <a:ext uri="{0D108BD9-81ED-4DB2-BD59-A6C34878D82A}">
                    <a16:rowId xmlns:a16="http://schemas.microsoft.com/office/drawing/2014/main" val="893611586"/>
                  </a:ext>
                </a:extLst>
              </a:tr>
              <a:tr h="201508">
                <a:tc>
                  <a:txBody>
                    <a:bodyPr/>
                    <a:lstStyle/>
                    <a:p>
                      <a:r>
                        <a:rPr lang="en-US" b="1"/>
                        <a:t>Research Tasks</a:t>
                      </a:r>
                      <a:endParaRPr lang="en-US"/>
                    </a:p>
                  </a:txBody>
                  <a:tcPr anchor="ctr">
                    <a:lnL>
                      <a:noFill/>
                    </a:lnL>
                    <a:lnR>
                      <a:noFill/>
                    </a:lnR>
                    <a:lnT>
                      <a:noFill/>
                    </a:lnT>
                    <a:lnB>
                      <a:noFill/>
                    </a:lnB>
                  </a:tcPr>
                </a:tc>
                <a:tc>
                  <a:txBody>
                    <a:bodyPr/>
                    <a:lstStyle/>
                    <a:p>
                      <a:r>
                        <a:rPr lang="en-US" dirty="0"/>
                        <a:t>33%</a:t>
                      </a:r>
                    </a:p>
                  </a:txBody>
                  <a:tcPr anchor="ctr">
                    <a:lnL>
                      <a:noFill/>
                    </a:lnL>
                    <a:lnR>
                      <a:noFill/>
                    </a:lnR>
                    <a:lnT>
                      <a:noFill/>
                    </a:lnT>
                    <a:lnB>
                      <a:noFill/>
                    </a:lnB>
                  </a:tcPr>
                </a:tc>
                <a:tc>
                  <a:txBody>
                    <a:bodyPr/>
                    <a:lstStyle/>
                    <a:p>
                      <a:r>
                        <a:rPr lang="en-US" dirty="0"/>
                        <a:t>33%</a:t>
                      </a:r>
                    </a:p>
                  </a:txBody>
                  <a:tcPr anchor="ctr">
                    <a:lnL>
                      <a:noFill/>
                    </a:lnL>
                    <a:lnR>
                      <a:noFill/>
                    </a:lnR>
                    <a:lnT>
                      <a:noFill/>
                    </a:lnT>
                    <a:lnB>
                      <a:noFill/>
                    </a:lnB>
                  </a:tcPr>
                </a:tc>
                <a:tc>
                  <a:txBody>
                    <a:bodyPr/>
                    <a:lstStyle/>
                    <a:p>
                      <a:r>
                        <a:rPr lang="en-US"/>
                        <a:t>33%</a:t>
                      </a:r>
                    </a:p>
                  </a:txBody>
                  <a:tcPr anchor="ctr">
                    <a:lnL>
                      <a:noFill/>
                    </a:lnL>
                    <a:lnR>
                      <a:noFill/>
                    </a:lnR>
                    <a:lnT>
                      <a:noFill/>
                    </a:lnT>
                    <a:lnB>
                      <a:noFill/>
                    </a:lnB>
                  </a:tcPr>
                </a:tc>
                <a:extLst>
                  <a:ext uri="{0D108BD9-81ED-4DB2-BD59-A6C34878D82A}">
                    <a16:rowId xmlns:a16="http://schemas.microsoft.com/office/drawing/2014/main" val="3411460320"/>
                  </a:ext>
                </a:extLst>
              </a:tr>
              <a:tr h="201508">
                <a:tc>
                  <a:txBody>
                    <a:bodyPr/>
                    <a:lstStyle/>
                    <a:p>
                      <a:r>
                        <a:rPr lang="en-US" b="1"/>
                        <a:t>Design and Devlopment</a:t>
                      </a:r>
                      <a:endParaRPr lang="en-US"/>
                    </a:p>
                  </a:txBody>
                  <a:tcPr anchor="ctr">
                    <a:lnL>
                      <a:noFill/>
                    </a:lnL>
                    <a:lnR>
                      <a:noFill/>
                    </a:lnR>
                    <a:lnT>
                      <a:noFill/>
                    </a:lnT>
                    <a:lnB>
                      <a:noFill/>
                    </a:lnB>
                  </a:tcPr>
                </a:tc>
                <a:tc>
                  <a:txBody>
                    <a:bodyPr/>
                    <a:lstStyle/>
                    <a:p>
                      <a:r>
                        <a:rPr lang="en-US"/>
                        <a:t>35%</a:t>
                      </a:r>
                    </a:p>
                  </a:txBody>
                  <a:tcPr anchor="ctr">
                    <a:lnL>
                      <a:noFill/>
                    </a:lnL>
                    <a:lnR>
                      <a:noFill/>
                    </a:lnR>
                    <a:lnT>
                      <a:noFill/>
                    </a:lnT>
                    <a:lnB>
                      <a:noFill/>
                    </a:lnB>
                  </a:tcPr>
                </a:tc>
                <a:tc>
                  <a:txBody>
                    <a:bodyPr/>
                    <a:lstStyle/>
                    <a:p>
                      <a:r>
                        <a:rPr lang="en-US"/>
                        <a:t>30%</a:t>
                      </a:r>
                    </a:p>
                  </a:txBody>
                  <a:tcPr anchor="ctr">
                    <a:lnL>
                      <a:noFill/>
                    </a:lnL>
                    <a:lnR>
                      <a:noFill/>
                    </a:lnR>
                    <a:lnT>
                      <a:noFill/>
                    </a:lnT>
                    <a:lnB>
                      <a:noFill/>
                    </a:lnB>
                  </a:tcPr>
                </a:tc>
                <a:tc>
                  <a:txBody>
                    <a:bodyPr/>
                    <a:lstStyle/>
                    <a:p>
                      <a:r>
                        <a:rPr lang="en-US"/>
                        <a:t>35%</a:t>
                      </a:r>
                    </a:p>
                  </a:txBody>
                  <a:tcPr anchor="ctr">
                    <a:lnL>
                      <a:noFill/>
                    </a:lnL>
                    <a:lnR>
                      <a:noFill/>
                    </a:lnR>
                    <a:lnT>
                      <a:noFill/>
                    </a:lnT>
                    <a:lnB>
                      <a:noFill/>
                    </a:lnB>
                  </a:tcPr>
                </a:tc>
                <a:extLst>
                  <a:ext uri="{0D108BD9-81ED-4DB2-BD59-A6C34878D82A}">
                    <a16:rowId xmlns:a16="http://schemas.microsoft.com/office/drawing/2014/main" val="3501450348"/>
                  </a:ext>
                </a:extLst>
              </a:tr>
              <a:tr h="201508">
                <a:tc>
                  <a:txBody>
                    <a:bodyPr/>
                    <a:lstStyle/>
                    <a:p>
                      <a:r>
                        <a:rPr lang="en-US" b="1"/>
                        <a:t>Testing and Refactoring</a:t>
                      </a:r>
                      <a:endParaRPr lang="en-US"/>
                    </a:p>
                  </a:txBody>
                  <a:tcPr anchor="ctr">
                    <a:lnL>
                      <a:noFill/>
                    </a:lnL>
                    <a:lnR>
                      <a:noFill/>
                    </a:lnR>
                    <a:lnT>
                      <a:noFill/>
                    </a:lnT>
                    <a:lnB>
                      <a:noFill/>
                    </a:lnB>
                  </a:tcPr>
                </a:tc>
                <a:tc>
                  <a:txBody>
                    <a:bodyPr/>
                    <a:lstStyle/>
                    <a:p>
                      <a:r>
                        <a:rPr lang="en-US" dirty="0"/>
                        <a:t>30%</a:t>
                      </a:r>
                    </a:p>
                  </a:txBody>
                  <a:tcPr anchor="ctr">
                    <a:lnL>
                      <a:noFill/>
                    </a:lnL>
                    <a:lnR>
                      <a:noFill/>
                    </a:lnR>
                    <a:lnT>
                      <a:noFill/>
                    </a:lnT>
                    <a:lnB>
                      <a:noFill/>
                    </a:lnB>
                  </a:tcPr>
                </a:tc>
                <a:tc>
                  <a:txBody>
                    <a:bodyPr/>
                    <a:lstStyle/>
                    <a:p>
                      <a:r>
                        <a:rPr lang="en-US"/>
                        <a:t>40%</a:t>
                      </a:r>
                    </a:p>
                  </a:txBody>
                  <a:tcPr anchor="ctr">
                    <a:lnL>
                      <a:noFill/>
                    </a:lnL>
                    <a:lnR>
                      <a:noFill/>
                    </a:lnR>
                    <a:lnT>
                      <a:noFill/>
                    </a:lnT>
                    <a:lnB>
                      <a:noFill/>
                    </a:lnB>
                  </a:tcPr>
                </a:tc>
                <a:tc>
                  <a:txBody>
                    <a:bodyPr/>
                    <a:lstStyle/>
                    <a:p>
                      <a:r>
                        <a:rPr lang="en-US"/>
                        <a:t>30%</a:t>
                      </a:r>
                    </a:p>
                  </a:txBody>
                  <a:tcPr anchor="ctr">
                    <a:lnL>
                      <a:noFill/>
                    </a:lnL>
                    <a:lnR>
                      <a:noFill/>
                    </a:lnR>
                    <a:lnT>
                      <a:noFill/>
                    </a:lnT>
                    <a:lnB>
                      <a:noFill/>
                    </a:lnB>
                  </a:tcPr>
                </a:tc>
                <a:extLst>
                  <a:ext uri="{0D108BD9-81ED-4DB2-BD59-A6C34878D82A}">
                    <a16:rowId xmlns:a16="http://schemas.microsoft.com/office/drawing/2014/main" val="328908333"/>
                  </a:ext>
                </a:extLst>
              </a:tr>
              <a:tr h="201508">
                <a:tc>
                  <a:txBody>
                    <a:bodyPr/>
                    <a:lstStyle/>
                    <a:p>
                      <a:r>
                        <a:rPr lang="en-US" b="1"/>
                        <a:t>Presentation Preparation</a:t>
                      </a:r>
                      <a:endParaRPr lang="en-US"/>
                    </a:p>
                  </a:txBody>
                  <a:tcPr anchor="ctr">
                    <a:lnL>
                      <a:noFill/>
                    </a:lnL>
                    <a:lnR>
                      <a:noFill/>
                    </a:lnR>
                    <a:lnT>
                      <a:noFill/>
                    </a:lnT>
                    <a:lnB>
                      <a:noFill/>
                    </a:lnB>
                  </a:tcPr>
                </a:tc>
                <a:tc>
                  <a:txBody>
                    <a:bodyPr/>
                    <a:lstStyle/>
                    <a:p>
                      <a:r>
                        <a:rPr lang="en-US"/>
                        <a:t>33%</a:t>
                      </a:r>
                    </a:p>
                  </a:txBody>
                  <a:tcPr anchor="ctr">
                    <a:lnL>
                      <a:noFill/>
                    </a:lnL>
                    <a:lnR>
                      <a:noFill/>
                    </a:lnR>
                    <a:lnT>
                      <a:noFill/>
                    </a:lnT>
                    <a:lnB>
                      <a:noFill/>
                    </a:lnB>
                  </a:tcPr>
                </a:tc>
                <a:tc>
                  <a:txBody>
                    <a:bodyPr/>
                    <a:lstStyle/>
                    <a:p>
                      <a:r>
                        <a:rPr lang="en-US"/>
                        <a:t>33%</a:t>
                      </a:r>
                    </a:p>
                  </a:txBody>
                  <a:tcPr anchor="ctr">
                    <a:lnL>
                      <a:noFill/>
                    </a:lnL>
                    <a:lnR>
                      <a:noFill/>
                    </a:lnR>
                    <a:lnT>
                      <a:noFill/>
                    </a:lnT>
                    <a:lnB>
                      <a:noFill/>
                    </a:lnB>
                  </a:tcPr>
                </a:tc>
                <a:tc>
                  <a:txBody>
                    <a:bodyPr/>
                    <a:lstStyle/>
                    <a:p>
                      <a:r>
                        <a:rPr lang="en-US" dirty="0"/>
                        <a:t>33%</a:t>
                      </a:r>
                    </a:p>
                  </a:txBody>
                  <a:tcPr anchor="ctr">
                    <a:lnL>
                      <a:noFill/>
                    </a:lnL>
                    <a:lnR>
                      <a:noFill/>
                    </a:lnR>
                    <a:lnT>
                      <a:noFill/>
                    </a:lnT>
                    <a:lnB>
                      <a:noFill/>
                    </a:lnB>
                  </a:tcPr>
                </a:tc>
                <a:extLst>
                  <a:ext uri="{0D108BD9-81ED-4DB2-BD59-A6C34878D82A}">
                    <a16:rowId xmlns:a16="http://schemas.microsoft.com/office/drawing/2014/main" val="3510035199"/>
                  </a:ext>
                </a:extLst>
              </a:tr>
            </a:tbl>
          </a:graphicData>
        </a:graphic>
      </p:graphicFrame>
    </p:spTree>
    <p:extLst>
      <p:ext uri="{BB962C8B-B14F-4D97-AF65-F5344CB8AC3E}">
        <p14:creationId xmlns:p14="http://schemas.microsoft.com/office/powerpoint/2010/main" val="1518849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pic>
        <p:nvPicPr>
          <p:cNvPr id="19" name="Picture 18" descr="Graphical user interface, text, application, Word&#10;&#10;Description automatically generated">
            <a:extLst>
              <a:ext uri="{FF2B5EF4-FFF2-40B4-BE49-F238E27FC236}">
                <a16:creationId xmlns:a16="http://schemas.microsoft.com/office/drawing/2014/main" id="{47FFB378-82C2-1542-8F8A-F97B0AB394BE}"/>
              </a:ext>
            </a:extLst>
          </p:cNvPr>
          <p:cNvPicPr>
            <a:picLocks noChangeAspect="1"/>
          </p:cNvPicPr>
          <p:nvPr/>
        </p:nvPicPr>
        <p:blipFill>
          <a:blip r:embed="rId3"/>
          <a:stretch>
            <a:fillRect/>
          </a:stretch>
        </p:blipFill>
        <p:spPr>
          <a:xfrm>
            <a:off x="5454053" y="2013179"/>
            <a:ext cx="3143192" cy="2100354"/>
          </a:xfrm>
          <a:prstGeom prst="rect">
            <a:avLst/>
          </a:prstGeom>
        </p:spPr>
      </p:pic>
      <p:sp>
        <p:nvSpPr>
          <p:cNvPr id="578" name="Google Shape;578;p2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Expected Demo</a:t>
            </a:r>
            <a:endParaRPr dirty="0"/>
          </a:p>
        </p:txBody>
      </p:sp>
      <p:sp>
        <p:nvSpPr>
          <p:cNvPr id="580" name="Google Shape;580;p2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grpSp>
        <p:nvGrpSpPr>
          <p:cNvPr id="9" name="Google Shape;742;p34">
            <a:extLst>
              <a:ext uri="{FF2B5EF4-FFF2-40B4-BE49-F238E27FC236}">
                <a16:creationId xmlns:a16="http://schemas.microsoft.com/office/drawing/2014/main" id="{3858508F-6AB6-5B44-8DCF-6B891D265B5D}"/>
              </a:ext>
            </a:extLst>
          </p:cNvPr>
          <p:cNvGrpSpPr/>
          <p:nvPr/>
        </p:nvGrpSpPr>
        <p:grpSpPr>
          <a:xfrm>
            <a:off x="5003240" y="1886699"/>
            <a:ext cx="4037354" cy="2389184"/>
            <a:chOff x="1177450" y="241631"/>
            <a:chExt cx="6173152" cy="3616776"/>
          </a:xfrm>
        </p:grpSpPr>
        <p:sp>
          <p:nvSpPr>
            <p:cNvPr id="10" name="Google Shape;743;p34">
              <a:extLst>
                <a:ext uri="{FF2B5EF4-FFF2-40B4-BE49-F238E27FC236}">
                  <a16:creationId xmlns:a16="http://schemas.microsoft.com/office/drawing/2014/main" id="{C1AA3291-D938-6943-96A7-F5B99234F387}"/>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744;p34">
              <a:extLst>
                <a:ext uri="{FF2B5EF4-FFF2-40B4-BE49-F238E27FC236}">
                  <a16:creationId xmlns:a16="http://schemas.microsoft.com/office/drawing/2014/main" id="{704B8EDD-EE69-0941-80C5-F2A60DBC22CD}"/>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745;p34">
              <a:extLst>
                <a:ext uri="{FF2B5EF4-FFF2-40B4-BE49-F238E27FC236}">
                  <a16:creationId xmlns:a16="http://schemas.microsoft.com/office/drawing/2014/main" id="{93AE8D39-4804-CB4C-B72E-8429CA4F21A8}"/>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746;p34">
              <a:extLst>
                <a:ext uri="{FF2B5EF4-FFF2-40B4-BE49-F238E27FC236}">
                  <a16:creationId xmlns:a16="http://schemas.microsoft.com/office/drawing/2014/main" id="{0A54B4D6-1ADD-044F-B086-6D210A742346}"/>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 name="Text Placeholder 2">
            <a:extLst>
              <a:ext uri="{FF2B5EF4-FFF2-40B4-BE49-F238E27FC236}">
                <a16:creationId xmlns:a16="http://schemas.microsoft.com/office/drawing/2014/main" id="{44DF210A-E0A9-E642-988B-884E5DDD5CAD}"/>
              </a:ext>
            </a:extLst>
          </p:cNvPr>
          <p:cNvSpPr>
            <a:spLocks noGrp="1"/>
          </p:cNvSpPr>
          <p:nvPr>
            <p:ph type="body" idx="1"/>
          </p:nvPr>
        </p:nvSpPr>
        <p:spPr>
          <a:xfrm>
            <a:off x="661100" y="1532229"/>
            <a:ext cx="4185424" cy="3062253"/>
          </a:xfrm>
        </p:spPr>
        <p:txBody>
          <a:bodyPr/>
          <a:lstStyle/>
          <a:p>
            <a:pPr marL="101600" indent="0">
              <a:buNone/>
            </a:pPr>
            <a:r>
              <a:rPr lang="en-US" sz="1800" dirty="0"/>
              <a:t>We plan to demonstrate the use of our tool in two contexts.</a:t>
            </a:r>
          </a:p>
          <a:p>
            <a:pPr marL="101600" indent="0">
              <a:buNone/>
            </a:pPr>
            <a:r>
              <a:rPr lang="en-US" sz="1800" dirty="0"/>
              <a:t>First, we will briefly demonstrate how the tool works at each step of the end-user workflow. </a:t>
            </a:r>
          </a:p>
          <a:p>
            <a:pPr marL="101600" indent="0">
              <a:buNone/>
            </a:pPr>
            <a:r>
              <a:rPr lang="en-US" sz="1800" dirty="0"/>
              <a:t>Then, we will focus on the results that our tool produces.</a:t>
            </a:r>
          </a:p>
        </p:txBody>
      </p:sp>
      <p:sp>
        <p:nvSpPr>
          <p:cNvPr id="16" name="Rectangle 15">
            <a:extLst>
              <a:ext uri="{FF2B5EF4-FFF2-40B4-BE49-F238E27FC236}">
                <a16:creationId xmlns:a16="http://schemas.microsoft.com/office/drawing/2014/main" id="{F71343E0-0A17-3A41-A1DC-A6DA53071D9D}"/>
              </a:ext>
            </a:extLst>
          </p:cNvPr>
          <p:cNvSpPr/>
          <p:nvPr/>
        </p:nvSpPr>
        <p:spPr>
          <a:xfrm>
            <a:off x="6381946" y="2261986"/>
            <a:ext cx="1187778" cy="632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740;p34">
            <a:extLst>
              <a:ext uri="{FF2B5EF4-FFF2-40B4-BE49-F238E27FC236}">
                <a16:creationId xmlns:a16="http://schemas.microsoft.com/office/drawing/2014/main" id="{3193D9A9-D68E-E84D-ADA7-7B7CD96A9572}"/>
              </a:ext>
            </a:extLst>
          </p:cNvPr>
          <p:cNvSpPr/>
          <p:nvPr/>
        </p:nvSpPr>
        <p:spPr>
          <a:xfrm>
            <a:off x="5251929" y="1977305"/>
            <a:ext cx="3532500" cy="224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latin typeface="Barlow Light"/>
                <a:ea typeface="Barlow Light"/>
                <a:cs typeface="Barlow Light"/>
                <a:sym typeface="Barlow Light"/>
              </a:rPr>
              <a:t>Coming soon…</a:t>
            </a:r>
            <a:endParaRPr dirty="0">
              <a:solidFill>
                <a:schemeClr val="dk2"/>
              </a:solidFill>
              <a:latin typeface="Barlow Light"/>
              <a:ea typeface="Barlow Light"/>
              <a:cs typeface="Barlow Light"/>
              <a:sym typeface="Barlow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5B2-C704-A243-A7AF-A9BF7200C242}"/>
              </a:ext>
            </a:extLst>
          </p:cNvPr>
          <p:cNvSpPr>
            <a:spLocks noGrp="1"/>
          </p:cNvSpPr>
          <p:nvPr>
            <p:ph type="title"/>
          </p:nvPr>
        </p:nvSpPr>
        <p:spPr/>
        <p:txBody>
          <a:bodyPr/>
          <a:lstStyle/>
          <a:p>
            <a:r>
              <a:rPr lang="en-US" dirty="0"/>
              <a:t>Abstract</a:t>
            </a:r>
          </a:p>
        </p:txBody>
      </p:sp>
      <p:sp>
        <p:nvSpPr>
          <p:cNvPr id="3" name="Text Placeholder 2">
            <a:extLst>
              <a:ext uri="{FF2B5EF4-FFF2-40B4-BE49-F238E27FC236}">
                <a16:creationId xmlns:a16="http://schemas.microsoft.com/office/drawing/2014/main" id="{6EB06499-A3CB-C347-924D-423558FE12FE}"/>
              </a:ext>
            </a:extLst>
          </p:cNvPr>
          <p:cNvSpPr>
            <a:spLocks noGrp="1"/>
          </p:cNvSpPr>
          <p:nvPr>
            <p:ph type="body" idx="1"/>
          </p:nvPr>
        </p:nvSpPr>
        <p:spPr>
          <a:xfrm>
            <a:off x="661100" y="1461154"/>
            <a:ext cx="7843154" cy="3024545"/>
          </a:xfrm>
        </p:spPr>
        <p:txBody>
          <a:bodyPr/>
          <a:lstStyle/>
          <a:p>
            <a:pPr marL="76200" indent="0">
              <a:buNone/>
            </a:pPr>
            <a:r>
              <a:rPr lang="en-US" sz="1800" dirty="0"/>
              <a:t>The purpose of our project is to create a tool that can quickly identify, and fact-check statements made on a webpage. To make this tool, we will need to develop two separate algorithms and combine them into one tool. The first algorithm will need to read the contents of a webpage, identify statements made as facts, and store them in memory. The second algorithm will take each statement and evaluate its factual integrity. A user of the tool will be empowered to fact-check statements with the click of a button, thereby increasing their confidence in given sources.</a:t>
            </a:r>
          </a:p>
          <a:p>
            <a:pPr marL="76200" indent="0">
              <a:buNone/>
            </a:pPr>
            <a:endParaRPr lang="en-US" dirty="0"/>
          </a:p>
        </p:txBody>
      </p:sp>
      <p:sp>
        <p:nvSpPr>
          <p:cNvPr id="4" name="Slide Number Placeholder 3">
            <a:extLst>
              <a:ext uri="{FF2B5EF4-FFF2-40B4-BE49-F238E27FC236}">
                <a16:creationId xmlns:a16="http://schemas.microsoft.com/office/drawing/2014/main" id="{353FE57D-664A-3349-946F-630CC9BA3A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4002053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EFB3-0B3E-2D4A-83F3-26FEF8161DA4}"/>
              </a:ext>
            </a:extLst>
          </p:cNvPr>
          <p:cNvSpPr>
            <a:spLocks noGrp="1"/>
          </p:cNvSpPr>
          <p:nvPr>
            <p:ph type="ctrTitle"/>
          </p:nvPr>
        </p:nvSpPr>
        <p:spPr>
          <a:xfrm>
            <a:off x="593998" y="2308279"/>
            <a:ext cx="5497200" cy="526941"/>
          </a:xfrm>
        </p:spPr>
        <p:txBody>
          <a:bodyPr/>
          <a:lstStyle/>
          <a:p>
            <a:r>
              <a:rPr lang="en-US" dirty="0"/>
              <a:t>User Stories</a:t>
            </a:r>
          </a:p>
        </p:txBody>
      </p:sp>
    </p:spTree>
    <p:extLst>
      <p:ext uri="{BB962C8B-B14F-4D97-AF65-F5344CB8AC3E}">
        <p14:creationId xmlns:p14="http://schemas.microsoft.com/office/powerpoint/2010/main" val="95570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EEB8EB-717B-4A41-BB56-9685DEF0A11D}"/>
              </a:ext>
            </a:extLst>
          </p:cNvPr>
          <p:cNvSpPr>
            <a:spLocks noGrp="1"/>
          </p:cNvSpPr>
          <p:nvPr>
            <p:ph type="body" idx="1"/>
          </p:nvPr>
        </p:nvSpPr>
        <p:spPr>
          <a:xfrm>
            <a:off x="1774415" y="1019635"/>
            <a:ext cx="5045400" cy="3104230"/>
          </a:xfrm>
        </p:spPr>
        <p:txBody>
          <a:bodyPr/>
          <a:lstStyle/>
          <a:p>
            <a:pPr marL="0" indent="0">
              <a:buNone/>
            </a:pPr>
            <a:r>
              <a:rPr lang="en-US" sz="3200" dirty="0"/>
              <a:t>As a social media user, I want to quickly fact-check the statements I read so that I can verify the integrity of posts I read without needing to do outside research.</a:t>
            </a:r>
          </a:p>
          <a:p>
            <a:pPr marL="0" indent="0">
              <a:buNone/>
            </a:pPr>
            <a:endParaRPr lang="en-US" dirty="0"/>
          </a:p>
        </p:txBody>
      </p:sp>
      <p:sp>
        <p:nvSpPr>
          <p:cNvPr id="3" name="Slide Number Placeholder 2">
            <a:extLst>
              <a:ext uri="{FF2B5EF4-FFF2-40B4-BE49-F238E27FC236}">
                <a16:creationId xmlns:a16="http://schemas.microsoft.com/office/drawing/2014/main" id="{416CF48A-87FE-7C4B-801D-15458E2427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89062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EEB8EB-717B-4A41-BB56-9685DEF0A11D}"/>
              </a:ext>
            </a:extLst>
          </p:cNvPr>
          <p:cNvSpPr>
            <a:spLocks noGrp="1"/>
          </p:cNvSpPr>
          <p:nvPr>
            <p:ph type="body" idx="1"/>
          </p:nvPr>
        </p:nvSpPr>
        <p:spPr>
          <a:xfrm>
            <a:off x="1774415" y="1019635"/>
            <a:ext cx="5045400" cy="3104230"/>
          </a:xfrm>
        </p:spPr>
        <p:txBody>
          <a:bodyPr/>
          <a:lstStyle/>
          <a:p>
            <a:pPr marL="0" indent="0">
              <a:buNone/>
            </a:pPr>
            <a:r>
              <a:rPr lang="en-US" sz="3200" dirty="0"/>
              <a:t>As a journalist, I want to quickly fact-check my online research so that I can publish new stories as quickly as possible without sacrificing factual integrity.</a:t>
            </a:r>
          </a:p>
          <a:p>
            <a:pPr marL="0" indent="0">
              <a:buNone/>
            </a:pPr>
            <a:endParaRPr lang="en-US" dirty="0"/>
          </a:p>
        </p:txBody>
      </p:sp>
      <p:sp>
        <p:nvSpPr>
          <p:cNvPr id="3" name="Slide Number Placeholder 2">
            <a:extLst>
              <a:ext uri="{FF2B5EF4-FFF2-40B4-BE49-F238E27FC236}">
                <a16:creationId xmlns:a16="http://schemas.microsoft.com/office/drawing/2014/main" id="{416CF48A-87FE-7C4B-801D-15458E2427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683203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EEB8EB-717B-4A41-BB56-9685DEF0A11D}"/>
              </a:ext>
            </a:extLst>
          </p:cNvPr>
          <p:cNvSpPr>
            <a:spLocks noGrp="1"/>
          </p:cNvSpPr>
          <p:nvPr>
            <p:ph type="body" idx="1"/>
          </p:nvPr>
        </p:nvSpPr>
        <p:spPr>
          <a:xfrm>
            <a:off x="1774415" y="1019635"/>
            <a:ext cx="5045400" cy="3104230"/>
          </a:xfrm>
        </p:spPr>
        <p:txBody>
          <a:bodyPr/>
          <a:lstStyle/>
          <a:p>
            <a:pPr marL="0" indent="0">
              <a:buNone/>
            </a:pPr>
            <a:r>
              <a:rPr lang="en-US" sz="3200" dirty="0"/>
              <a:t>As an academic writer, I want to quickly fact-check statements so that I can get a sense for a source's reliability without the need for extensive research.</a:t>
            </a:r>
          </a:p>
          <a:p>
            <a:pPr marL="0" indent="0">
              <a:buNone/>
            </a:pPr>
            <a:endParaRPr lang="en-US" dirty="0"/>
          </a:p>
        </p:txBody>
      </p:sp>
      <p:sp>
        <p:nvSpPr>
          <p:cNvPr id="3" name="Slide Number Placeholder 2">
            <a:extLst>
              <a:ext uri="{FF2B5EF4-FFF2-40B4-BE49-F238E27FC236}">
                <a16:creationId xmlns:a16="http://schemas.microsoft.com/office/drawing/2014/main" id="{416CF48A-87FE-7C4B-801D-15458E2427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609821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EEB8EB-717B-4A41-BB56-9685DEF0A11D}"/>
              </a:ext>
            </a:extLst>
          </p:cNvPr>
          <p:cNvSpPr>
            <a:spLocks noGrp="1"/>
          </p:cNvSpPr>
          <p:nvPr>
            <p:ph type="body" idx="1"/>
          </p:nvPr>
        </p:nvSpPr>
        <p:spPr>
          <a:xfrm>
            <a:off x="1859257" y="670844"/>
            <a:ext cx="5045400" cy="3104230"/>
          </a:xfrm>
        </p:spPr>
        <p:txBody>
          <a:bodyPr/>
          <a:lstStyle/>
          <a:p>
            <a:pPr marL="0" indent="0">
              <a:buNone/>
            </a:pPr>
            <a:r>
              <a:rPr lang="en-US" sz="3200" dirty="0"/>
              <a:t>As a university student, I want to have greater insight into the content of my search engine results without having to click into each link, so that I can efficiently find the factual information I need.</a:t>
            </a:r>
          </a:p>
          <a:p>
            <a:pPr marL="0" indent="0">
              <a:buNone/>
            </a:pPr>
            <a:endParaRPr lang="en-US" dirty="0"/>
          </a:p>
        </p:txBody>
      </p:sp>
      <p:sp>
        <p:nvSpPr>
          <p:cNvPr id="3" name="Slide Number Placeholder 2">
            <a:extLst>
              <a:ext uri="{FF2B5EF4-FFF2-40B4-BE49-F238E27FC236}">
                <a16:creationId xmlns:a16="http://schemas.microsoft.com/office/drawing/2014/main" id="{416CF48A-87FE-7C4B-801D-15458E2427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910291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EEB8EB-717B-4A41-BB56-9685DEF0A11D}"/>
              </a:ext>
            </a:extLst>
          </p:cNvPr>
          <p:cNvSpPr>
            <a:spLocks noGrp="1"/>
          </p:cNvSpPr>
          <p:nvPr>
            <p:ph type="body" idx="1"/>
          </p:nvPr>
        </p:nvSpPr>
        <p:spPr>
          <a:xfrm>
            <a:off x="1821550" y="812245"/>
            <a:ext cx="5045400" cy="3104230"/>
          </a:xfrm>
        </p:spPr>
        <p:txBody>
          <a:bodyPr/>
          <a:lstStyle/>
          <a:p>
            <a:pPr marL="0" indent="0">
              <a:buNone/>
            </a:pPr>
            <a:r>
              <a:rPr lang="en-US" sz="3200" dirty="0"/>
              <a:t>As a medical professional, I want to have more trust in the articles and blogs I read online so that I can be confident in my research on topics exterior to my profession.</a:t>
            </a:r>
          </a:p>
          <a:p>
            <a:pPr marL="0" indent="0">
              <a:buNone/>
            </a:pPr>
            <a:endParaRPr lang="en-US" dirty="0"/>
          </a:p>
        </p:txBody>
      </p:sp>
      <p:sp>
        <p:nvSpPr>
          <p:cNvPr id="3" name="Slide Number Placeholder 2">
            <a:extLst>
              <a:ext uri="{FF2B5EF4-FFF2-40B4-BE49-F238E27FC236}">
                <a16:creationId xmlns:a16="http://schemas.microsoft.com/office/drawing/2014/main" id="{416CF48A-87FE-7C4B-801D-15458E2427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290774718"/>
      </p:ext>
    </p:extLst>
  </p:cSld>
  <p:clrMapOvr>
    <a:masterClrMapping/>
  </p:clrMapOvr>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842</Words>
  <Application>Microsoft Macintosh PowerPoint</Application>
  <PresentationFormat>On-screen Show (16:9)</PresentationFormat>
  <Paragraphs>91</Paragraphs>
  <Slides>21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Barlow SemiBold</vt:lpstr>
      <vt:lpstr>Arial</vt:lpstr>
      <vt:lpstr>Wingdings</vt:lpstr>
      <vt:lpstr>Barlow Light</vt:lpstr>
      <vt:lpstr>Lodovico template</vt:lpstr>
      <vt:lpstr>Deception Detective Fact - Checker</vt:lpstr>
      <vt:lpstr>Team Members</vt:lpstr>
      <vt:lpstr>Abstract</vt:lpstr>
      <vt:lpstr>User Stories</vt:lpstr>
      <vt:lpstr>PowerPoint Presentation</vt:lpstr>
      <vt:lpstr>PowerPoint Presentation</vt:lpstr>
      <vt:lpstr>PowerPoint Presentation</vt:lpstr>
      <vt:lpstr>PowerPoint Presentation</vt:lpstr>
      <vt:lpstr>PowerPoint Presentation</vt:lpstr>
      <vt:lpstr>Design Diagrams</vt:lpstr>
      <vt:lpstr>PowerPoint Presentation</vt:lpstr>
      <vt:lpstr>PowerPoint Presentation</vt:lpstr>
      <vt:lpstr>Major Project Constraints</vt:lpstr>
      <vt:lpstr>Major Project Constraints</vt:lpstr>
      <vt:lpstr>Major Project Constraints</vt:lpstr>
      <vt:lpstr>Major Project Constraints</vt:lpstr>
      <vt:lpstr>Project Logistics</vt:lpstr>
      <vt:lpstr>Review of Project Progress</vt:lpstr>
      <vt:lpstr>Expected Accomplishments</vt:lpstr>
      <vt:lpstr>Division of Work</vt:lpstr>
      <vt:lpstr>Expected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Deception Detective Fact - Checker</dc:title>
  <cp:lastModifiedBy>Nease, Andrew (neaseaw)</cp:lastModifiedBy>
  <cp:revision>7</cp:revision>
  <dcterms:modified xsi:type="dcterms:W3CDTF">2020-10-22T22:44:25Z</dcterms:modified>
</cp:coreProperties>
</file>