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2" d="100"/>
          <a:sy n="92" d="100"/>
        </p:scale>
        <p:origin x="66"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FC28F-A483-411B-99D5-881FA2BFE5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05102A-FDB8-4EA0-BC7D-2A22202DEE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8F2BA8-7718-434D-AB8C-98FBCB87B757}"/>
              </a:ext>
            </a:extLst>
          </p:cNvPr>
          <p:cNvSpPr>
            <a:spLocks noGrp="1"/>
          </p:cNvSpPr>
          <p:nvPr>
            <p:ph type="dt" sz="half" idx="10"/>
          </p:nvPr>
        </p:nvSpPr>
        <p:spPr/>
        <p:txBody>
          <a:bodyPr/>
          <a:lstStyle/>
          <a:p>
            <a:fld id="{1606D5EF-CAAD-4019-927F-E33D3E1F02A0}" type="datetimeFigureOut">
              <a:rPr lang="en-US" smtClean="0"/>
              <a:t>10/20/2020</a:t>
            </a:fld>
            <a:endParaRPr lang="en-US"/>
          </a:p>
        </p:txBody>
      </p:sp>
      <p:sp>
        <p:nvSpPr>
          <p:cNvPr id="5" name="Footer Placeholder 4">
            <a:extLst>
              <a:ext uri="{FF2B5EF4-FFF2-40B4-BE49-F238E27FC236}">
                <a16:creationId xmlns:a16="http://schemas.microsoft.com/office/drawing/2014/main" id="{2EFF28B9-0CB5-4D18-B067-B7EA3497E4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3632E3-F638-45FB-815B-FFB19BC65FA4}"/>
              </a:ext>
            </a:extLst>
          </p:cNvPr>
          <p:cNvSpPr>
            <a:spLocks noGrp="1"/>
          </p:cNvSpPr>
          <p:nvPr>
            <p:ph type="sldNum" sz="quarter" idx="12"/>
          </p:nvPr>
        </p:nvSpPr>
        <p:spPr/>
        <p:txBody>
          <a:bodyPr/>
          <a:lstStyle/>
          <a:p>
            <a:fld id="{5102E519-D5F6-4501-AC20-25EDFDBB353A}" type="slidenum">
              <a:rPr lang="en-US" smtClean="0"/>
              <a:t>‹#›</a:t>
            </a:fld>
            <a:endParaRPr lang="en-US"/>
          </a:p>
        </p:txBody>
      </p:sp>
    </p:spTree>
    <p:extLst>
      <p:ext uri="{BB962C8B-B14F-4D97-AF65-F5344CB8AC3E}">
        <p14:creationId xmlns:p14="http://schemas.microsoft.com/office/powerpoint/2010/main" val="2762467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9F050-16B9-4517-B572-69D1C03935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4A6161-A6C2-4107-8674-86AAD4E2E1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C95F81-5F7C-4AE0-B37E-9C09F7E89E50}"/>
              </a:ext>
            </a:extLst>
          </p:cNvPr>
          <p:cNvSpPr>
            <a:spLocks noGrp="1"/>
          </p:cNvSpPr>
          <p:nvPr>
            <p:ph type="dt" sz="half" idx="10"/>
          </p:nvPr>
        </p:nvSpPr>
        <p:spPr/>
        <p:txBody>
          <a:bodyPr/>
          <a:lstStyle/>
          <a:p>
            <a:fld id="{1606D5EF-CAAD-4019-927F-E33D3E1F02A0}" type="datetimeFigureOut">
              <a:rPr lang="en-US" smtClean="0"/>
              <a:t>10/20/2020</a:t>
            </a:fld>
            <a:endParaRPr lang="en-US"/>
          </a:p>
        </p:txBody>
      </p:sp>
      <p:sp>
        <p:nvSpPr>
          <p:cNvPr id="5" name="Footer Placeholder 4">
            <a:extLst>
              <a:ext uri="{FF2B5EF4-FFF2-40B4-BE49-F238E27FC236}">
                <a16:creationId xmlns:a16="http://schemas.microsoft.com/office/drawing/2014/main" id="{DE97F420-EB96-4B2A-A2B5-98EBC6718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428978-0113-4D1B-B25E-2BE786B87BB9}"/>
              </a:ext>
            </a:extLst>
          </p:cNvPr>
          <p:cNvSpPr>
            <a:spLocks noGrp="1"/>
          </p:cNvSpPr>
          <p:nvPr>
            <p:ph type="sldNum" sz="quarter" idx="12"/>
          </p:nvPr>
        </p:nvSpPr>
        <p:spPr/>
        <p:txBody>
          <a:bodyPr/>
          <a:lstStyle/>
          <a:p>
            <a:fld id="{5102E519-D5F6-4501-AC20-25EDFDBB353A}" type="slidenum">
              <a:rPr lang="en-US" smtClean="0"/>
              <a:t>‹#›</a:t>
            </a:fld>
            <a:endParaRPr lang="en-US"/>
          </a:p>
        </p:txBody>
      </p:sp>
    </p:spTree>
    <p:extLst>
      <p:ext uri="{BB962C8B-B14F-4D97-AF65-F5344CB8AC3E}">
        <p14:creationId xmlns:p14="http://schemas.microsoft.com/office/powerpoint/2010/main" val="30129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5EB4BA-011F-4613-8151-1F4EA168E8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D11EF0-EF0D-4683-A895-A296E0BC4D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47ABBD-5E08-47DE-974C-AF3B3EA07498}"/>
              </a:ext>
            </a:extLst>
          </p:cNvPr>
          <p:cNvSpPr>
            <a:spLocks noGrp="1"/>
          </p:cNvSpPr>
          <p:nvPr>
            <p:ph type="dt" sz="half" idx="10"/>
          </p:nvPr>
        </p:nvSpPr>
        <p:spPr/>
        <p:txBody>
          <a:bodyPr/>
          <a:lstStyle/>
          <a:p>
            <a:fld id="{1606D5EF-CAAD-4019-927F-E33D3E1F02A0}" type="datetimeFigureOut">
              <a:rPr lang="en-US" smtClean="0"/>
              <a:t>10/20/2020</a:t>
            </a:fld>
            <a:endParaRPr lang="en-US"/>
          </a:p>
        </p:txBody>
      </p:sp>
      <p:sp>
        <p:nvSpPr>
          <p:cNvPr id="5" name="Footer Placeholder 4">
            <a:extLst>
              <a:ext uri="{FF2B5EF4-FFF2-40B4-BE49-F238E27FC236}">
                <a16:creationId xmlns:a16="http://schemas.microsoft.com/office/drawing/2014/main" id="{BF8E78EC-20D6-41A3-82E6-3EACF9801D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0E700E-2281-4EE1-BBE0-582EE805A5EF}"/>
              </a:ext>
            </a:extLst>
          </p:cNvPr>
          <p:cNvSpPr>
            <a:spLocks noGrp="1"/>
          </p:cNvSpPr>
          <p:nvPr>
            <p:ph type="sldNum" sz="quarter" idx="12"/>
          </p:nvPr>
        </p:nvSpPr>
        <p:spPr/>
        <p:txBody>
          <a:bodyPr/>
          <a:lstStyle/>
          <a:p>
            <a:fld id="{5102E519-D5F6-4501-AC20-25EDFDBB353A}" type="slidenum">
              <a:rPr lang="en-US" smtClean="0"/>
              <a:t>‹#›</a:t>
            </a:fld>
            <a:endParaRPr lang="en-US"/>
          </a:p>
        </p:txBody>
      </p:sp>
    </p:spTree>
    <p:extLst>
      <p:ext uri="{BB962C8B-B14F-4D97-AF65-F5344CB8AC3E}">
        <p14:creationId xmlns:p14="http://schemas.microsoft.com/office/powerpoint/2010/main" val="3205908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8C47B-C4E1-43DB-ACB2-76B7C28893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E5FAD-C3DE-4D79-8E15-0FF9C64A7D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D98C1C-96E4-4E5E-B7AE-4D6048B25AB0}"/>
              </a:ext>
            </a:extLst>
          </p:cNvPr>
          <p:cNvSpPr>
            <a:spLocks noGrp="1"/>
          </p:cNvSpPr>
          <p:nvPr>
            <p:ph type="dt" sz="half" idx="10"/>
          </p:nvPr>
        </p:nvSpPr>
        <p:spPr/>
        <p:txBody>
          <a:bodyPr/>
          <a:lstStyle/>
          <a:p>
            <a:fld id="{1606D5EF-CAAD-4019-927F-E33D3E1F02A0}" type="datetimeFigureOut">
              <a:rPr lang="en-US" smtClean="0"/>
              <a:t>10/20/2020</a:t>
            </a:fld>
            <a:endParaRPr lang="en-US"/>
          </a:p>
        </p:txBody>
      </p:sp>
      <p:sp>
        <p:nvSpPr>
          <p:cNvPr id="5" name="Footer Placeholder 4">
            <a:extLst>
              <a:ext uri="{FF2B5EF4-FFF2-40B4-BE49-F238E27FC236}">
                <a16:creationId xmlns:a16="http://schemas.microsoft.com/office/drawing/2014/main" id="{821E57CF-E030-4650-9986-1B904446FA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ED412A-79FC-4422-A569-61373B96558C}"/>
              </a:ext>
            </a:extLst>
          </p:cNvPr>
          <p:cNvSpPr>
            <a:spLocks noGrp="1"/>
          </p:cNvSpPr>
          <p:nvPr>
            <p:ph type="sldNum" sz="quarter" idx="12"/>
          </p:nvPr>
        </p:nvSpPr>
        <p:spPr/>
        <p:txBody>
          <a:bodyPr/>
          <a:lstStyle/>
          <a:p>
            <a:fld id="{5102E519-D5F6-4501-AC20-25EDFDBB353A}" type="slidenum">
              <a:rPr lang="en-US" smtClean="0"/>
              <a:t>‹#›</a:t>
            </a:fld>
            <a:endParaRPr lang="en-US"/>
          </a:p>
        </p:txBody>
      </p:sp>
    </p:spTree>
    <p:extLst>
      <p:ext uri="{BB962C8B-B14F-4D97-AF65-F5344CB8AC3E}">
        <p14:creationId xmlns:p14="http://schemas.microsoft.com/office/powerpoint/2010/main" val="822624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32987-5686-4525-96FF-CDBDA4B40D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176280-FCAB-4E73-A343-0FE01B8BF7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E6C414-AC0A-4B43-B1D4-B84EC859CC0E}"/>
              </a:ext>
            </a:extLst>
          </p:cNvPr>
          <p:cNvSpPr>
            <a:spLocks noGrp="1"/>
          </p:cNvSpPr>
          <p:nvPr>
            <p:ph type="dt" sz="half" idx="10"/>
          </p:nvPr>
        </p:nvSpPr>
        <p:spPr/>
        <p:txBody>
          <a:bodyPr/>
          <a:lstStyle/>
          <a:p>
            <a:fld id="{1606D5EF-CAAD-4019-927F-E33D3E1F02A0}" type="datetimeFigureOut">
              <a:rPr lang="en-US" smtClean="0"/>
              <a:t>10/20/2020</a:t>
            </a:fld>
            <a:endParaRPr lang="en-US"/>
          </a:p>
        </p:txBody>
      </p:sp>
      <p:sp>
        <p:nvSpPr>
          <p:cNvPr id="5" name="Footer Placeholder 4">
            <a:extLst>
              <a:ext uri="{FF2B5EF4-FFF2-40B4-BE49-F238E27FC236}">
                <a16:creationId xmlns:a16="http://schemas.microsoft.com/office/drawing/2014/main" id="{BC54C37F-4DBD-4CA1-95A4-004C425DFD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3BE055-91FB-428A-AC7D-A9AC2A2FA6D0}"/>
              </a:ext>
            </a:extLst>
          </p:cNvPr>
          <p:cNvSpPr>
            <a:spLocks noGrp="1"/>
          </p:cNvSpPr>
          <p:nvPr>
            <p:ph type="sldNum" sz="quarter" idx="12"/>
          </p:nvPr>
        </p:nvSpPr>
        <p:spPr/>
        <p:txBody>
          <a:bodyPr/>
          <a:lstStyle/>
          <a:p>
            <a:fld id="{5102E519-D5F6-4501-AC20-25EDFDBB353A}" type="slidenum">
              <a:rPr lang="en-US" smtClean="0"/>
              <a:t>‹#›</a:t>
            </a:fld>
            <a:endParaRPr lang="en-US"/>
          </a:p>
        </p:txBody>
      </p:sp>
    </p:spTree>
    <p:extLst>
      <p:ext uri="{BB962C8B-B14F-4D97-AF65-F5344CB8AC3E}">
        <p14:creationId xmlns:p14="http://schemas.microsoft.com/office/powerpoint/2010/main" val="1610480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A0013-3836-435D-8CC7-81A8C7864E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BEB93D-A5B6-4C52-8CA6-C6887B7F38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813634-8437-43F7-AAF1-388EC89D44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1E37EB-EA03-4E53-8BD4-37ADC3805129}"/>
              </a:ext>
            </a:extLst>
          </p:cNvPr>
          <p:cNvSpPr>
            <a:spLocks noGrp="1"/>
          </p:cNvSpPr>
          <p:nvPr>
            <p:ph type="dt" sz="half" idx="10"/>
          </p:nvPr>
        </p:nvSpPr>
        <p:spPr/>
        <p:txBody>
          <a:bodyPr/>
          <a:lstStyle/>
          <a:p>
            <a:fld id="{1606D5EF-CAAD-4019-927F-E33D3E1F02A0}" type="datetimeFigureOut">
              <a:rPr lang="en-US" smtClean="0"/>
              <a:t>10/20/2020</a:t>
            </a:fld>
            <a:endParaRPr lang="en-US"/>
          </a:p>
        </p:txBody>
      </p:sp>
      <p:sp>
        <p:nvSpPr>
          <p:cNvPr id="6" name="Footer Placeholder 5">
            <a:extLst>
              <a:ext uri="{FF2B5EF4-FFF2-40B4-BE49-F238E27FC236}">
                <a16:creationId xmlns:a16="http://schemas.microsoft.com/office/drawing/2014/main" id="{18BA9D5E-B750-44B5-A085-5F6BB7128E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338A00-DBFE-427D-BEB8-6C6B626F48CC}"/>
              </a:ext>
            </a:extLst>
          </p:cNvPr>
          <p:cNvSpPr>
            <a:spLocks noGrp="1"/>
          </p:cNvSpPr>
          <p:nvPr>
            <p:ph type="sldNum" sz="quarter" idx="12"/>
          </p:nvPr>
        </p:nvSpPr>
        <p:spPr/>
        <p:txBody>
          <a:bodyPr/>
          <a:lstStyle/>
          <a:p>
            <a:fld id="{5102E519-D5F6-4501-AC20-25EDFDBB353A}" type="slidenum">
              <a:rPr lang="en-US" smtClean="0"/>
              <a:t>‹#›</a:t>
            </a:fld>
            <a:endParaRPr lang="en-US"/>
          </a:p>
        </p:txBody>
      </p:sp>
    </p:spTree>
    <p:extLst>
      <p:ext uri="{BB962C8B-B14F-4D97-AF65-F5344CB8AC3E}">
        <p14:creationId xmlns:p14="http://schemas.microsoft.com/office/powerpoint/2010/main" val="804441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D42BC-20F0-4A7D-A396-06A26CF0DA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F803AF-4480-4E66-AAA2-F68782A01E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75C917-D55E-45B6-AADC-5E6E926B1B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9FE1CE-E836-49F1-8264-E05C3DB0A3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7A0107-752C-4BA8-A832-6259E43EA6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5DC728-EEE8-4787-B3F1-2B9B3F6D57D7}"/>
              </a:ext>
            </a:extLst>
          </p:cNvPr>
          <p:cNvSpPr>
            <a:spLocks noGrp="1"/>
          </p:cNvSpPr>
          <p:nvPr>
            <p:ph type="dt" sz="half" idx="10"/>
          </p:nvPr>
        </p:nvSpPr>
        <p:spPr/>
        <p:txBody>
          <a:bodyPr/>
          <a:lstStyle/>
          <a:p>
            <a:fld id="{1606D5EF-CAAD-4019-927F-E33D3E1F02A0}" type="datetimeFigureOut">
              <a:rPr lang="en-US" smtClean="0"/>
              <a:t>10/20/2020</a:t>
            </a:fld>
            <a:endParaRPr lang="en-US"/>
          </a:p>
        </p:txBody>
      </p:sp>
      <p:sp>
        <p:nvSpPr>
          <p:cNvPr id="8" name="Footer Placeholder 7">
            <a:extLst>
              <a:ext uri="{FF2B5EF4-FFF2-40B4-BE49-F238E27FC236}">
                <a16:creationId xmlns:a16="http://schemas.microsoft.com/office/drawing/2014/main" id="{6F70EA5E-B53A-489D-9A2A-9387468ABF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68CC43-34A8-4DA7-910F-71F65D92A848}"/>
              </a:ext>
            </a:extLst>
          </p:cNvPr>
          <p:cNvSpPr>
            <a:spLocks noGrp="1"/>
          </p:cNvSpPr>
          <p:nvPr>
            <p:ph type="sldNum" sz="quarter" idx="12"/>
          </p:nvPr>
        </p:nvSpPr>
        <p:spPr/>
        <p:txBody>
          <a:bodyPr/>
          <a:lstStyle/>
          <a:p>
            <a:fld id="{5102E519-D5F6-4501-AC20-25EDFDBB353A}" type="slidenum">
              <a:rPr lang="en-US" smtClean="0"/>
              <a:t>‹#›</a:t>
            </a:fld>
            <a:endParaRPr lang="en-US"/>
          </a:p>
        </p:txBody>
      </p:sp>
    </p:spTree>
    <p:extLst>
      <p:ext uri="{BB962C8B-B14F-4D97-AF65-F5344CB8AC3E}">
        <p14:creationId xmlns:p14="http://schemas.microsoft.com/office/powerpoint/2010/main" val="1069544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1767C-D083-4E16-A132-8CBAB1F2D6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763124-DC2F-44AF-B6B7-FF999C48F4A9}"/>
              </a:ext>
            </a:extLst>
          </p:cNvPr>
          <p:cNvSpPr>
            <a:spLocks noGrp="1"/>
          </p:cNvSpPr>
          <p:nvPr>
            <p:ph type="dt" sz="half" idx="10"/>
          </p:nvPr>
        </p:nvSpPr>
        <p:spPr/>
        <p:txBody>
          <a:bodyPr/>
          <a:lstStyle/>
          <a:p>
            <a:fld id="{1606D5EF-CAAD-4019-927F-E33D3E1F02A0}" type="datetimeFigureOut">
              <a:rPr lang="en-US" smtClean="0"/>
              <a:t>10/20/2020</a:t>
            </a:fld>
            <a:endParaRPr lang="en-US"/>
          </a:p>
        </p:txBody>
      </p:sp>
      <p:sp>
        <p:nvSpPr>
          <p:cNvPr id="4" name="Footer Placeholder 3">
            <a:extLst>
              <a:ext uri="{FF2B5EF4-FFF2-40B4-BE49-F238E27FC236}">
                <a16:creationId xmlns:a16="http://schemas.microsoft.com/office/drawing/2014/main" id="{39820802-0B19-434D-A98A-502C229B93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2E350E-381F-44A4-82F7-EEC36CCD26D9}"/>
              </a:ext>
            </a:extLst>
          </p:cNvPr>
          <p:cNvSpPr>
            <a:spLocks noGrp="1"/>
          </p:cNvSpPr>
          <p:nvPr>
            <p:ph type="sldNum" sz="quarter" idx="12"/>
          </p:nvPr>
        </p:nvSpPr>
        <p:spPr/>
        <p:txBody>
          <a:bodyPr/>
          <a:lstStyle/>
          <a:p>
            <a:fld id="{5102E519-D5F6-4501-AC20-25EDFDBB353A}" type="slidenum">
              <a:rPr lang="en-US" smtClean="0"/>
              <a:t>‹#›</a:t>
            </a:fld>
            <a:endParaRPr lang="en-US"/>
          </a:p>
        </p:txBody>
      </p:sp>
    </p:spTree>
    <p:extLst>
      <p:ext uri="{BB962C8B-B14F-4D97-AF65-F5344CB8AC3E}">
        <p14:creationId xmlns:p14="http://schemas.microsoft.com/office/powerpoint/2010/main" val="1230913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67AB3F-4BF4-4AC8-8758-9D7B4ED1CB3C}"/>
              </a:ext>
            </a:extLst>
          </p:cNvPr>
          <p:cNvSpPr>
            <a:spLocks noGrp="1"/>
          </p:cNvSpPr>
          <p:nvPr>
            <p:ph type="dt" sz="half" idx="10"/>
          </p:nvPr>
        </p:nvSpPr>
        <p:spPr/>
        <p:txBody>
          <a:bodyPr/>
          <a:lstStyle/>
          <a:p>
            <a:fld id="{1606D5EF-CAAD-4019-927F-E33D3E1F02A0}" type="datetimeFigureOut">
              <a:rPr lang="en-US" smtClean="0"/>
              <a:t>10/20/2020</a:t>
            </a:fld>
            <a:endParaRPr lang="en-US"/>
          </a:p>
        </p:txBody>
      </p:sp>
      <p:sp>
        <p:nvSpPr>
          <p:cNvPr id="3" name="Footer Placeholder 2">
            <a:extLst>
              <a:ext uri="{FF2B5EF4-FFF2-40B4-BE49-F238E27FC236}">
                <a16:creationId xmlns:a16="http://schemas.microsoft.com/office/drawing/2014/main" id="{99F6DD1B-74AE-4FDB-B81A-24C9B8DC2B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694577-DD43-4B1D-B0E9-3F94D4D62258}"/>
              </a:ext>
            </a:extLst>
          </p:cNvPr>
          <p:cNvSpPr>
            <a:spLocks noGrp="1"/>
          </p:cNvSpPr>
          <p:nvPr>
            <p:ph type="sldNum" sz="quarter" idx="12"/>
          </p:nvPr>
        </p:nvSpPr>
        <p:spPr/>
        <p:txBody>
          <a:bodyPr/>
          <a:lstStyle/>
          <a:p>
            <a:fld id="{5102E519-D5F6-4501-AC20-25EDFDBB353A}" type="slidenum">
              <a:rPr lang="en-US" smtClean="0"/>
              <a:t>‹#›</a:t>
            </a:fld>
            <a:endParaRPr lang="en-US"/>
          </a:p>
        </p:txBody>
      </p:sp>
    </p:spTree>
    <p:extLst>
      <p:ext uri="{BB962C8B-B14F-4D97-AF65-F5344CB8AC3E}">
        <p14:creationId xmlns:p14="http://schemas.microsoft.com/office/powerpoint/2010/main" val="1942298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947B5-6FA9-42ED-8846-DFD21CB474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1A3E63-DA53-4DF9-BDAF-7066ED41F6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22DCEF-0C4B-4B50-9AE1-A0B595C22A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65DE72-2F33-4463-A49A-4FF26294A891}"/>
              </a:ext>
            </a:extLst>
          </p:cNvPr>
          <p:cNvSpPr>
            <a:spLocks noGrp="1"/>
          </p:cNvSpPr>
          <p:nvPr>
            <p:ph type="dt" sz="half" idx="10"/>
          </p:nvPr>
        </p:nvSpPr>
        <p:spPr/>
        <p:txBody>
          <a:bodyPr/>
          <a:lstStyle/>
          <a:p>
            <a:fld id="{1606D5EF-CAAD-4019-927F-E33D3E1F02A0}" type="datetimeFigureOut">
              <a:rPr lang="en-US" smtClean="0"/>
              <a:t>10/20/2020</a:t>
            </a:fld>
            <a:endParaRPr lang="en-US"/>
          </a:p>
        </p:txBody>
      </p:sp>
      <p:sp>
        <p:nvSpPr>
          <p:cNvPr id="6" name="Footer Placeholder 5">
            <a:extLst>
              <a:ext uri="{FF2B5EF4-FFF2-40B4-BE49-F238E27FC236}">
                <a16:creationId xmlns:a16="http://schemas.microsoft.com/office/drawing/2014/main" id="{D6814189-6AEC-4747-95C5-9CD7E2FD8C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5B407D-92A3-4DC0-9809-1F285001292A}"/>
              </a:ext>
            </a:extLst>
          </p:cNvPr>
          <p:cNvSpPr>
            <a:spLocks noGrp="1"/>
          </p:cNvSpPr>
          <p:nvPr>
            <p:ph type="sldNum" sz="quarter" idx="12"/>
          </p:nvPr>
        </p:nvSpPr>
        <p:spPr/>
        <p:txBody>
          <a:bodyPr/>
          <a:lstStyle/>
          <a:p>
            <a:fld id="{5102E519-D5F6-4501-AC20-25EDFDBB353A}" type="slidenum">
              <a:rPr lang="en-US" smtClean="0"/>
              <a:t>‹#›</a:t>
            </a:fld>
            <a:endParaRPr lang="en-US"/>
          </a:p>
        </p:txBody>
      </p:sp>
    </p:spTree>
    <p:extLst>
      <p:ext uri="{BB962C8B-B14F-4D97-AF65-F5344CB8AC3E}">
        <p14:creationId xmlns:p14="http://schemas.microsoft.com/office/powerpoint/2010/main" val="2615737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30947-682E-4E22-8482-35AAA709FA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FCE03A-9ACC-4254-A2FC-405B437560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179891-1099-4AE7-955B-4A71D5DB72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648755-3BEC-41AE-BF95-7FD6F37857C1}"/>
              </a:ext>
            </a:extLst>
          </p:cNvPr>
          <p:cNvSpPr>
            <a:spLocks noGrp="1"/>
          </p:cNvSpPr>
          <p:nvPr>
            <p:ph type="dt" sz="half" idx="10"/>
          </p:nvPr>
        </p:nvSpPr>
        <p:spPr/>
        <p:txBody>
          <a:bodyPr/>
          <a:lstStyle/>
          <a:p>
            <a:fld id="{1606D5EF-CAAD-4019-927F-E33D3E1F02A0}" type="datetimeFigureOut">
              <a:rPr lang="en-US" smtClean="0"/>
              <a:t>10/20/2020</a:t>
            </a:fld>
            <a:endParaRPr lang="en-US"/>
          </a:p>
        </p:txBody>
      </p:sp>
      <p:sp>
        <p:nvSpPr>
          <p:cNvPr id="6" name="Footer Placeholder 5">
            <a:extLst>
              <a:ext uri="{FF2B5EF4-FFF2-40B4-BE49-F238E27FC236}">
                <a16:creationId xmlns:a16="http://schemas.microsoft.com/office/drawing/2014/main" id="{6BF2ACF7-A866-4B36-B080-F5364D6700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E9FF4B-4B9D-4D45-89A6-58AF8441B085}"/>
              </a:ext>
            </a:extLst>
          </p:cNvPr>
          <p:cNvSpPr>
            <a:spLocks noGrp="1"/>
          </p:cNvSpPr>
          <p:nvPr>
            <p:ph type="sldNum" sz="quarter" idx="12"/>
          </p:nvPr>
        </p:nvSpPr>
        <p:spPr/>
        <p:txBody>
          <a:bodyPr/>
          <a:lstStyle/>
          <a:p>
            <a:fld id="{5102E519-D5F6-4501-AC20-25EDFDBB353A}" type="slidenum">
              <a:rPr lang="en-US" smtClean="0"/>
              <a:t>‹#›</a:t>
            </a:fld>
            <a:endParaRPr lang="en-US"/>
          </a:p>
        </p:txBody>
      </p:sp>
    </p:spTree>
    <p:extLst>
      <p:ext uri="{BB962C8B-B14F-4D97-AF65-F5344CB8AC3E}">
        <p14:creationId xmlns:p14="http://schemas.microsoft.com/office/powerpoint/2010/main" val="2538942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967A59-C0CC-4D4C-A049-DD9E086AF6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829170-70CC-49D9-8C1F-A310875A3B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215F87-ECB4-46F7-AEC5-402DDC65AF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06D5EF-CAAD-4019-927F-E33D3E1F02A0}" type="datetimeFigureOut">
              <a:rPr lang="en-US" smtClean="0"/>
              <a:t>10/20/2020</a:t>
            </a:fld>
            <a:endParaRPr lang="en-US"/>
          </a:p>
        </p:txBody>
      </p:sp>
      <p:sp>
        <p:nvSpPr>
          <p:cNvPr id="5" name="Footer Placeholder 4">
            <a:extLst>
              <a:ext uri="{FF2B5EF4-FFF2-40B4-BE49-F238E27FC236}">
                <a16:creationId xmlns:a16="http://schemas.microsoft.com/office/drawing/2014/main" id="{324F3204-6792-4CE9-97B1-26DB346A93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42503C-A29C-453E-8437-799FC83A5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02E519-D5F6-4501-AC20-25EDFDBB353A}" type="slidenum">
              <a:rPr lang="en-US" smtClean="0"/>
              <a:t>‹#›</a:t>
            </a:fld>
            <a:endParaRPr lang="en-US"/>
          </a:p>
        </p:txBody>
      </p:sp>
    </p:spTree>
    <p:extLst>
      <p:ext uri="{BB962C8B-B14F-4D97-AF65-F5344CB8AC3E}">
        <p14:creationId xmlns:p14="http://schemas.microsoft.com/office/powerpoint/2010/main" val="1104611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wooddj@mail.uc.edu" TargetMode="External"/><Relationship Id="rId2" Type="http://schemas.openxmlformats.org/officeDocument/2006/relationships/hyperlink" Target="mailto:neaseaw@mail.uc.edu" TargetMode="External"/><Relationship Id="rId1" Type="http://schemas.openxmlformats.org/officeDocument/2006/relationships/slideLayout" Target="../slideLayouts/slideLayout2.xml"/><Relationship Id="rId4" Type="http://schemas.openxmlformats.org/officeDocument/2006/relationships/hyperlink" Target="mailto:slacklj@mail.uc.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A7A6C-BDE9-4641-AE12-1A9FEC035C9B}"/>
              </a:ext>
            </a:extLst>
          </p:cNvPr>
          <p:cNvSpPr>
            <a:spLocks noGrp="1"/>
          </p:cNvSpPr>
          <p:nvPr>
            <p:ph type="ctrTitle"/>
          </p:nvPr>
        </p:nvSpPr>
        <p:spPr/>
        <p:txBody>
          <a:bodyPr/>
          <a:lstStyle/>
          <a:p>
            <a:r>
              <a:rPr lang="en-US" dirty="0"/>
              <a:t>Deception Detective Fact-Checker</a:t>
            </a:r>
          </a:p>
        </p:txBody>
      </p:sp>
      <p:sp>
        <p:nvSpPr>
          <p:cNvPr id="3" name="Subtitle 2">
            <a:extLst>
              <a:ext uri="{FF2B5EF4-FFF2-40B4-BE49-F238E27FC236}">
                <a16:creationId xmlns:a16="http://schemas.microsoft.com/office/drawing/2014/main" id="{97EA6A1C-FAEE-4C44-9AE5-361F2E1AF380}"/>
              </a:ext>
            </a:extLst>
          </p:cNvPr>
          <p:cNvSpPr>
            <a:spLocks noGrp="1"/>
          </p:cNvSpPr>
          <p:nvPr>
            <p:ph type="subTitle" idx="1"/>
          </p:nvPr>
        </p:nvSpPr>
        <p:spPr/>
        <p:txBody>
          <a:bodyPr/>
          <a:lstStyle/>
          <a:p>
            <a:r>
              <a:rPr lang="en-US" dirty="0"/>
              <a:t>Andrew </a:t>
            </a:r>
            <a:r>
              <a:rPr lang="en-US" dirty="0" err="1"/>
              <a:t>Nease</a:t>
            </a:r>
            <a:endParaRPr lang="en-US" dirty="0"/>
          </a:p>
          <a:p>
            <a:r>
              <a:rPr lang="en-US" dirty="0"/>
              <a:t>Daniel Wood</a:t>
            </a:r>
          </a:p>
          <a:p>
            <a:r>
              <a:rPr lang="en-US" dirty="0" err="1"/>
              <a:t>Lando</a:t>
            </a:r>
            <a:r>
              <a:rPr lang="en-US" dirty="0"/>
              <a:t> Slack</a:t>
            </a:r>
          </a:p>
        </p:txBody>
      </p:sp>
    </p:spTree>
    <p:extLst>
      <p:ext uri="{BB962C8B-B14F-4D97-AF65-F5344CB8AC3E}">
        <p14:creationId xmlns:p14="http://schemas.microsoft.com/office/powerpoint/2010/main" val="1380377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5DFD5-D718-430C-95DA-4147BB94027B}"/>
              </a:ext>
            </a:extLst>
          </p:cNvPr>
          <p:cNvSpPr>
            <a:spLocks noGrp="1"/>
          </p:cNvSpPr>
          <p:nvPr>
            <p:ph type="title"/>
          </p:nvPr>
        </p:nvSpPr>
        <p:spPr/>
        <p:txBody>
          <a:bodyPr/>
          <a:lstStyle/>
          <a:p>
            <a:r>
              <a:rPr lang="en-US" dirty="0"/>
              <a:t>Expected Demo</a:t>
            </a:r>
          </a:p>
        </p:txBody>
      </p:sp>
      <p:sp>
        <p:nvSpPr>
          <p:cNvPr id="3" name="Content Placeholder 2">
            <a:extLst>
              <a:ext uri="{FF2B5EF4-FFF2-40B4-BE49-F238E27FC236}">
                <a16:creationId xmlns:a16="http://schemas.microsoft.com/office/drawing/2014/main" id="{873F4628-53E3-4BAC-928B-841B67CE01CB}"/>
              </a:ext>
            </a:extLst>
          </p:cNvPr>
          <p:cNvSpPr>
            <a:spLocks noGrp="1"/>
          </p:cNvSpPr>
          <p:nvPr>
            <p:ph idx="1"/>
          </p:nvPr>
        </p:nvSpPr>
        <p:spPr/>
        <p:txBody>
          <a:bodyPr/>
          <a:lstStyle/>
          <a:p>
            <a:r>
              <a:rPr lang="en-US" dirty="0"/>
              <a:t>For the final demo, we plan to use our tool on two different webpages. On the first webpage, we will briefly discuss how the tool works at each step. On the second webpage, we will focus more on the results.</a:t>
            </a:r>
          </a:p>
        </p:txBody>
      </p:sp>
    </p:spTree>
    <p:extLst>
      <p:ext uri="{BB962C8B-B14F-4D97-AF65-F5344CB8AC3E}">
        <p14:creationId xmlns:p14="http://schemas.microsoft.com/office/powerpoint/2010/main" val="3956201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3152-E9A5-48C5-91BC-2910501328FC}"/>
              </a:ext>
            </a:extLst>
          </p:cNvPr>
          <p:cNvSpPr>
            <a:spLocks noGrp="1"/>
          </p:cNvSpPr>
          <p:nvPr>
            <p:ph type="title"/>
          </p:nvPr>
        </p:nvSpPr>
        <p:spPr/>
        <p:txBody>
          <a:bodyPr/>
          <a:lstStyle/>
          <a:p>
            <a:r>
              <a:rPr lang="en-US" dirty="0"/>
              <a:t>Contact Info</a:t>
            </a:r>
          </a:p>
        </p:txBody>
      </p:sp>
      <p:sp>
        <p:nvSpPr>
          <p:cNvPr id="3" name="Content Placeholder 2">
            <a:extLst>
              <a:ext uri="{FF2B5EF4-FFF2-40B4-BE49-F238E27FC236}">
                <a16:creationId xmlns:a16="http://schemas.microsoft.com/office/drawing/2014/main" id="{C9E6C098-7C94-4355-B153-FC6EC76D90E1}"/>
              </a:ext>
            </a:extLst>
          </p:cNvPr>
          <p:cNvSpPr>
            <a:spLocks noGrp="1"/>
          </p:cNvSpPr>
          <p:nvPr>
            <p:ph idx="1"/>
          </p:nvPr>
        </p:nvSpPr>
        <p:spPr/>
        <p:txBody>
          <a:bodyPr/>
          <a:lstStyle/>
          <a:p>
            <a:r>
              <a:rPr lang="en-US" dirty="0"/>
              <a:t>Andrew </a:t>
            </a:r>
            <a:r>
              <a:rPr lang="en-US" dirty="0" err="1"/>
              <a:t>Nease</a:t>
            </a:r>
            <a:r>
              <a:rPr lang="en-US" dirty="0"/>
              <a:t>: </a:t>
            </a:r>
            <a:r>
              <a:rPr lang="en-US" dirty="0">
                <a:hlinkClick r:id="rId2"/>
              </a:rPr>
              <a:t>neaseaw@mail.uc.edu</a:t>
            </a:r>
            <a:endParaRPr lang="en-US" dirty="0"/>
          </a:p>
          <a:p>
            <a:r>
              <a:rPr lang="en-US" dirty="0"/>
              <a:t>Daniel Wood: </a:t>
            </a:r>
            <a:r>
              <a:rPr lang="en-US" dirty="0">
                <a:hlinkClick r:id="rId3"/>
              </a:rPr>
              <a:t>wooddj@mail.uc.edu</a:t>
            </a:r>
            <a:endParaRPr lang="en-US" dirty="0"/>
          </a:p>
          <a:p>
            <a:r>
              <a:rPr lang="en-US" dirty="0" err="1"/>
              <a:t>Lando</a:t>
            </a:r>
            <a:r>
              <a:rPr lang="en-US" dirty="0"/>
              <a:t> Slack: </a:t>
            </a:r>
            <a:r>
              <a:rPr lang="en-US" dirty="0">
                <a:hlinkClick r:id="rId4"/>
              </a:rPr>
              <a:t>slacklj@mail.uc.edu</a:t>
            </a:r>
            <a:endParaRPr lang="en-US" dirty="0"/>
          </a:p>
          <a:p>
            <a:endParaRPr lang="en-US" dirty="0"/>
          </a:p>
          <a:p>
            <a:r>
              <a:rPr lang="en-US" dirty="0"/>
              <a:t>Advisor: Dr. </a:t>
            </a:r>
            <a:r>
              <a:rPr lang="en-US" dirty="0" err="1"/>
              <a:t>Yiming</a:t>
            </a:r>
            <a:r>
              <a:rPr lang="en-US" dirty="0"/>
              <a:t> Hu: huyg@ucmail.uc.edu</a:t>
            </a:r>
          </a:p>
        </p:txBody>
      </p:sp>
    </p:spTree>
    <p:extLst>
      <p:ext uri="{BB962C8B-B14F-4D97-AF65-F5344CB8AC3E}">
        <p14:creationId xmlns:p14="http://schemas.microsoft.com/office/powerpoint/2010/main" val="2597641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5B2B8-C27F-45E5-A29C-8968E2F6DFC4}"/>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B28CA7B8-641C-43D1-912A-038562F01334}"/>
              </a:ext>
            </a:extLst>
          </p:cNvPr>
          <p:cNvSpPr>
            <a:spLocks noGrp="1"/>
          </p:cNvSpPr>
          <p:nvPr>
            <p:ph idx="1"/>
          </p:nvPr>
        </p:nvSpPr>
        <p:spPr/>
        <p:txBody>
          <a:bodyPr/>
          <a:lstStyle/>
          <a:p>
            <a:r>
              <a:rPr lang="en-US" dirty="0"/>
              <a:t>The purpose of our project is to create a tool that can quickly identify, and fact-check statements made on a webpage. To make this tool, we will need to develop two separate algorithms and combine them into one tool. The first algorithm will need to read the contents of a webpage, identify statements made as facts, and store them in memory. The second algorithm will take each statement and evaluate its factual integrity. A user of the tool will be empowered to fact-check statements with the click of a button, thereby increasing their confidence in given sources.</a:t>
            </a:r>
          </a:p>
        </p:txBody>
      </p:sp>
    </p:spTree>
    <p:extLst>
      <p:ext uri="{BB962C8B-B14F-4D97-AF65-F5344CB8AC3E}">
        <p14:creationId xmlns:p14="http://schemas.microsoft.com/office/powerpoint/2010/main" val="2962023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CBF24-2214-48F8-9369-2B0EFB642354}"/>
              </a:ext>
            </a:extLst>
          </p:cNvPr>
          <p:cNvSpPr>
            <a:spLocks noGrp="1"/>
          </p:cNvSpPr>
          <p:nvPr>
            <p:ph type="title"/>
          </p:nvPr>
        </p:nvSpPr>
        <p:spPr/>
        <p:txBody>
          <a:bodyPr/>
          <a:lstStyle/>
          <a:p>
            <a:r>
              <a:rPr lang="en-US" dirty="0"/>
              <a:t>User Stories</a:t>
            </a:r>
          </a:p>
        </p:txBody>
      </p:sp>
      <p:sp>
        <p:nvSpPr>
          <p:cNvPr id="3" name="Content Placeholder 2">
            <a:extLst>
              <a:ext uri="{FF2B5EF4-FFF2-40B4-BE49-F238E27FC236}">
                <a16:creationId xmlns:a16="http://schemas.microsoft.com/office/drawing/2014/main" id="{F28FD42C-7AAD-4709-BA06-1526DBDBC099}"/>
              </a:ext>
            </a:extLst>
          </p:cNvPr>
          <p:cNvSpPr>
            <a:spLocks noGrp="1"/>
          </p:cNvSpPr>
          <p:nvPr>
            <p:ph idx="1"/>
          </p:nvPr>
        </p:nvSpPr>
        <p:spPr/>
        <p:txBody>
          <a:bodyPr>
            <a:normAutofit fontScale="85000" lnSpcReduction="10000"/>
          </a:bodyPr>
          <a:lstStyle/>
          <a:p>
            <a:pPr>
              <a:buFont typeface="Arial" panose="020B0604020202020204" pitchFamily="34" charset="0"/>
              <a:buChar char="•"/>
            </a:pPr>
            <a:r>
              <a:rPr lang="en-US" dirty="0"/>
              <a:t>As a social media user, I want to quickly fact-check the statements I read so that I can verify the integrity of posts I read without needing to do outside research.</a:t>
            </a:r>
          </a:p>
          <a:p>
            <a:pPr>
              <a:buFont typeface="Arial" panose="020B0604020202020204" pitchFamily="34" charset="0"/>
              <a:buChar char="•"/>
            </a:pPr>
            <a:r>
              <a:rPr lang="en-US" dirty="0"/>
              <a:t>As a journalist, I want to quickly fact-check my online research so that I can publish new stories as quickly as possible without sacrificing factual integrity.</a:t>
            </a:r>
          </a:p>
          <a:p>
            <a:pPr>
              <a:buFont typeface="Arial" panose="020B0604020202020204" pitchFamily="34" charset="0"/>
              <a:buChar char="•"/>
            </a:pPr>
            <a:r>
              <a:rPr lang="en-US" dirty="0"/>
              <a:t>As an academic writer, I want to quickly fact-check statements so that I can get a sense for a source's reliability without the need for extensive research.</a:t>
            </a:r>
          </a:p>
          <a:p>
            <a:pPr>
              <a:buFont typeface="Arial" panose="020B0604020202020204" pitchFamily="34" charset="0"/>
              <a:buChar char="•"/>
            </a:pPr>
            <a:r>
              <a:rPr lang="en-US" dirty="0"/>
              <a:t>As a university student, I want to have greater insight into the content of my search engine results without having to click into each link so that I can efficiently find the factual information I need.</a:t>
            </a:r>
          </a:p>
          <a:p>
            <a:pPr>
              <a:buFont typeface="Arial" panose="020B0604020202020204" pitchFamily="34" charset="0"/>
              <a:buChar char="•"/>
            </a:pPr>
            <a:r>
              <a:rPr lang="en-US" dirty="0"/>
              <a:t>As a medical professional, I want to have more trust in the articles and blogs I read online so that I can be confident in my research on topics exterior to my profession.</a:t>
            </a:r>
          </a:p>
          <a:p>
            <a:endParaRPr lang="en-US" dirty="0"/>
          </a:p>
        </p:txBody>
      </p:sp>
    </p:spTree>
    <p:extLst>
      <p:ext uri="{BB962C8B-B14F-4D97-AF65-F5344CB8AC3E}">
        <p14:creationId xmlns:p14="http://schemas.microsoft.com/office/powerpoint/2010/main" val="1091980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15C5F-4F20-44E2-85C7-249855CBCC26}"/>
              </a:ext>
            </a:extLst>
          </p:cNvPr>
          <p:cNvSpPr>
            <a:spLocks noGrp="1"/>
          </p:cNvSpPr>
          <p:nvPr>
            <p:ph type="title"/>
          </p:nvPr>
        </p:nvSpPr>
        <p:spPr/>
        <p:txBody>
          <a:bodyPr/>
          <a:lstStyle/>
          <a:p>
            <a:r>
              <a:rPr lang="en-US" dirty="0"/>
              <a:t>Design Diagrams</a:t>
            </a:r>
          </a:p>
        </p:txBody>
      </p:sp>
      <p:pic>
        <p:nvPicPr>
          <p:cNvPr id="4" name="Content Placeholder 3">
            <a:extLst>
              <a:ext uri="{FF2B5EF4-FFF2-40B4-BE49-F238E27FC236}">
                <a16:creationId xmlns:a16="http://schemas.microsoft.com/office/drawing/2014/main" id="{A42297B3-A305-4DB8-ADCB-EEE9FFCF81F9}"/>
              </a:ext>
            </a:extLst>
          </p:cNvPr>
          <p:cNvPicPr>
            <a:picLocks noGrp="1" noChangeAspect="1"/>
          </p:cNvPicPr>
          <p:nvPr>
            <p:ph idx="1"/>
          </p:nvPr>
        </p:nvPicPr>
        <p:blipFill>
          <a:blip r:embed="rId2"/>
          <a:stretch>
            <a:fillRect/>
          </a:stretch>
        </p:blipFill>
        <p:spPr>
          <a:xfrm>
            <a:off x="5978770" y="365125"/>
            <a:ext cx="5866332" cy="1070736"/>
          </a:xfrm>
          <a:prstGeom prst="rect">
            <a:avLst/>
          </a:prstGeom>
        </p:spPr>
      </p:pic>
      <p:pic>
        <p:nvPicPr>
          <p:cNvPr id="5" name="Picture 4">
            <a:extLst>
              <a:ext uri="{FF2B5EF4-FFF2-40B4-BE49-F238E27FC236}">
                <a16:creationId xmlns:a16="http://schemas.microsoft.com/office/drawing/2014/main" id="{6E72E59A-47A2-4A35-8FB4-F9D56B95DA3C}"/>
              </a:ext>
            </a:extLst>
          </p:cNvPr>
          <p:cNvPicPr>
            <a:picLocks noChangeAspect="1"/>
          </p:cNvPicPr>
          <p:nvPr/>
        </p:nvPicPr>
        <p:blipFill>
          <a:blip r:embed="rId3"/>
          <a:stretch>
            <a:fillRect/>
          </a:stretch>
        </p:blipFill>
        <p:spPr>
          <a:xfrm>
            <a:off x="838200" y="1973300"/>
            <a:ext cx="6327710" cy="2358693"/>
          </a:xfrm>
          <a:prstGeom prst="rect">
            <a:avLst/>
          </a:prstGeom>
        </p:spPr>
      </p:pic>
      <p:pic>
        <p:nvPicPr>
          <p:cNvPr id="6" name="Picture 5">
            <a:extLst>
              <a:ext uri="{FF2B5EF4-FFF2-40B4-BE49-F238E27FC236}">
                <a16:creationId xmlns:a16="http://schemas.microsoft.com/office/drawing/2014/main" id="{4DA4AD65-10EF-4F68-8A79-834FC1B4F17A}"/>
              </a:ext>
            </a:extLst>
          </p:cNvPr>
          <p:cNvPicPr>
            <a:picLocks noChangeAspect="1"/>
          </p:cNvPicPr>
          <p:nvPr/>
        </p:nvPicPr>
        <p:blipFill>
          <a:blip r:embed="rId4"/>
          <a:stretch>
            <a:fillRect/>
          </a:stretch>
        </p:blipFill>
        <p:spPr>
          <a:xfrm>
            <a:off x="6650603" y="4614605"/>
            <a:ext cx="5194500" cy="1878270"/>
          </a:xfrm>
          <a:prstGeom prst="rect">
            <a:avLst/>
          </a:prstGeom>
        </p:spPr>
      </p:pic>
      <p:sp>
        <p:nvSpPr>
          <p:cNvPr id="7" name="TextBox 6">
            <a:extLst>
              <a:ext uri="{FF2B5EF4-FFF2-40B4-BE49-F238E27FC236}">
                <a16:creationId xmlns:a16="http://schemas.microsoft.com/office/drawing/2014/main" id="{7736C74F-C71F-45DA-85CD-46E64736AF2E}"/>
              </a:ext>
            </a:extLst>
          </p:cNvPr>
          <p:cNvSpPr txBox="1"/>
          <p:nvPr/>
        </p:nvSpPr>
        <p:spPr>
          <a:xfrm>
            <a:off x="8021782" y="1435861"/>
            <a:ext cx="3657600" cy="369332"/>
          </a:xfrm>
          <a:prstGeom prst="rect">
            <a:avLst/>
          </a:prstGeom>
          <a:noFill/>
        </p:spPr>
        <p:txBody>
          <a:bodyPr wrap="square" rtlCol="0">
            <a:spAutoFit/>
          </a:bodyPr>
          <a:lstStyle/>
          <a:p>
            <a:r>
              <a:rPr lang="en-US" dirty="0"/>
              <a:t>Diagram D0: High-Level Graph</a:t>
            </a:r>
          </a:p>
        </p:txBody>
      </p:sp>
      <p:sp>
        <p:nvSpPr>
          <p:cNvPr id="9" name="TextBox 8">
            <a:extLst>
              <a:ext uri="{FF2B5EF4-FFF2-40B4-BE49-F238E27FC236}">
                <a16:creationId xmlns:a16="http://schemas.microsoft.com/office/drawing/2014/main" id="{CE2473D4-8F8D-4603-90F9-9EECAC91A81B}"/>
              </a:ext>
            </a:extLst>
          </p:cNvPr>
          <p:cNvSpPr txBox="1"/>
          <p:nvPr/>
        </p:nvSpPr>
        <p:spPr>
          <a:xfrm>
            <a:off x="1950027" y="3429000"/>
            <a:ext cx="3657600" cy="369332"/>
          </a:xfrm>
          <a:prstGeom prst="rect">
            <a:avLst/>
          </a:prstGeom>
          <a:noFill/>
        </p:spPr>
        <p:txBody>
          <a:bodyPr wrap="square" rtlCol="0">
            <a:spAutoFit/>
          </a:bodyPr>
          <a:lstStyle/>
          <a:p>
            <a:r>
              <a:rPr lang="en-US" dirty="0"/>
              <a:t>Diagram D1: Mid-Level Graph</a:t>
            </a:r>
          </a:p>
        </p:txBody>
      </p:sp>
      <p:sp>
        <p:nvSpPr>
          <p:cNvPr id="11" name="TextBox 10">
            <a:extLst>
              <a:ext uri="{FF2B5EF4-FFF2-40B4-BE49-F238E27FC236}">
                <a16:creationId xmlns:a16="http://schemas.microsoft.com/office/drawing/2014/main" id="{71DAD41F-88EA-4C6D-A492-F926CF1779EE}"/>
              </a:ext>
            </a:extLst>
          </p:cNvPr>
          <p:cNvSpPr txBox="1"/>
          <p:nvPr/>
        </p:nvSpPr>
        <p:spPr>
          <a:xfrm>
            <a:off x="8617528" y="4147327"/>
            <a:ext cx="3657600" cy="369332"/>
          </a:xfrm>
          <a:prstGeom prst="rect">
            <a:avLst/>
          </a:prstGeom>
          <a:noFill/>
        </p:spPr>
        <p:txBody>
          <a:bodyPr wrap="square" rtlCol="0">
            <a:spAutoFit/>
          </a:bodyPr>
          <a:lstStyle/>
          <a:p>
            <a:r>
              <a:rPr lang="en-US" dirty="0"/>
              <a:t>Diagram D2: Low-Level Graph</a:t>
            </a:r>
          </a:p>
        </p:txBody>
      </p:sp>
    </p:spTree>
    <p:extLst>
      <p:ext uri="{BB962C8B-B14F-4D97-AF65-F5344CB8AC3E}">
        <p14:creationId xmlns:p14="http://schemas.microsoft.com/office/powerpoint/2010/main" val="4251321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FEA55-3111-4631-8F3B-81A4A373F34C}"/>
              </a:ext>
            </a:extLst>
          </p:cNvPr>
          <p:cNvSpPr>
            <a:spLocks noGrp="1"/>
          </p:cNvSpPr>
          <p:nvPr>
            <p:ph type="title"/>
          </p:nvPr>
        </p:nvSpPr>
        <p:spPr/>
        <p:txBody>
          <a:bodyPr/>
          <a:lstStyle/>
          <a:p>
            <a:r>
              <a:rPr lang="en-US" dirty="0"/>
              <a:t>Major Project Constraints</a:t>
            </a:r>
          </a:p>
        </p:txBody>
      </p:sp>
      <p:sp>
        <p:nvSpPr>
          <p:cNvPr id="3" name="Content Placeholder 2">
            <a:extLst>
              <a:ext uri="{FF2B5EF4-FFF2-40B4-BE49-F238E27FC236}">
                <a16:creationId xmlns:a16="http://schemas.microsoft.com/office/drawing/2014/main" id="{BBAC7097-2E77-4AC0-AC8B-29B95D18B67A}"/>
              </a:ext>
            </a:extLst>
          </p:cNvPr>
          <p:cNvSpPr>
            <a:spLocks noGrp="1"/>
          </p:cNvSpPr>
          <p:nvPr>
            <p:ph idx="1"/>
          </p:nvPr>
        </p:nvSpPr>
        <p:spPr/>
        <p:txBody>
          <a:bodyPr>
            <a:normAutofit fontScale="40000" lnSpcReduction="20000"/>
          </a:bodyPr>
          <a:lstStyle/>
          <a:p>
            <a:pPr>
              <a:buFont typeface="Arial" panose="020B0604020202020204" pitchFamily="34" charset="0"/>
              <a:buChar char="•"/>
            </a:pPr>
            <a:r>
              <a:rPr lang="en-US" dirty="0"/>
              <a:t>Economic Cost: </a:t>
            </a:r>
          </a:p>
          <a:p>
            <a:pPr marL="742950" lvl="1" indent="-285750">
              <a:buFont typeface="Arial" panose="020B0604020202020204" pitchFamily="34" charset="0"/>
              <a:buChar char="•"/>
            </a:pPr>
            <a:r>
              <a:rPr lang="en-US" dirty="0"/>
              <a:t>Our project will not be constrained by economic costs. We will be researching freely available solutions, then developing our own software.</a:t>
            </a:r>
          </a:p>
          <a:p>
            <a:pPr>
              <a:buFont typeface="Arial" panose="020B0604020202020204" pitchFamily="34" charset="0"/>
              <a:buChar char="•"/>
            </a:pPr>
            <a:r>
              <a:rPr lang="en-US" dirty="0"/>
              <a:t>Time: </a:t>
            </a:r>
          </a:p>
          <a:p>
            <a:pPr marL="742950" lvl="1" indent="-285750">
              <a:buFont typeface="Arial" panose="020B0604020202020204" pitchFamily="34" charset="0"/>
              <a:buChar char="•"/>
            </a:pPr>
            <a:r>
              <a:rPr lang="en-US" dirty="0"/>
              <a:t>While we believe that we will have plenty of time to successfully complete our project, time constraints due to coursework are a definite consideration.</a:t>
            </a:r>
          </a:p>
          <a:p>
            <a:pPr>
              <a:buFont typeface="Arial" panose="020B0604020202020204" pitchFamily="34" charset="0"/>
              <a:buChar char="•"/>
            </a:pPr>
            <a:r>
              <a:rPr lang="en-US" dirty="0"/>
              <a:t>Scope: </a:t>
            </a:r>
          </a:p>
          <a:p>
            <a:pPr marL="742950" lvl="1" indent="-285750">
              <a:buFont typeface="Arial" panose="020B0604020202020204" pitchFamily="34" charset="0"/>
              <a:buChar char="•"/>
            </a:pPr>
            <a:r>
              <a:rPr lang="en-US" dirty="0"/>
              <a:t>Each member of our group discussed and agreed to specific tasks to individually take charge of and work on. We have also thoroughly discussed how we will combine the individual work into our final product.</a:t>
            </a:r>
          </a:p>
          <a:p>
            <a:pPr>
              <a:buFont typeface="Arial" panose="020B0604020202020204" pitchFamily="34" charset="0"/>
              <a:buChar char="•"/>
            </a:pPr>
            <a:r>
              <a:rPr lang="en-US" dirty="0"/>
              <a:t>Professional/Technical Expertise: </a:t>
            </a:r>
          </a:p>
          <a:p>
            <a:pPr marL="742950" lvl="1" indent="-285750">
              <a:buFont typeface="Arial" panose="020B0604020202020204" pitchFamily="34" charset="0"/>
              <a:buChar char="•"/>
            </a:pPr>
            <a:r>
              <a:rPr lang="en-US" dirty="0"/>
              <a:t>Our project will mainly involve the creation and application of two algorithms (potentially with a component of artificial intelligence) that none of us have prior experience working with. This lack of experience will make the research phase of our project even more important.</a:t>
            </a:r>
          </a:p>
          <a:p>
            <a:pPr>
              <a:buFont typeface="Arial" panose="020B0604020202020204" pitchFamily="34" charset="0"/>
              <a:buChar char="•"/>
            </a:pPr>
            <a:r>
              <a:rPr lang="en-US" dirty="0"/>
              <a:t>Ethical/ Legal: </a:t>
            </a:r>
          </a:p>
          <a:p>
            <a:pPr marL="742950" lvl="1" indent="-285750">
              <a:buFont typeface="Arial" panose="020B0604020202020204" pitchFamily="34" charset="0"/>
              <a:buChar char="•"/>
            </a:pPr>
            <a:r>
              <a:rPr lang="en-US" dirty="0"/>
              <a:t>Our project will not likely have legal implications as conveying factually inaccurate information is generally not against the law. It will have potentially significant ethical implications as the goal is to identify facts and refute </a:t>
            </a:r>
            <a:r>
              <a:rPr lang="en-US" dirty="0" err="1"/>
              <a:t>infactual</a:t>
            </a:r>
            <a:r>
              <a:rPr lang="en-US" dirty="0"/>
              <a:t> information. As such, we will need to careful that our tool works with as much integrity as possible.</a:t>
            </a:r>
          </a:p>
          <a:p>
            <a:pPr>
              <a:buFont typeface="Arial" panose="020B0604020202020204" pitchFamily="34" charset="0"/>
              <a:buChar char="•"/>
            </a:pPr>
            <a:r>
              <a:rPr lang="en-US" dirty="0"/>
              <a:t>Security: </a:t>
            </a:r>
          </a:p>
          <a:p>
            <a:pPr marL="742950" lvl="1" indent="-285750">
              <a:buFont typeface="Arial" panose="020B0604020202020204" pitchFamily="34" charset="0"/>
              <a:buChar char="•"/>
            </a:pPr>
            <a:r>
              <a:rPr lang="en-US" dirty="0"/>
              <a:t>We don't believe security to be a main concern for our project. We will neither collect nor store user information, so there won't be privacy concerns there.</a:t>
            </a:r>
          </a:p>
          <a:p>
            <a:pPr>
              <a:buFont typeface="Arial" panose="020B0604020202020204" pitchFamily="34" charset="0"/>
              <a:buChar char="•"/>
            </a:pPr>
            <a:r>
              <a:rPr lang="en-US" dirty="0"/>
              <a:t>Social: </a:t>
            </a:r>
          </a:p>
          <a:p>
            <a:pPr marL="742950" lvl="1" indent="-285750">
              <a:buFont typeface="Arial" panose="020B0604020202020204" pitchFamily="34" charset="0"/>
              <a:buChar char="•"/>
            </a:pPr>
            <a:r>
              <a:rPr lang="en-US" dirty="0"/>
              <a:t>Our project is designed to be used for public service. It could benefit society by making it easier and more convenient to evaluate the facts of an online source.</a:t>
            </a:r>
          </a:p>
          <a:p>
            <a:pPr>
              <a:buFont typeface="Arial" panose="020B0604020202020204" pitchFamily="34" charset="0"/>
              <a:buChar char="•"/>
            </a:pPr>
            <a:r>
              <a:rPr lang="en-US" dirty="0"/>
              <a:t>Environmental: </a:t>
            </a:r>
          </a:p>
          <a:p>
            <a:pPr marL="742950" lvl="1" indent="-285750">
              <a:buFont typeface="Arial" panose="020B0604020202020204" pitchFamily="34" charset="0"/>
              <a:buChar char="•"/>
            </a:pPr>
            <a:r>
              <a:rPr lang="en-US" dirty="0"/>
              <a:t>Our project will have no environmental concerns as it will be entirely software-based.</a:t>
            </a:r>
          </a:p>
          <a:p>
            <a:pPr>
              <a:buFont typeface="Arial" panose="020B0604020202020204" pitchFamily="34" charset="0"/>
              <a:buChar char="•"/>
            </a:pPr>
            <a:r>
              <a:rPr lang="en-US" dirty="0"/>
              <a:t>Diversity and Cultural Impact: </a:t>
            </a:r>
          </a:p>
          <a:p>
            <a:pPr marL="742950" lvl="1" indent="-285750">
              <a:buFont typeface="Arial" panose="020B0604020202020204" pitchFamily="34" charset="0"/>
              <a:buChar char="•"/>
            </a:pPr>
            <a:r>
              <a:rPr lang="en-US" dirty="0"/>
              <a:t>Our project will likely have the cultural constraint of being usable only on English webpages. In order to identify statements, we will need to apply concepts of natural language processing to an algorithm. To customize this to work with additional languages is outside the scope of our </a:t>
            </a:r>
            <a:r>
              <a:rPr lang="en-US" dirty="0" err="1"/>
              <a:t>inital</a:t>
            </a:r>
            <a:r>
              <a:rPr lang="en-US" dirty="0"/>
              <a:t> design.</a:t>
            </a:r>
          </a:p>
          <a:p>
            <a:endParaRPr lang="en-US" dirty="0"/>
          </a:p>
        </p:txBody>
      </p:sp>
    </p:spTree>
    <p:extLst>
      <p:ext uri="{BB962C8B-B14F-4D97-AF65-F5344CB8AC3E}">
        <p14:creationId xmlns:p14="http://schemas.microsoft.com/office/powerpoint/2010/main" val="1506430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4B091-4772-4EE5-945E-EBF9953749BA}"/>
              </a:ext>
            </a:extLst>
          </p:cNvPr>
          <p:cNvSpPr>
            <a:spLocks noGrp="1"/>
          </p:cNvSpPr>
          <p:nvPr>
            <p:ph type="title"/>
          </p:nvPr>
        </p:nvSpPr>
        <p:spPr/>
        <p:txBody>
          <a:bodyPr/>
          <a:lstStyle/>
          <a:p>
            <a:r>
              <a:rPr lang="en-US" dirty="0"/>
              <a:t>Review of Project Progress</a:t>
            </a:r>
          </a:p>
        </p:txBody>
      </p:sp>
      <p:sp>
        <p:nvSpPr>
          <p:cNvPr id="3" name="Content Placeholder 2">
            <a:extLst>
              <a:ext uri="{FF2B5EF4-FFF2-40B4-BE49-F238E27FC236}">
                <a16:creationId xmlns:a16="http://schemas.microsoft.com/office/drawing/2014/main" id="{2F9912A9-59E3-421F-B691-62D48D104793}"/>
              </a:ext>
            </a:extLst>
          </p:cNvPr>
          <p:cNvSpPr>
            <a:spLocks noGrp="1"/>
          </p:cNvSpPr>
          <p:nvPr>
            <p:ph idx="1"/>
          </p:nvPr>
        </p:nvSpPr>
        <p:spPr/>
        <p:txBody>
          <a:bodyPr/>
          <a:lstStyle/>
          <a:p>
            <a:r>
              <a:rPr lang="en-US" dirty="0"/>
              <a:t>We are currently in the research phase of out project</a:t>
            </a:r>
          </a:p>
        </p:txBody>
      </p:sp>
    </p:spTree>
    <p:extLst>
      <p:ext uri="{BB962C8B-B14F-4D97-AF65-F5344CB8AC3E}">
        <p14:creationId xmlns:p14="http://schemas.microsoft.com/office/powerpoint/2010/main" val="1577577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23277-3C79-4BFD-A567-2283945601D8}"/>
              </a:ext>
            </a:extLst>
          </p:cNvPr>
          <p:cNvSpPr>
            <a:spLocks noGrp="1"/>
          </p:cNvSpPr>
          <p:nvPr>
            <p:ph type="title"/>
          </p:nvPr>
        </p:nvSpPr>
        <p:spPr/>
        <p:txBody>
          <a:bodyPr/>
          <a:lstStyle/>
          <a:p>
            <a:r>
              <a:rPr lang="en-US" dirty="0"/>
              <a:t>Expected Accomplishments</a:t>
            </a:r>
          </a:p>
        </p:txBody>
      </p:sp>
      <p:sp>
        <p:nvSpPr>
          <p:cNvPr id="3" name="Content Placeholder 2">
            <a:extLst>
              <a:ext uri="{FF2B5EF4-FFF2-40B4-BE49-F238E27FC236}">
                <a16:creationId xmlns:a16="http://schemas.microsoft.com/office/drawing/2014/main" id="{E36E036E-774D-48CB-BF8F-28A571D1615E}"/>
              </a:ext>
            </a:extLst>
          </p:cNvPr>
          <p:cNvSpPr>
            <a:spLocks noGrp="1"/>
          </p:cNvSpPr>
          <p:nvPr>
            <p:ph idx="1"/>
          </p:nvPr>
        </p:nvSpPr>
        <p:spPr/>
        <p:txBody>
          <a:bodyPr/>
          <a:lstStyle/>
          <a:p>
            <a:r>
              <a:rPr lang="en-US" dirty="0"/>
              <a:t>By the end of the semester, we plan to have the reports written and shared for our research findings</a:t>
            </a:r>
          </a:p>
        </p:txBody>
      </p:sp>
    </p:spTree>
    <p:extLst>
      <p:ext uri="{BB962C8B-B14F-4D97-AF65-F5344CB8AC3E}">
        <p14:creationId xmlns:p14="http://schemas.microsoft.com/office/powerpoint/2010/main" val="3961753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C2A1C-CC97-452F-A7B4-0B5CD6298800}"/>
              </a:ext>
            </a:extLst>
          </p:cNvPr>
          <p:cNvSpPr>
            <a:spLocks noGrp="1"/>
          </p:cNvSpPr>
          <p:nvPr>
            <p:ph type="title"/>
          </p:nvPr>
        </p:nvSpPr>
        <p:spPr/>
        <p:txBody>
          <a:bodyPr/>
          <a:lstStyle/>
          <a:p>
            <a:r>
              <a:rPr lang="en-US" dirty="0"/>
              <a:t>Division of Work</a:t>
            </a:r>
          </a:p>
        </p:txBody>
      </p:sp>
      <p:graphicFrame>
        <p:nvGraphicFramePr>
          <p:cNvPr id="4" name="Content Placeholder 3">
            <a:extLst>
              <a:ext uri="{FF2B5EF4-FFF2-40B4-BE49-F238E27FC236}">
                <a16:creationId xmlns:a16="http://schemas.microsoft.com/office/drawing/2014/main" id="{A3BB569C-2D5C-485C-9878-5459230AAE57}"/>
              </a:ext>
            </a:extLst>
          </p:cNvPr>
          <p:cNvGraphicFramePr>
            <a:graphicFrameLocks noGrp="1"/>
          </p:cNvGraphicFramePr>
          <p:nvPr>
            <p:ph idx="1"/>
          </p:nvPr>
        </p:nvGraphicFramePr>
        <p:xfrm>
          <a:off x="838200" y="3086894"/>
          <a:ext cx="10515600" cy="1828800"/>
        </p:xfrm>
        <a:graphic>
          <a:graphicData uri="http://schemas.openxmlformats.org/drawingml/2006/table">
            <a:tbl>
              <a:tblPr/>
              <a:tblGrid>
                <a:gridCol w="2628900">
                  <a:extLst>
                    <a:ext uri="{9D8B030D-6E8A-4147-A177-3AD203B41FA5}">
                      <a16:colId xmlns:a16="http://schemas.microsoft.com/office/drawing/2014/main" val="3783020572"/>
                    </a:ext>
                  </a:extLst>
                </a:gridCol>
                <a:gridCol w="2628900">
                  <a:extLst>
                    <a:ext uri="{9D8B030D-6E8A-4147-A177-3AD203B41FA5}">
                      <a16:colId xmlns:a16="http://schemas.microsoft.com/office/drawing/2014/main" val="2171493090"/>
                    </a:ext>
                  </a:extLst>
                </a:gridCol>
                <a:gridCol w="2628900">
                  <a:extLst>
                    <a:ext uri="{9D8B030D-6E8A-4147-A177-3AD203B41FA5}">
                      <a16:colId xmlns:a16="http://schemas.microsoft.com/office/drawing/2014/main" val="3618256798"/>
                    </a:ext>
                  </a:extLst>
                </a:gridCol>
                <a:gridCol w="2628900">
                  <a:extLst>
                    <a:ext uri="{9D8B030D-6E8A-4147-A177-3AD203B41FA5}">
                      <a16:colId xmlns:a16="http://schemas.microsoft.com/office/drawing/2014/main" val="3421241483"/>
                    </a:ext>
                  </a:extLst>
                </a:gridCol>
              </a:tblGrid>
              <a:tr h="0">
                <a:tc>
                  <a:txBody>
                    <a:bodyPr/>
                    <a:lstStyle/>
                    <a:p>
                      <a:r>
                        <a:rPr lang="en-US"/>
                        <a:t>Task</a:t>
                      </a:r>
                    </a:p>
                  </a:txBody>
                  <a:tcPr anchor="ctr">
                    <a:lnL>
                      <a:noFill/>
                    </a:lnL>
                    <a:lnR>
                      <a:noFill/>
                    </a:lnR>
                    <a:lnT>
                      <a:noFill/>
                    </a:lnT>
                    <a:lnB>
                      <a:noFill/>
                    </a:lnB>
                  </a:tcPr>
                </a:tc>
                <a:tc>
                  <a:txBody>
                    <a:bodyPr/>
                    <a:lstStyle/>
                    <a:p>
                      <a:r>
                        <a:rPr lang="en-US"/>
                        <a:t>Daniel</a:t>
                      </a:r>
                    </a:p>
                  </a:txBody>
                  <a:tcPr anchor="ctr">
                    <a:lnL>
                      <a:noFill/>
                    </a:lnL>
                    <a:lnR>
                      <a:noFill/>
                    </a:lnR>
                    <a:lnT>
                      <a:noFill/>
                    </a:lnT>
                    <a:lnB>
                      <a:noFill/>
                    </a:lnB>
                  </a:tcPr>
                </a:tc>
                <a:tc>
                  <a:txBody>
                    <a:bodyPr/>
                    <a:lstStyle/>
                    <a:p>
                      <a:r>
                        <a:rPr lang="en-US"/>
                        <a:t>Andrew</a:t>
                      </a:r>
                    </a:p>
                  </a:txBody>
                  <a:tcPr anchor="ctr">
                    <a:lnL>
                      <a:noFill/>
                    </a:lnL>
                    <a:lnR>
                      <a:noFill/>
                    </a:lnR>
                    <a:lnT>
                      <a:noFill/>
                    </a:lnT>
                    <a:lnB>
                      <a:noFill/>
                    </a:lnB>
                  </a:tcPr>
                </a:tc>
                <a:tc>
                  <a:txBody>
                    <a:bodyPr/>
                    <a:lstStyle/>
                    <a:p>
                      <a:r>
                        <a:rPr lang="en-US"/>
                        <a:t>Lando</a:t>
                      </a:r>
                    </a:p>
                  </a:txBody>
                  <a:tcPr anchor="ctr">
                    <a:lnL>
                      <a:noFill/>
                    </a:lnL>
                    <a:lnR>
                      <a:noFill/>
                    </a:lnR>
                    <a:lnT>
                      <a:noFill/>
                    </a:lnT>
                    <a:lnB>
                      <a:noFill/>
                    </a:lnB>
                  </a:tcPr>
                </a:tc>
                <a:extLst>
                  <a:ext uri="{0D108BD9-81ED-4DB2-BD59-A6C34878D82A}">
                    <a16:rowId xmlns:a16="http://schemas.microsoft.com/office/drawing/2014/main" val="893611586"/>
                  </a:ext>
                </a:extLst>
              </a:tr>
              <a:tr h="0">
                <a:tc>
                  <a:txBody>
                    <a:bodyPr/>
                    <a:lstStyle/>
                    <a:p>
                      <a:r>
                        <a:rPr lang="en-US" b="1"/>
                        <a:t>Research Tasks</a:t>
                      </a:r>
                      <a:endParaRPr lang="en-US"/>
                    </a:p>
                  </a:txBody>
                  <a:tcPr anchor="ctr">
                    <a:lnL>
                      <a:noFill/>
                    </a:lnL>
                    <a:lnR>
                      <a:noFill/>
                    </a:lnR>
                    <a:lnT>
                      <a:noFill/>
                    </a:lnT>
                    <a:lnB>
                      <a:noFill/>
                    </a:lnB>
                  </a:tcPr>
                </a:tc>
                <a:tc>
                  <a:txBody>
                    <a:bodyPr/>
                    <a:lstStyle/>
                    <a:p>
                      <a:r>
                        <a:rPr lang="en-US"/>
                        <a:t>33%</a:t>
                      </a:r>
                    </a:p>
                  </a:txBody>
                  <a:tcPr anchor="ctr">
                    <a:lnL>
                      <a:noFill/>
                    </a:lnL>
                    <a:lnR>
                      <a:noFill/>
                    </a:lnR>
                    <a:lnT>
                      <a:noFill/>
                    </a:lnT>
                    <a:lnB>
                      <a:noFill/>
                    </a:lnB>
                  </a:tcPr>
                </a:tc>
                <a:tc>
                  <a:txBody>
                    <a:bodyPr/>
                    <a:lstStyle/>
                    <a:p>
                      <a:r>
                        <a:rPr lang="en-US"/>
                        <a:t>33%</a:t>
                      </a:r>
                    </a:p>
                  </a:txBody>
                  <a:tcPr anchor="ctr">
                    <a:lnL>
                      <a:noFill/>
                    </a:lnL>
                    <a:lnR>
                      <a:noFill/>
                    </a:lnR>
                    <a:lnT>
                      <a:noFill/>
                    </a:lnT>
                    <a:lnB>
                      <a:noFill/>
                    </a:lnB>
                  </a:tcPr>
                </a:tc>
                <a:tc>
                  <a:txBody>
                    <a:bodyPr/>
                    <a:lstStyle/>
                    <a:p>
                      <a:r>
                        <a:rPr lang="en-US"/>
                        <a:t>33%</a:t>
                      </a:r>
                    </a:p>
                  </a:txBody>
                  <a:tcPr anchor="ctr">
                    <a:lnL>
                      <a:noFill/>
                    </a:lnL>
                    <a:lnR>
                      <a:noFill/>
                    </a:lnR>
                    <a:lnT>
                      <a:noFill/>
                    </a:lnT>
                    <a:lnB>
                      <a:noFill/>
                    </a:lnB>
                  </a:tcPr>
                </a:tc>
                <a:extLst>
                  <a:ext uri="{0D108BD9-81ED-4DB2-BD59-A6C34878D82A}">
                    <a16:rowId xmlns:a16="http://schemas.microsoft.com/office/drawing/2014/main" val="3411460320"/>
                  </a:ext>
                </a:extLst>
              </a:tr>
              <a:tr h="0">
                <a:tc>
                  <a:txBody>
                    <a:bodyPr/>
                    <a:lstStyle/>
                    <a:p>
                      <a:r>
                        <a:rPr lang="en-US" b="1"/>
                        <a:t>Design and Devlopment</a:t>
                      </a:r>
                      <a:endParaRPr lang="en-US"/>
                    </a:p>
                  </a:txBody>
                  <a:tcPr anchor="ctr">
                    <a:lnL>
                      <a:noFill/>
                    </a:lnL>
                    <a:lnR>
                      <a:noFill/>
                    </a:lnR>
                    <a:lnT>
                      <a:noFill/>
                    </a:lnT>
                    <a:lnB>
                      <a:noFill/>
                    </a:lnB>
                  </a:tcPr>
                </a:tc>
                <a:tc>
                  <a:txBody>
                    <a:bodyPr/>
                    <a:lstStyle/>
                    <a:p>
                      <a:r>
                        <a:rPr lang="en-US"/>
                        <a:t>35%</a:t>
                      </a:r>
                    </a:p>
                  </a:txBody>
                  <a:tcPr anchor="ctr">
                    <a:lnL>
                      <a:noFill/>
                    </a:lnL>
                    <a:lnR>
                      <a:noFill/>
                    </a:lnR>
                    <a:lnT>
                      <a:noFill/>
                    </a:lnT>
                    <a:lnB>
                      <a:noFill/>
                    </a:lnB>
                  </a:tcPr>
                </a:tc>
                <a:tc>
                  <a:txBody>
                    <a:bodyPr/>
                    <a:lstStyle/>
                    <a:p>
                      <a:r>
                        <a:rPr lang="en-US"/>
                        <a:t>30%</a:t>
                      </a:r>
                    </a:p>
                  </a:txBody>
                  <a:tcPr anchor="ctr">
                    <a:lnL>
                      <a:noFill/>
                    </a:lnL>
                    <a:lnR>
                      <a:noFill/>
                    </a:lnR>
                    <a:lnT>
                      <a:noFill/>
                    </a:lnT>
                    <a:lnB>
                      <a:noFill/>
                    </a:lnB>
                  </a:tcPr>
                </a:tc>
                <a:tc>
                  <a:txBody>
                    <a:bodyPr/>
                    <a:lstStyle/>
                    <a:p>
                      <a:r>
                        <a:rPr lang="en-US"/>
                        <a:t>35%</a:t>
                      </a:r>
                    </a:p>
                  </a:txBody>
                  <a:tcPr anchor="ctr">
                    <a:lnL>
                      <a:noFill/>
                    </a:lnL>
                    <a:lnR>
                      <a:noFill/>
                    </a:lnR>
                    <a:lnT>
                      <a:noFill/>
                    </a:lnT>
                    <a:lnB>
                      <a:noFill/>
                    </a:lnB>
                  </a:tcPr>
                </a:tc>
                <a:extLst>
                  <a:ext uri="{0D108BD9-81ED-4DB2-BD59-A6C34878D82A}">
                    <a16:rowId xmlns:a16="http://schemas.microsoft.com/office/drawing/2014/main" val="3501450348"/>
                  </a:ext>
                </a:extLst>
              </a:tr>
              <a:tr h="0">
                <a:tc>
                  <a:txBody>
                    <a:bodyPr/>
                    <a:lstStyle/>
                    <a:p>
                      <a:r>
                        <a:rPr lang="en-US" b="1"/>
                        <a:t>Testing and Refactoring</a:t>
                      </a:r>
                      <a:endParaRPr lang="en-US"/>
                    </a:p>
                  </a:txBody>
                  <a:tcPr anchor="ctr">
                    <a:lnL>
                      <a:noFill/>
                    </a:lnL>
                    <a:lnR>
                      <a:noFill/>
                    </a:lnR>
                    <a:lnT>
                      <a:noFill/>
                    </a:lnT>
                    <a:lnB>
                      <a:noFill/>
                    </a:lnB>
                  </a:tcPr>
                </a:tc>
                <a:tc>
                  <a:txBody>
                    <a:bodyPr/>
                    <a:lstStyle/>
                    <a:p>
                      <a:r>
                        <a:rPr lang="en-US"/>
                        <a:t>30%</a:t>
                      </a:r>
                    </a:p>
                  </a:txBody>
                  <a:tcPr anchor="ctr">
                    <a:lnL>
                      <a:noFill/>
                    </a:lnL>
                    <a:lnR>
                      <a:noFill/>
                    </a:lnR>
                    <a:lnT>
                      <a:noFill/>
                    </a:lnT>
                    <a:lnB>
                      <a:noFill/>
                    </a:lnB>
                  </a:tcPr>
                </a:tc>
                <a:tc>
                  <a:txBody>
                    <a:bodyPr/>
                    <a:lstStyle/>
                    <a:p>
                      <a:r>
                        <a:rPr lang="en-US"/>
                        <a:t>40%</a:t>
                      </a:r>
                    </a:p>
                  </a:txBody>
                  <a:tcPr anchor="ctr">
                    <a:lnL>
                      <a:noFill/>
                    </a:lnL>
                    <a:lnR>
                      <a:noFill/>
                    </a:lnR>
                    <a:lnT>
                      <a:noFill/>
                    </a:lnT>
                    <a:lnB>
                      <a:noFill/>
                    </a:lnB>
                  </a:tcPr>
                </a:tc>
                <a:tc>
                  <a:txBody>
                    <a:bodyPr/>
                    <a:lstStyle/>
                    <a:p>
                      <a:r>
                        <a:rPr lang="en-US"/>
                        <a:t>30%</a:t>
                      </a:r>
                    </a:p>
                  </a:txBody>
                  <a:tcPr anchor="ctr">
                    <a:lnL>
                      <a:noFill/>
                    </a:lnL>
                    <a:lnR>
                      <a:noFill/>
                    </a:lnR>
                    <a:lnT>
                      <a:noFill/>
                    </a:lnT>
                    <a:lnB>
                      <a:noFill/>
                    </a:lnB>
                  </a:tcPr>
                </a:tc>
                <a:extLst>
                  <a:ext uri="{0D108BD9-81ED-4DB2-BD59-A6C34878D82A}">
                    <a16:rowId xmlns:a16="http://schemas.microsoft.com/office/drawing/2014/main" val="328908333"/>
                  </a:ext>
                </a:extLst>
              </a:tr>
              <a:tr h="0">
                <a:tc>
                  <a:txBody>
                    <a:bodyPr/>
                    <a:lstStyle/>
                    <a:p>
                      <a:r>
                        <a:rPr lang="en-US" b="1"/>
                        <a:t>Presentation Preparation</a:t>
                      </a:r>
                      <a:endParaRPr lang="en-US"/>
                    </a:p>
                  </a:txBody>
                  <a:tcPr anchor="ctr">
                    <a:lnL>
                      <a:noFill/>
                    </a:lnL>
                    <a:lnR>
                      <a:noFill/>
                    </a:lnR>
                    <a:lnT>
                      <a:noFill/>
                    </a:lnT>
                    <a:lnB>
                      <a:noFill/>
                    </a:lnB>
                  </a:tcPr>
                </a:tc>
                <a:tc>
                  <a:txBody>
                    <a:bodyPr/>
                    <a:lstStyle/>
                    <a:p>
                      <a:r>
                        <a:rPr lang="en-US"/>
                        <a:t>33%</a:t>
                      </a:r>
                    </a:p>
                  </a:txBody>
                  <a:tcPr anchor="ctr">
                    <a:lnL>
                      <a:noFill/>
                    </a:lnL>
                    <a:lnR>
                      <a:noFill/>
                    </a:lnR>
                    <a:lnT>
                      <a:noFill/>
                    </a:lnT>
                    <a:lnB>
                      <a:noFill/>
                    </a:lnB>
                  </a:tcPr>
                </a:tc>
                <a:tc>
                  <a:txBody>
                    <a:bodyPr/>
                    <a:lstStyle/>
                    <a:p>
                      <a:r>
                        <a:rPr lang="en-US"/>
                        <a:t>33%</a:t>
                      </a:r>
                    </a:p>
                  </a:txBody>
                  <a:tcPr anchor="ctr">
                    <a:lnL>
                      <a:noFill/>
                    </a:lnL>
                    <a:lnR>
                      <a:noFill/>
                    </a:lnR>
                    <a:lnT>
                      <a:noFill/>
                    </a:lnT>
                    <a:lnB>
                      <a:noFill/>
                    </a:lnB>
                  </a:tcPr>
                </a:tc>
                <a:tc>
                  <a:txBody>
                    <a:bodyPr/>
                    <a:lstStyle/>
                    <a:p>
                      <a:r>
                        <a:rPr lang="en-US" dirty="0"/>
                        <a:t>33%</a:t>
                      </a:r>
                    </a:p>
                  </a:txBody>
                  <a:tcPr anchor="ctr">
                    <a:lnL>
                      <a:noFill/>
                    </a:lnL>
                    <a:lnR>
                      <a:noFill/>
                    </a:lnR>
                    <a:lnT>
                      <a:noFill/>
                    </a:lnT>
                    <a:lnB>
                      <a:noFill/>
                    </a:lnB>
                  </a:tcPr>
                </a:tc>
                <a:extLst>
                  <a:ext uri="{0D108BD9-81ED-4DB2-BD59-A6C34878D82A}">
                    <a16:rowId xmlns:a16="http://schemas.microsoft.com/office/drawing/2014/main" val="3510035199"/>
                  </a:ext>
                </a:extLst>
              </a:tr>
            </a:tbl>
          </a:graphicData>
        </a:graphic>
      </p:graphicFrame>
    </p:spTree>
    <p:extLst>
      <p:ext uri="{BB962C8B-B14F-4D97-AF65-F5344CB8AC3E}">
        <p14:creationId xmlns:p14="http://schemas.microsoft.com/office/powerpoint/2010/main" val="34749171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820</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Deception Detective Fact-Checker</vt:lpstr>
      <vt:lpstr>Contact Info</vt:lpstr>
      <vt:lpstr>Abstract</vt:lpstr>
      <vt:lpstr>User Stories</vt:lpstr>
      <vt:lpstr>Design Diagrams</vt:lpstr>
      <vt:lpstr>Major Project Constraints</vt:lpstr>
      <vt:lpstr>Review of Project Progress</vt:lpstr>
      <vt:lpstr>Expected Accomplishments</vt:lpstr>
      <vt:lpstr>Division of Work</vt:lpstr>
      <vt:lpstr>Expected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Deception Detective Fact-Checker</dc:title>
  <dc:creator>Daniel Wood</dc:creator>
  <cp:lastModifiedBy>Daniel Wood</cp:lastModifiedBy>
  <cp:revision>3</cp:revision>
  <dcterms:created xsi:type="dcterms:W3CDTF">2020-10-20T19:31:25Z</dcterms:created>
  <dcterms:modified xsi:type="dcterms:W3CDTF">2020-10-20T19:59:58Z</dcterms:modified>
</cp:coreProperties>
</file>