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%20Bhadri\Desktop\Performance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Parallel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1.2102E-2</c:v>
                </c:pt>
                <c:pt idx="1">
                  <c:v>1.2232E-2</c:v>
                </c:pt>
                <c:pt idx="2">
                  <c:v>1.2581E-2</c:v>
                </c:pt>
                <c:pt idx="3">
                  <c:v>1.2821000000000001E-2</c:v>
                </c:pt>
                <c:pt idx="4">
                  <c:v>1.3802999999999999E-2</c:v>
                </c:pt>
                <c:pt idx="5">
                  <c:v>1.5002E-2</c:v>
                </c:pt>
                <c:pt idx="6">
                  <c:v>1.8017999999999999E-2</c:v>
                </c:pt>
                <c:pt idx="7">
                  <c:v>1.9896E-2</c:v>
                </c:pt>
                <c:pt idx="8">
                  <c:v>2.3401999999999999E-2</c:v>
                </c:pt>
                <c:pt idx="9">
                  <c:v>2.6991000000000001E-2</c:v>
                </c:pt>
                <c:pt idx="10">
                  <c:v>2.8646000000000001E-2</c:v>
                </c:pt>
              </c:numCache>
            </c:numRef>
          </c:val>
          <c:smooth val="0"/>
        </c:ser>
        <c:ser>
          <c:idx val="1"/>
          <c:order val="1"/>
          <c:tx>
            <c:v>Serial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7.8E-2</c:v>
                </c:pt>
                <c:pt idx="1">
                  <c:v>8.4000000000000005E-2</c:v>
                </c:pt>
                <c:pt idx="2">
                  <c:v>9.6000000000000002E-2</c:v>
                </c:pt>
                <c:pt idx="3">
                  <c:v>0.1</c:v>
                </c:pt>
                <c:pt idx="4">
                  <c:v>0.10299999999999999</c:v>
                </c:pt>
                <c:pt idx="5">
                  <c:v>0.105</c:v>
                </c:pt>
                <c:pt idx="6">
                  <c:v>0.107</c:v>
                </c:pt>
                <c:pt idx="7">
                  <c:v>0.109</c:v>
                </c:pt>
                <c:pt idx="8">
                  <c:v>0.114</c:v>
                </c:pt>
                <c:pt idx="9">
                  <c:v>0.11799999999999999</c:v>
                </c:pt>
                <c:pt idx="10">
                  <c:v>0.13700000000000001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702160"/>
        <c:axId val="139702552"/>
      </c:lineChart>
      <c:catAx>
        <c:axId val="139702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Initial Paths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02552"/>
        <c:crosses val="autoZero"/>
        <c:auto val="1"/>
        <c:lblAlgn val="ctr"/>
        <c:lblOffset val="100"/>
        <c:noMultiLvlLbl val="0"/>
      </c:catAx>
      <c:valAx>
        <c:axId val="139702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</a:t>
                </a:r>
                <a:r>
                  <a:rPr lang="en-IN" baseline="0"/>
                  <a:t> (sec)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0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94F5D93-1B92-4897-8EED-7B33FF47B88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0C59A3-DBEE-4A90-BD17-5A132D259A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rossover_(genetic_algorithm)" TargetMode="External"/><Relationship Id="rId3" Type="http://schemas.openxmlformats.org/officeDocument/2006/relationships/hyperlink" Target="https://en.wikipedia.org/wiki/Natural_selection" TargetMode="External"/><Relationship Id="rId7" Type="http://schemas.openxmlformats.org/officeDocument/2006/relationships/hyperlink" Target="https://en.wikipedia.org/wiki/Mutation_(genetic_algorithm)" TargetMode="External"/><Relationship Id="rId2" Type="http://schemas.openxmlformats.org/officeDocument/2006/relationships/hyperlink" Target="https://en.wikipedia.org/wiki/Metaheurist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arch_algorithm" TargetMode="External"/><Relationship Id="rId5" Type="http://schemas.openxmlformats.org/officeDocument/2006/relationships/hyperlink" Target="https://en.wikipedia.org/wiki/Optimization_(mathematics)" TargetMode="External"/><Relationship Id="rId4" Type="http://schemas.openxmlformats.org/officeDocument/2006/relationships/hyperlink" Target="https://en.wikipedia.org/wiki/Evolutionary_algorithm" TargetMode="External"/><Relationship Id="rId9" Type="http://schemas.openxmlformats.org/officeDocument/2006/relationships/hyperlink" Target="https://en.wikipedia.org/wiki/Selection_(genetic_algorithm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858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Genetic Algorithm for Travelling Salesman Problem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00600"/>
            <a:ext cx="6172200" cy="1371600"/>
          </a:xfrm>
        </p:spPr>
        <p:txBody>
          <a:bodyPr/>
          <a:lstStyle/>
          <a:p>
            <a:r>
              <a:rPr lang="en-US" dirty="0" smtClean="0"/>
              <a:t>Presented By – </a:t>
            </a:r>
          </a:p>
          <a:p>
            <a:r>
              <a:rPr lang="en-US" dirty="0" smtClean="0"/>
              <a:t>Siddharth Bhadri,   Suyash Khemka  &amp; </a:t>
            </a:r>
            <a:r>
              <a:rPr lang="en-US" dirty="0" err="1" smtClean="0"/>
              <a:t>Vaidehi</a:t>
            </a:r>
            <a:r>
              <a:rPr lang="en-US" dirty="0" smtClean="0"/>
              <a:t> </a:t>
            </a:r>
            <a:r>
              <a:rPr lang="en-US" dirty="0" err="1" smtClean="0"/>
              <a:t>Kabra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 smtClean="0"/>
              <a:t>NP complete problem algorithm </a:t>
            </a:r>
            <a:r>
              <a:rPr lang="en-US" dirty="0"/>
              <a:t>problem in the field of computer science. It is focused on optimization.</a:t>
            </a:r>
          </a:p>
          <a:p>
            <a:r>
              <a:rPr lang="en-US" dirty="0" smtClean="0"/>
              <a:t>A </a:t>
            </a:r>
            <a:r>
              <a:rPr lang="en-US" dirty="0"/>
              <a:t>set of cities and distance between every pair of cities, the problem is to find the shortest possible route that visits every city exactly once and returns to the starting </a:t>
            </a:r>
            <a:r>
              <a:rPr lang="en-US" dirty="0" smtClean="0"/>
              <a:t>point.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39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yash\Documents\Captu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50735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00600" y="1524000"/>
            <a:ext cx="4038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The </a:t>
            </a:r>
            <a:r>
              <a:rPr lang="en-US" dirty="0"/>
              <a:t>traveling salesman problem consists of a salesman and a set of cities. The salesman has to visit each one of the cities starting from a certain one (e.g. the hometown) and returning to the same city. The challenge of the problem is that the traveling salesman wants to minimize the total length of the trip. </a:t>
            </a:r>
          </a:p>
        </p:txBody>
      </p:sp>
    </p:spTree>
    <p:extLst>
      <p:ext uri="{BB962C8B-B14F-4D97-AF65-F5344CB8AC3E}">
        <p14:creationId xmlns:p14="http://schemas.microsoft.com/office/powerpoint/2010/main" val="320865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300" b="1" dirty="0"/>
              <a:t>G</a:t>
            </a:r>
            <a:r>
              <a:rPr lang="en-US" sz="2300" b="1" dirty="0" smtClean="0"/>
              <a:t>enetic </a:t>
            </a:r>
            <a:r>
              <a:rPr lang="en-US" sz="2300" b="1" dirty="0"/>
              <a:t>A</a:t>
            </a:r>
            <a:r>
              <a:rPr lang="en-US" sz="2300" b="1" dirty="0" smtClean="0"/>
              <a:t>lgorithm</a:t>
            </a:r>
            <a:r>
              <a:rPr lang="en-US" sz="2300" dirty="0"/>
              <a:t> (</a:t>
            </a:r>
            <a:r>
              <a:rPr lang="en-US" sz="2300" b="1" dirty="0"/>
              <a:t>GA</a:t>
            </a:r>
            <a:r>
              <a:rPr lang="en-US" sz="2300" dirty="0"/>
              <a:t>) is  </a:t>
            </a:r>
            <a:r>
              <a:rPr lang="en-US" sz="2300" dirty="0">
                <a:hlinkClick r:id="rId2" tooltip="Metaheuristic"/>
              </a:rPr>
              <a:t>metaheuristic</a:t>
            </a:r>
            <a:r>
              <a:rPr lang="en-US" sz="2300" dirty="0"/>
              <a:t> inspired by the process of </a:t>
            </a:r>
            <a:r>
              <a:rPr lang="en-US" sz="2300" dirty="0">
                <a:hlinkClick r:id="rId3" tooltip="Natural selection"/>
              </a:rPr>
              <a:t>natural selection</a:t>
            </a:r>
            <a:r>
              <a:rPr lang="en-US" sz="2300" dirty="0"/>
              <a:t> that belongs to the larger class of </a:t>
            </a:r>
            <a:r>
              <a:rPr lang="en-US" sz="2300" dirty="0">
                <a:hlinkClick r:id="rId4" tooltip="Evolutionary algorithm"/>
              </a:rPr>
              <a:t>evolutionary algorithms</a:t>
            </a:r>
            <a:r>
              <a:rPr lang="en-US" sz="2300" dirty="0"/>
              <a:t> (EA). Genetic algorithms are commonly used to generate high-quality solutions to </a:t>
            </a:r>
            <a:r>
              <a:rPr lang="en-US" sz="2300" dirty="0">
                <a:hlinkClick r:id="rId5" tooltip="Optimization (mathematics)"/>
              </a:rPr>
              <a:t>optimization</a:t>
            </a:r>
            <a:r>
              <a:rPr lang="en-US" sz="2300" dirty="0"/>
              <a:t> and </a:t>
            </a:r>
            <a:r>
              <a:rPr lang="en-US" sz="2300" dirty="0">
                <a:hlinkClick r:id="rId6" tooltip="Search algorithm"/>
              </a:rPr>
              <a:t>search problems</a:t>
            </a:r>
            <a:r>
              <a:rPr lang="en-US" sz="2300" dirty="0"/>
              <a:t> by relying on bio-inspired operators such as </a:t>
            </a:r>
            <a:r>
              <a:rPr lang="en-US" sz="2300" dirty="0">
                <a:hlinkClick r:id="rId7" tooltip="Mutation (genetic algorithm)"/>
              </a:rPr>
              <a:t>mutation</a:t>
            </a:r>
            <a:r>
              <a:rPr lang="en-US" sz="2300" dirty="0"/>
              <a:t>, </a:t>
            </a:r>
            <a:r>
              <a:rPr lang="en-US" sz="2300" dirty="0">
                <a:hlinkClick r:id="rId8" tooltip="Crossover (genetic algorithm)"/>
              </a:rPr>
              <a:t>crossover</a:t>
            </a:r>
            <a:r>
              <a:rPr lang="en-US" sz="2300" dirty="0"/>
              <a:t> and </a:t>
            </a:r>
            <a:r>
              <a:rPr lang="en-US" sz="2300" dirty="0">
                <a:hlinkClick r:id="rId9" tooltip="Selection (genetic algorithm)"/>
              </a:rPr>
              <a:t>selection</a:t>
            </a:r>
            <a:r>
              <a:rPr lang="en-US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5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in 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/>
          <a:lstStyle/>
          <a:p>
            <a:r>
              <a:rPr lang="en-US" b="1" dirty="0" smtClean="0"/>
              <a:t>Selection</a:t>
            </a:r>
            <a:r>
              <a:rPr lang="en-US" dirty="0" smtClean="0"/>
              <a:t>: which </a:t>
            </a:r>
            <a:r>
              <a:rPr lang="en-US" dirty="0"/>
              <a:t>equates to survival of the </a:t>
            </a:r>
            <a:r>
              <a:rPr lang="en-US" dirty="0" smtClean="0"/>
              <a:t>fittest</a:t>
            </a:r>
            <a:endParaRPr lang="en-US" dirty="0"/>
          </a:p>
          <a:p>
            <a:r>
              <a:rPr lang="en-US" b="1" dirty="0" smtClean="0"/>
              <a:t>Crossover:</a:t>
            </a:r>
            <a:r>
              <a:rPr lang="en-US" dirty="0"/>
              <a:t> which represents mating between </a:t>
            </a:r>
            <a:r>
              <a:rPr lang="en-US" dirty="0" smtClean="0"/>
              <a:t>individuals</a:t>
            </a:r>
            <a:endParaRPr lang="en-US" dirty="0"/>
          </a:p>
          <a:p>
            <a:r>
              <a:rPr lang="en-US" b="1" dirty="0" smtClean="0"/>
              <a:t>Mutation:</a:t>
            </a:r>
            <a:r>
              <a:rPr lang="en-US" dirty="0"/>
              <a:t> which introduces random modifications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  <a:endParaRPr lang="en-US" dirty="0"/>
          </a:p>
        </p:txBody>
      </p:sp>
      <p:pic>
        <p:nvPicPr>
          <p:cNvPr id="4" name="Picture 2" descr="C:\Users\Suyash\Documents\Cap3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1" y="4648200"/>
            <a:ext cx="7400925" cy="186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specified number of paths are taken. </a:t>
            </a:r>
          </a:p>
          <a:p>
            <a:r>
              <a:rPr lang="en-US" dirty="0" smtClean="0"/>
              <a:t>The total distance is calculated for each path and threshold value is applied to it.</a:t>
            </a:r>
          </a:p>
          <a:p>
            <a:r>
              <a:rPr lang="en-US" dirty="0" smtClean="0"/>
              <a:t>Mutation is applied to all the paths that are below the threshold value.</a:t>
            </a:r>
          </a:p>
          <a:p>
            <a:r>
              <a:rPr lang="en-US" dirty="0" smtClean="0"/>
              <a:t>This happens for a fixed number of counts.</a:t>
            </a:r>
          </a:p>
          <a:p>
            <a:r>
              <a:rPr lang="en-US" dirty="0" smtClean="0"/>
              <a:t>The path with the least total distance is calculated and given as the result.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Parallelism </a:t>
            </a:r>
            <a:r>
              <a:rPr lang="en-US" dirty="0"/>
              <a:t>in </a:t>
            </a:r>
            <a:r>
              <a:rPr lang="en-US" dirty="0" smtClean="0"/>
              <a:t>CUDA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Thread is </a:t>
            </a:r>
            <a:r>
              <a:rPr lang="en-US" dirty="0"/>
              <a:t>assigned to </a:t>
            </a:r>
            <a:r>
              <a:rPr lang="en-US" dirty="0" smtClean="0"/>
              <a:t>a</a:t>
            </a:r>
            <a:r>
              <a:rPr lang="en-US" dirty="0" smtClean="0"/>
              <a:t> path and computation is </a:t>
            </a:r>
            <a:r>
              <a:rPr lang="en-US" smtClean="0"/>
              <a:t>carried out.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001000" cy="494995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449782"/>
              </p:ext>
            </p:extLst>
          </p:nvPr>
        </p:nvGraphicFramePr>
        <p:xfrm>
          <a:off x="457200" y="1905000"/>
          <a:ext cx="7467600" cy="4675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36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819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1871</TotalTime>
  <Words>252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Oriel</vt:lpstr>
      <vt:lpstr>Genetic Algorithm for Travelling Salesman Problem</vt:lpstr>
      <vt:lpstr>Introduction -TSP</vt:lpstr>
      <vt:lpstr>Problem Statement</vt:lpstr>
      <vt:lpstr>Introduction - Genetic Algorithm</vt:lpstr>
      <vt:lpstr>Evolution in genetic Algorithm</vt:lpstr>
      <vt:lpstr>Algorithm</vt:lpstr>
      <vt:lpstr>Performance Comparison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for Travelling Salesman Problem</dc:title>
  <dc:creator>Suyash</dc:creator>
  <cp:lastModifiedBy>Siddharth Bhadri</cp:lastModifiedBy>
  <cp:revision>24</cp:revision>
  <dcterms:created xsi:type="dcterms:W3CDTF">2017-04-15T18:54:05Z</dcterms:created>
  <dcterms:modified xsi:type="dcterms:W3CDTF">2017-04-27T06:09:00Z</dcterms:modified>
</cp:coreProperties>
</file>