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256" r:id="rId3"/>
    <p:sldId id="535" r:id="rId4"/>
    <p:sldId id="539" r:id="rId5"/>
    <p:sldId id="515" r:id="rId6"/>
    <p:sldId id="534" r:id="rId7"/>
    <p:sldId id="472" r:id="rId8"/>
    <p:sldId id="528" r:id="rId9"/>
    <p:sldId id="527" r:id="rId10"/>
    <p:sldId id="474" r:id="rId11"/>
    <p:sldId id="520" r:id="rId12"/>
    <p:sldId id="529" r:id="rId13"/>
    <p:sldId id="530" r:id="rId14"/>
    <p:sldId id="531" r:id="rId15"/>
    <p:sldId id="540" r:id="rId16"/>
    <p:sldId id="533" r:id="rId17"/>
    <p:sldId id="536" r:id="rId18"/>
    <p:sldId id="521" r:id="rId19"/>
    <p:sldId id="538" r:id="rId20"/>
    <p:sldId id="292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C0"/>
    <a:srgbClr val="66FF99"/>
    <a:srgbClr val="0066FF"/>
    <a:srgbClr val="FF6600"/>
    <a:srgbClr val="00FF00"/>
    <a:srgbClr val="FF9900"/>
    <a:srgbClr val="AAECDC"/>
    <a:srgbClr val="3399FF"/>
    <a:srgbClr val="E50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7" autoAdjust="0"/>
    <p:restoredTop sz="94424" autoAdjust="0"/>
  </p:normalViewPr>
  <p:slideViewPr>
    <p:cSldViewPr>
      <p:cViewPr>
        <p:scale>
          <a:sx n="70" d="100"/>
          <a:sy n="70" d="100"/>
        </p:scale>
        <p:origin x="1464" y="162"/>
      </p:cViewPr>
      <p:guideLst>
        <p:guide orient="horz" pos="2138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C5797-8702-483E-8ABC-63E41A6A38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41CCEB-5D5F-42B3-AD09-0455830FFA8B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>
              <a:latin typeface="+mn-lt"/>
              <a:ea typeface="黑体" pitchFamily="49" charset="-122"/>
            </a:rPr>
            <a:t>All-in-one product customization</a:t>
          </a:r>
          <a:endParaRPr lang="zh-CN" altLang="en-US" dirty="0">
            <a:latin typeface="+mn-lt"/>
            <a:ea typeface="黑体" pitchFamily="49" charset="-122"/>
          </a:endParaRPr>
        </a:p>
      </dgm:t>
    </dgm:pt>
    <dgm:pt modelId="{E32715B0-8D81-4D11-823B-85C27B0986BC}" type="parTrans" cxnId="{D5912E23-ED73-46CB-8A7D-AF5A7F29F882}">
      <dgm:prSet/>
      <dgm:spPr/>
      <dgm:t>
        <a:bodyPr/>
        <a:lstStyle/>
        <a:p>
          <a:endParaRPr lang="zh-CN" altLang="en-US"/>
        </a:p>
      </dgm:t>
    </dgm:pt>
    <dgm:pt modelId="{C2871786-16E6-4242-BF69-0FDA321D6EE4}" type="sibTrans" cxnId="{D5912E23-ED73-46CB-8A7D-AF5A7F29F882}">
      <dgm:prSet/>
      <dgm:spPr/>
      <dgm:t>
        <a:bodyPr/>
        <a:lstStyle/>
        <a:p>
          <a:endParaRPr lang="zh-CN" altLang="en-US"/>
        </a:p>
      </dgm:t>
    </dgm:pt>
    <dgm:pt modelId="{8D127782-339A-42DC-B826-3C574FEECE42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>
              <a:latin typeface="+mn-lt"/>
              <a:ea typeface="黑体" pitchFamily="49" charset="-122"/>
            </a:rPr>
            <a:t>Easy operation and maintenance</a:t>
          </a:r>
          <a:endParaRPr lang="zh-CN" altLang="en-US" dirty="0">
            <a:latin typeface="+mn-lt"/>
            <a:ea typeface="黑体" pitchFamily="49" charset="-122"/>
          </a:endParaRPr>
        </a:p>
      </dgm:t>
    </dgm:pt>
    <dgm:pt modelId="{C27FABC4-DCEB-4153-85EC-43229808F257}" type="sibTrans" cxnId="{9C778705-A9E9-4721-99F3-49871E3F98C1}">
      <dgm:prSet/>
      <dgm:spPr/>
      <dgm:t>
        <a:bodyPr/>
        <a:lstStyle/>
        <a:p>
          <a:endParaRPr lang="zh-CN" altLang="en-US"/>
        </a:p>
      </dgm:t>
    </dgm:pt>
    <dgm:pt modelId="{777D9CE5-C870-4B1B-8115-84D69AD457E9}" type="parTrans" cxnId="{9C778705-A9E9-4721-99F3-49871E3F98C1}">
      <dgm:prSet/>
      <dgm:spPr/>
      <dgm:t>
        <a:bodyPr/>
        <a:lstStyle/>
        <a:p>
          <a:endParaRPr lang="zh-CN" altLang="en-US"/>
        </a:p>
      </dgm:t>
    </dgm:pt>
    <dgm:pt modelId="{709F2DA0-C26A-4EAF-BF57-2ABF6C7C025C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>
              <a:latin typeface="+mn-lt"/>
              <a:ea typeface="黑体" pitchFamily="49" charset="-122"/>
            </a:rPr>
            <a:t>Auto failover</a:t>
          </a:r>
          <a:endParaRPr lang="zh-CN" altLang="en-US" dirty="0">
            <a:latin typeface="+mn-lt"/>
            <a:ea typeface="黑体" pitchFamily="49" charset="-122"/>
          </a:endParaRPr>
        </a:p>
      </dgm:t>
    </dgm:pt>
    <dgm:pt modelId="{C4DB1DDF-C348-4FA7-80F8-F94FE0DDE3BB}" type="parTrans" cxnId="{8BC856B1-C692-42BC-BCDC-667AC9E34FBB}">
      <dgm:prSet/>
      <dgm:spPr/>
      <dgm:t>
        <a:bodyPr/>
        <a:lstStyle/>
        <a:p>
          <a:endParaRPr lang="zh-CN" altLang="en-US"/>
        </a:p>
      </dgm:t>
    </dgm:pt>
    <dgm:pt modelId="{2B130AC6-15D3-42A4-8D75-6B986623775D}" type="sibTrans" cxnId="{8BC856B1-C692-42BC-BCDC-667AC9E34FBB}">
      <dgm:prSet/>
      <dgm:spPr/>
      <dgm:t>
        <a:bodyPr/>
        <a:lstStyle/>
        <a:p>
          <a:endParaRPr lang="zh-CN" altLang="en-US"/>
        </a:p>
      </dgm:t>
    </dgm:pt>
    <dgm:pt modelId="{44BA9E6C-8803-459F-BEF6-5139F43D00FE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>
              <a:latin typeface="+mn-lt"/>
              <a:ea typeface="黑体" pitchFamily="49" charset="-122"/>
            </a:rPr>
            <a:t>Scalable solution schema</a:t>
          </a:r>
          <a:endParaRPr lang="zh-CN" altLang="en-US" dirty="0">
            <a:latin typeface="+mn-lt"/>
            <a:ea typeface="黑体" pitchFamily="49" charset="-122"/>
          </a:endParaRPr>
        </a:p>
      </dgm:t>
    </dgm:pt>
    <dgm:pt modelId="{1B43BE14-CBE2-4318-8420-7C84FB8585CC}" type="parTrans" cxnId="{35DC06C6-0A1B-4B15-8591-6B0E9120E466}">
      <dgm:prSet/>
      <dgm:spPr/>
      <dgm:t>
        <a:bodyPr/>
        <a:lstStyle/>
        <a:p>
          <a:endParaRPr lang="zh-CN" altLang="en-US"/>
        </a:p>
      </dgm:t>
    </dgm:pt>
    <dgm:pt modelId="{AF49C8FF-A35E-4207-A9A8-6CC94B2EF109}" type="sibTrans" cxnId="{35DC06C6-0A1B-4B15-8591-6B0E9120E466}">
      <dgm:prSet/>
      <dgm:spPr/>
      <dgm:t>
        <a:bodyPr/>
        <a:lstStyle/>
        <a:p>
          <a:endParaRPr lang="zh-CN" altLang="en-US"/>
        </a:p>
      </dgm:t>
    </dgm:pt>
    <dgm:pt modelId="{027A9967-6261-4028-9013-0FCB6BECDB65}" type="pres">
      <dgm:prSet presAssocID="{2F2C5797-8702-483E-8ABC-63E41A6A38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6706D8-3655-4C5D-946C-C1F30DE1F6B4}" type="pres">
      <dgm:prSet presAssocID="{6A41CCEB-5D5F-42B3-AD09-0455830FFA8B}" presName="parentText" presStyleLbl="node1" presStyleIdx="0" presStyleCnt="4" custLinFactY="-840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C41AB-B36A-4615-9E34-89E3F36E3B48}" type="pres">
      <dgm:prSet presAssocID="{C2871786-16E6-4242-BF69-0FDA321D6EE4}" presName="spacer" presStyleCnt="0"/>
      <dgm:spPr/>
    </dgm:pt>
    <dgm:pt modelId="{BAC00085-06BB-47CB-8E97-82F92AFDE4E4}" type="pres">
      <dgm:prSet presAssocID="{709F2DA0-C26A-4EAF-BF57-2ABF6C7C025C}" presName="parentText" presStyleLbl="node1" presStyleIdx="1" presStyleCnt="4" custLinFactNeighborY="235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63184F-16C7-41AD-A03C-AAD335E34C8E}" type="pres">
      <dgm:prSet presAssocID="{2B130AC6-15D3-42A4-8D75-6B986623775D}" presName="spacer" presStyleCnt="0"/>
      <dgm:spPr/>
    </dgm:pt>
    <dgm:pt modelId="{84165E9B-D0C2-4701-AFDF-F523D567D329}" type="pres">
      <dgm:prSet presAssocID="{44BA9E6C-8803-459F-BEF6-5139F43D00FE}" presName="parentText" presStyleLbl="node1" presStyleIdx="2" presStyleCnt="4" custLinFactY="1752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B0361-5A81-4716-BAD4-2A0FDACD9963}" type="pres">
      <dgm:prSet presAssocID="{AF49C8FF-A35E-4207-A9A8-6CC94B2EF109}" presName="spacer" presStyleCnt="0"/>
      <dgm:spPr/>
    </dgm:pt>
    <dgm:pt modelId="{5E3635C8-9779-4260-AE18-0310E502C61B}" type="pres">
      <dgm:prSet presAssocID="{8D127782-339A-42DC-B826-3C574FEECE42}" presName="parentText" presStyleLbl="node1" presStyleIdx="3" presStyleCnt="4" custLinFactY="3700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8A885-F1C1-49E9-B8E9-5997FF5B89A6}" type="presOf" srcId="{44BA9E6C-8803-459F-BEF6-5139F43D00FE}" destId="{84165E9B-D0C2-4701-AFDF-F523D567D329}" srcOrd="0" destOrd="0" presId="urn:microsoft.com/office/officeart/2005/8/layout/vList2"/>
    <dgm:cxn modelId="{9C9F4EE1-0342-4A4B-AF23-27F2D3F607C5}" type="presOf" srcId="{8D127782-339A-42DC-B826-3C574FEECE42}" destId="{5E3635C8-9779-4260-AE18-0310E502C61B}" srcOrd="0" destOrd="0" presId="urn:microsoft.com/office/officeart/2005/8/layout/vList2"/>
    <dgm:cxn modelId="{D5912E23-ED73-46CB-8A7D-AF5A7F29F882}" srcId="{2F2C5797-8702-483E-8ABC-63E41A6A38D2}" destId="{6A41CCEB-5D5F-42B3-AD09-0455830FFA8B}" srcOrd="0" destOrd="0" parTransId="{E32715B0-8D81-4D11-823B-85C27B0986BC}" sibTransId="{C2871786-16E6-4242-BF69-0FDA321D6EE4}"/>
    <dgm:cxn modelId="{2F79FF2C-ACB7-4E6B-A8B9-953CAC5749D2}" type="presOf" srcId="{2F2C5797-8702-483E-8ABC-63E41A6A38D2}" destId="{027A9967-6261-4028-9013-0FCB6BECDB65}" srcOrd="0" destOrd="0" presId="urn:microsoft.com/office/officeart/2005/8/layout/vList2"/>
    <dgm:cxn modelId="{876A2AAA-9310-4C64-B6C0-476DBEC6B257}" type="presOf" srcId="{6A41CCEB-5D5F-42B3-AD09-0455830FFA8B}" destId="{6D6706D8-3655-4C5D-946C-C1F30DE1F6B4}" srcOrd="0" destOrd="0" presId="urn:microsoft.com/office/officeart/2005/8/layout/vList2"/>
    <dgm:cxn modelId="{3FE7A6F7-7FF6-466E-B838-EB1D7A52C8FA}" type="presOf" srcId="{709F2DA0-C26A-4EAF-BF57-2ABF6C7C025C}" destId="{BAC00085-06BB-47CB-8E97-82F92AFDE4E4}" srcOrd="0" destOrd="0" presId="urn:microsoft.com/office/officeart/2005/8/layout/vList2"/>
    <dgm:cxn modelId="{8BC856B1-C692-42BC-BCDC-667AC9E34FBB}" srcId="{2F2C5797-8702-483E-8ABC-63E41A6A38D2}" destId="{709F2DA0-C26A-4EAF-BF57-2ABF6C7C025C}" srcOrd="1" destOrd="0" parTransId="{C4DB1DDF-C348-4FA7-80F8-F94FE0DDE3BB}" sibTransId="{2B130AC6-15D3-42A4-8D75-6B986623775D}"/>
    <dgm:cxn modelId="{9C778705-A9E9-4721-99F3-49871E3F98C1}" srcId="{2F2C5797-8702-483E-8ABC-63E41A6A38D2}" destId="{8D127782-339A-42DC-B826-3C574FEECE42}" srcOrd="3" destOrd="0" parTransId="{777D9CE5-C870-4B1B-8115-84D69AD457E9}" sibTransId="{C27FABC4-DCEB-4153-85EC-43229808F257}"/>
    <dgm:cxn modelId="{35DC06C6-0A1B-4B15-8591-6B0E9120E466}" srcId="{2F2C5797-8702-483E-8ABC-63E41A6A38D2}" destId="{44BA9E6C-8803-459F-BEF6-5139F43D00FE}" srcOrd="2" destOrd="0" parTransId="{1B43BE14-CBE2-4318-8420-7C84FB8585CC}" sibTransId="{AF49C8FF-A35E-4207-A9A8-6CC94B2EF109}"/>
    <dgm:cxn modelId="{FF52FB02-F58A-48D1-BAA3-3015A731E7A9}" type="presParOf" srcId="{027A9967-6261-4028-9013-0FCB6BECDB65}" destId="{6D6706D8-3655-4C5D-946C-C1F30DE1F6B4}" srcOrd="0" destOrd="0" presId="urn:microsoft.com/office/officeart/2005/8/layout/vList2"/>
    <dgm:cxn modelId="{3A194ABB-30D9-4ED7-851F-AD7310C13FBB}" type="presParOf" srcId="{027A9967-6261-4028-9013-0FCB6BECDB65}" destId="{A34C41AB-B36A-4615-9E34-89E3F36E3B48}" srcOrd="1" destOrd="0" presId="urn:microsoft.com/office/officeart/2005/8/layout/vList2"/>
    <dgm:cxn modelId="{21F3C588-C567-49AC-8546-1B47116A3406}" type="presParOf" srcId="{027A9967-6261-4028-9013-0FCB6BECDB65}" destId="{BAC00085-06BB-47CB-8E97-82F92AFDE4E4}" srcOrd="2" destOrd="0" presId="urn:microsoft.com/office/officeart/2005/8/layout/vList2"/>
    <dgm:cxn modelId="{4DD2D13D-709E-4D9D-A818-4383599AB26E}" type="presParOf" srcId="{027A9967-6261-4028-9013-0FCB6BECDB65}" destId="{D763184F-16C7-41AD-A03C-AAD335E34C8E}" srcOrd="3" destOrd="0" presId="urn:microsoft.com/office/officeart/2005/8/layout/vList2"/>
    <dgm:cxn modelId="{391B19B0-C4B0-4EFC-B930-845D099E8FB8}" type="presParOf" srcId="{027A9967-6261-4028-9013-0FCB6BECDB65}" destId="{84165E9B-D0C2-4701-AFDF-F523D567D329}" srcOrd="4" destOrd="0" presId="urn:microsoft.com/office/officeart/2005/8/layout/vList2"/>
    <dgm:cxn modelId="{D1CC25BB-D74F-461E-B694-41CCFAD5E1C8}" type="presParOf" srcId="{027A9967-6261-4028-9013-0FCB6BECDB65}" destId="{B1DB0361-5A81-4716-BAD4-2A0FDACD9963}" srcOrd="5" destOrd="0" presId="urn:microsoft.com/office/officeart/2005/8/layout/vList2"/>
    <dgm:cxn modelId="{B1A89859-3B45-4B21-903F-B220ED14819F}" type="presParOf" srcId="{027A9967-6261-4028-9013-0FCB6BECDB65}" destId="{5E3635C8-9779-4260-AE18-0310E502C6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1829C9-43CA-469A-955A-52D4B6E6CA34}" type="datetimeFigureOut">
              <a:rPr lang="zh-CN" altLang="en-US"/>
              <a:pPr>
                <a:defRPr/>
              </a:pPr>
              <a:t>2019/1/28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AF70202-8137-4AF4-A85D-8C9D270172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41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3E5A8FD7-2646-46CE-8AC4-FC67D2553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605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A8FD7-2646-46CE-8AC4-FC67D25536E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14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A8FD7-2646-46CE-8AC4-FC67D25536E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26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 smtClean="0"/>
              <a:t>Notes for deployment:</a:t>
            </a:r>
          </a:p>
          <a:p>
            <a:r>
              <a:rPr lang="en-US" altLang="zh-CN" dirty="0" smtClean="0"/>
              <a:t>For Server 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Server 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</a:t>
            </a:r>
            <a:r>
              <a:rPr lang="en-US" altLang="zh-CN" baseline="0" dirty="0" smtClean="0"/>
              <a:t> following requirements should be met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OS version should 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App version, program install path, data path, database instance name and NT service</a:t>
            </a:r>
            <a:r>
              <a:rPr lang="en-US" altLang="zh-CN" baseline="0" dirty="0" smtClean="0"/>
              <a:t> name should be consistent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ZKBioHA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 be</a:t>
            </a:r>
            <a:r>
              <a:rPr lang="en-US" altLang="zh-CN" baseline="0" dirty="0" smtClean="0"/>
              <a:t> deployed on both servers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Follow wizard to finish configuration . For Active-Standby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mode, all app should be configured in the same resource group.</a:t>
            </a:r>
            <a:r>
              <a:rPr lang="en-US" altLang="zh-CN" baseline="0" dirty="0" smtClean="0"/>
              <a:t> For </a:t>
            </a:r>
            <a:r>
              <a:rPr lang="en-US" altLang="zh-CN" dirty="0" smtClean="0"/>
              <a:t>Active-Active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mode, different app can be configured in different resource group.</a:t>
            </a:r>
          </a:p>
        </p:txBody>
      </p:sp>
    </p:spTree>
    <p:extLst>
      <p:ext uri="{BB962C8B-B14F-4D97-AF65-F5344CB8AC3E}">
        <p14:creationId xmlns:p14="http://schemas.microsoft.com/office/powerpoint/2010/main" val="310960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 smtClean="0"/>
              <a:t>Notes</a:t>
            </a:r>
            <a:r>
              <a:rPr lang="en-US" altLang="zh-CN" b="1" baseline="0" dirty="0" smtClean="0"/>
              <a:t> for deployment:</a:t>
            </a:r>
            <a:endParaRPr lang="en-US" altLang="zh-CN" b="1" dirty="0" smtClean="0"/>
          </a:p>
          <a:p>
            <a:r>
              <a:rPr lang="en-US" altLang="zh-CN" dirty="0" smtClean="0"/>
              <a:t>For Server 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Server 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</a:t>
            </a:r>
            <a:r>
              <a:rPr lang="en-US" altLang="zh-CN" baseline="0" dirty="0" smtClean="0"/>
              <a:t> following requirements should be met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OS version should 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App version, program install path, data path, database instance name and NT service</a:t>
            </a:r>
            <a:r>
              <a:rPr lang="en-US" altLang="zh-CN" baseline="0" dirty="0" smtClean="0"/>
              <a:t> name should be consistent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ZKBioHA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 be</a:t>
            </a:r>
            <a:r>
              <a:rPr lang="en-US" altLang="zh-CN" baseline="0" dirty="0" smtClean="0"/>
              <a:t> deployed on both servers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Follow wizard to finish configuration . For Active-Standby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mode, all app should be configured in the same resource group.</a:t>
            </a:r>
            <a:r>
              <a:rPr lang="en-US" altLang="zh-CN" baseline="0" dirty="0" smtClean="0"/>
              <a:t> For </a:t>
            </a:r>
            <a:r>
              <a:rPr lang="en-US" altLang="zh-CN" dirty="0" smtClean="0"/>
              <a:t>Active-Active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mode, different app can be configured in different resource group.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436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 smtClean="0"/>
              <a:t>Notes</a:t>
            </a:r>
            <a:r>
              <a:rPr lang="en-US" altLang="zh-CN" b="1" baseline="0" dirty="0" smtClean="0"/>
              <a:t> for deployment:</a:t>
            </a:r>
            <a:endParaRPr lang="en-US" altLang="zh-CN" b="1" dirty="0" smtClean="0"/>
          </a:p>
          <a:p>
            <a:r>
              <a:rPr lang="en-US" altLang="zh-CN" dirty="0" smtClean="0"/>
              <a:t>For Server 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Server 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</a:t>
            </a:r>
            <a:r>
              <a:rPr lang="en-US" altLang="zh-CN" baseline="0" dirty="0" smtClean="0"/>
              <a:t> following requirements should be met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OS 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aseline="0" dirty="0" smtClean="0"/>
              <a:t> servers should have same version;</a:t>
            </a:r>
            <a:endParaRPr lang="en-US" altLang="zh-CN" dirty="0" smtClean="0"/>
          </a:p>
          <a:p>
            <a:r>
              <a:rPr lang="en-US" altLang="zh-CN" dirty="0" smtClean="0"/>
              <a:t>Both app and database</a:t>
            </a:r>
            <a:r>
              <a:rPr lang="en-US" altLang="zh-CN" baseline="0" dirty="0" smtClean="0"/>
              <a:t> should be deployed on i</a:t>
            </a:r>
            <a:r>
              <a:rPr lang="en-US" altLang="zh-CN" dirty="0" smtClean="0"/>
              <a:t>ntegration standby server,</a:t>
            </a:r>
            <a:r>
              <a:rPr lang="en-US" altLang="zh-CN" baseline="0" dirty="0" smtClean="0"/>
              <a:t> and app version ,program install path, data path, database instance name and NT service name on standby server should be consistent with that on active server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ZKBioHA</a:t>
            </a:r>
            <a:r>
              <a:rPr lang="en-US" altLang="zh-CN" dirty="0" smtClean="0"/>
              <a:t> should be deployed on 3 servers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730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 smtClean="0"/>
              <a:t>Notes for deployment: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Support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 disaster recovery protection requirements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P-V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V-V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）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 of different brands of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virtualization platforms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；</a:t>
            </a:r>
            <a:endParaRPr kumimoji="1"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黑体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OS of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 v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irtualized production server and standby server should be consistent. They should be deployed in the same subnet segment, and app SW should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 be deployed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 in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 the same method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ZKBioHA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 should be deployed on both virtualized production server and standby server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；</a:t>
            </a:r>
            <a:endParaRPr kumimoji="1"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黑体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Configure high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 availability protection resources for app by following wizard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cs typeface="+mn-cs"/>
              </a:rPr>
              <a:t>；</a:t>
            </a:r>
            <a:endParaRPr kumimoji="1" lang="en-US" altLang="zh-CN" sz="900" kern="1200" dirty="0" smtClean="0">
              <a:solidFill>
                <a:schemeClr val="tx1"/>
              </a:solidFill>
              <a:latin typeface="Arial" panose="020B0604020202020204" pitchFamily="34" charset="0"/>
              <a:ea typeface="黑体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900" kern="1200" dirty="0" smtClean="0">
              <a:solidFill>
                <a:schemeClr val="tx1"/>
              </a:solidFill>
              <a:latin typeface="Arial" panose="020B0604020202020204" pitchFamily="34" charset="0"/>
              <a:ea typeface="黑体" pitchFamily="49" charset="-122"/>
              <a:cs typeface="+mn-cs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65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A8FD7-2646-46CE-8AC4-FC67D25536E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57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8DE1D99-442D-4F13-8BD4-FC66E497E420}" type="slidenum">
              <a:rPr lang="en-US" altLang="zh-CN" sz="1200"/>
              <a:pPr algn="r" eaLnBrk="1" hangingPunct="1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0025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1430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5" name="图片 9" descr="PPT02-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44" y="2786058"/>
            <a:ext cx="7143832" cy="64294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3457572"/>
            <a:ext cx="7143800" cy="47149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41392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889970-1939-4BC1-9328-A8EBA98F2F3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184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714356"/>
            <a:ext cx="2058987" cy="519749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6027738" cy="519749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C568BF-628A-4BEF-B519-4FFB75B9928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2672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143000" indent="-22860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5" name="图片 9" descr="PPT02-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44" y="2786058"/>
            <a:ext cx="7143832" cy="64294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3457572"/>
            <a:ext cx="7143800" cy="47149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658096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EAFC9-5D42-4AA2-8CD2-C281C853DE7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813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8118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4B46-2636-4256-88E9-81B53153FB8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8E1CA-CF64-45C4-BC4D-7F14998EC3C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71438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6A4BF-E456-4380-9552-8B3E8F44EF6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3A97-2605-4F8E-85E2-301B0EEC56E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493A2-7318-4525-88E3-238C844C4AA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42918"/>
            <a:ext cx="5111750" cy="52101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04968"/>
            <a:ext cx="3008313" cy="4048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79D71-EEC9-478B-93D6-16DDA8D0823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658096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320E51-6CCC-45C2-8E75-A332494CBC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937562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48629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55657"/>
            <a:ext cx="5486400" cy="38163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5303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2ED6C-171C-49DF-9093-C610CCFB938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E406F-BBE3-4733-BFBE-52054720F7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714356"/>
            <a:ext cx="2058987" cy="519749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6027738" cy="519749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22023-46AA-4EAD-BBB2-C8FFA757595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813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8118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FB9860-16CF-45C9-8A5E-3ADCE49568D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61246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FF999D-2A50-481D-B093-DA6283B0D48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51917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71438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0D1F9A-E05B-4244-8198-58FDBB3CC65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55591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94906-7043-4E9E-8B10-987FCD640EA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30657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47C5CC-67A0-47BA-AA23-23E07E510CA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30923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42918"/>
            <a:ext cx="5111750" cy="52101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04968"/>
            <a:ext cx="3008313" cy="4048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48AFDD-D603-4DAD-9B60-12B01BCED43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7849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48629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55657"/>
            <a:ext cx="5486400" cy="38163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5303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60E8-F2B9-41CB-BFF5-51A453A4F37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60787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F:\敦阳\2013&amp;雷安巡展\PPT01-02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" y="0"/>
            <a:ext cx="908685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4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57938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F3D59-8143-4062-90EA-FE83150C7BE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643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0" y="6500813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buClr>
                <a:srgbClr val="00CC00"/>
              </a:buClr>
              <a:buFont typeface="Wingdings" pitchFamily="2" charset="2"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pic>
        <p:nvPicPr>
          <p:cNvPr id="1031" name="Picture 9" descr="F:\敦阳\2013&amp;雷安巡展\PPT02-06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40475"/>
            <a:ext cx="12430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F:\敦阳\2013&amp;雷安巡展\PPT03-08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01000" y="6286500"/>
            <a:ext cx="11366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5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Blip>
          <a:blip r:embed="rId16"/>
        </a:buBlip>
        <a:defRPr kumimoji="1"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00"/>
        </a:buClr>
        <a:buBlip>
          <a:blip r:embed="rId16"/>
        </a:buBlip>
        <a:defRPr kumimoji="1" sz="20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F:\敦阳\2013&amp;雷安巡展\PPT01-02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" y="0"/>
            <a:ext cx="908685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4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57938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EDBDF5E3-CA95-457F-99CA-0266B477B04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643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0" y="6500813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buClr>
                <a:srgbClr val="00CC00"/>
              </a:buClr>
              <a:buFont typeface="Wingdings" pitchFamily="2" charset="2"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  <p:pic>
        <p:nvPicPr>
          <p:cNvPr id="1031" name="Picture 9" descr="F:\敦阳\2013&amp;雷安巡展\PPT02-06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40475"/>
            <a:ext cx="12430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F:\敦阳\2013&amp;雷安巡展\PPT03-08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01000" y="6289675"/>
            <a:ext cx="11366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Blip>
          <a:blip r:embed="rId16"/>
        </a:buBlip>
        <a:defRPr kumimoji="1"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00"/>
        </a:buClr>
        <a:buBlip>
          <a:blip r:embed="rId16"/>
        </a:buBlip>
        <a:defRPr kumimoji="1" sz="20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0090" y="2922664"/>
            <a:ext cx="8001000" cy="1077840"/>
          </a:xfrm>
        </p:spPr>
        <p:txBody>
          <a:bodyPr/>
          <a:lstStyle/>
          <a:p>
            <a:pPr algn="ctr">
              <a:defRPr/>
            </a:pPr>
            <a:r>
              <a:rPr lang="en-US" altLang="zh-CN" dirty="0" err="1" smtClean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ZKBioHA</a:t>
            </a:r>
            <a:r>
              <a:rPr lang="zh-CN" altLang="en-US" dirty="0" smtClean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High Availability Solution</a:t>
            </a:r>
            <a:br>
              <a:rPr lang="en-US" altLang="zh-CN" dirty="0" smtClean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</a:br>
            <a:r>
              <a:rPr lang="en-US" altLang="zh-CN" sz="1800" b="0" dirty="0" smtClean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7×24h business continuity protection for </a:t>
            </a:r>
            <a:r>
              <a:rPr lang="en-US" altLang="zh-CN" sz="1800" b="0" dirty="0" err="1" smtClean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ZKBioSecurity</a:t>
            </a:r>
            <a:r>
              <a:rPr lang="en-US" altLang="zh-CN" sz="1800" b="0" dirty="0" smtClean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platform</a:t>
            </a:r>
            <a:r>
              <a:rPr lang="en-US" altLang="zh-CN" sz="1800" dirty="0" smtClean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                      </a:t>
            </a:r>
            <a:endParaRPr lang="zh-CN" altLang="en-US" sz="1800" dirty="0">
              <a:latin typeface="Arial" panose="020B0604020202020204" pitchFamily="34" charset="0"/>
              <a:ea typeface="黑体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+mj-lt"/>
                <a:ea typeface="黑体" panose="02010609060101010101" pitchFamily="49" charset="-122"/>
              </a:rPr>
              <a:t>Table of contents</a:t>
            </a:r>
            <a:endParaRPr lang="zh-CN" altLang="en-US" dirty="0" smtClean="0">
              <a:effectLst/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099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10</a:t>
            </a: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RoseData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Confidential and Proprietary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" name="组合 36"/>
          <p:cNvGrpSpPr>
            <a:grpSpLocks/>
          </p:cNvGrpSpPr>
          <p:nvPr/>
        </p:nvGrpSpPr>
        <p:grpSpPr bwMode="auto">
          <a:xfrm>
            <a:off x="530557" y="1484784"/>
            <a:ext cx="8276951" cy="1077218"/>
            <a:chOff x="1285853" y="1258513"/>
            <a:chExt cx="6705367" cy="1077793"/>
          </a:xfrm>
        </p:grpSpPr>
        <p:sp>
          <p:nvSpPr>
            <p:cNvPr id="4104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4105" name="直接连接符 19"/>
            <p:cNvCxnSpPr>
              <a:cxnSpLocks noChangeShapeType="1"/>
              <a:stCxn id="4104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107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Product demand background</a:t>
              </a:r>
              <a:endParaRPr lang="zh-CN" altLang="en-US" b="1" dirty="0" smtClean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  <a:p>
              <a:pPr lvl="0">
                <a:defRPr/>
              </a:pPr>
              <a:endParaRPr lang="zh-CN" altLang="en-US" sz="3600" b="1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530557" y="3592028"/>
            <a:ext cx="8112688" cy="954107"/>
            <a:chOff x="1285853" y="1258512"/>
            <a:chExt cx="6572295" cy="954615"/>
          </a:xfrm>
        </p:grpSpPr>
        <p:sp>
          <p:nvSpPr>
            <p:cNvPr id="18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9" name="直接连接符 19"/>
            <p:cNvCxnSpPr>
              <a:cxnSpLocks noChangeShapeType="1"/>
              <a:stCxn id="18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783640" y="1258512"/>
              <a:ext cx="5857292" cy="95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Customized functions</a:t>
              </a:r>
              <a:endPara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21" name="组合 36"/>
          <p:cNvGrpSpPr>
            <a:grpSpLocks/>
          </p:cNvGrpSpPr>
          <p:nvPr/>
        </p:nvGrpSpPr>
        <p:grpSpPr bwMode="auto">
          <a:xfrm>
            <a:off x="530557" y="2538406"/>
            <a:ext cx="8276951" cy="523220"/>
            <a:chOff x="1285853" y="1258513"/>
            <a:chExt cx="6705367" cy="523499"/>
          </a:xfrm>
        </p:grpSpPr>
        <p:sp>
          <p:nvSpPr>
            <p:cNvPr id="22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3" name="直接连接符 19"/>
            <p:cNvCxnSpPr>
              <a:cxnSpLocks noChangeShapeType="1"/>
              <a:stCxn id="22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52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lvl="0">
                <a:defRPr/>
              </a:pPr>
              <a:r>
                <a:rPr lang="en-US" altLang="zh-CN" b="1" dirty="0" smtClean="0">
                  <a:latin typeface="Arial"/>
                  <a:cs typeface="Arial" pitchFamily="34" charset="0"/>
                </a:rPr>
                <a:t>Solution application scenario</a:t>
              </a:r>
              <a:endParaRPr lang="zh-CN" altLang="en-US" b="1" dirty="0"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7" name="组合 36"/>
          <p:cNvGrpSpPr>
            <a:grpSpLocks/>
          </p:cNvGrpSpPr>
          <p:nvPr/>
        </p:nvGrpSpPr>
        <p:grpSpPr bwMode="auto">
          <a:xfrm>
            <a:off x="500034" y="4503494"/>
            <a:ext cx="8276951" cy="954107"/>
            <a:chOff x="1285853" y="1258513"/>
            <a:chExt cx="6705367" cy="954616"/>
          </a:xfrm>
        </p:grpSpPr>
        <p:sp>
          <p:nvSpPr>
            <p:cNvPr id="25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6" name="直接连接符 19"/>
            <p:cNvCxnSpPr>
              <a:cxnSpLocks noChangeShapeType="1"/>
              <a:stCxn id="25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954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Product advantage comparison</a:t>
              </a:r>
              <a:endParaRPr lang="zh-CN" altLang="en-US" b="1" dirty="0" smtClean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黑体" pitchFamily="49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5901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altLang="zh-CN" dirty="0" smtClean="0">
                <a:effectLst/>
                <a:latin typeface="+mj-lt"/>
              </a:rPr>
              <a:t>Features of customized version</a:t>
            </a:r>
            <a:endParaRPr lang="zh-CN" altLang="en-US" dirty="0">
              <a:effectLst/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63A97-2605-4F8E-85E2-301B0EEC56EE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97030406"/>
              </p:ext>
            </p:extLst>
          </p:nvPr>
        </p:nvGraphicFramePr>
        <p:xfrm>
          <a:off x="1043608" y="1071546"/>
          <a:ext cx="6720408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6182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714375"/>
          </a:xfrm>
        </p:spPr>
        <p:txBody>
          <a:bodyPr/>
          <a:lstStyle/>
          <a:p>
            <a:r>
              <a:rPr lang="en-US" altLang="zh-CN" dirty="0" smtClean="0">
                <a:effectLst/>
                <a:latin typeface="+mj-lt"/>
              </a:rPr>
              <a:t>Features of customized version</a:t>
            </a:r>
            <a:r>
              <a:rPr lang="zh-CN" altLang="en-US" dirty="0" smtClean="0">
                <a:effectLst/>
                <a:latin typeface="+mj-lt"/>
              </a:rPr>
              <a:t>（</a:t>
            </a:r>
            <a:r>
              <a:rPr lang="en-US" altLang="zh-CN" dirty="0" smtClean="0">
                <a:effectLst/>
                <a:latin typeface="+mj-lt"/>
              </a:rPr>
              <a:t>I</a:t>
            </a:r>
            <a:r>
              <a:rPr lang="zh-CN" altLang="en-US" dirty="0" smtClean="0">
                <a:effectLst/>
                <a:latin typeface="+mj-lt"/>
              </a:rPr>
              <a:t>）</a:t>
            </a:r>
            <a:endParaRPr lang="zh-CN" altLang="en-US" dirty="0">
              <a:effectLst/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63A97-2605-4F8E-85E2-301B0EEC56EE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18" y="4071942"/>
            <a:ext cx="6193154" cy="1370432"/>
          </a:xfrm>
          <a:prstGeom prst="rect">
            <a:avLst/>
          </a:prstGeom>
        </p:spPr>
      </p:pic>
      <p:sp>
        <p:nvSpPr>
          <p:cNvPr id="10" name="TextBox 58"/>
          <p:cNvSpPr txBox="1"/>
          <p:nvPr/>
        </p:nvSpPr>
        <p:spPr>
          <a:xfrm>
            <a:off x="428596" y="1003890"/>
            <a:ext cx="8572560" cy="278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95000"/>
              </a:lnSpc>
              <a:buClr>
                <a:srgbClr val="000000"/>
              </a:buClr>
              <a:defRPr/>
            </a:pPr>
            <a:r>
              <a:rPr lang="en-US" altLang="zh-CN" sz="24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All-in-one product customization</a:t>
            </a:r>
          </a:p>
          <a:p>
            <a:pPr marL="285750" lvl="0" indent="-285750">
              <a:lnSpc>
                <a:spcPct val="95000"/>
              </a:lnSpc>
              <a:buClr>
                <a:srgbClr val="000000"/>
              </a:buClr>
              <a:defRPr/>
            </a:pPr>
            <a:endParaRPr lang="en-US" altLang="zh-CN" b="1" dirty="0" smtClean="0">
              <a:solidFill>
                <a:srgbClr val="E50A1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Integrate Rose and </a:t>
            </a:r>
            <a:r>
              <a:rPr lang="en-US" altLang="zh-CN" dirty="0" err="1" smtClean="0">
                <a:latin typeface="Arial" pitchFamily="34" charset="0"/>
                <a:ea typeface="黑体" pitchFamily="49" charset="-122"/>
                <a:cs typeface="Arial" pitchFamily="34" charset="0"/>
              </a:rPr>
              <a:t>ZKTeco</a:t>
            </a: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 platform solution to provide professional high availability disaster recovery solution;</a:t>
            </a: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defRPr/>
            </a:pPr>
            <a:endParaRPr lang="en-US" altLang="zh-CN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SW name is customized as a co-brand:“ZKBioHA Powered by RoseData”;</a:t>
            </a: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endParaRPr lang="en-US" altLang="zh-CN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Product UI style should keep consistent with </a:t>
            </a:r>
            <a:r>
              <a:rPr lang="en-US" altLang="zh-CN" dirty="0" err="1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ZKBiosecurity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7030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714375"/>
          </a:xfrm>
        </p:spPr>
        <p:txBody>
          <a:bodyPr/>
          <a:lstStyle/>
          <a:p>
            <a:r>
              <a:rPr lang="en-US" altLang="zh-CN" dirty="0" smtClean="0">
                <a:effectLst/>
                <a:latin typeface="+mj-lt"/>
              </a:rPr>
              <a:t>Features of customized version</a:t>
            </a:r>
            <a:r>
              <a:rPr lang="zh-CN" altLang="en-US" dirty="0" smtClean="0">
                <a:effectLst/>
                <a:latin typeface="+mj-lt"/>
              </a:rPr>
              <a:t>（</a:t>
            </a:r>
            <a:r>
              <a:rPr lang="en-US" altLang="zh-CN" dirty="0" smtClean="0">
                <a:effectLst/>
                <a:latin typeface="+mj-lt"/>
              </a:rPr>
              <a:t>II</a:t>
            </a:r>
            <a:r>
              <a:rPr lang="zh-CN" altLang="en-US" dirty="0" smtClean="0">
                <a:effectLst/>
                <a:latin typeface="+mj-lt"/>
              </a:rPr>
              <a:t>）</a:t>
            </a:r>
            <a:endParaRPr lang="zh-CN" altLang="en-US" dirty="0">
              <a:effectLst/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63A97-2605-4F8E-85E2-301B0EEC56EE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  <p:sp>
        <p:nvSpPr>
          <p:cNvPr id="7" name="TextBox 58"/>
          <p:cNvSpPr txBox="1"/>
          <p:nvPr/>
        </p:nvSpPr>
        <p:spPr>
          <a:xfrm>
            <a:off x="428596" y="1003890"/>
            <a:ext cx="8572560" cy="336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95000"/>
              </a:lnSpc>
              <a:buClr>
                <a:srgbClr val="000000"/>
              </a:buClr>
              <a:defRPr/>
            </a:pPr>
            <a:r>
              <a:rPr lang="en-US" altLang="zh-CN" sz="24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Auto failover</a:t>
            </a:r>
          </a:p>
          <a:p>
            <a:pPr marL="285750" lvl="0" indent="-285750">
              <a:lnSpc>
                <a:spcPct val="95000"/>
              </a:lnSpc>
              <a:buClr>
                <a:srgbClr val="000000"/>
              </a:buClr>
              <a:defRPr/>
            </a:pPr>
            <a:endParaRPr lang="en-US" altLang="zh-CN" b="1" dirty="0" smtClean="0">
              <a:solidFill>
                <a:srgbClr val="E50A1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Perform real-time monitoring for SW and HW. When failure occurs, it will auto restart related service or failover it to standby server.</a:t>
            </a: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2"/>
              </a:buBlip>
              <a:defRPr/>
            </a:pPr>
            <a:endParaRPr lang="en-US" altLang="zh-CN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high availability configuration for IP resource, and resources like NT service, user-defined script and etc.</a:t>
            </a: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2"/>
              </a:buBlip>
              <a:defRPr/>
            </a:pPr>
            <a:endParaRPr lang="en-US" altLang="zh-CN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different failover policies: take over when data is completely consistent, take over by data difference,  take over app in privilege  and etc.</a:t>
            </a:r>
          </a:p>
        </p:txBody>
      </p:sp>
    </p:spTree>
    <p:extLst>
      <p:ext uri="{BB962C8B-B14F-4D97-AF65-F5344CB8AC3E}">
        <p14:creationId xmlns:p14="http://schemas.microsoft.com/office/powerpoint/2010/main" val="40275929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714375"/>
          </a:xfrm>
        </p:spPr>
        <p:txBody>
          <a:bodyPr/>
          <a:lstStyle/>
          <a:p>
            <a:r>
              <a:rPr lang="en-US" altLang="zh-CN" dirty="0" smtClean="0">
                <a:effectLst/>
                <a:latin typeface="+mj-lt"/>
              </a:rPr>
              <a:t>Features of customized version</a:t>
            </a:r>
            <a:r>
              <a:rPr lang="zh-CN" altLang="en-US" dirty="0" smtClean="0">
                <a:effectLst/>
                <a:latin typeface="+mj-lt"/>
              </a:rPr>
              <a:t>（</a:t>
            </a:r>
            <a:r>
              <a:rPr lang="en-US" altLang="zh-CN" dirty="0" smtClean="0">
                <a:effectLst/>
                <a:latin typeface="+mj-lt"/>
              </a:rPr>
              <a:t>III</a:t>
            </a:r>
            <a:r>
              <a:rPr lang="zh-CN" altLang="en-US" dirty="0" smtClean="0">
                <a:effectLst/>
                <a:latin typeface="+mj-lt"/>
              </a:rPr>
              <a:t>）</a:t>
            </a:r>
            <a:endParaRPr lang="zh-CN" altLang="en-US" dirty="0">
              <a:effectLst/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63A97-2605-4F8E-85E2-301B0EEC56EE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  <p:sp>
        <p:nvSpPr>
          <p:cNvPr id="7" name="TextBox 58"/>
          <p:cNvSpPr txBox="1"/>
          <p:nvPr/>
        </p:nvSpPr>
        <p:spPr>
          <a:xfrm>
            <a:off x="428596" y="1003890"/>
            <a:ext cx="8572560" cy="487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Support different scalable schema</a:t>
            </a:r>
            <a:endParaRPr lang="en-US" altLang="zh-CN" b="1" dirty="0" smtClean="0">
              <a:solidFill>
                <a:srgbClr val="E50A1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data mirroring mode/shared storage mode/hybrid mode of  data mirroring and shared storage</a:t>
            </a:r>
          </a:p>
          <a:p>
            <a:pPr marL="540000" lvl="1" indent="-2857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Simplified configuration: the active-standby configuration can be finished quickly.</a:t>
            </a:r>
          </a:p>
          <a:p>
            <a:pPr marL="540000" lvl="1" indent="-2857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different flexible configuration mode: 1-1, N-1, N-N, active-standby mode of multiple servers and etc.</a:t>
            </a:r>
          </a:p>
          <a:p>
            <a:pPr marL="540000" lvl="1" indent="-2857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arbitral disk based on shared storage and data sharing disk</a:t>
            </a:r>
          </a:p>
          <a:p>
            <a:pPr marL="540000" lvl="1" indent="-2857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real-time data replication based on data mirroring technology to realize data disaster recovery protection between active and standby server</a:t>
            </a:r>
          </a:p>
          <a:p>
            <a:pPr marL="540000" lvl="1" indent="-2857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Data replication only capture and transmit data change to reduce the occupation rate of network bandwidth.</a:t>
            </a:r>
          </a:p>
        </p:txBody>
      </p:sp>
    </p:spTree>
    <p:extLst>
      <p:ext uri="{BB962C8B-B14F-4D97-AF65-F5344CB8AC3E}">
        <p14:creationId xmlns:p14="http://schemas.microsoft.com/office/powerpoint/2010/main" val="27684643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714375"/>
          </a:xfrm>
        </p:spPr>
        <p:txBody>
          <a:bodyPr/>
          <a:lstStyle/>
          <a:p>
            <a:r>
              <a:rPr lang="en-US" altLang="zh-CN" dirty="0" smtClean="0">
                <a:effectLst/>
                <a:latin typeface="+mj-lt"/>
              </a:rPr>
              <a:t>Features of customized version</a:t>
            </a:r>
            <a:r>
              <a:rPr lang="zh-CN" altLang="en-US" dirty="0" smtClean="0">
                <a:effectLst/>
                <a:latin typeface="+mj-lt"/>
              </a:rPr>
              <a:t>（</a:t>
            </a:r>
            <a:r>
              <a:rPr lang="en-US" altLang="zh-CN" dirty="0" smtClean="0">
                <a:effectLst/>
                <a:latin typeface="+mj-lt"/>
              </a:rPr>
              <a:t>IV</a:t>
            </a:r>
            <a:r>
              <a:rPr lang="zh-CN" altLang="en-US" dirty="0" smtClean="0">
                <a:effectLst/>
                <a:latin typeface="+mj-lt"/>
              </a:rPr>
              <a:t>）</a:t>
            </a:r>
            <a:endParaRPr lang="zh-CN" altLang="en-US" dirty="0">
              <a:effectLst/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63A97-2605-4F8E-85E2-301B0EEC56EE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  <p:sp>
        <p:nvSpPr>
          <p:cNvPr id="7" name="TextBox 58"/>
          <p:cNvSpPr txBox="1"/>
          <p:nvPr/>
        </p:nvSpPr>
        <p:spPr>
          <a:xfrm>
            <a:off x="428596" y="1003890"/>
            <a:ext cx="8572560" cy="406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defRPr/>
            </a:pPr>
            <a:r>
              <a:rPr lang="en-US" altLang="zh-CN" sz="24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Easy operation and maintenance</a:t>
            </a:r>
          </a:p>
          <a:p>
            <a:pPr marL="540000" lvl="1" indent="-2857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Configuration by wizard is easy for user</a:t>
            </a:r>
          </a:p>
          <a:p>
            <a:pPr marL="540000" lvl="1" indent="-2857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Manage all node servers in a centralized way, and it will show cluster status in an intuitive way;</a:t>
            </a:r>
          </a:p>
          <a:p>
            <a:pPr marL="540000" lvl="1" indent="-2857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Show real-time cluster status by GUI, which is easy for user to manage and maintain;</a:t>
            </a:r>
          </a:p>
          <a:p>
            <a:pPr marL="540000" lvl="1" indent="-2857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dynamically expanding app service resource without affecting the operation of existing app service</a:t>
            </a:r>
          </a:p>
          <a:p>
            <a:pPr marL="540000" lvl="1" indent="-2857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different alert modes: online log/mail/SNMP/SMS and etc.</a:t>
            </a:r>
          </a:p>
        </p:txBody>
      </p:sp>
    </p:spTree>
    <p:extLst>
      <p:ext uri="{BB962C8B-B14F-4D97-AF65-F5344CB8AC3E}">
        <p14:creationId xmlns:p14="http://schemas.microsoft.com/office/powerpoint/2010/main" val="15238669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+mj-lt"/>
                <a:ea typeface="黑体" panose="02010609060101010101" pitchFamily="49" charset="-122"/>
              </a:rPr>
              <a:t>Table of contents</a:t>
            </a:r>
            <a:endParaRPr lang="zh-CN" altLang="en-US" dirty="0" smtClean="0">
              <a:effectLst/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099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16</a:t>
            </a: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" name="组合 36"/>
          <p:cNvGrpSpPr>
            <a:grpSpLocks/>
          </p:cNvGrpSpPr>
          <p:nvPr/>
        </p:nvGrpSpPr>
        <p:grpSpPr bwMode="auto">
          <a:xfrm>
            <a:off x="862076" y="1484784"/>
            <a:ext cx="8276951" cy="954107"/>
            <a:chOff x="1285853" y="1258513"/>
            <a:chExt cx="6705367" cy="954616"/>
          </a:xfrm>
        </p:grpSpPr>
        <p:sp>
          <p:nvSpPr>
            <p:cNvPr id="4104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4105" name="直接连接符 19"/>
            <p:cNvCxnSpPr>
              <a:cxnSpLocks noChangeShapeType="1"/>
              <a:stCxn id="4104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954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Product demand background</a:t>
              </a:r>
              <a:endParaRPr lang="zh-CN" altLang="en-US" b="1" dirty="0" smtClean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785787" y="3592028"/>
            <a:ext cx="8112688" cy="954107"/>
            <a:chOff x="1224049" y="1258512"/>
            <a:chExt cx="6572295" cy="954615"/>
          </a:xfrm>
        </p:grpSpPr>
        <p:sp>
          <p:nvSpPr>
            <p:cNvPr id="18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9" name="直接连接符 19"/>
            <p:cNvCxnSpPr>
              <a:cxnSpLocks noChangeShapeType="1"/>
            </p:cNvCxnSpPr>
            <p:nvPr/>
          </p:nvCxnSpPr>
          <p:spPr bwMode="auto">
            <a:xfrm>
              <a:off x="1224049" y="1738682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783640" y="1258512"/>
              <a:ext cx="5857292" cy="95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Customized functions</a:t>
              </a:r>
              <a:endParaRPr lang="zh-CN" altLang="en-US" b="1" dirty="0" smtClean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21" name="组合 36"/>
          <p:cNvGrpSpPr>
            <a:grpSpLocks/>
          </p:cNvGrpSpPr>
          <p:nvPr/>
        </p:nvGrpSpPr>
        <p:grpSpPr bwMode="auto">
          <a:xfrm>
            <a:off x="862076" y="2538406"/>
            <a:ext cx="8276951" cy="954107"/>
            <a:chOff x="1285853" y="1258513"/>
            <a:chExt cx="6705367" cy="954616"/>
          </a:xfrm>
        </p:grpSpPr>
        <p:sp>
          <p:nvSpPr>
            <p:cNvPr id="22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3" name="直接连接符 19"/>
            <p:cNvCxnSpPr>
              <a:cxnSpLocks noChangeShapeType="1"/>
              <a:stCxn id="22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954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latin typeface="Arial"/>
                  <a:cs typeface="Arial" pitchFamily="34" charset="0"/>
                </a:rPr>
                <a:t>Solution application scenario</a:t>
              </a:r>
              <a:endParaRPr lang="zh-CN" altLang="en-US" b="1" dirty="0" smtClean="0">
                <a:latin typeface="Arial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17" name="组合 36"/>
          <p:cNvGrpSpPr>
            <a:grpSpLocks/>
          </p:cNvGrpSpPr>
          <p:nvPr/>
        </p:nvGrpSpPr>
        <p:grpSpPr bwMode="auto">
          <a:xfrm>
            <a:off x="831553" y="4503494"/>
            <a:ext cx="8276951" cy="954107"/>
            <a:chOff x="1285853" y="1258513"/>
            <a:chExt cx="6705367" cy="954616"/>
          </a:xfrm>
        </p:grpSpPr>
        <p:sp>
          <p:nvSpPr>
            <p:cNvPr id="25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6" name="直接连接符 19"/>
            <p:cNvCxnSpPr>
              <a:cxnSpLocks noChangeShapeType="1"/>
              <a:stCxn id="25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954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rial"/>
                  <a:cs typeface="Arial" pitchFamily="34" charset="0"/>
                </a:rPr>
                <a:t>Product advantage comparison</a:t>
              </a:r>
              <a:endParaRPr lang="zh-CN" altLang="en-US" b="1" dirty="0" smtClean="0">
                <a:solidFill>
                  <a:srgbClr val="FF0000"/>
                </a:solidFill>
                <a:latin typeface="Arial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itchFamily="49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7387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96536" cy="714375"/>
          </a:xfrm>
        </p:spPr>
        <p:txBody>
          <a:bodyPr/>
          <a:lstStyle/>
          <a:p>
            <a:r>
              <a:rPr lang="en-US" altLang="zh-CN" dirty="0" smtClean="0"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Function comparison</a:t>
            </a:r>
            <a:endParaRPr lang="zh-CN" altLang="en-US" dirty="0" smtClean="0"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99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dirty="0" smtClean="0">
                <a:solidFill>
                  <a:srgbClr val="26262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17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RoseData Confidential and Proprietary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96864"/>
              </p:ext>
            </p:extLst>
          </p:nvPr>
        </p:nvGraphicFramePr>
        <p:xfrm>
          <a:off x="179512" y="885339"/>
          <a:ext cx="8784976" cy="5421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1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7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652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54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黑体" pitchFamily="49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黑体" pitchFamily="49" charset="-122"/>
                          <a:cs typeface="Arial" panose="020B0604020202020204" pitchFamily="34" charset="0"/>
                        </a:rPr>
                        <a:t>ExpressCluser</a:t>
                      </a:r>
                      <a:endParaRPr lang="zh-CN" altLang="en-US" sz="2000" dirty="0">
                        <a:latin typeface="Arial" panose="020B0604020202020204" pitchFamily="34" charset="0"/>
                        <a:ea typeface="黑体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黑体" pitchFamily="49" charset="-122"/>
                          <a:cs typeface="Arial" panose="020B0604020202020204" pitchFamily="34" charset="0"/>
                        </a:rPr>
                        <a:t>ZKBioHA</a:t>
                      </a:r>
                      <a:endParaRPr lang="zh-CN" altLang="en-US" sz="2000" dirty="0" smtClean="0">
                        <a:latin typeface="Arial" panose="020B0604020202020204" pitchFamily="34" charset="0"/>
                        <a:ea typeface="黑体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黑体" pitchFamily="49" charset="-122"/>
                          <a:cs typeface="Arial" panose="020B0604020202020204" pitchFamily="34" charset="0"/>
                        </a:rPr>
                        <a:t>Comparison remarks</a:t>
                      </a:r>
                      <a:endParaRPr lang="zh-CN" altLang="en-US" sz="2000" dirty="0">
                        <a:latin typeface="Arial" panose="020B0604020202020204" pitchFamily="34" charset="0"/>
                        <a:ea typeface="黑体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0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+mj-lt"/>
                          <a:ea typeface="黑体" panose="02010609060101010101" pitchFamily="49" charset="-122"/>
                        </a:rPr>
                        <a:t>Configuration layer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individually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 configure resources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Configure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 by wizard, which is simple and fast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Configuration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 of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ZKBioHA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</a:rPr>
                        <a:t> is more flexible and simple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0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+mj-lt"/>
                          <a:ea typeface="黑体" panose="02010609060101010101" pitchFamily="49" charset="-122"/>
                        </a:rPr>
                        <a:t>Host alias</a:t>
                      </a:r>
                      <a:endParaRPr lang="zh-CN" altLang="en-US" sz="1400" b="1" dirty="0"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Not support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Support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>
                          <a:latin typeface="+mn-lt"/>
                          <a:ea typeface="黑体" pitchFamily="49" charset="-122"/>
                        </a:rPr>
                        <a:t>ZKBioHA</a:t>
                      </a:r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 supports app environment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requiring virtual machine alias.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+mj-lt"/>
                          <a:ea typeface="黑体" panose="02010609060101010101" pitchFamily="49" charset="-122"/>
                        </a:rPr>
                        <a:t>Replace IP</a:t>
                      </a:r>
                      <a:endParaRPr lang="zh-CN" altLang="en-US" sz="1400" b="1" dirty="0"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Not support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Support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>
                          <a:latin typeface="+mn-lt"/>
                          <a:ea typeface="黑体" pitchFamily="49" charset="-122"/>
                        </a:rPr>
                        <a:t>ZKBioHA</a:t>
                      </a:r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 supports wider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app environments, solving  the problem that app does not support business NIC with multiple IP.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16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+mj-lt"/>
                          <a:ea typeface="黑体" panose="02010609060101010101" pitchFamily="49" charset="-122"/>
                        </a:rPr>
                        <a:t>Send</a:t>
                      </a:r>
                      <a:r>
                        <a:rPr lang="en-US" altLang="zh-CN" sz="1400" b="1" baseline="0" dirty="0" smtClean="0">
                          <a:latin typeface="+mj-lt"/>
                          <a:ea typeface="黑体" panose="02010609060101010101" pitchFamily="49" charset="-122"/>
                        </a:rPr>
                        <a:t> data package with virtual IP as source address</a:t>
                      </a:r>
                      <a:endParaRPr lang="zh-CN" altLang="en-US" sz="1400" b="1" dirty="0"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Not support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Support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>
                          <a:latin typeface="+mn-lt"/>
                          <a:ea typeface="黑体" pitchFamily="49" charset="-122"/>
                        </a:rPr>
                        <a:t>ZKBioHA</a:t>
                      </a:r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 could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effectively solve data package sending failure under environment with multiple IPs. 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50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+mj-lt"/>
                          <a:ea typeface="黑体" panose="02010609060101010101" pitchFamily="49" charset="-122"/>
                        </a:rPr>
                        <a:t>Snapshot protection</a:t>
                      </a:r>
                      <a:endParaRPr lang="zh-CN" altLang="en-US" sz="1400" b="1" dirty="0"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Not support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Support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Snapshot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function of </a:t>
                      </a:r>
                      <a:r>
                        <a:rPr lang="en-US" altLang="zh-CN" sz="1200" dirty="0" err="1" smtClean="0">
                          <a:latin typeface="+mn-lt"/>
                          <a:ea typeface="黑体" pitchFamily="49" charset="-122"/>
                        </a:rPr>
                        <a:t>ZKBioHA</a:t>
                      </a:r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 could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effectively protect data security. 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7946497"/>
                  </a:ext>
                </a:extLst>
              </a:tr>
              <a:tr h="6675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+mj-lt"/>
                          <a:ea typeface="黑体" panose="02010609060101010101" pitchFamily="49" charset="-122"/>
                        </a:rPr>
                        <a:t>Disk partition</a:t>
                      </a:r>
                      <a:endParaRPr lang="zh-CN" altLang="en-US" sz="1400" b="1" dirty="0"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Mirroring by partition.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Disk partition on active/standby server must be consistent.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No limit for disk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</a:t>
                      </a:r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partition size on active/standby server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Under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</a:t>
                      </a:r>
                      <a:r>
                        <a:rPr lang="en-US" altLang="zh-CN" sz="1200" dirty="0" err="1" smtClean="0">
                          <a:latin typeface="+mn-lt"/>
                          <a:ea typeface="黑体" pitchFamily="49" charset="-122"/>
                        </a:rPr>
                        <a:t>ZKBioHA</a:t>
                      </a:r>
                      <a:r>
                        <a:rPr lang="zh-CN" altLang="en-US" sz="1200" dirty="0" smtClean="0">
                          <a:latin typeface="+mn-lt"/>
                          <a:ea typeface="黑体" pitchFamily="49" charset="-122"/>
                        </a:rPr>
                        <a:t> </a:t>
                      </a:r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environment,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the setting for disk partition is more  flexible.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8062474"/>
                  </a:ext>
                </a:extLst>
              </a:tr>
              <a:tr h="5430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+mj-lt"/>
                          <a:ea typeface="黑体" panose="02010609060101010101" pitchFamily="49" charset="-122"/>
                        </a:rPr>
                        <a:t>After-sale support</a:t>
                      </a:r>
                      <a:endParaRPr lang="zh-CN" altLang="en-US" sz="1400" b="1" dirty="0"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Response is slow. After sale question</a:t>
                      </a:r>
                      <a:r>
                        <a:rPr lang="zh-CN" altLang="en-US" sz="1200" dirty="0" smtClean="0">
                          <a:latin typeface="+mn-lt"/>
                          <a:ea typeface="黑体" pitchFamily="49" charset="-122"/>
                        </a:rPr>
                        <a:t> </a:t>
                      </a:r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could not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receive timely solution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Response is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quick and after sale service is more secured.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After sale service</a:t>
                      </a:r>
                      <a:r>
                        <a:rPr lang="en-US" altLang="zh-CN" sz="1200" baseline="0" dirty="0" smtClean="0">
                          <a:latin typeface="+mn-lt"/>
                          <a:ea typeface="黑体" pitchFamily="49" charset="-122"/>
                        </a:rPr>
                        <a:t> for </a:t>
                      </a:r>
                      <a:r>
                        <a:rPr lang="en-US" altLang="zh-CN" sz="1200" dirty="0" err="1" smtClean="0">
                          <a:latin typeface="+mn-lt"/>
                          <a:ea typeface="黑体" pitchFamily="49" charset="-122"/>
                        </a:rPr>
                        <a:t>ZKBioHA</a:t>
                      </a:r>
                      <a:r>
                        <a:rPr lang="en-US" altLang="zh-CN" sz="1200" dirty="0" smtClean="0">
                          <a:latin typeface="+mn-lt"/>
                          <a:ea typeface="黑体" pitchFamily="49" charset="-122"/>
                        </a:rPr>
                        <a:t> is more timely and service quality is better.</a:t>
                      </a:r>
                      <a:endParaRPr lang="zh-CN" altLang="en-US" sz="1200" dirty="0">
                        <a:latin typeface="+mn-lt"/>
                        <a:ea typeface="黑体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6502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1581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62D4916-2836-41DD-9C67-652CAFDFD012}" type="slidenum">
              <a:rPr kumimoji="0" lang="zh-CN" altLang="en-US" sz="1400" smtClean="0">
                <a:solidFill>
                  <a:srgbClr val="262626"/>
                </a:solidFill>
                <a:latin typeface="Arial" charset="0"/>
              </a:rPr>
              <a:pPr/>
              <a:t>18</a:t>
            </a:fld>
            <a:endParaRPr kumimoji="0" lang="en-US" altLang="zh-CN" sz="1400" smtClean="0">
              <a:solidFill>
                <a:srgbClr val="262626"/>
              </a:solidFill>
              <a:latin typeface="Arial" charset="0"/>
            </a:endParaRPr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262626"/>
                </a:solidFill>
                <a:latin typeface="Arial" charset="0"/>
              </a:rPr>
              <a:t>RoseData Confidential and Proprietary</a:t>
            </a:r>
            <a:endParaRPr lang="zh-CN" altLang="en-US" sz="1200" smtClean="0">
              <a:solidFill>
                <a:srgbClr val="262626"/>
              </a:solidFill>
              <a:latin typeface="Arial" charset="0"/>
            </a:endParaRPr>
          </a:p>
        </p:txBody>
      </p:sp>
      <p:pic>
        <p:nvPicPr>
          <p:cNvPr id="14352" name="图片 102" descr="LOGO_China Marketing Service Center of RoseDat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665288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6" name="TextBox 71"/>
          <p:cNvSpPr txBox="1">
            <a:spLocks noChangeArrowheads="1"/>
          </p:cNvSpPr>
          <p:nvPr/>
        </p:nvSpPr>
        <p:spPr bwMode="auto">
          <a:xfrm>
            <a:off x="7212013" y="4291013"/>
            <a:ext cx="5429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50+</a:t>
            </a:r>
            <a:endParaRPr lang="zh-CN" alt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0" name="KSO_Shape"/>
          <p:cNvSpPr>
            <a:spLocks noChangeAspect="1"/>
          </p:cNvSpPr>
          <p:nvPr/>
        </p:nvSpPr>
        <p:spPr bwMode="auto">
          <a:xfrm>
            <a:off x="7242175" y="3865563"/>
            <a:ext cx="430213" cy="333375"/>
          </a:xfrm>
          <a:custGeom>
            <a:avLst/>
            <a:gdLst>
              <a:gd name="T0" fmla="*/ 349708 w 2063750"/>
              <a:gd name="T1" fmla="*/ 935287 h 1695451"/>
              <a:gd name="T2" fmla="*/ 407993 w 2063750"/>
              <a:gd name="T3" fmla="*/ 924163 h 1695451"/>
              <a:gd name="T4" fmla="*/ 534521 w 2063750"/>
              <a:gd name="T5" fmla="*/ 941142 h 1695451"/>
              <a:gd name="T6" fmla="*/ 582846 w 2063750"/>
              <a:gd name="T7" fmla="*/ 1013741 h 1695451"/>
              <a:gd name="T8" fmla="*/ 632345 w 2063750"/>
              <a:gd name="T9" fmla="*/ 1008472 h 1695451"/>
              <a:gd name="T10" fmla="*/ 745399 w 2063750"/>
              <a:gd name="T11" fmla="*/ 1085169 h 1695451"/>
              <a:gd name="T12" fmla="*/ 734562 w 2063750"/>
              <a:gd name="T13" fmla="*/ 1191726 h 1695451"/>
              <a:gd name="T14" fmla="*/ 804270 w 2063750"/>
              <a:gd name="T15" fmla="*/ 1164794 h 1695451"/>
              <a:gd name="T16" fmla="*/ 905609 w 2063750"/>
              <a:gd name="T17" fmla="*/ 1236808 h 1695451"/>
              <a:gd name="T18" fmla="*/ 832387 w 2063750"/>
              <a:gd name="T19" fmla="*/ 1400156 h 1695451"/>
              <a:gd name="T20" fmla="*/ 678914 w 2063750"/>
              <a:gd name="T21" fmla="*/ 1547697 h 1695451"/>
              <a:gd name="T22" fmla="*/ 555316 w 2063750"/>
              <a:gd name="T23" fmla="*/ 1518131 h 1695451"/>
              <a:gd name="T24" fmla="*/ 502889 w 2063750"/>
              <a:gd name="T25" fmla="*/ 1502322 h 1695451"/>
              <a:gd name="T26" fmla="*/ 395984 w 2063750"/>
              <a:gd name="T27" fmla="*/ 1500566 h 1695451"/>
              <a:gd name="T28" fmla="*/ 313975 w 2063750"/>
              <a:gd name="T29" fmla="*/ 1427967 h 1695451"/>
              <a:gd name="T30" fmla="*/ 283516 w 2063750"/>
              <a:gd name="T31" fmla="*/ 1414794 h 1695451"/>
              <a:gd name="T32" fmla="*/ 172218 w 2063750"/>
              <a:gd name="T33" fmla="*/ 1357709 h 1695451"/>
              <a:gd name="T34" fmla="*/ 156988 w 2063750"/>
              <a:gd name="T35" fmla="*/ 1252324 h 1695451"/>
              <a:gd name="T36" fmla="*/ 117155 w 2063750"/>
              <a:gd name="T37" fmla="*/ 1253494 h 1695451"/>
              <a:gd name="T38" fmla="*/ 12887 w 2063750"/>
              <a:gd name="T39" fmla="*/ 1204314 h 1695451"/>
              <a:gd name="T40" fmla="*/ 9958 w 2063750"/>
              <a:gd name="T41" fmla="*/ 1127324 h 1695451"/>
              <a:gd name="T42" fmla="*/ 140000 w 2063750"/>
              <a:gd name="T43" fmla="*/ 942313 h 1695451"/>
              <a:gd name="T44" fmla="*/ 1905000 w 2063750"/>
              <a:gd name="T45" fmla="*/ 804619 h 1695451"/>
              <a:gd name="T46" fmla="*/ 1656222 w 2063750"/>
              <a:gd name="T47" fmla="*/ 975086 h 1695451"/>
              <a:gd name="T48" fmla="*/ 1692264 w 2063750"/>
              <a:gd name="T49" fmla="*/ 1228150 h 1695451"/>
              <a:gd name="T50" fmla="*/ 1624283 w 2063750"/>
              <a:gd name="T51" fmla="*/ 1347945 h 1695451"/>
              <a:gd name="T52" fmla="*/ 1518501 w 2063750"/>
              <a:gd name="T53" fmla="*/ 1339451 h 1695451"/>
              <a:gd name="T54" fmla="*/ 1459603 w 2063750"/>
              <a:gd name="T55" fmla="*/ 1442258 h 1695451"/>
              <a:gd name="T56" fmla="*/ 1351184 w 2063750"/>
              <a:gd name="T57" fmla="*/ 1436400 h 1695451"/>
              <a:gd name="T58" fmla="*/ 1292873 w 2063750"/>
              <a:gd name="T59" fmla="*/ 1496444 h 1695451"/>
              <a:gd name="T60" fmla="*/ 1198226 w 2063750"/>
              <a:gd name="T61" fmla="*/ 1520755 h 1695451"/>
              <a:gd name="T62" fmla="*/ 1112662 w 2063750"/>
              <a:gd name="T63" fmla="*/ 1528663 h 1695451"/>
              <a:gd name="T64" fmla="*/ 985783 w 2063750"/>
              <a:gd name="T65" fmla="*/ 1560589 h 1695451"/>
              <a:gd name="T66" fmla="*/ 977578 w 2063750"/>
              <a:gd name="T67" fmla="*/ 1468618 h 1695451"/>
              <a:gd name="T68" fmla="*/ 1055523 w 2063750"/>
              <a:gd name="T69" fmla="*/ 1456610 h 1695451"/>
              <a:gd name="T70" fmla="*/ 1083360 w 2063750"/>
              <a:gd name="T71" fmla="*/ 1280579 h 1695451"/>
              <a:gd name="T72" fmla="*/ 1208775 w 2063750"/>
              <a:gd name="T73" fmla="*/ 1436400 h 1695451"/>
              <a:gd name="T74" fmla="*/ 1245110 w 2063750"/>
              <a:gd name="T75" fmla="*/ 1408575 h 1695451"/>
              <a:gd name="T76" fmla="*/ 1173611 w 2063750"/>
              <a:gd name="T77" fmla="*/ 1201789 h 1695451"/>
              <a:gd name="T78" fmla="*/ 1355286 w 2063750"/>
              <a:gd name="T79" fmla="*/ 1329785 h 1695451"/>
              <a:gd name="T80" fmla="*/ 1424733 w 2063750"/>
              <a:gd name="T81" fmla="*/ 1362297 h 1695451"/>
              <a:gd name="T82" fmla="*/ 1410668 w 2063750"/>
              <a:gd name="T83" fmla="*/ 1215262 h 1695451"/>
              <a:gd name="T84" fmla="*/ 1482752 w 2063750"/>
              <a:gd name="T85" fmla="*/ 1159026 h 1695451"/>
              <a:gd name="T86" fmla="*/ 1585897 w 2063750"/>
              <a:gd name="T87" fmla="*/ 1272377 h 1695451"/>
              <a:gd name="T88" fmla="*/ 1606995 w 2063750"/>
              <a:gd name="T89" fmla="*/ 1108355 h 1695451"/>
              <a:gd name="T90" fmla="*/ 1484803 w 2063750"/>
              <a:gd name="T91" fmla="*/ 840352 h 1695451"/>
              <a:gd name="T92" fmla="*/ 1265328 w 2063750"/>
              <a:gd name="T93" fmla="*/ 624487 h 1695451"/>
              <a:gd name="T94" fmla="*/ 897876 w 2063750"/>
              <a:gd name="T95" fmla="*/ 453434 h 1695451"/>
              <a:gd name="T96" fmla="*/ 676056 w 2063750"/>
              <a:gd name="T97" fmla="*/ 464857 h 1695451"/>
              <a:gd name="T98" fmla="*/ 436656 w 2063750"/>
              <a:gd name="T99" fmla="*/ 678380 h 1695451"/>
              <a:gd name="T100" fmla="*/ 300986 w 2063750"/>
              <a:gd name="T101" fmla="*/ 707962 h 1695451"/>
              <a:gd name="T102" fmla="*/ 294832 w 2063750"/>
              <a:gd name="T103" fmla="*/ 555949 h 1695451"/>
              <a:gd name="T104" fmla="*/ 458339 w 2063750"/>
              <a:gd name="T105" fmla="*/ 301713 h 1695451"/>
              <a:gd name="T106" fmla="*/ 660234 w 2063750"/>
              <a:gd name="T107" fmla="*/ 180454 h 1695451"/>
              <a:gd name="T108" fmla="*/ 1015086 w 2063750"/>
              <a:gd name="T109" fmla="*/ 89070 h 1695451"/>
              <a:gd name="T110" fmla="*/ 1273240 w 2063750"/>
              <a:gd name="T111" fmla="*/ 138276 h 1695451"/>
              <a:gd name="T112" fmla="*/ 1458431 w 2063750"/>
              <a:gd name="T113" fmla="*/ 103128 h 1695451"/>
              <a:gd name="T114" fmla="*/ 422324 w 2063750"/>
              <a:gd name="T115" fmla="*/ 87168 h 1695451"/>
              <a:gd name="T116" fmla="*/ 669094 w 2063750"/>
              <a:gd name="T117" fmla="*/ 71319 h 1695451"/>
              <a:gd name="T118" fmla="*/ 451632 w 2063750"/>
              <a:gd name="T119" fmla="*/ 159661 h 169545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63750" h="1695451">
                <a:moveTo>
                  <a:pt x="282075" y="957263"/>
                </a:moveTo>
                <a:lnTo>
                  <a:pt x="291912" y="957263"/>
                </a:lnTo>
                <a:lnTo>
                  <a:pt x="300796" y="957897"/>
                </a:lnTo>
                <a:lnTo>
                  <a:pt x="309363" y="959483"/>
                </a:lnTo>
                <a:lnTo>
                  <a:pt x="317295" y="961068"/>
                </a:lnTo>
                <a:lnTo>
                  <a:pt x="324276" y="963288"/>
                </a:lnTo>
                <a:lnTo>
                  <a:pt x="331573" y="966142"/>
                </a:lnTo>
                <a:lnTo>
                  <a:pt x="337919" y="969312"/>
                </a:lnTo>
                <a:lnTo>
                  <a:pt x="343631" y="972800"/>
                </a:lnTo>
                <a:lnTo>
                  <a:pt x="349025" y="976605"/>
                </a:lnTo>
                <a:lnTo>
                  <a:pt x="354101" y="980728"/>
                </a:lnTo>
                <a:lnTo>
                  <a:pt x="358861" y="985167"/>
                </a:lnTo>
                <a:lnTo>
                  <a:pt x="362986" y="989289"/>
                </a:lnTo>
                <a:lnTo>
                  <a:pt x="367110" y="994045"/>
                </a:lnTo>
                <a:lnTo>
                  <a:pt x="370601" y="999118"/>
                </a:lnTo>
                <a:lnTo>
                  <a:pt x="373456" y="1003558"/>
                </a:lnTo>
                <a:lnTo>
                  <a:pt x="376312" y="1008314"/>
                </a:lnTo>
                <a:lnTo>
                  <a:pt x="378850" y="1013070"/>
                </a:lnTo>
                <a:lnTo>
                  <a:pt x="382975" y="1021949"/>
                </a:lnTo>
                <a:lnTo>
                  <a:pt x="385831" y="1030193"/>
                </a:lnTo>
                <a:lnTo>
                  <a:pt x="388052" y="1037169"/>
                </a:lnTo>
                <a:lnTo>
                  <a:pt x="389638" y="1042559"/>
                </a:lnTo>
                <a:lnTo>
                  <a:pt x="390273" y="1047315"/>
                </a:lnTo>
                <a:lnTo>
                  <a:pt x="394398" y="1039705"/>
                </a:lnTo>
                <a:lnTo>
                  <a:pt x="399157" y="1032729"/>
                </a:lnTo>
                <a:lnTo>
                  <a:pt x="404551" y="1025754"/>
                </a:lnTo>
                <a:lnTo>
                  <a:pt x="407407" y="1022583"/>
                </a:lnTo>
                <a:lnTo>
                  <a:pt x="410580" y="1019729"/>
                </a:lnTo>
                <a:lnTo>
                  <a:pt x="413753" y="1016875"/>
                </a:lnTo>
                <a:lnTo>
                  <a:pt x="416926" y="1014021"/>
                </a:lnTo>
                <a:lnTo>
                  <a:pt x="420733" y="1011485"/>
                </a:lnTo>
                <a:lnTo>
                  <a:pt x="424541" y="1008948"/>
                </a:lnTo>
                <a:lnTo>
                  <a:pt x="428348" y="1007046"/>
                </a:lnTo>
                <a:lnTo>
                  <a:pt x="432791" y="1004826"/>
                </a:lnTo>
                <a:lnTo>
                  <a:pt x="437550" y="1002923"/>
                </a:lnTo>
                <a:lnTo>
                  <a:pt x="441992" y="1001021"/>
                </a:lnTo>
                <a:lnTo>
                  <a:pt x="447069" y="999753"/>
                </a:lnTo>
                <a:lnTo>
                  <a:pt x="452463" y="998801"/>
                </a:lnTo>
                <a:lnTo>
                  <a:pt x="457857" y="997533"/>
                </a:lnTo>
                <a:lnTo>
                  <a:pt x="463885" y="996899"/>
                </a:lnTo>
                <a:lnTo>
                  <a:pt x="469914" y="996582"/>
                </a:lnTo>
                <a:lnTo>
                  <a:pt x="476577" y="996582"/>
                </a:lnTo>
                <a:lnTo>
                  <a:pt x="483240" y="996582"/>
                </a:lnTo>
                <a:lnTo>
                  <a:pt x="490538" y="997216"/>
                </a:lnTo>
                <a:lnTo>
                  <a:pt x="497836" y="997850"/>
                </a:lnTo>
                <a:lnTo>
                  <a:pt x="505768" y="999118"/>
                </a:lnTo>
                <a:lnTo>
                  <a:pt x="513701" y="1000070"/>
                </a:lnTo>
                <a:lnTo>
                  <a:pt x="522268" y="1001972"/>
                </a:lnTo>
                <a:lnTo>
                  <a:pt x="531152" y="1003875"/>
                </a:lnTo>
                <a:lnTo>
                  <a:pt x="540354" y="1006411"/>
                </a:lnTo>
                <a:lnTo>
                  <a:pt x="550190" y="1009265"/>
                </a:lnTo>
                <a:lnTo>
                  <a:pt x="560026" y="1012119"/>
                </a:lnTo>
                <a:lnTo>
                  <a:pt x="570179" y="1015924"/>
                </a:lnTo>
                <a:lnTo>
                  <a:pt x="579064" y="1019412"/>
                </a:lnTo>
                <a:lnTo>
                  <a:pt x="587313" y="1023217"/>
                </a:lnTo>
                <a:lnTo>
                  <a:pt x="594611" y="1027339"/>
                </a:lnTo>
                <a:lnTo>
                  <a:pt x="600957" y="1031461"/>
                </a:lnTo>
                <a:lnTo>
                  <a:pt x="606668" y="1035900"/>
                </a:lnTo>
                <a:lnTo>
                  <a:pt x="611745" y="1040656"/>
                </a:lnTo>
                <a:lnTo>
                  <a:pt x="616187" y="1044779"/>
                </a:lnTo>
                <a:lnTo>
                  <a:pt x="619995" y="1049535"/>
                </a:lnTo>
                <a:lnTo>
                  <a:pt x="623168" y="1053974"/>
                </a:lnTo>
                <a:lnTo>
                  <a:pt x="626023" y="1058730"/>
                </a:lnTo>
                <a:lnTo>
                  <a:pt x="628244" y="1063487"/>
                </a:lnTo>
                <a:lnTo>
                  <a:pt x="629514" y="1067926"/>
                </a:lnTo>
                <a:lnTo>
                  <a:pt x="631100" y="1072682"/>
                </a:lnTo>
                <a:lnTo>
                  <a:pt x="631735" y="1077121"/>
                </a:lnTo>
                <a:lnTo>
                  <a:pt x="632052" y="1081560"/>
                </a:lnTo>
                <a:lnTo>
                  <a:pt x="632369" y="1086000"/>
                </a:lnTo>
                <a:lnTo>
                  <a:pt x="632052" y="1090122"/>
                </a:lnTo>
                <a:lnTo>
                  <a:pt x="631735" y="1094244"/>
                </a:lnTo>
                <a:lnTo>
                  <a:pt x="631417" y="1098049"/>
                </a:lnTo>
                <a:lnTo>
                  <a:pt x="629514" y="1105342"/>
                </a:lnTo>
                <a:lnTo>
                  <a:pt x="627292" y="1111683"/>
                </a:lnTo>
                <a:lnTo>
                  <a:pt x="625389" y="1116757"/>
                </a:lnTo>
                <a:lnTo>
                  <a:pt x="623485" y="1120562"/>
                </a:lnTo>
                <a:lnTo>
                  <a:pt x="621581" y="1124050"/>
                </a:lnTo>
                <a:lnTo>
                  <a:pt x="626341" y="1119293"/>
                </a:lnTo>
                <a:lnTo>
                  <a:pt x="631417" y="1114537"/>
                </a:lnTo>
                <a:lnTo>
                  <a:pt x="636494" y="1110098"/>
                </a:lnTo>
                <a:lnTo>
                  <a:pt x="640936" y="1106610"/>
                </a:lnTo>
                <a:lnTo>
                  <a:pt x="646013" y="1103439"/>
                </a:lnTo>
                <a:lnTo>
                  <a:pt x="650772" y="1100585"/>
                </a:lnTo>
                <a:lnTo>
                  <a:pt x="655532" y="1098049"/>
                </a:lnTo>
                <a:lnTo>
                  <a:pt x="660291" y="1096146"/>
                </a:lnTo>
                <a:lnTo>
                  <a:pt x="665368" y="1094561"/>
                </a:lnTo>
                <a:lnTo>
                  <a:pt x="670445" y="1093293"/>
                </a:lnTo>
                <a:lnTo>
                  <a:pt x="674887" y="1092658"/>
                </a:lnTo>
                <a:lnTo>
                  <a:pt x="679963" y="1092341"/>
                </a:lnTo>
                <a:lnTo>
                  <a:pt x="685040" y="1092341"/>
                </a:lnTo>
                <a:lnTo>
                  <a:pt x="690117" y="1092658"/>
                </a:lnTo>
                <a:lnTo>
                  <a:pt x="694876" y="1093293"/>
                </a:lnTo>
                <a:lnTo>
                  <a:pt x="699953" y="1094244"/>
                </a:lnTo>
                <a:lnTo>
                  <a:pt x="705030" y="1095512"/>
                </a:lnTo>
                <a:lnTo>
                  <a:pt x="710424" y="1097415"/>
                </a:lnTo>
                <a:lnTo>
                  <a:pt x="715500" y="1099634"/>
                </a:lnTo>
                <a:lnTo>
                  <a:pt x="720894" y="1101537"/>
                </a:lnTo>
                <a:lnTo>
                  <a:pt x="725654" y="1104390"/>
                </a:lnTo>
                <a:lnTo>
                  <a:pt x="731048" y="1107244"/>
                </a:lnTo>
                <a:lnTo>
                  <a:pt x="742153" y="1114220"/>
                </a:lnTo>
                <a:lnTo>
                  <a:pt x="753259" y="1122147"/>
                </a:lnTo>
                <a:lnTo>
                  <a:pt x="764364" y="1131026"/>
                </a:lnTo>
                <a:lnTo>
                  <a:pt x="776104" y="1140855"/>
                </a:lnTo>
                <a:lnTo>
                  <a:pt x="788478" y="1151953"/>
                </a:lnTo>
                <a:lnTo>
                  <a:pt x="794190" y="1157661"/>
                </a:lnTo>
                <a:lnTo>
                  <a:pt x="799266" y="1163368"/>
                </a:lnTo>
                <a:lnTo>
                  <a:pt x="803391" y="1169076"/>
                </a:lnTo>
                <a:lnTo>
                  <a:pt x="807516" y="1175417"/>
                </a:lnTo>
                <a:lnTo>
                  <a:pt x="810372" y="1181442"/>
                </a:lnTo>
                <a:lnTo>
                  <a:pt x="813227" y="1187467"/>
                </a:lnTo>
                <a:lnTo>
                  <a:pt x="814814" y="1193491"/>
                </a:lnTo>
                <a:lnTo>
                  <a:pt x="816718" y="1199516"/>
                </a:lnTo>
                <a:lnTo>
                  <a:pt x="817670" y="1205540"/>
                </a:lnTo>
                <a:lnTo>
                  <a:pt x="818304" y="1211882"/>
                </a:lnTo>
                <a:lnTo>
                  <a:pt x="818939" y="1217590"/>
                </a:lnTo>
                <a:lnTo>
                  <a:pt x="818304" y="1223614"/>
                </a:lnTo>
                <a:lnTo>
                  <a:pt x="817987" y="1229322"/>
                </a:lnTo>
                <a:lnTo>
                  <a:pt x="817352" y="1235029"/>
                </a:lnTo>
                <a:lnTo>
                  <a:pt x="816718" y="1240420"/>
                </a:lnTo>
                <a:lnTo>
                  <a:pt x="815131" y="1245810"/>
                </a:lnTo>
                <a:lnTo>
                  <a:pt x="812276" y="1255640"/>
                </a:lnTo>
                <a:lnTo>
                  <a:pt x="809103" y="1265152"/>
                </a:lnTo>
                <a:lnTo>
                  <a:pt x="805612" y="1273397"/>
                </a:lnTo>
                <a:lnTo>
                  <a:pt x="802122" y="1280372"/>
                </a:lnTo>
                <a:lnTo>
                  <a:pt x="798632" y="1286080"/>
                </a:lnTo>
                <a:lnTo>
                  <a:pt x="795776" y="1290836"/>
                </a:lnTo>
                <a:lnTo>
                  <a:pt x="793872" y="1294324"/>
                </a:lnTo>
                <a:lnTo>
                  <a:pt x="797680" y="1290202"/>
                </a:lnTo>
                <a:lnTo>
                  <a:pt x="802122" y="1286080"/>
                </a:lnTo>
                <a:lnTo>
                  <a:pt x="806247" y="1282592"/>
                </a:lnTo>
                <a:lnTo>
                  <a:pt x="810689" y="1279104"/>
                </a:lnTo>
                <a:lnTo>
                  <a:pt x="815131" y="1276250"/>
                </a:lnTo>
                <a:lnTo>
                  <a:pt x="819573" y="1273397"/>
                </a:lnTo>
                <a:lnTo>
                  <a:pt x="824015" y="1271177"/>
                </a:lnTo>
                <a:lnTo>
                  <a:pt x="828775" y="1268957"/>
                </a:lnTo>
                <a:lnTo>
                  <a:pt x="833534" y="1267055"/>
                </a:lnTo>
                <a:lnTo>
                  <a:pt x="837976" y="1265469"/>
                </a:lnTo>
                <a:lnTo>
                  <a:pt x="842736" y="1264201"/>
                </a:lnTo>
                <a:lnTo>
                  <a:pt x="847495" y="1263250"/>
                </a:lnTo>
                <a:lnTo>
                  <a:pt x="851937" y="1262616"/>
                </a:lnTo>
                <a:lnTo>
                  <a:pt x="857014" y="1261664"/>
                </a:lnTo>
                <a:lnTo>
                  <a:pt x="861774" y="1261347"/>
                </a:lnTo>
                <a:lnTo>
                  <a:pt x="866850" y="1261347"/>
                </a:lnTo>
                <a:lnTo>
                  <a:pt x="871292" y="1261664"/>
                </a:lnTo>
                <a:lnTo>
                  <a:pt x="876369" y="1262299"/>
                </a:lnTo>
                <a:lnTo>
                  <a:pt x="881129" y="1262933"/>
                </a:lnTo>
                <a:lnTo>
                  <a:pt x="885571" y="1263567"/>
                </a:lnTo>
                <a:lnTo>
                  <a:pt x="895407" y="1266104"/>
                </a:lnTo>
                <a:lnTo>
                  <a:pt x="904926" y="1269274"/>
                </a:lnTo>
                <a:lnTo>
                  <a:pt x="914445" y="1272762"/>
                </a:lnTo>
                <a:lnTo>
                  <a:pt x="923646" y="1277519"/>
                </a:lnTo>
                <a:lnTo>
                  <a:pt x="932848" y="1282909"/>
                </a:lnTo>
                <a:lnTo>
                  <a:pt x="941732" y="1288617"/>
                </a:lnTo>
                <a:lnTo>
                  <a:pt x="948712" y="1293690"/>
                </a:lnTo>
                <a:lnTo>
                  <a:pt x="954741" y="1298763"/>
                </a:lnTo>
                <a:lnTo>
                  <a:pt x="960452" y="1303520"/>
                </a:lnTo>
                <a:lnTo>
                  <a:pt x="965529" y="1308910"/>
                </a:lnTo>
                <a:lnTo>
                  <a:pt x="969654" y="1314618"/>
                </a:lnTo>
                <a:lnTo>
                  <a:pt x="973779" y="1320325"/>
                </a:lnTo>
                <a:lnTo>
                  <a:pt x="976952" y="1326984"/>
                </a:lnTo>
                <a:lnTo>
                  <a:pt x="979490" y="1333008"/>
                </a:lnTo>
                <a:lnTo>
                  <a:pt x="981076" y="1339667"/>
                </a:lnTo>
                <a:lnTo>
                  <a:pt x="982346" y="1346960"/>
                </a:lnTo>
                <a:lnTo>
                  <a:pt x="982663" y="1354570"/>
                </a:lnTo>
                <a:lnTo>
                  <a:pt x="982028" y="1362180"/>
                </a:lnTo>
                <a:lnTo>
                  <a:pt x="980759" y="1370424"/>
                </a:lnTo>
                <a:lnTo>
                  <a:pt x="978855" y="1378986"/>
                </a:lnTo>
                <a:lnTo>
                  <a:pt x="976000" y="1388181"/>
                </a:lnTo>
                <a:lnTo>
                  <a:pt x="971875" y="1397694"/>
                </a:lnTo>
                <a:lnTo>
                  <a:pt x="972192" y="1397694"/>
                </a:lnTo>
                <a:lnTo>
                  <a:pt x="969019" y="1404035"/>
                </a:lnTo>
                <a:lnTo>
                  <a:pt x="966164" y="1410694"/>
                </a:lnTo>
                <a:lnTo>
                  <a:pt x="962673" y="1417036"/>
                </a:lnTo>
                <a:lnTo>
                  <a:pt x="958549" y="1423695"/>
                </a:lnTo>
                <a:lnTo>
                  <a:pt x="954741" y="1430671"/>
                </a:lnTo>
                <a:lnTo>
                  <a:pt x="946491" y="1444939"/>
                </a:lnTo>
                <a:lnTo>
                  <a:pt x="937290" y="1461111"/>
                </a:lnTo>
                <a:lnTo>
                  <a:pt x="926502" y="1478550"/>
                </a:lnTo>
                <a:lnTo>
                  <a:pt x="914762" y="1497575"/>
                </a:lnTo>
                <a:lnTo>
                  <a:pt x="901753" y="1516600"/>
                </a:lnTo>
                <a:lnTo>
                  <a:pt x="887792" y="1536260"/>
                </a:lnTo>
                <a:lnTo>
                  <a:pt x="873196" y="1556553"/>
                </a:lnTo>
                <a:lnTo>
                  <a:pt x="865581" y="1566383"/>
                </a:lnTo>
                <a:lnTo>
                  <a:pt x="857649" y="1576212"/>
                </a:lnTo>
                <a:lnTo>
                  <a:pt x="850034" y="1585725"/>
                </a:lnTo>
                <a:lnTo>
                  <a:pt x="841784" y="1594920"/>
                </a:lnTo>
                <a:lnTo>
                  <a:pt x="833534" y="1604433"/>
                </a:lnTo>
                <a:lnTo>
                  <a:pt x="824967" y="1612994"/>
                </a:lnTo>
                <a:lnTo>
                  <a:pt x="816400" y="1621555"/>
                </a:lnTo>
                <a:lnTo>
                  <a:pt x="807833" y="1629800"/>
                </a:lnTo>
                <a:lnTo>
                  <a:pt x="798632" y="1637727"/>
                </a:lnTo>
                <a:lnTo>
                  <a:pt x="790065" y="1644703"/>
                </a:lnTo>
                <a:lnTo>
                  <a:pt x="781181" y="1651679"/>
                </a:lnTo>
                <a:lnTo>
                  <a:pt x="771979" y="1658020"/>
                </a:lnTo>
                <a:lnTo>
                  <a:pt x="763095" y="1663728"/>
                </a:lnTo>
                <a:lnTo>
                  <a:pt x="753576" y="1668801"/>
                </a:lnTo>
                <a:lnTo>
                  <a:pt x="744692" y="1672923"/>
                </a:lnTo>
                <a:lnTo>
                  <a:pt x="735490" y="1676411"/>
                </a:lnTo>
                <a:lnTo>
                  <a:pt x="726606" y="1679582"/>
                </a:lnTo>
                <a:lnTo>
                  <a:pt x="717087" y="1681484"/>
                </a:lnTo>
                <a:lnTo>
                  <a:pt x="705664" y="1683387"/>
                </a:lnTo>
                <a:lnTo>
                  <a:pt x="694876" y="1684338"/>
                </a:lnTo>
                <a:lnTo>
                  <a:pt x="684723" y="1684338"/>
                </a:lnTo>
                <a:lnTo>
                  <a:pt x="675204" y="1684021"/>
                </a:lnTo>
                <a:lnTo>
                  <a:pt x="666320" y="1683070"/>
                </a:lnTo>
                <a:lnTo>
                  <a:pt x="657753" y="1681484"/>
                </a:lnTo>
                <a:lnTo>
                  <a:pt x="649820" y="1679582"/>
                </a:lnTo>
                <a:lnTo>
                  <a:pt x="642840" y="1677045"/>
                </a:lnTo>
                <a:lnTo>
                  <a:pt x="635859" y="1674192"/>
                </a:lnTo>
                <a:lnTo>
                  <a:pt x="629831" y="1670386"/>
                </a:lnTo>
                <a:lnTo>
                  <a:pt x="624120" y="1666899"/>
                </a:lnTo>
                <a:lnTo>
                  <a:pt x="618726" y="1662776"/>
                </a:lnTo>
                <a:lnTo>
                  <a:pt x="613966" y="1658337"/>
                </a:lnTo>
                <a:lnTo>
                  <a:pt x="609524" y="1653898"/>
                </a:lnTo>
                <a:lnTo>
                  <a:pt x="605082" y="1649459"/>
                </a:lnTo>
                <a:lnTo>
                  <a:pt x="601592" y="1644386"/>
                </a:lnTo>
                <a:lnTo>
                  <a:pt x="598419" y="1639629"/>
                </a:lnTo>
                <a:lnTo>
                  <a:pt x="595563" y="1634873"/>
                </a:lnTo>
                <a:lnTo>
                  <a:pt x="592707" y="1630117"/>
                </a:lnTo>
                <a:lnTo>
                  <a:pt x="590486" y="1625043"/>
                </a:lnTo>
                <a:lnTo>
                  <a:pt x="586679" y="1616165"/>
                </a:lnTo>
                <a:lnTo>
                  <a:pt x="584140" y="1607921"/>
                </a:lnTo>
                <a:lnTo>
                  <a:pt x="581919" y="1600628"/>
                </a:lnTo>
                <a:lnTo>
                  <a:pt x="580967" y="1594920"/>
                </a:lnTo>
                <a:lnTo>
                  <a:pt x="580333" y="1590481"/>
                </a:lnTo>
                <a:lnTo>
                  <a:pt x="575891" y="1597457"/>
                </a:lnTo>
                <a:lnTo>
                  <a:pt x="570814" y="1604750"/>
                </a:lnTo>
                <a:lnTo>
                  <a:pt x="565103" y="1611092"/>
                </a:lnTo>
                <a:lnTo>
                  <a:pt x="562247" y="1614263"/>
                </a:lnTo>
                <a:lnTo>
                  <a:pt x="559074" y="1617116"/>
                </a:lnTo>
                <a:lnTo>
                  <a:pt x="555901" y="1619970"/>
                </a:lnTo>
                <a:lnTo>
                  <a:pt x="552411" y="1622507"/>
                </a:lnTo>
                <a:lnTo>
                  <a:pt x="548603" y="1625043"/>
                </a:lnTo>
                <a:lnTo>
                  <a:pt x="544796" y="1627263"/>
                </a:lnTo>
                <a:lnTo>
                  <a:pt x="540354" y="1629483"/>
                </a:lnTo>
                <a:lnTo>
                  <a:pt x="536229" y="1631068"/>
                </a:lnTo>
                <a:lnTo>
                  <a:pt x="531469" y="1632971"/>
                </a:lnTo>
                <a:lnTo>
                  <a:pt x="527027" y="1634239"/>
                </a:lnTo>
                <a:lnTo>
                  <a:pt x="521950" y="1635824"/>
                </a:lnTo>
                <a:lnTo>
                  <a:pt x="516556" y="1636458"/>
                </a:lnTo>
                <a:lnTo>
                  <a:pt x="510845" y="1637093"/>
                </a:lnTo>
                <a:lnTo>
                  <a:pt x="505134" y="1638044"/>
                </a:lnTo>
                <a:lnTo>
                  <a:pt x="498471" y="1638044"/>
                </a:lnTo>
                <a:lnTo>
                  <a:pt x="492125" y="1638044"/>
                </a:lnTo>
                <a:lnTo>
                  <a:pt x="485462" y="1637727"/>
                </a:lnTo>
                <a:lnTo>
                  <a:pt x="478481" y="1636776"/>
                </a:lnTo>
                <a:lnTo>
                  <a:pt x="471183" y="1635824"/>
                </a:lnTo>
                <a:lnTo>
                  <a:pt x="463251" y="1634239"/>
                </a:lnTo>
                <a:lnTo>
                  <a:pt x="455001" y="1632653"/>
                </a:lnTo>
                <a:lnTo>
                  <a:pt x="446752" y="1630751"/>
                </a:lnTo>
                <a:lnTo>
                  <a:pt x="437867" y="1628214"/>
                </a:lnTo>
                <a:lnTo>
                  <a:pt x="428983" y="1625360"/>
                </a:lnTo>
                <a:lnTo>
                  <a:pt x="419147" y="1622190"/>
                </a:lnTo>
                <a:lnTo>
                  <a:pt x="409311" y="1619019"/>
                </a:lnTo>
                <a:lnTo>
                  <a:pt x="399475" y="1615214"/>
                </a:lnTo>
                <a:lnTo>
                  <a:pt x="390590" y="1611092"/>
                </a:lnTo>
                <a:lnTo>
                  <a:pt x="382658" y="1606970"/>
                </a:lnTo>
                <a:lnTo>
                  <a:pt x="375677" y="1602530"/>
                </a:lnTo>
                <a:lnTo>
                  <a:pt x="369014" y="1597774"/>
                </a:lnTo>
                <a:lnTo>
                  <a:pt x="363620" y="1593652"/>
                </a:lnTo>
                <a:lnTo>
                  <a:pt x="358861" y="1588896"/>
                </a:lnTo>
                <a:lnTo>
                  <a:pt x="354419" y="1584457"/>
                </a:lnTo>
                <a:lnTo>
                  <a:pt x="350928" y="1579383"/>
                </a:lnTo>
                <a:lnTo>
                  <a:pt x="348073" y="1574627"/>
                </a:lnTo>
                <a:lnTo>
                  <a:pt x="345534" y="1569871"/>
                </a:lnTo>
                <a:lnTo>
                  <a:pt x="343631" y="1565431"/>
                </a:lnTo>
                <a:lnTo>
                  <a:pt x="342044" y="1560358"/>
                </a:lnTo>
                <a:lnTo>
                  <a:pt x="340775" y="1555602"/>
                </a:lnTo>
                <a:lnTo>
                  <a:pt x="340458" y="1551480"/>
                </a:lnTo>
                <a:lnTo>
                  <a:pt x="340140" y="1546724"/>
                </a:lnTo>
                <a:lnTo>
                  <a:pt x="340140" y="1542601"/>
                </a:lnTo>
                <a:lnTo>
                  <a:pt x="340458" y="1538162"/>
                </a:lnTo>
                <a:lnTo>
                  <a:pt x="340775" y="1534357"/>
                </a:lnTo>
                <a:lnTo>
                  <a:pt x="341727" y="1530235"/>
                </a:lnTo>
                <a:lnTo>
                  <a:pt x="343631" y="1523259"/>
                </a:lnTo>
                <a:lnTo>
                  <a:pt x="345852" y="1517235"/>
                </a:lnTo>
                <a:lnTo>
                  <a:pt x="348073" y="1512161"/>
                </a:lnTo>
                <a:lnTo>
                  <a:pt x="350294" y="1508039"/>
                </a:lnTo>
                <a:lnTo>
                  <a:pt x="352198" y="1504868"/>
                </a:lnTo>
                <a:lnTo>
                  <a:pt x="346804" y="1509625"/>
                </a:lnTo>
                <a:lnTo>
                  <a:pt x="342044" y="1513747"/>
                </a:lnTo>
                <a:lnTo>
                  <a:pt x="336967" y="1517869"/>
                </a:lnTo>
                <a:lnTo>
                  <a:pt x="331891" y="1521357"/>
                </a:lnTo>
                <a:lnTo>
                  <a:pt x="327131" y="1524528"/>
                </a:lnTo>
                <a:lnTo>
                  <a:pt x="322372" y="1527064"/>
                </a:lnTo>
                <a:lnTo>
                  <a:pt x="317295" y="1529284"/>
                </a:lnTo>
                <a:lnTo>
                  <a:pt x="312218" y="1531186"/>
                </a:lnTo>
                <a:lnTo>
                  <a:pt x="307142" y="1532455"/>
                </a:lnTo>
                <a:lnTo>
                  <a:pt x="302700" y="1533406"/>
                </a:lnTo>
                <a:lnTo>
                  <a:pt x="297623" y="1534357"/>
                </a:lnTo>
                <a:lnTo>
                  <a:pt x="292546" y="1534357"/>
                </a:lnTo>
                <a:lnTo>
                  <a:pt x="287469" y="1534357"/>
                </a:lnTo>
                <a:lnTo>
                  <a:pt x="282393" y="1533406"/>
                </a:lnTo>
                <a:lnTo>
                  <a:pt x="277633" y="1532772"/>
                </a:lnTo>
                <a:lnTo>
                  <a:pt x="272556" y="1531503"/>
                </a:lnTo>
                <a:lnTo>
                  <a:pt x="267480" y="1529918"/>
                </a:lnTo>
                <a:lnTo>
                  <a:pt x="262403" y="1528333"/>
                </a:lnTo>
                <a:lnTo>
                  <a:pt x="257644" y="1525796"/>
                </a:lnTo>
                <a:lnTo>
                  <a:pt x="252567" y="1523259"/>
                </a:lnTo>
                <a:lnTo>
                  <a:pt x="247173" y="1520405"/>
                </a:lnTo>
                <a:lnTo>
                  <a:pt x="242096" y="1517235"/>
                </a:lnTo>
                <a:lnTo>
                  <a:pt x="231308" y="1509942"/>
                </a:lnTo>
                <a:lnTo>
                  <a:pt x="220520" y="1501697"/>
                </a:lnTo>
                <a:lnTo>
                  <a:pt x="209415" y="1492502"/>
                </a:lnTo>
                <a:lnTo>
                  <a:pt x="198627" y="1482038"/>
                </a:lnTo>
                <a:lnTo>
                  <a:pt x="186570" y="1470623"/>
                </a:lnTo>
                <a:lnTo>
                  <a:pt x="181176" y="1464599"/>
                </a:lnTo>
                <a:lnTo>
                  <a:pt x="176416" y="1458891"/>
                </a:lnTo>
                <a:lnTo>
                  <a:pt x="172291" y="1452866"/>
                </a:lnTo>
                <a:lnTo>
                  <a:pt x="168801" y="1446208"/>
                </a:lnTo>
                <a:lnTo>
                  <a:pt x="165945" y="1440183"/>
                </a:lnTo>
                <a:lnTo>
                  <a:pt x="163407" y="1434158"/>
                </a:lnTo>
                <a:lnTo>
                  <a:pt x="161503" y="1428134"/>
                </a:lnTo>
                <a:lnTo>
                  <a:pt x="160234" y="1422109"/>
                </a:lnTo>
                <a:lnTo>
                  <a:pt x="159599" y="1415768"/>
                </a:lnTo>
                <a:lnTo>
                  <a:pt x="158965" y="1409743"/>
                </a:lnTo>
                <a:lnTo>
                  <a:pt x="158648" y="1403718"/>
                </a:lnTo>
                <a:lnTo>
                  <a:pt x="158965" y="1398011"/>
                </a:lnTo>
                <a:lnTo>
                  <a:pt x="159917" y="1392303"/>
                </a:lnTo>
                <a:lnTo>
                  <a:pt x="160869" y="1386596"/>
                </a:lnTo>
                <a:lnTo>
                  <a:pt x="162138" y="1381205"/>
                </a:lnTo>
                <a:lnTo>
                  <a:pt x="163407" y="1375815"/>
                </a:lnTo>
                <a:lnTo>
                  <a:pt x="166580" y="1365985"/>
                </a:lnTo>
                <a:lnTo>
                  <a:pt x="170070" y="1356473"/>
                </a:lnTo>
                <a:lnTo>
                  <a:pt x="174195" y="1348546"/>
                </a:lnTo>
                <a:lnTo>
                  <a:pt x="178003" y="1341570"/>
                </a:lnTo>
                <a:lnTo>
                  <a:pt x="181176" y="1335862"/>
                </a:lnTo>
                <a:lnTo>
                  <a:pt x="184031" y="1331423"/>
                </a:lnTo>
                <a:lnTo>
                  <a:pt x="186570" y="1327935"/>
                </a:lnTo>
                <a:lnTo>
                  <a:pt x="182445" y="1332374"/>
                </a:lnTo>
                <a:lnTo>
                  <a:pt x="178003" y="1335862"/>
                </a:lnTo>
                <a:lnTo>
                  <a:pt x="173878" y="1339350"/>
                </a:lnTo>
                <a:lnTo>
                  <a:pt x="169118" y="1342521"/>
                </a:lnTo>
                <a:lnTo>
                  <a:pt x="164359" y="1345375"/>
                </a:lnTo>
                <a:lnTo>
                  <a:pt x="160234" y="1347911"/>
                </a:lnTo>
                <a:lnTo>
                  <a:pt x="155475" y="1350131"/>
                </a:lnTo>
                <a:lnTo>
                  <a:pt x="151032" y="1352351"/>
                </a:lnTo>
                <a:lnTo>
                  <a:pt x="145956" y="1353619"/>
                </a:lnTo>
                <a:lnTo>
                  <a:pt x="141196" y="1355204"/>
                </a:lnTo>
                <a:lnTo>
                  <a:pt x="136437" y="1356156"/>
                </a:lnTo>
                <a:lnTo>
                  <a:pt x="131995" y="1357424"/>
                </a:lnTo>
                <a:lnTo>
                  <a:pt x="126918" y="1357741"/>
                </a:lnTo>
                <a:lnTo>
                  <a:pt x="122159" y="1358058"/>
                </a:lnTo>
                <a:lnTo>
                  <a:pt x="117399" y="1358058"/>
                </a:lnTo>
                <a:lnTo>
                  <a:pt x="112640" y="1358058"/>
                </a:lnTo>
                <a:lnTo>
                  <a:pt x="107880" y="1357741"/>
                </a:lnTo>
                <a:lnTo>
                  <a:pt x="102804" y="1356790"/>
                </a:lnTo>
                <a:lnTo>
                  <a:pt x="98361" y="1356156"/>
                </a:lnTo>
                <a:lnTo>
                  <a:pt x="93285" y="1355204"/>
                </a:lnTo>
                <a:lnTo>
                  <a:pt x="84083" y="1352351"/>
                </a:lnTo>
                <a:lnTo>
                  <a:pt x="74247" y="1349180"/>
                </a:lnTo>
                <a:lnTo>
                  <a:pt x="65363" y="1344741"/>
                </a:lnTo>
                <a:lnTo>
                  <a:pt x="56161" y="1339667"/>
                </a:lnTo>
                <a:lnTo>
                  <a:pt x="47277" y="1334277"/>
                </a:lnTo>
                <a:lnTo>
                  <a:pt x="38710" y="1327935"/>
                </a:lnTo>
                <a:lnTo>
                  <a:pt x="30460" y="1321593"/>
                </a:lnTo>
                <a:lnTo>
                  <a:pt x="23163" y="1314935"/>
                </a:lnTo>
                <a:lnTo>
                  <a:pt x="19672" y="1311447"/>
                </a:lnTo>
                <a:lnTo>
                  <a:pt x="16817" y="1307959"/>
                </a:lnTo>
                <a:lnTo>
                  <a:pt x="13961" y="1304471"/>
                </a:lnTo>
                <a:lnTo>
                  <a:pt x="11423" y="1300666"/>
                </a:lnTo>
                <a:lnTo>
                  <a:pt x="8884" y="1297178"/>
                </a:lnTo>
                <a:lnTo>
                  <a:pt x="6663" y="1293373"/>
                </a:lnTo>
                <a:lnTo>
                  <a:pt x="5077" y="1289251"/>
                </a:lnTo>
                <a:lnTo>
                  <a:pt x="3490" y="1285446"/>
                </a:lnTo>
                <a:lnTo>
                  <a:pt x="2221" y="1281641"/>
                </a:lnTo>
                <a:lnTo>
                  <a:pt x="952" y="1277202"/>
                </a:lnTo>
                <a:lnTo>
                  <a:pt x="317" y="1272762"/>
                </a:lnTo>
                <a:lnTo>
                  <a:pt x="0" y="1268323"/>
                </a:lnTo>
                <a:lnTo>
                  <a:pt x="0" y="1263567"/>
                </a:lnTo>
                <a:lnTo>
                  <a:pt x="0" y="1258811"/>
                </a:lnTo>
                <a:lnTo>
                  <a:pt x="635" y="1254054"/>
                </a:lnTo>
                <a:lnTo>
                  <a:pt x="1269" y="1248981"/>
                </a:lnTo>
                <a:lnTo>
                  <a:pt x="2538" y="1243908"/>
                </a:lnTo>
                <a:lnTo>
                  <a:pt x="3808" y="1238200"/>
                </a:lnTo>
                <a:lnTo>
                  <a:pt x="6029" y="1232810"/>
                </a:lnTo>
                <a:lnTo>
                  <a:pt x="8250" y="1227102"/>
                </a:lnTo>
                <a:lnTo>
                  <a:pt x="10788" y="1221078"/>
                </a:lnTo>
                <a:lnTo>
                  <a:pt x="13644" y="1215053"/>
                </a:lnTo>
                <a:lnTo>
                  <a:pt x="16817" y="1209028"/>
                </a:lnTo>
                <a:lnTo>
                  <a:pt x="20307" y="1202370"/>
                </a:lnTo>
                <a:lnTo>
                  <a:pt x="28557" y="1188735"/>
                </a:lnTo>
                <a:lnTo>
                  <a:pt x="38710" y="1174149"/>
                </a:lnTo>
                <a:lnTo>
                  <a:pt x="45373" y="1166856"/>
                </a:lnTo>
                <a:lnTo>
                  <a:pt x="63142" y="1146563"/>
                </a:lnTo>
                <a:lnTo>
                  <a:pt x="68853" y="1135465"/>
                </a:lnTo>
                <a:lnTo>
                  <a:pt x="75834" y="1123416"/>
                </a:lnTo>
                <a:lnTo>
                  <a:pt x="83131" y="1110732"/>
                </a:lnTo>
                <a:lnTo>
                  <a:pt x="91381" y="1097098"/>
                </a:lnTo>
                <a:lnTo>
                  <a:pt x="100900" y="1083146"/>
                </a:lnTo>
                <a:lnTo>
                  <a:pt x="110736" y="1069194"/>
                </a:lnTo>
                <a:lnTo>
                  <a:pt x="121524" y="1054925"/>
                </a:lnTo>
                <a:lnTo>
                  <a:pt x="132947" y="1040974"/>
                </a:lnTo>
                <a:lnTo>
                  <a:pt x="138975" y="1033998"/>
                </a:lnTo>
                <a:lnTo>
                  <a:pt x="145321" y="1027339"/>
                </a:lnTo>
                <a:lnTo>
                  <a:pt x="151667" y="1020680"/>
                </a:lnTo>
                <a:lnTo>
                  <a:pt x="158330" y="1014338"/>
                </a:lnTo>
                <a:lnTo>
                  <a:pt x="164993" y="1008314"/>
                </a:lnTo>
                <a:lnTo>
                  <a:pt x="171974" y="1002289"/>
                </a:lnTo>
                <a:lnTo>
                  <a:pt x="179272" y="996582"/>
                </a:lnTo>
                <a:lnTo>
                  <a:pt x="186252" y="991191"/>
                </a:lnTo>
                <a:lnTo>
                  <a:pt x="193867" y="986118"/>
                </a:lnTo>
                <a:lnTo>
                  <a:pt x="201482" y="981362"/>
                </a:lnTo>
                <a:lnTo>
                  <a:pt x="208780" y="977240"/>
                </a:lnTo>
                <a:lnTo>
                  <a:pt x="217030" y="972800"/>
                </a:lnTo>
                <a:lnTo>
                  <a:pt x="224962" y="969312"/>
                </a:lnTo>
                <a:lnTo>
                  <a:pt x="233212" y="966459"/>
                </a:lnTo>
                <a:lnTo>
                  <a:pt x="241779" y="963605"/>
                </a:lnTo>
                <a:lnTo>
                  <a:pt x="250029" y="961385"/>
                </a:lnTo>
                <a:lnTo>
                  <a:pt x="261451" y="959483"/>
                </a:lnTo>
                <a:lnTo>
                  <a:pt x="272239" y="957897"/>
                </a:lnTo>
                <a:lnTo>
                  <a:pt x="282075" y="957263"/>
                </a:lnTo>
                <a:close/>
                <a:moveTo>
                  <a:pt x="1727260" y="39688"/>
                </a:moveTo>
                <a:lnTo>
                  <a:pt x="2063750" y="871535"/>
                </a:lnTo>
                <a:lnTo>
                  <a:pt x="2043751" y="875342"/>
                </a:lnTo>
                <a:lnTo>
                  <a:pt x="2023752" y="879466"/>
                </a:lnTo>
                <a:lnTo>
                  <a:pt x="2002801" y="884225"/>
                </a:lnTo>
                <a:lnTo>
                  <a:pt x="1982167" y="889619"/>
                </a:lnTo>
                <a:lnTo>
                  <a:pt x="1961533" y="895329"/>
                </a:lnTo>
                <a:lnTo>
                  <a:pt x="1940582" y="901040"/>
                </a:lnTo>
                <a:lnTo>
                  <a:pt x="1919948" y="907385"/>
                </a:lnTo>
                <a:lnTo>
                  <a:pt x="1899315" y="913730"/>
                </a:lnTo>
                <a:lnTo>
                  <a:pt x="1878998" y="920710"/>
                </a:lnTo>
                <a:lnTo>
                  <a:pt x="1859317" y="927372"/>
                </a:lnTo>
                <a:lnTo>
                  <a:pt x="1821224" y="941014"/>
                </a:lnTo>
                <a:lnTo>
                  <a:pt x="1785670" y="954656"/>
                </a:lnTo>
                <a:lnTo>
                  <a:pt x="1753291" y="967030"/>
                </a:lnTo>
                <a:lnTo>
                  <a:pt x="1761227" y="982258"/>
                </a:lnTo>
                <a:lnTo>
                  <a:pt x="1769798" y="1000024"/>
                </a:lnTo>
                <a:lnTo>
                  <a:pt x="1779321" y="1020963"/>
                </a:lnTo>
                <a:lnTo>
                  <a:pt x="1789162" y="1043806"/>
                </a:lnTo>
                <a:lnTo>
                  <a:pt x="1794241" y="1056179"/>
                </a:lnTo>
                <a:lnTo>
                  <a:pt x="1799003" y="1069186"/>
                </a:lnTo>
                <a:lnTo>
                  <a:pt x="1803764" y="1082511"/>
                </a:lnTo>
                <a:lnTo>
                  <a:pt x="1808526" y="1096470"/>
                </a:lnTo>
                <a:lnTo>
                  <a:pt x="1812970" y="1110430"/>
                </a:lnTo>
                <a:lnTo>
                  <a:pt x="1817097" y="1125024"/>
                </a:lnTo>
                <a:lnTo>
                  <a:pt x="1821224" y="1139935"/>
                </a:lnTo>
                <a:lnTo>
                  <a:pt x="1825033" y="1154846"/>
                </a:lnTo>
                <a:lnTo>
                  <a:pt x="1828207" y="1170391"/>
                </a:lnTo>
                <a:lnTo>
                  <a:pt x="1831064" y="1186254"/>
                </a:lnTo>
                <a:lnTo>
                  <a:pt x="1833921" y="1201800"/>
                </a:lnTo>
                <a:lnTo>
                  <a:pt x="1835826" y="1217663"/>
                </a:lnTo>
                <a:lnTo>
                  <a:pt x="1837413" y="1233843"/>
                </a:lnTo>
                <a:lnTo>
                  <a:pt x="1838366" y="1249705"/>
                </a:lnTo>
                <a:lnTo>
                  <a:pt x="1839000" y="1265886"/>
                </a:lnTo>
                <a:lnTo>
                  <a:pt x="1838683" y="1282383"/>
                </a:lnTo>
                <a:lnTo>
                  <a:pt x="1837413" y="1298563"/>
                </a:lnTo>
                <a:lnTo>
                  <a:pt x="1835826" y="1314426"/>
                </a:lnTo>
                <a:lnTo>
                  <a:pt x="1833286" y="1330289"/>
                </a:lnTo>
                <a:lnTo>
                  <a:pt x="1831699" y="1338220"/>
                </a:lnTo>
                <a:lnTo>
                  <a:pt x="1830112" y="1346152"/>
                </a:lnTo>
                <a:lnTo>
                  <a:pt x="1828207" y="1353766"/>
                </a:lnTo>
                <a:lnTo>
                  <a:pt x="1825985" y="1361697"/>
                </a:lnTo>
                <a:lnTo>
                  <a:pt x="1823446" y="1369629"/>
                </a:lnTo>
                <a:lnTo>
                  <a:pt x="1820589" y="1377243"/>
                </a:lnTo>
                <a:lnTo>
                  <a:pt x="1817732" y="1384540"/>
                </a:lnTo>
                <a:lnTo>
                  <a:pt x="1814557" y="1392471"/>
                </a:lnTo>
                <a:lnTo>
                  <a:pt x="1811383" y="1399768"/>
                </a:lnTo>
                <a:lnTo>
                  <a:pt x="1807891" y="1407065"/>
                </a:lnTo>
                <a:lnTo>
                  <a:pt x="1802177" y="1417217"/>
                </a:lnTo>
                <a:lnTo>
                  <a:pt x="1796463" y="1426100"/>
                </a:lnTo>
                <a:lnTo>
                  <a:pt x="1790749" y="1434032"/>
                </a:lnTo>
                <a:lnTo>
                  <a:pt x="1784718" y="1440694"/>
                </a:lnTo>
                <a:lnTo>
                  <a:pt x="1778051" y="1447039"/>
                </a:lnTo>
                <a:lnTo>
                  <a:pt x="1772020" y="1451798"/>
                </a:lnTo>
                <a:lnTo>
                  <a:pt x="1765671" y="1456240"/>
                </a:lnTo>
                <a:lnTo>
                  <a:pt x="1759640" y="1460047"/>
                </a:lnTo>
                <a:lnTo>
                  <a:pt x="1752973" y="1462902"/>
                </a:lnTo>
                <a:lnTo>
                  <a:pt x="1747259" y="1465440"/>
                </a:lnTo>
                <a:lnTo>
                  <a:pt x="1741228" y="1467344"/>
                </a:lnTo>
                <a:lnTo>
                  <a:pt x="1735514" y="1468613"/>
                </a:lnTo>
                <a:lnTo>
                  <a:pt x="1730118" y="1469564"/>
                </a:lnTo>
                <a:lnTo>
                  <a:pt x="1725038" y="1470199"/>
                </a:lnTo>
                <a:lnTo>
                  <a:pt x="1720594" y="1470516"/>
                </a:lnTo>
                <a:lnTo>
                  <a:pt x="1715833" y="1470516"/>
                </a:lnTo>
                <a:lnTo>
                  <a:pt x="1711706" y="1470199"/>
                </a:lnTo>
                <a:lnTo>
                  <a:pt x="1707262" y="1469882"/>
                </a:lnTo>
                <a:lnTo>
                  <a:pt x="1698373" y="1468295"/>
                </a:lnTo>
                <a:lnTo>
                  <a:pt x="1689485" y="1465757"/>
                </a:lnTo>
                <a:lnTo>
                  <a:pt x="1680914" y="1462585"/>
                </a:lnTo>
                <a:lnTo>
                  <a:pt x="1671708" y="1458778"/>
                </a:lnTo>
                <a:lnTo>
                  <a:pt x="1663137" y="1454019"/>
                </a:lnTo>
                <a:lnTo>
                  <a:pt x="1654249" y="1448625"/>
                </a:lnTo>
                <a:lnTo>
                  <a:pt x="1645678" y="1442915"/>
                </a:lnTo>
                <a:lnTo>
                  <a:pt x="1645043" y="1450846"/>
                </a:lnTo>
                <a:lnTo>
                  <a:pt x="1644408" y="1458778"/>
                </a:lnTo>
                <a:lnTo>
                  <a:pt x="1643138" y="1466075"/>
                </a:lnTo>
                <a:lnTo>
                  <a:pt x="1641868" y="1473689"/>
                </a:lnTo>
                <a:lnTo>
                  <a:pt x="1639964" y="1481303"/>
                </a:lnTo>
                <a:lnTo>
                  <a:pt x="1637742" y="1488283"/>
                </a:lnTo>
                <a:lnTo>
                  <a:pt x="1635202" y="1495579"/>
                </a:lnTo>
                <a:lnTo>
                  <a:pt x="1632980" y="1502559"/>
                </a:lnTo>
                <a:lnTo>
                  <a:pt x="1629488" y="1509539"/>
                </a:lnTo>
                <a:lnTo>
                  <a:pt x="1625996" y="1515884"/>
                </a:lnTo>
                <a:lnTo>
                  <a:pt x="1622187" y="1522229"/>
                </a:lnTo>
                <a:lnTo>
                  <a:pt x="1617743" y="1528574"/>
                </a:lnTo>
                <a:lnTo>
                  <a:pt x="1612981" y="1534602"/>
                </a:lnTo>
                <a:lnTo>
                  <a:pt x="1608219" y="1540313"/>
                </a:lnTo>
                <a:lnTo>
                  <a:pt x="1602823" y="1545706"/>
                </a:lnTo>
                <a:lnTo>
                  <a:pt x="1596792" y="1551099"/>
                </a:lnTo>
                <a:lnTo>
                  <a:pt x="1591712" y="1554906"/>
                </a:lnTo>
                <a:lnTo>
                  <a:pt x="1586633" y="1559031"/>
                </a:lnTo>
                <a:lnTo>
                  <a:pt x="1581237" y="1562203"/>
                </a:lnTo>
                <a:lnTo>
                  <a:pt x="1575840" y="1565059"/>
                </a:lnTo>
                <a:lnTo>
                  <a:pt x="1570444" y="1567914"/>
                </a:lnTo>
                <a:lnTo>
                  <a:pt x="1565047" y="1569818"/>
                </a:lnTo>
                <a:lnTo>
                  <a:pt x="1559333" y="1572038"/>
                </a:lnTo>
                <a:lnTo>
                  <a:pt x="1553619" y="1573625"/>
                </a:lnTo>
                <a:lnTo>
                  <a:pt x="1547905" y="1574894"/>
                </a:lnTo>
                <a:lnTo>
                  <a:pt x="1541874" y="1575845"/>
                </a:lnTo>
                <a:lnTo>
                  <a:pt x="1535842" y="1576480"/>
                </a:lnTo>
                <a:lnTo>
                  <a:pt x="1530128" y="1576480"/>
                </a:lnTo>
                <a:lnTo>
                  <a:pt x="1524097" y="1576480"/>
                </a:lnTo>
                <a:lnTo>
                  <a:pt x="1517431" y="1575845"/>
                </a:lnTo>
                <a:lnTo>
                  <a:pt x="1511399" y="1574894"/>
                </a:lnTo>
                <a:lnTo>
                  <a:pt x="1505368" y="1573625"/>
                </a:lnTo>
                <a:lnTo>
                  <a:pt x="1496797" y="1571404"/>
                </a:lnTo>
                <a:lnTo>
                  <a:pt x="1488544" y="1568548"/>
                </a:lnTo>
                <a:lnTo>
                  <a:pt x="1480290" y="1565059"/>
                </a:lnTo>
                <a:lnTo>
                  <a:pt x="1472036" y="1560617"/>
                </a:lnTo>
                <a:lnTo>
                  <a:pt x="1463783" y="1555858"/>
                </a:lnTo>
                <a:lnTo>
                  <a:pt x="1455529" y="1550782"/>
                </a:lnTo>
                <a:lnTo>
                  <a:pt x="1447276" y="1545071"/>
                </a:lnTo>
                <a:lnTo>
                  <a:pt x="1439340" y="1538409"/>
                </a:lnTo>
                <a:lnTo>
                  <a:pt x="1438388" y="1546023"/>
                </a:lnTo>
                <a:lnTo>
                  <a:pt x="1437435" y="1552686"/>
                </a:lnTo>
                <a:lnTo>
                  <a:pt x="1435530" y="1559983"/>
                </a:lnTo>
                <a:lnTo>
                  <a:pt x="1433943" y="1566645"/>
                </a:lnTo>
                <a:lnTo>
                  <a:pt x="1432039" y="1572356"/>
                </a:lnTo>
                <a:lnTo>
                  <a:pt x="1429816" y="1578066"/>
                </a:lnTo>
                <a:lnTo>
                  <a:pt x="1427594" y="1583460"/>
                </a:lnTo>
                <a:lnTo>
                  <a:pt x="1424737" y="1588853"/>
                </a:lnTo>
                <a:lnTo>
                  <a:pt x="1422515" y="1594246"/>
                </a:lnTo>
                <a:lnTo>
                  <a:pt x="1419024" y="1599005"/>
                </a:lnTo>
                <a:lnTo>
                  <a:pt x="1415849" y="1604081"/>
                </a:lnTo>
                <a:lnTo>
                  <a:pt x="1412357" y="1608206"/>
                </a:lnTo>
                <a:lnTo>
                  <a:pt x="1408865" y="1612647"/>
                </a:lnTo>
                <a:lnTo>
                  <a:pt x="1404738" y="1616772"/>
                </a:lnTo>
                <a:lnTo>
                  <a:pt x="1400612" y="1620896"/>
                </a:lnTo>
                <a:lnTo>
                  <a:pt x="1396168" y="1624386"/>
                </a:lnTo>
                <a:lnTo>
                  <a:pt x="1391723" y="1627875"/>
                </a:lnTo>
                <a:lnTo>
                  <a:pt x="1386962" y="1631048"/>
                </a:lnTo>
                <a:lnTo>
                  <a:pt x="1381883" y="1633903"/>
                </a:lnTo>
                <a:lnTo>
                  <a:pt x="1376486" y="1636759"/>
                </a:lnTo>
                <a:lnTo>
                  <a:pt x="1370772" y="1639297"/>
                </a:lnTo>
                <a:lnTo>
                  <a:pt x="1365058" y="1641835"/>
                </a:lnTo>
                <a:lnTo>
                  <a:pt x="1359344" y="1644056"/>
                </a:lnTo>
                <a:lnTo>
                  <a:pt x="1353313" y="1645959"/>
                </a:lnTo>
                <a:lnTo>
                  <a:pt x="1347281" y="1647228"/>
                </a:lnTo>
                <a:lnTo>
                  <a:pt x="1341567" y="1648180"/>
                </a:lnTo>
                <a:lnTo>
                  <a:pt x="1335536" y="1649132"/>
                </a:lnTo>
                <a:lnTo>
                  <a:pt x="1328870" y="1649449"/>
                </a:lnTo>
                <a:lnTo>
                  <a:pt x="1322838" y="1649766"/>
                </a:lnTo>
                <a:lnTo>
                  <a:pt x="1316807" y="1649449"/>
                </a:lnTo>
                <a:lnTo>
                  <a:pt x="1310775" y="1649132"/>
                </a:lnTo>
                <a:lnTo>
                  <a:pt x="1304109" y="1648180"/>
                </a:lnTo>
                <a:lnTo>
                  <a:pt x="1298078" y="1647228"/>
                </a:lnTo>
                <a:lnTo>
                  <a:pt x="1291729" y="1645959"/>
                </a:lnTo>
                <a:lnTo>
                  <a:pt x="1285697" y="1644056"/>
                </a:lnTo>
                <a:lnTo>
                  <a:pt x="1279349" y="1641835"/>
                </a:lnTo>
                <a:lnTo>
                  <a:pt x="1272682" y="1639297"/>
                </a:lnTo>
                <a:lnTo>
                  <a:pt x="1266333" y="1636759"/>
                </a:lnTo>
                <a:lnTo>
                  <a:pt x="1259985" y="1633586"/>
                </a:lnTo>
                <a:lnTo>
                  <a:pt x="1253318" y="1630096"/>
                </a:lnTo>
                <a:lnTo>
                  <a:pt x="1247287" y="1626606"/>
                </a:lnTo>
                <a:lnTo>
                  <a:pt x="1241255" y="1622482"/>
                </a:lnTo>
                <a:lnTo>
                  <a:pt x="1235224" y="1618358"/>
                </a:lnTo>
                <a:lnTo>
                  <a:pt x="1229193" y="1613916"/>
                </a:lnTo>
                <a:lnTo>
                  <a:pt x="1227288" y="1618992"/>
                </a:lnTo>
                <a:lnTo>
                  <a:pt x="1225383" y="1624068"/>
                </a:lnTo>
                <a:lnTo>
                  <a:pt x="1223479" y="1628510"/>
                </a:lnTo>
                <a:lnTo>
                  <a:pt x="1221256" y="1633269"/>
                </a:lnTo>
                <a:lnTo>
                  <a:pt x="1216177" y="1641518"/>
                </a:lnTo>
                <a:lnTo>
                  <a:pt x="1211098" y="1649132"/>
                </a:lnTo>
                <a:lnTo>
                  <a:pt x="1205384" y="1655794"/>
                </a:lnTo>
                <a:lnTo>
                  <a:pt x="1199670" y="1661505"/>
                </a:lnTo>
                <a:lnTo>
                  <a:pt x="1193956" y="1666898"/>
                </a:lnTo>
                <a:lnTo>
                  <a:pt x="1188242" y="1671657"/>
                </a:lnTo>
                <a:lnTo>
                  <a:pt x="1184433" y="1674512"/>
                </a:lnTo>
                <a:lnTo>
                  <a:pt x="1179989" y="1677368"/>
                </a:lnTo>
                <a:lnTo>
                  <a:pt x="1175545" y="1679906"/>
                </a:lnTo>
                <a:lnTo>
                  <a:pt x="1171101" y="1681809"/>
                </a:lnTo>
                <a:lnTo>
                  <a:pt x="1166339" y="1684347"/>
                </a:lnTo>
                <a:lnTo>
                  <a:pt x="1161895" y="1686251"/>
                </a:lnTo>
                <a:lnTo>
                  <a:pt x="1152054" y="1689423"/>
                </a:lnTo>
                <a:lnTo>
                  <a:pt x="1141896" y="1692279"/>
                </a:lnTo>
                <a:lnTo>
                  <a:pt x="1131420" y="1694182"/>
                </a:lnTo>
                <a:lnTo>
                  <a:pt x="1120627" y="1695134"/>
                </a:lnTo>
                <a:lnTo>
                  <a:pt x="1109834" y="1695451"/>
                </a:lnTo>
                <a:lnTo>
                  <a:pt x="1099676" y="1695134"/>
                </a:lnTo>
                <a:lnTo>
                  <a:pt x="1089200" y="1694182"/>
                </a:lnTo>
                <a:lnTo>
                  <a:pt x="1078725" y="1692596"/>
                </a:lnTo>
                <a:lnTo>
                  <a:pt x="1067932" y="1690375"/>
                </a:lnTo>
                <a:lnTo>
                  <a:pt x="1057773" y="1688154"/>
                </a:lnTo>
                <a:lnTo>
                  <a:pt x="1047298" y="1684347"/>
                </a:lnTo>
                <a:lnTo>
                  <a:pt x="1036505" y="1680540"/>
                </a:lnTo>
                <a:lnTo>
                  <a:pt x="1026664" y="1676099"/>
                </a:lnTo>
                <a:lnTo>
                  <a:pt x="1016188" y="1671340"/>
                </a:lnTo>
                <a:lnTo>
                  <a:pt x="1006030" y="1665629"/>
                </a:lnTo>
                <a:lnTo>
                  <a:pt x="996507" y="1659284"/>
                </a:lnTo>
                <a:lnTo>
                  <a:pt x="986666" y="1652622"/>
                </a:lnTo>
                <a:lnTo>
                  <a:pt x="977460" y="1645325"/>
                </a:lnTo>
                <a:lnTo>
                  <a:pt x="968255" y="1638028"/>
                </a:lnTo>
                <a:lnTo>
                  <a:pt x="959684" y="1629462"/>
                </a:lnTo>
                <a:lnTo>
                  <a:pt x="951430" y="1620896"/>
                </a:lnTo>
                <a:lnTo>
                  <a:pt x="1019363" y="1559983"/>
                </a:lnTo>
                <a:lnTo>
                  <a:pt x="1026982" y="1567597"/>
                </a:lnTo>
                <a:lnTo>
                  <a:pt x="1034600" y="1574576"/>
                </a:lnTo>
                <a:lnTo>
                  <a:pt x="1042536" y="1580604"/>
                </a:lnTo>
                <a:lnTo>
                  <a:pt x="1050790" y="1585998"/>
                </a:lnTo>
                <a:lnTo>
                  <a:pt x="1059043" y="1590756"/>
                </a:lnTo>
                <a:lnTo>
                  <a:pt x="1067297" y="1594564"/>
                </a:lnTo>
                <a:lnTo>
                  <a:pt x="1075550" y="1598371"/>
                </a:lnTo>
                <a:lnTo>
                  <a:pt x="1083804" y="1600591"/>
                </a:lnTo>
                <a:lnTo>
                  <a:pt x="1091740" y="1602495"/>
                </a:lnTo>
                <a:lnTo>
                  <a:pt x="1099041" y="1604081"/>
                </a:lnTo>
                <a:lnTo>
                  <a:pt x="1106342" y="1604716"/>
                </a:lnTo>
                <a:lnTo>
                  <a:pt x="1113008" y="1604716"/>
                </a:lnTo>
                <a:lnTo>
                  <a:pt x="1119357" y="1604081"/>
                </a:lnTo>
                <a:lnTo>
                  <a:pt x="1125071" y="1602495"/>
                </a:lnTo>
                <a:lnTo>
                  <a:pt x="1129516" y="1600591"/>
                </a:lnTo>
                <a:lnTo>
                  <a:pt x="1131738" y="1599640"/>
                </a:lnTo>
                <a:lnTo>
                  <a:pt x="1133960" y="1598371"/>
                </a:lnTo>
                <a:lnTo>
                  <a:pt x="1136182" y="1596467"/>
                </a:lnTo>
                <a:lnTo>
                  <a:pt x="1137769" y="1593929"/>
                </a:lnTo>
                <a:lnTo>
                  <a:pt x="1139674" y="1590756"/>
                </a:lnTo>
                <a:lnTo>
                  <a:pt x="1140944" y="1587267"/>
                </a:lnTo>
                <a:lnTo>
                  <a:pt x="1142531" y="1582825"/>
                </a:lnTo>
                <a:lnTo>
                  <a:pt x="1143483" y="1577749"/>
                </a:lnTo>
                <a:lnTo>
                  <a:pt x="1143800" y="1571721"/>
                </a:lnTo>
                <a:lnTo>
                  <a:pt x="1143800" y="1565693"/>
                </a:lnTo>
                <a:lnTo>
                  <a:pt x="1143483" y="1558396"/>
                </a:lnTo>
                <a:lnTo>
                  <a:pt x="1142531" y="1550782"/>
                </a:lnTo>
                <a:lnTo>
                  <a:pt x="1140944" y="1541582"/>
                </a:lnTo>
                <a:lnTo>
                  <a:pt x="1139039" y="1532381"/>
                </a:lnTo>
                <a:lnTo>
                  <a:pt x="1136182" y="1522229"/>
                </a:lnTo>
                <a:lnTo>
                  <a:pt x="1132372" y="1511442"/>
                </a:lnTo>
                <a:lnTo>
                  <a:pt x="1127928" y="1499387"/>
                </a:lnTo>
                <a:lnTo>
                  <a:pt x="1122532" y="1487014"/>
                </a:lnTo>
                <a:lnTo>
                  <a:pt x="1114278" y="1473054"/>
                </a:lnTo>
                <a:lnTo>
                  <a:pt x="1106660" y="1460047"/>
                </a:lnTo>
                <a:lnTo>
                  <a:pt x="1099993" y="1447991"/>
                </a:lnTo>
                <a:lnTo>
                  <a:pt x="1094279" y="1436887"/>
                </a:lnTo>
                <a:lnTo>
                  <a:pt x="1085708" y="1419755"/>
                </a:lnTo>
                <a:lnTo>
                  <a:pt x="1080947" y="1409603"/>
                </a:lnTo>
                <a:lnTo>
                  <a:pt x="1160942" y="1366773"/>
                </a:lnTo>
                <a:lnTo>
                  <a:pt x="1173640" y="1387078"/>
                </a:lnTo>
                <a:lnTo>
                  <a:pt x="1184433" y="1406748"/>
                </a:lnTo>
                <a:lnTo>
                  <a:pt x="1194274" y="1425466"/>
                </a:lnTo>
                <a:lnTo>
                  <a:pt x="1202845" y="1443549"/>
                </a:lnTo>
                <a:lnTo>
                  <a:pt x="1215225" y="1462267"/>
                </a:lnTo>
                <a:lnTo>
                  <a:pt x="1221256" y="1471468"/>
                </a:lnTo>
                <a:lnTo>
                  <a:pt x="1227923" y="1480668"/>
                </a:lnTo>
                <a:lnTo>
                  <a:pt x="1234589" y="1489234"/>
                </a:lnTo>
                <a:lnTo>
                  <a:pt x="1241255" y="1497800"/>
                </a:lnTo>
                <a:lnTo>
                  <a:pt x="1247922" y="1506049"/>
                </a:lnTo>
                <a:lnTo>
                  <a:pt x="1254906" y="1513663"/>
                </a:lnTo>
                <a:lnTo>
                  <a:pt x="1261572" y="1521277"/>
                </a:lnTo>
                <a:lnTo>
                  <a:pt x="1268556" y="1528257"/>
                </a:lnTo>
                <a:lnTo>
                  <a:pt x="1275539" y="1534602"/>
                </a:lnTo>
                <a:lnTo>
                  <a:pt x="1282523" y="1540313"/>
                </a:lnTo>
                <a:lnTo>
                  <a:pt x="1289507" y="1545389"/>
                </a:lnTo>
                <a:lnTo>
                  <a:pt x="1296490" y="1549513"/>
                </a:lnTo>
                <a:lnTo>
                  <a:pt x="1303157" y="1553003"/>
                </a:lnTo>
                <a:lnTo>
                  <a:pt x="1309506" y="1555858"/>
                </a:lnTo>
                <a:lnTo>
                  <a:pt x="1314267" y="1557444"/>
                </a:lnTo>
                <a:lnTo>
                  <a:pt x="1318077" y="1558079"/>
                </a:lnTo>
                <a:lnTo>
                  <a:pt x="1322203" y="1558396"/>
                </a:lnTo>
                <a:lnTo>
                  <a:pt x="1325378" y="1558396"/>
                </a:lnTo>
                <a:lnTo>
                  <a:pt x="1328235" y="1557762"/>
                </a:lnTo>
                <a:lnTo>
                  <a:pt x="1331092" y="1557127"/>
                </a:lnTo>
                <a:lnTo>
                  <a:pt x="1333631" y="1555858"/>
                </a:lnTo>
                <a:lnTo>
                  <a:pt x="1335853" y="1555224"/>
                </a:lnTo>
                <a:lnTo>
                  <a:pt x="1338710" y="1553637"/>
                </a:lnTo>
                <a:lnTo>
                  <a:pt x="1339980" y="1552368"/>
                </a:lnTo>
                <a:lnTo>
                  <a:pt x="1341567" y="1551099"/>
                </a:lnTo>
                <a:lnTo>
                  <a:pt x="1342837" y="1549196"/>
                </a:lnTo>
                <a:lnTo>
                  <a:pt x="1344107" y="1546975"/>
                </a:lnTo>
                <a:lnTo>
                  <a:pt x="1345377" y="1544120"/>
                </a:lnTo>
                <a:lnTo>
                  <a:pt x="1346646" y="1540947"/>
                </a:lnTo>
                <a:lnTo>
                  <a:pt x="1347281" y="1537457"/>
                </a:lnTo>
                <a:lnTo>
                  <a:pt x="1347916" y="1533967"/>
                </a:lnTo>
                <a:lnTo>
                  <a:pt x="1348869" y="1525719"/>
                </a:lnTo>
                <a:lnTo>
                  <a:pt x="1348869" y="1517153"/>
                </a:lnTo>
                <a:lnTo>
                  <a:pt x="1348551" y="1507635"/>
                </a:lnTo>
                <a:lnTo>
                  <a:pt x="1347599" y="1497800"/>
                </a:lnTo>
                <a:lnTo>
                  <a:pt x="1345694" y="1487014"/>
                </a:lnTo>
                <a:lnTo>
                  <a:pt x="1343472" y="1476227"/>
                </a:lnTo>
                <a:lnTo>
                  <a:pt x="1340615" y="1464488"/>
                </a:lnTo>
                <a:lnTo>
                  <a:pt x="1337441" y="1452750"/>
                </a:lnTo>
                <a:lnTo>
                  <a:pt x="1333949" y="1440377"/>
                </a:lnTo>
                <a:lnTo>
                  <a:pt x="1330139" y="1428321"/>
                </a:lnTo>
                <a:lnTo>
                  <a:pt x="1325378" y="1415313"/>
                </a:lnTo>
                <a:lnTo>
                  <a:pt x="1320616" y="1402940"/>
                </a:lnTo>
                <a:lnTo>
                  <a:pt x="1315854" y="1389933"/>
                </a:lnTo>
                <a:lnTo>
                  <a:pt x="1310458" y="1377243"/>
                </a:lnTo>
                <a:lnTo>
                  <a:pt x="1305061" y="1364235"/>
                </a:lnTo>
                <a:lnTo>
                  <a:pt x="1295221" y="1347421"/>
                </a:lnTo>
                <a:lnTo>
                  <a:pt x="1286332" y="1330923"/>
                </a:lnTo>
                <a:lnTo>
                  <a:pt x="1278396" y="1316012"/>
                </a:lnTo>
                <a:lnTo>
                  <a:pt x="1271412" y="1301736"/>
                </a:lnTo>
                <a:lnTo>
                  <a:pt x="1259667" y="1277624"/>
                </a:lnTo>
                <a:lnTo>
                  <a:pt x="1252048" y="1261127"/>
                </a:lnTo>
                <a:lnTo>
                  <a:pt x="1332996" y="1218932"/>
                </a:lnTo>
                <a:lnTo>
                  <a:pt x="1341885" y="1234794"/>
                </a:lnTo>
                <a:lnTo>
                  <a:pt x="1354582" y="1257954"/>
                </a:lnTo>
                <a:lnTo>
                  <a:pt x="1362201" y="1272231"/>
                </a:lnTo>
                <a:lnTo>
                  <a:pt x="1370137" y="1288094"/>
                </a:lnTo>
                <a:lnTo>
                  <a:pt x="1378391" y="1305225"/>
                </a:lnTo>
                <a:lnTo>
                  <a:pt x="1386962" y="1322992"/>
                </a:lnTo>
                <a:lnTo>
                  <a:pt x="1395533" y="1337903"/>
                </a:lnTo>
                <a:lnTo>
                  <a:pt x="1404104" y="1352179"/>
                </a:lnTo>
                <a:lnTo>
                  <a:pt x="1412992" y="1366139"/>
                </a:lnTo>
                <a:lnTo>
                  <a:pt x="1422515" y="1380098"/>
                </a:lnTo>
                <a:lnTo>
                  <a:pt x="1431404" y="1393106"/>
                </a:lnTo>
                <a:lnTo>
                  <a:pt x="1440610" y="1406113"/>
                </a:lnTo>
                <a:lnTo>
                  <a:pt x="1449815" y="1418169"/>
                </a:lnTo>
                <a:lnTo>
                  <a:pt x="1459021" y="1429590"/>
                </a:lnTo>
                <a:lnTo>
                  <a:pt x="1468227" y="1440377"/>
                </a:lnTo>
                <a:lnTo>
                  <a:pt x="1476798" y="1450529"/>
                </a:lnTo>
                <a:lnTo>
                  <a:pt x="1485686" y="1459095"/>
                </a:lnTo>
                <a:lnTo>
                  <a:pt x="1494257" y="1466709"/>
                </a:lnTo>
                <a:lnTo>
                  <a:pt x="1502511" y="1473371"/>
                </a:lnTo>
                <a:lnTo>
                  <a:pt x="1506320" y="1475910"/>
                </a:lnTo>
                <a:lnTo>
                  <a:pt x="1510447" y="1478448"/>
                </a:lnTo>
                <a:lnTo>
                  <a:pt x="1514256" y="1480668"/>
                </a:lnTo>
                <a:lnTo>
                  <a:pt x="1518383" y="1482255"/>
                </a:lnTo>
                <a:lnTo>
                  <a:pt x="1521875" y="1483841"/>
                </a:lnTo>
                <a:lnTo>
                  <a:pt x="1525367" y="1484793"/>
                </a:lnTo>
                <a:lnTo>
                  <a:pt x="1528541" y="1485110"/>
                </a:lnTo>
                <a:lnTo>
                  <a:pt x="1530128" y="1485110"/>
                </a:lnTo>
                <a:lnTo>
                  <a:pt x="1531398" y="1484793"/>
                </a:lnTo>
                <a:lnTo>
                  <a:pt x="1532986" y="1484475"/>
                </a:lnTo>
                <a:lnTo>
                  <a:pt x="1534255" y="1483841"/>
                </a:lnTo>
                <a:lnTo>
                  <a:pt x="1538064" y="1481303"/>
                </a:lnTo>
                <a:lnTo>
                  <a:pt x="1540922" y="1478448"/>
                </a:lnTo>
                <a:lnTo>
                  <a:pt x="1543461" y="1475592"/>
                </a:lnTo>
                <a:lnTo>
                  <a:pt x="1546001" y="1472102"/>
                </a:lnTo>
                <a:lnTo>
                  <a:pt x="1547905" y="1468295"/>
                </a:lnTo>
                <a:lnTo>
                  <a:pt x="1549810" y="1464488"/>
                </a:lnTo>
                <a:lnTo>
                  <a:pt x="1551080" y="1460047"/>
                </a:lnTo>
                <a:lnTo>
                  <a:pt x="1552350" y="1455922"/>
                </a:lnTo>
                <a:lnTo>
                  <a:pt x="1553302" y="1451163"/>
                </a:lnTo>
                <a:lnTo>
                  <a:pt x="1553937" y="1446087"/>
                </a:lnTo>
                <a:lnTo>
                  <a:pt x="1554572" y="1440694"/>
                </a:lnTo>
                <a:lnTo>
                  <a:pt x="1554889" y="1435301"/>
                </a:lnTo>
                <a:lnTo>
                  <a:pt x="1554889" y="1429590"/>
                </a:lnTo>
                <a:lnTo>
                  <a:pt x="1553937" y="1417534"/>
                </a:lnTo>
                <a:lnTo>
                  <a:pt x="1552667" y="1404844"/>
                </a:lnTo>
                <a:lnTo>
                  <a:pt x="1550445" y="1391519"/>
                </a:lnTo>
                <a:lnTo>
                  <a:pt x="1547270" y="1377243"/>
                </a:lnTo>
                <a:lnTo>
                  <a:pt x="1543778" y="1362966"/>
                </a:lnTo>
                <a:lnTo>
                  <a:pt x="1539017" y="1347421"/>
                </a:lnTo>
                <a:lnTo>
                  <a:pt x="1533938" y="1332192"/>
                </a:lnTo>
                <a:lnTo>
                  <a:pt x="1528224" y="1316329"/>
                </a:lnTo>
                <a:lnTo>
                  <a:pt x="1522192" y="1300467"/>
                </a:lnTo>
                <a:lnTo>
                  <a:pt x="1515844" y="1284604"/>
                </a:lnTo>
                <a:lnTo>
                  <a:pt x="1504098" y="1264617"/>
                </a:lnTo>
                <a:lnTo>
                  <a:pt x="1492670" y="1244629"/>
                </a:lnTo>
                <a:lnTo>
                  <a:pt x="1482195" y="1225594"/>
                </a:lnTo>
                <a:lnTo>
                  <a:pt x="1472036" y="1206559"/>
                </a:lnTo>
                <a:lnTo>
                  <a:pt x="1463148" y="1188475"/>
                </a:lnTo>
                <a:lnTo>
                  <a:pt x="1454577" y="1171660"/>
                </a:lnTo>
                <a:lnTo>
                  <a:pt x="1440292" y="1141838"/>
                </a:lnTo>
                <a:lnTo>
                  <a:pt x="1520288" y="1098057"/>
                </a:lnTo>
                <a:lnTo>
                  <a:pt x="1533938" y="1119947"/>
                </a:lnTo>
                <a:lnTo>
                  <a:pt x="1542826" y="1134859"/>
                </a:lnTo>
                <a:lnTo>
                  <a:pt x="1552984" y="1152625"/>
                </a:lnTo>
                <a:lnTo>
                  <a:pt x="1563460" y="1172295"/>
                </a:lnTo>
                <a:lnTo>
                  <a:pt x="1574570" y="1193234"/>
                </a:lnTo>
                <a:lnTo>
                  <a:pt x="1585998" y="1216393"/>
                </a:lnTo>
                <a:lnTo>
                  <a:pt x="1597109" y="1240505"/>
                </a:lnTo>
                <a:lnTo>
                  <a:pt x="1606315" y="1255416"/>
                </a:lnTo>
                <a:lnTo>
                  <a:pt x="1615203" y="1269375"/>
                </a:lnTo>
                <a:lnTo>
                  <a:pt x="1624726" y="1283017"/>
                </a:lnTo>
                <a:lnTo>
                  <a:pt x="1633615" y="1296025"/>
                </a:lnTo>
                <a:lnTo>
                  <a:pt x="1642186" y="1308081"/>
                </a:lnTo>
                <a:lnTo>
                  <a:pt x="1650757" y="1319502"/>
                </a:lnTo>
                <a:lnTo>
                  <a:pt x="1659010" y="1329971"/>
                </a:lnTo>
                <a:lnTo>
                  <a:pt x="1667264" y="1339489"/>
                </a:lnTo>
                <a:lnTo>
                  <a:pt x="1675200" y="1348372"/>
                </a:lnTo>
                <a:lnTo>
                  <a:pt x="1682184" y="1356304"/>
                </a:lnTo>
                <a:lnTo>
                  <a:pt x="1689485" y="1362966"/>
                </a:lnTo>
                <a:lnTo>
                  <a:pt x="1696151" y="1368677"/>
                </a:lnTo>
                <a:lnTo>
                  <a:pt x="1702182" y="1373118"/>
                </a:lnTo>
                <a:lnTo>
                  <a:pt x="1707896" y="1376291"/>
                </a:lnTo>
                <a:lnTo>
                  <a:pt x="1710436" y="1377560"/>
                </a:lnTo>
                <a:lnTo>
                  <a:pt x="1712976" y="1378512"/>
                </a:lnTo>
                <a:lnTo>
                  <a:pt x="1715198" y="1378829"/>
                </a:lnTo>
                <a:lnTo>
                  <a:pt x="1717737" y="1379146"/>
                </a:lnTo>
                <a:lnTo>
                  <a:pt x="1718055" y="1378194"/>
                </a:lnTo>
                <a:lnTo>
                  <a:pt x="1720277" y="1375974"/>
                </a:lnTo>
                <a:lnTo>
                  <a:pt x="1723134" y="1372167"/>
                </a:lnTo>
                <a:lnTo>
                  <a:pt x="1726626" y="1365821"/>
                </a:lnTo>
                <a:lnTo>
                  <a:pt x="1729165" y="1360111"/>
                </a:lnTo>
                <a:lnTo>
                  <a:pt x="1731705" y="1354717"/>
                </a:lnTo>
                <a:lnTo>
                  <a:pt x="1734244" y="1349007"/>
                </a:lnTo>
                <a:lnTo>
                  <a:pt x="1736149" y="1342662"/>
                </a:lnTo>
                <a:lnTo>
                  <a:pt x="1739958" y="1330923"/>
                </a:lnTo>
                <a:lnTo>
                  <a:pt x="1742815" y="1318867"/>
                </a:lnTo>
                <a:lnTo>
                  <a:pt x="1744720" y="1306177"/>
                </a:lnTo>
                <a:lnTo>
                  <a:pt x="1746307" y="1293487"/>
                </a:lnTo>
                <a:lnTo>
                  <a:pt x="1747259" y="1280479"/>
                </a:lnTo>
                <a:lnTo>
                  <a:pt x="1747259" y="1267472"/>
                </a:lnTo>
                <a:lnTo>
                  <a:pt x="1747259" y="1254147"/>
                </a:lnTo>
                <a:lnTo>
                  <a:pt x="1746307" y="1240822"/>
                </a:lnTo>
                <a:lnTo>
                  <a:pt x="1745355" y="1227180"/>
                </a:lnTo>
                <a:lnTo>
                  <a:pt x="1743450" y="1214173"/>
                </a:lnTo>
                <a:lnTo>
                  <a:pt x="1740911" y="1200531"/>
                </a:lnTo>
                <a:lnTo>
                  <a:pt x="1738371" y="1187206"/>
                </a:lnTo>
                <a:lnTo>
                  <a:pt x="1735514" y="1173564"/>
                </a:lnTo>
                <a:lnTo>
                  <a:pt x="1732340" y="1160239"/>
                </a:lnTo>
                <a:lnTo>
                  <a:pt x="1728848" y="1147549"/>
                </a:lnTo>
                <a:lnTo>
                  <a:pt x="1724721" y="1134224"/>
                </a:lnTo>
                <a:lnTo>
                  <a:pt x="1720912" y="1121851"/>
                </a:lnTo>
                <a:lnTo>
                  <a:pt x="1716468" y="1109161"/>
                </a:lnTo>
                <a:lnTo>
                  <a:pt x="1712341" y="1097105"/>
                </a:lnTo>
                <a:lnTo>
                  <a:pt x="1707579" y="1085366"/>
                </a:lnTo>
                <a:lnTo>
                  <a:pt x="1698373" y="1062841"/>
                </a:lnTo>
                <a:lnTo>
                  <a:pt x="1689167" y="1041902"/>
                </a:lnTo>
                <a:lnTo>
                  <a:pt x="1679962" y="1022867"/>
                </a:lnTo>
                <a:lnTo>
                  <a:pt x="1671391" y="1006687"/>
                </a:lnTo>
                <a:lnTo>
                  <a:pt x="1663454" y="992728"/>
                </a:lnTo>
                <a:lnTo>
                  <a:pt x="1649170" y="970520"/>
                </a:lnTo>
                <a:lnTo>
                  <a:pt x="1635202" y="949580"/>
                </a:lnTo>
                <a:lnTo>
                  <a:pt x="1621870" y="929593"/>
                </a:lnTo>
                <a:lnTo>
                  <a:pt x="1608537" y="910240"/>
                </a:lnTo>
                <a:lnTo>
                  <a:pt x="1595522" y="892474"/>
                </a:lnTo>
                <a:lnTo>
                  <a:pt x="1582824" y="875025"/>
                </a:lnTo>
                <a:lnTo>
                  <a:pt x="1570126" y="858527"/>
                </a:lnTo>
                <a:lnTo>
                  <a:pt x="1558064" y="842665"/>
                </a:lnTo>
                <a:lnTo>
                  <a:pt x="1545366" y="827754"/>
                </a:lnTo>
                <a:lnTo>
                  <a:pt x="1533303" y="813477"/>
                </a:lnTo>
                <a:lnTo>
                  <a:pt x="1520923" y="799835"/>
                </a:lnTo>
                <a:lnTo>
                  <a:pt x="1508542" y="786510"/>
                </a:lnTo>
                <a:lnTo>
                  <a:pt x="1496162" y="774137"/>
                </a:lnTo>
                <a:lnTo>
                  <a:pt x="1483464" y="761764"/>
                </a:lnTo>
                <a:lnTo>
                  <a:pt x="1470767" y="750343"/>
                </a:lnTo>
                <a:lnTo>
                  <a:pt x="1457434" y="738922"/>
                </a:lnTo>
                <a:lnTo>
                  <a:pt x="1443784" y="727818"/>
                </a:lnTo>
                <a:lnTo>
                  <a:pt x="1430134" y="717348"/>
                </a:lnTo>
                <a:lnTo>
                  <a:pt x="1415849" y="706879"/>
                </a:lnTo>
                <a:lnTo>
                  <a:pt x="1401564" y="696727"/>
                </a:lnTo>
                <a:lnTo>
                  <a:pt x="1386327" y="686257"/>
                </a:lnTo>
                <a:lnTo>
                  <a:pt x="1370772" y="676422"/>
                </a:lnTo>
                <a:lnTo>
                  <a:pt x="1354265" y="666270"/>
                </a:lnTo>
                <a:lnTo>
                  <a:pt x="1337441" y="656435"/>
                </a:lnTo>
                <a:lnTo>
                  <a:pt x="1319981" y="646283"/>
                </a:lnTo>
                <a:lnTo>
                  <a:pt x="1301887" y="635813"/>
                </a:lnTo>
                <a:lnTo>
                  <a:pt x="1282523" y="625661"/>
                </a:lnTo>
                <a:lnTo>
                  <a:pt x="1262842" y="615192"/>
                </a:lnTo>
                <a:lnTo>
                  <a:pt x="1220304" y="592984"/>
                </a:lnTo>
                <a:lnTo>
                  <a:pt x="1173640" y="569824"/>
                </a:lnTo>
                <a:lnTo>
                  <a:pt x="1149514" y="558085"/>
                </a:lnTo>
                <a:lnTo>
                  <a:pt x="1126341" y="547299"/>
                </a:lnTo>
                <a:lnTo>
                  <a:pt x="1104120" y="537146"/>
                </a:lnTo>
                <a:lnTo>
                  <a:pt x="1083169" y="528263"/>
                </a:lnTo>
                <a:lnTo>
                  <a:pt x="1062535" y="520014"/>
                </a:lnTo>
                <a:lnTo>
                  <a:pt x="1042854" y="512718"/>
                </a:lnTo>
                <a:lnTo>
                  <a:pt x="1024442" y="506372"/>
                </a:lnTo>
                <a:lnTo>
                  <a:pt x="1006348" y="500345"/>
                </a:lnTo>
                <a:lnTo>
                  <a:pt x="989206" y="495268"/>
                </a:lnTo>
                <a:lnTo>
                  <a:pt x="972699" y="491144"/>
                </a:lnTo>
                <a:lnTo>
                  <a:pt x="957144" y="487337"/>
                </a:lnTo>
                <a:lnTo>
                  <a:pt x="941907" y="484482"/>
                </a:lnTo>
                <a:lnTo>
                  <a:pt x="927622" y="481944"/>
                </a:lnTo>
                <a:lnTo>
                  <a:pt x="913972" y="480040"/>
                </a:lnTo>
                <a:lnTo>
                  <a:pt x="900957" y="478454"/>
                </a:lnTo>
                <a:lnTo>
                  <a:pt x="888259" y="477819"/>
                </a:lnTo>
                <a:lnTo>
                  <a:pt x="876196" y="477502"/>
                </a:lnTo>
                <a:lnTo>
                  <a:pt x="864768" y="477502"/>
                </a:lnTo>
                <a:lnTo>
                  <a:pt x="853658" y="477819"/>
                </a:lnTo>
                <a:lnTo>
                  <a:pt x="843182" y="478454"/>
                </a:lnTo>
                <a:lnTo>
                  <a:pt x="833024" y="479088"/>
                </a:lnTo>
                <a:lnTo>
                  <a:pt x="823183" y="480675"/>
                </a:lnTo>
                <a:lnTo>
                  <a:pt x="813660" y="481944"/>
                </a:lnTo>
                <a:lnTo>
                  <a:pt x="804454" y="483847"/>
                </a:lnTo>
                <a:lnTo>
                  <a:pt x="786995" y="487972"/>
                </a:lnTo>
                <a:lnTo>
                  <a:pt x="771122" y="492096"/>
                </a:lnTo>
                <a:lnTo>
                  <a:pt x="739696" y="500979"/>
                </a:lnTo>
                <a:lnTo>
                  <a:pt x="732394" y="503517"/>
                </a:lnTo>
                <a:lnTo>
                  <a:pt x="724776" y="506690"/>
                </a:lnTo>
                <a:lnTo>
                  <a:pt x="716840" y="510497"/>
                </a:lnTo>
                <a:lnTo>
                  <a:pt x="708586" y="514621"/>
                </a:lnTo>
                <a:lnTo>
                  <a:pt x="700333" y="519697"/>
                </a:lnTo>
                <a:lnTo>
                  <a:pt x="692079" y="525091"/>
                </a:lnTo>
                <a:lnTo>
                  <a:pt x="684143" y="530801"/>
                </a:lnTo>
                <a:lnTo>
                  <a:pt x="675255" y="537146"/>
                </a:lnTo>
                <a:lnTo>
                  <a:pt x="666684" y="544126"/>
                </a:lnTo>
                <a:lnTo>
                  <a:pt x="657795" y="551106"/>
                </a:lnTo>
                <a:lnTo>
                  <a:pt x="640336" y="566651"/>
                </a:lnTo>
                <a:lnTo>
                  <a:pt x="621924" y="583466"/>
                </a:lnTo>
                <a:lnTo>
                  <a:pt x="603830" y="601232"/>
                </a:lnTo>
                <a:lnTo>
                  <a:pt x="585101" y="619316"/>
                </a:lnTo>
                <a:lnTo>
                  <a:pt x="566689" y="638669"/>
                </a:lnTo>
                <a:lnTo>
                  <a:pt x="528914" y="677691"/>
                </a:lnTo>
                <a:lnTo>
                  <a:pt x="510502" y="697044"/>
                </a:lnTo>
                <a:lnTo>
                  <a:pt x="491773" y="716079"/>
                </a:lnTo>
                <a:lnTo>
                  <a:pt x="473044" y="734797"/>
                </a:lnTo>
                <a:lnTo>
                  <a:pt x="454949" y="752246"/>
                </a:lnTo>
                <a:lnTo>
                  <a:pt x="445744" y="760178"/>
                </a:lnTo>
                <a:lnTo>
                  <a:pt x="436538" y="767158"/>
                </a:lnTo>
                <a:lnTo>
                  <a:pt x="427649" y="772868"/>
                </a:lnTo>
                <a:lnTo>
                  <a:pt x="419078" y="777944"/>
                </a:lnTo>
                <a:lnTo>
                  <a:pt x="410507" y="782386"/>
                </a:lnTo>
                <a:lnTo>
                  <a:pt x="402254" y="785241"/>
                </a:lnTo>
                <a:lnTo>
                  <a:pt x="393683" y="787145"/>
                </a:lnTo>
                <a:lnTo>
                  <a:pt x="385747" y="788731"/>
                </a:lnTo>
                <a:lnTo>
                  <a:pt x="378128" y="789365"/>
                </a:lnTo>
                <a:lnTo>
                  <a:pt x="370510" y="789048"/>
                </a:lnTo>
                <a:lnTo>
                  <a:pt x="363208" y="788096"/>
                </a:lnTo>
                <a:lnTo>
                  <a:pt x="356225" y="786193"/>
                </a:lnTo>
                <a:lnTo>
                  <a:pt x="349241" y="783655"/>
                </a:lnTo>
                <a:lnTo>
                  <a:pt x="343209" y="780482"/>
                </a:lnTo>
                <a:lnTo>
                  <a:pt x="337178" y="776358"/>
                </a:lnTo>
                <a:lnTo>
                  <a:pt x="331464" y="771916"/>
                </a:lnTo>
                <a:lnTo>
                  <a:pt x="326068" y="766840"/>
                </a:lnTo>
                <a:lnTo>
                  <a:pt x="320988" y="761130"/>
                </a:lnTo>
                <a:lnTo>
                  <a:pt x="316862" y="755102"/>
                </a:lnTo>
                <a:lnTo>
                  <a:pt x="312735" y="748122"/>
                </a:lnTo>
                <a:lnTo>
                  <a:pt x="309243" y="741142"/>
                </a:lnTo>
                <a:lnTo>
                  <a:pt x="306069" y="733528"/>
                </a:lnTo>
                <a:lnTo>
                  <a:pt x="303529" y="725280"/>
                </a:lnTo>
                <a:lnTo>
                  <a:pt x="301307" y="716714"/>
                </a:lnTo>
                <a:lnTo>
                  <a:pt x="300037" y="707831"/>
                </a:lnTo>
                <a:lnTo>
                  <a:pt x="298767" y="698947"/>
                </a:lnTo>
                <a:lnTo>
                  <a:pt x="298450" y="689112"/>
                </a:lnTo>
                <a:lnTo>
                  <a:pt x="298767" y="679595"/>
                </a:lnTo>
                <a:lnTo>
                  <a:pt x="300037" y="669442"/>
                </a:lnTo>
                <a:lnTo>
                  <a:pt x="301307" y="659290"/>
                </a:lnTo>
                <a:lnTo>
                  <a:pt x="303529" y="648821"/>
                </a:lnTo>
                <a:lnTo>
                  <a:pt x="306386" y="638034"/>
                </a:lnTo>
                <a:lnTo>
                  <a:pt x="309878" y="626930"/>
                </a:lnTo>
                <a:lnTo>
                  <a:pt x="314322" y="615192"/>
                </a:lnTo>
                <a:lnTo>
                  <a:pt x="319401" y="602184"/>
                </a:lnTo>
                <a:lnTo>
                  <a:pt x="325115" y="589176"/>
                </a:lnTo>
                <a:lnTo>
                  <a:pt x="331464" y="575217"/>
                </a:lnTo>
                <a:lnTo>
                  <a:pt x="338130" y="560941"/>
                </a:lnTo>
                <a:lnTo>
                  <a:pt x="346066" y="545712"/>
                </a:lnTo>
                <a:lnTo>
                  <a:pt x="354003" y="530801"/>
                </a:lnTo>
                <a:lnTo>
                  <a:pt x="362573" y="514938"/>
                </a:lnTo>
                <a:lnTo>
                  <a:pt x="371779" y="499393"/>
                </a:lnTo>
                <a:lnTo>
                  <a:pt x="381620" y="483213"/>
                </a:lnTo>
                <a:lnTo>
                  <a:pt x="391461" y="466715"/>
                </a:lnTo>
                <a:lnTo>
                  <a:pt x="401936" y="450535"/>
                </a:lnTo>
                <a:lnTo>
                  <a:pt x="412729" y="434672"/>
                </a:lnTo>
                <a:lnTo>
                  <a:pt x="424157" y="418175"/>
                </a:lnTo>
                <a:lnTo>
                  <a:pt x="435585" y="402312"/>
                </a:lnTo>
                <a:lnTo>
                  <a:pt x="447331" y="386449"/>
                </a:lnTo>
                <a:lnTo>
                  <a:pt x="459076" y="370904"/>
                </a:lnTo>
                <a:lnTo>
                  <a:pt x="471456" y="355676"/>
                </a:lnTo>
                <a:lnTo>
                  <a:pt x="483837" y="341082"/>
                </a:lnTo>
                <a:lnTo>
                  <a:pt x="496534" y="326805"/>
                </a:lnTo>
                <a:lnTo>
                  <a:pt x="509232" y="313163"/>
                </a:lnTo>
                <a:lnTo>
                  <a:pt x="522247" y="300156"/>
                </a:lnTo>
                <a:lnTo>
                  <a:pt x="534945" y="287783"/>
                </a:lnTo>
                <a:lnTo>
                  <a:pt x="547960" y="276044"/>
                </a:lnTo>
                <a:lnTo>
                  <a:pt x="560975" y="265257"/>
                </a:lnTo>
                <a:lnTo>
                  <a:pt x="573990" y="255740"/>
                </a:lnTo>
                <a:lnTo>
                  <a:pt x="587006" y="246857"/>
                </a:lnTo>
                <a:lnTo>
                  <a:pt x="593354" y="242732"/>
                </a:lnTo>
                <a:lnTo>
                  <a:pt x="599386" y="238925"/>
                </a:lnTo>
                <a:lnTo>
                  <a:pt x="606052" y="235118"/>
                </a:lnTo>
                <a:lnTo>
                  <a:pt x="612401" y="231945"/>
                </a:lnTo>
                <a:lnTo>
                  <a:pt x="618750" y="229090"/>
                </a:lnTo>
                <a:lnTo>
                  <a:pt x="624781" y="226235"/>
                </a:lnTo>
                <a:lnTo>
                  <a:pt x="631448" y="224014"/>
                </a:lnTo>
                <a:lnTo>
                  <a:pt x="637479" y="222111"/>
                </a:lnTo>
                <a:lnTo>
                  <a:pt x="662557" y="214179"/>
                </a:lnTo>
                <a:lnTo>
                  <a:pt x="688270" y="205296"/>
                </a:lnTo>
                <a:lnTo>
                  <a:pt x="715253" y="195461"/>
                </a:lnTo>
                <a:lnTo>
                  <a:pt x="742235" y="185626"/>
                </a:lnTo>
                <a:lnTo>
                  <a:pt x="799375" y="164687"/>
                </a:lnTo>
                <a:lnTo>
                  <a:pt x="828262" y="154535"/>
                </a:lnTo>
                <a:lnTo>
                  <a:pt x="857467" y="144383"/>
                </a:lnTo>
                <a:lnTo>
                  <a:pt x="887624" y="134865"/>
                </a:lnTo>
                <a:lnTo>
                  <a:pt x="917781" y="125664"/>
                </a:lnTo>
                <a:lnTo>
                  <a:pt x="932701" y="121540"/>
                </a:lnTo>
                <a:lnTo>
                  <a:pt x="947621" y="117416"/>
                </a:lnTo>
                <a:lnTo>
                  <a:pt x="963175" y="113926"/>
                </a:lnTo>
                <a:lnTo>
                  <a:pt x="978095" y="110436"/>
                </a:lnTo>
                <a:lnTo>
                  <a:pt x="993650" y="107581"/>
                </a:lnTo>
                <a:lnTo>
                  <a:pt x="1008570" y="104726"/>
                </a:lnTo>
                <a:lnTo>
                  <a:pt x="1024124" y="102187"/>
                </a:lnTo>
                <a:lnTo>
                  <a:pt x="1039044" y="100284"/>
                </a:lnTo>
                <a:lnTo>
                  <a:pt x="1054282" y="98698"/>
                </a:lnTo>
                <a:lnTo>
                  <a:pt x="1069519" y="97429"/>
                </a:lnTo>
                <a:lnTo>
                  <a:pt x="1084439" y="96794"/>
                </a:lnTo>
                <a:lnTo>
                  <a:pt x="1099676" y="96477"/>
                </a:lnTo>
                <a:lnTo>
                  <a:pt x="1114278" y="96794"/>
                </a:lnTo>
                <a:lnTo>
                  <a:pt x="1128563" y="97111"/>
                </a:lnTo>
                <a:lnTo>
                  <a:pt x="1142213" y="97746"/>
                </a:lnTo>
                <a:lnTo>
                  <a:pt x="1155863" y="99015"/>
                </a:lnTo>
                <a:lnTo>
                  <a:pt x="1168561" y="100284"/>
                </a:lnTo>
                <a:lnTo>
                  <a:pt x="1181259" y="101870"/>
                </a:lnTo>
                <a:lnTo>
                  <a:pt x="1193004" y="103456"/>
                </a:lnTo>
                <a:lnTo>
                  <a:pt x="1204750" y="105360"/>
                </a:lnTo>
                <a:lnTo>
                  <a:pt x="1216177" y="107581"/>
                </a:lnTo>
                <a:lnTo>
                  <a:pt x="1227288" y="109802"/>
                </a:lnTo>
                <a:lnTo>
                  <a:pt x="1247922" y="114560"/>
                </a:lnTo>
                <a:lnTo>
                  <a:pt x="1268238" y="119637"/>
                </a:lnTo>
                <a:lnTo>
                  <a:pt x="1286967" y="125030"/>
                </a:lnTo>
                <a:lnTo>
                  <a:pt x="1322521" y="135499"/>
                </a:lnTo>
                <a:lnTo>
                  <a:pt x="1339345" y="140576"/>
                </a:lnTo>
                <a:lnTo>
                  <a:pt x="1355535" y="144700"/>
                </a:lnTo>
                <a:lnTo>
                  <a:pt x="1371407" y="148190"/>
                </a:lnTo>
                <a:lnTo>
                  <a:pt x="1379343" y="149776"/>
                </a:lnTo>
                <a:lnTo>
                  <a:pt x="1387279" y="151045"/>
                </a:lnTo>
                <a:lnTo>
                  <a:pt x="1395215" y="152314"/>
                </a:lnTo>
                <a:lnTo>
                  <a:pt x="1403151" y="152949"/>
                </a:lnTo>
                <a:lnTo>
                  <a:pt x="1411405" y="153266"/>
                </a:lnTo>
                <a:lnTo>
                  <a:pt x="1419024" y="153583"/>
                </a:lnTo>
                <a:lnTo>
                  <a:pt x="1426960" y="153266"/>
                </a:lnTo>
                <a:lnTo>
                  <a:pt x="1435213" y="152949"/>
                </a:lnTo>
                <a:lnTo>
                  <a:pt x="1443466" y="152314"/>
                </a:lnTo>
                <a:lnTo>
                  <a:pt x="1452038" y="151045"/>
                </a:lnTo>
                <a:lnTo>
                  <a:pt x="1460291" y="150093"/>
                </a:lnTo>
                <a:lnTo>
                  <a:pt x="1468862" y="148190"/>
                </a:lnTo>
                <a:lnTo>
                  <a:pt x="1477750" y="146603"/>
                </a:lnTo>
                <a:lnTo>
                  <a:pt x="1486321" y="144700"/>
                </a:lnTo>
                <a:lnTo>
                  <a:pt x="1504416" y="139624"/>
                </a:lnTo>
                <a:lnTo>
                  <a:pt x="1522510" y="133913"/>
                </a:lnTo>
                <a:lnTo>
                  <a:pt x="1541239" y="127568"/>
                </a:lnTo>
                <a:lnTo>
                  <a:pt x="1560286" y="119954"/>
                </a:lnTo>
                <a:lnTo>
                  <a:pt x="1579967" y="111705"/>
                </a:lnTo>
                <a:lnTo>
                  <a:pt x="1599648" y="103139"/>
                </a:lnTo>
                <a:lnTo>
                  <a:pt x="1619965" y="93939"/>
                </a:lnTo>
                <a:lnTo>
                  <a:pt x="1640281" y="83787"/>
                </a:lnTo>
                <a:lnTo>
                  <a:pt x="1661550" y="73634"/>
                </a:lnTo>
                <a:lnTo>
                  <a:pt x="1682818" y="62530"/>
                </a:lnTo>
                <a:lnTo>
                  <a:pt x="1727260" y="39688"/>
                </a:lnTo>
                <a:close/>
                <a:moveTo>
                  <a:pt x="153035" y="0"/>
                </a:moveTo>
                <a:lnTo>
                  <a:pt x="296862" y="88695"/>
                </a:lnTo>
                <a:lnTo>
                  <a:pt x="375285" y="136698"/>
                </a:lnTo>
                <a:lnTo>
                  <a:pt x="384492" y="130340"/>
                </a:lnTo>
                <a:lnTo>
                  <a:pt x="396558" y="123028"/>
                </a:lnTo>
                <a:lnTo>
                  <a:pt x="403542" y="118895"/>
                </a:lnTo>
                <a:lnTo>
                  <a:pt x="410845" y="114763"/>
                </a:lnTo>
                <a:lnTo>
                  <a:pt x="419100" y="110630"/>
                </a:lnTo>
                <a:lnTo>
                  <a:pt x="427672" y="106815"/>
                </a:lnTo>
                <a:lnTo>
                  <a:pt x="437198" y="102364"/>
                </a:lnTo>
                <a:lnTo>
                  <a:pt x="447040" y="98550"/>
                </a:lnTo>
                <a:lnTo>
                  <a:pt x="457518" y="94417"/>
                </a:lnTo>
                <a:lnTo>
                  <a:pt x="468312" y="90602"/>
                </a:lnTo>
                <a:lnTo>
                  <a:pt x="480060" y="87105"/>
                </a:lnTo>
                <a:lnTo>
                  <a:pt x="491808" y="83290"/>
                </a:lnTo>
                <a:lnTo>
                  <a:pt x="504508" y="80111"/>
                </a:lnTo>
                <a:lnTo>
                  <a:pt x="517208" y="76932"/>
                </a:lnTo>
                <a:lnTo>
                  <a:pt x="530860" y="74389"/>
                </a:lnTo>
                <a:lnTo>
                  <a:pt x="544830" y="71846"/>
                </a:lnTo>
                <a:lnTo>
                  <a:pt x="559118" y="69938"/>
                </a:lnTo>
                <a:lnTo>
                  <a:pt x="574040" y="68349"/>
                </a:lnTo>
                <a:lnTo>
                  <a:pt x="589280" y="67395"/>
                </a:lnTo>
                <a:lnTo>
                  <a:pt x="605155" y="66441"/>
                </a:lnTo>
                <a:lnTo>
                  <a:pt x="620712" y="66124"/>
                </a:lnTo>
                <a:lnTo>
                  <a:pt x="637222" y="66441"/>
                </a:lnTo>
                <a:lnTo>
                  <a:pt x="654050" y="67395"/>
                </a:lnTo>
                <a:lnTo>
                  <a:pt x="671195" y="68667"/>
                </a:lnTo>
                <a:lnTo>
                  <a:pt x="688658" y="70892"/>
                </a:lnTo>
                <a:lnTo>
                  <a:pt x="706755" y="73753"/>
                </a:lnTo>
                <a:lnTo>
                  <a:pt x="724852" y="77250"/>
                </a:lnTo>
                <a:lnTo>
                  <a:pt x="743268" y="81701"/>
                </a:lnTo>
                <a:lnTo>
                  <a:pt x="762318" y="86787"/>
                </a:lnTo>
                <a:lnTo>
                  <a:pt x="781050" y="92509"/>
                </a:lnTo>
                <a:lnTo>
                  <a:pt x="643890" y="136062"/>
                </a:lnTo>
                <a:lnTo>
                  <a:pt x="630238" y="136698"/>
                </a:lnTo>
                <a:lnTo>
                  <a:pt x="616902" y="137970"/>
                </a:lnTo>
                <a:lnTo>
                  <a:pt x="603885" y="139241"/>
                </a:lnTo>
                <a:lnTo>
                  <a:pt x="591502" y="141149"/>
                </a:lnTo>
                <a:lnTo>
                  <a:pt x="579120" y="143374"/>
                </a:lnTo>
                <a:lnTo>
                  <a:pt x="567690" y="145917"/>
                </a:lnTo>
                <a:lnTo>
                  <a:pt x="556260" y="148778"/>
                </a:lnTo>
                <a:lnTo>
                  <a:pt x="545465" y="151639"/>
                </a:lnTo>
                <a:lnTo>
                  <a:pt x="535305" y="154818"/>
                </a:lnTo>
                <a:lnTo>
                  <a:pt x="525145" y="157997"/>
                </a:lnTo>
                <a:lnTo>
                  <a:pt x="515620" y="161494"/>
                </a:lnTo>
                <a:lnTo>
                  <a:pt x="506730" y="165627"/>
                </a:lnTo>
                <a:lnTo>
                  <a:pt x="497522" y="169124"/>
                </a:lnTo>
                <a:lnTo>
                  <a:pt x="489268" y="172939"/>
                </a:lnTo>
                <a:lnTo>
                  <a:pt x="481648" y="177072"/>
                </a:lnTo>
                <a:lnTo>
                  <a:pt x="474028" y="180886"/>
                </a:lnTo>
                <a:lnTo>
                  <a:pt x="460375" y="188834"/>
                </a:lnTo>
                <a:lnTo>
                  <a:pt x="448310" y="196464"/>
                </a:lnTo>
                <a:lnTo>
                  <a:pt x="438150" y="203457"/>
                </a:lnTo>
                <a:lnTo>
                  <a:pt x="429578" y="210133"/>
                </a:lnTo>
                <a:lnTo>
                  <a:pt x="422910" y="215856"/>
                </a:lnTo>
                <a:lnTo>
                  <a:pt x="417830" y="219988"/>
                </a:lnTo>
                <a:lnTo>
                  <a:pt x="413068" y="224757"/>
                </a:lnTo>
                <a:lnTo>
                  <a:pt x="387668" y="250825"/>
                </a:lnTo>
                <a:lnTo>
                  <a:pt x="356552" y="232069"/>
                </a:lnTo>
                <a:lnTo>
                  <a:pt x="303530" y="200278"/>
                </a:lnTo>
                <a:lnTo>
                  <a:pt x="226378" y="152593"/>
                </a:lnTo>
                <a:lnTo>
                  <a:pt x="104775" y="78204"/>
                </a:lnTo>
                <a:lnTo>
                  <a:pt x="15303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hangingPunct="1"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58" name="矩形 1"/>
          <p:cNvSpPr>
            <a:spLocks noChangeArrowheads="1"/>
          </p:cNvSpPr>
          <p:nvPr/>
        </p:nvSpPr>
        <p:spPr bwMode="auto">
          <a:xfrm>
            <a:off x="6702425" y="4732338"/>
            <a:ext cx="1463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超过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50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家</a:t>
            </a:r>
            <a:endParaRPr lang="en-US" altLang="zh-CN" sz="120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行业战略合作伙伴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32832"/>
              </p:ext>
            </p:extLst>
          </p:nvPr>
        </p:nvGraphicFramePr>
        <p:xfrm>
          <a:off x="357158" y="1142985"/>
          <a:ext cx="8429684" cy="5176655"/>
        </p:xfrm>
        <a:graphic>
          <a:graphicData uri="http://schemas.openxmlformats.org/drawingml/2006/table">
            <a:tbl>
              <a:tblPr firstRow="1" firstCol="1" bandRow="1"/>
              <a:tblGrid>
                <a:gridCol w="1785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3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0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OS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44000" marR="612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Windows Server 2008 Standard 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Windows Server 2008 Enterprise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Windows Server 2012 Standard 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Windows Server 2012 Datacenter </a:t>
                      </a:r>
                      <a:endParaRPr lang="en-US" sz="1600" kern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Windows Server 2016 Standard </a:t>
                      </a:r>
                      <a:b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Windows Server 2016 Datacenter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Microsoft Windows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Microsoft Windows 10</a:t>
                      </a:r>
                    </a:p>
                  </a:txBody>
                  <a:tcPr marL="144000" marR="612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Virtualization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platform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44000" marR="612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VMware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vSphere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Hyper-V,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Xen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KVM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and etc.</a:t>
                      </a:r>
                      <a:endParaRPr lang="zh-CN" sz="1600" kern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44000" marR="612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3847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Supported app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44000" marR="612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Oracle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MSSQL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Sybase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DB2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Mysql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Informix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and etc.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Mail server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CoreMail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Sendmail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Postfix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Domino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and etc.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Web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service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IIS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Tomcat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Apache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and etc.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Mid-ware server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Samba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FTP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NFS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and etc.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Mid-ware app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WebLogic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WebSphere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and etc.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</a:b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user-defined app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provide  ports for second time development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44000" marR="612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9358378" cy="714380"/>
          </a:xfrm>
        </p:spPr>
        <p:txBody>
          <a:bodyPr/>
          <a:lstStyle/>
          <a:p>
            <a:r>
              <a:rPr lang="en-US" altLang="zh-CN" dirty="0" smtClean="0">
                <a:effectLst/>
                <a:latin typeface="+mj-lt"/>
              </a:rPr>
              <a:t>Appendix</a:t>
            </a:r>
            <a:r>
              <a:rPr lang="zh-CN" altLang="en-US" dirty="0" smtClean="0">
                <a:effectLst/>
                <a:latin typeface="+mj-lt"/>
              </a:rPr>
              <a:t>：</a:t>
            </a:r>
            <a:r>
              <a:rPr lang="en-US" altLang="zh-CN" dirty="0" smtClean="0">
                <a:effectLst/>
                <a:latin typeface="+mj-lt"/>
              </a:rPr>
              <a:t>supported product specification</a:t>
            </a:r>
            <a:endParaRPr lang="zh-CN" altLang="en-US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216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430463" y="16875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zh-CN" altLang="en-US" sz="2400" b="1">
              <a:solidFill>
                <a:srgbClr val="000000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87045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36A57B-8A28-4AE4-9A66-3F231EA54D0D}" type="slidenum">
              <a:rPr lang="zh-CN" altLang="en-US" smtClean="0">
                <a:ea typeface="黑体" panose="02010609060101010101" pitchFamily="2" charset="-122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en-US" altLang="zh-CN" smtClean="0"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87042" name="页脚占位符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r>
              <a:rPr lang="en-US" altLang="zh-CN" dirty="0" smtClean="0">
                <a:ea typeface="黑体" panose="02010609060101010101" pitchFamily="2" charset="-122"/>
                <a:cs typeface="Arial" panose="020B0604020202020204" pitchFamily="34" charset="0"/>
              </a:rPr>
              <a:t>RoseData Confidential and Proprietary</a:t>
            </a:r>
            <a:endParaRPr lang="zh-CN" altLang="en-US" dirty="0" smtClean="0"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30463" y="16875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63048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 sz="4400" dirty="0">
                <a:latin typeface="+mn-lt"/>
              </a:rPr>
              <a:t>Thank</a:t>
            </a:r>
            <a:r>
              <a:rPr lang="en-US" altLang="ja-JP" sz="4400" dirty="0">
                <a:latin typeface="+mn-lt"/>
              </a:rPr>
              <a:t> you</a:t>
            </a:r>
            <a:r>
              <a:rPr lang="en-US" altLang="en-US" sz="4400" dirty="0">
                <a:latin typeface="+mn-lt"/>
              </a:rPr>
              <a:t> for your time.</a:t>
            </a:r>
            <a:endParaRPr lang="en-US" alt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738563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US" altLang="en-US" sz="2800" dirty="0" smtClean="0">
                <a:solidFill>
                  <a:srgbClr val="4C5FB0"/>
                </a:solidFill>
                <a:latin typeface="+mn-lt"/>
              </a:rPr>
              <a:t>www.rosedata.com </a:t>
            </a:r>
            <a:endParaRPr lang="en-US" altLang="en-US" sz="2800" dirty="0">
              <a:solidFill>
                <a:srgbClr val="4C5FB0"/>
              </a:solidFill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+mj-lt"/>
                <a:ea typeface="黑体" panose="02010609060101010101" pitchFamily="49" charset="-122"/>
              </a:rPr>
              <a:t>Table of Contents</a:t>
            </a:r>
            <a:endParaRPr lang="zh-CN" altLang="en-US" dirty="0" smtClean="0">
              <a:effectLst/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099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RoseData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Confidential and Proprietary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" name="组合 36"/>
          <p:cNvGrpSpPr>
            <a:grpSpLocks/>
          </p:cNvGrpSpPr>
          <p:nvPr/>
        </p:nvGrpSpPr>
        <p:grpSpPr bwMode="auto">
          <a:xfrm>
            <a:off x="862076" y="1484784"/>
            <a:ext cx="8276951" cy="523220"/>
            <a:chOff x="1285853" y="1258513"/>
            <a:chExt cx="6705367" cy="523499"/>
          </a:xfrm>
        </p:grpSpPr>
        <p:sp>
          <p:nvSpPr>
            <p:cNvPr id="4104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4105" name="直接连接符 19"/>
            <p:cNvCxnSpPr>
              <a:cxnSpLocks noChangeShapeType="1"/>
              <a:stCxn id="4104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52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49" charset="-122"/>
                  <a:cs typeface="Arial" pitchFamily="34" charset="0"/>
                </a:rPr>
                <a:t>Product demand background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862076" y="3592028"/>
            <a:ext cx="8112688" cy="523875"/>
            <a:chOff x="1285853" y="1258512"/>
            <a:chExt cx="6572295" cy="524154"/>
          </a:xfrm>
        </p:grpSpPr>
        <p:sp>
          <p:nvSpPr>
            <p:cNvPr id="18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9" name="直接连接符 19"/>
            <p:cNvCxnSpPr>
              <a:cxnSpLocks noChangeShapeType="1"/>
              <a:stCxn id="18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783640" y="1258512"/>
              <a:ext cx="5857292" cy="52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Arial" pitchFamily="34" charset="0"/>
                </a:rPr>
                <a:t>Customized functions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21" name="组合 36"/>
          <p:cNvGrpSpPr>
            <a:grpSpLocks/>
          </p:cNvGrpSpPr>
          <p:nvPr/>
        </p:nvGrpSpPr>
        <p:grpSpPr bwMode="auto">
          <a:xfrm>
            <a:off x="862076" y="2538406"/>
            <a:ext cx="8276951" cy="523220"/>
            <a:chOff x="1285853" y="1258513"/>
            <a:chExt cx="6705367" cy="523499"/>
          </a:xfrm>
        </p:grpSpPr>
        <p:sp>
          <p:nvSpPr>
            <p:cNvPr id="22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3" name="直接连接符 19"/>
            <p:cNvCxnSpPr>
              <a:cxnSpLocks noChangeShapeType="1"/>
              <a:stCxn id="22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52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黑体" pitchFamily="49" charset="-122"/>
                  <a:cs typeface="Arial" pitchFamily="34" charset="0"/>
                </a:rPr>
                <a:t>Solution application scenario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17" name="组合 36"/>
          <p:cNvGrpSpPr>
            <a:grpSpLocks/>
          </p:cNvGrpSpPr>
          <p:nvPr/>
        </p:nvGrpSpPr>
        <p:grpSpPr bwMode="auto">
          <a:xfrm>
            <a:off x="831553" y="4503494"/>
            <a:ext cx="8276951" cy="523220"/>
            <a:chOff x="1285853" y="1258513"/>
            <a:chExt cx="6705367" cy="523499"/>
          </a:xfrm>
        </p:grpSpPr>
        <p:sp>
          <p:nvSpPr>
            <p:cNvPr id="25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6" name="直接连接符 19"/>
            <p:cNvCxnSpPr>
              <a:cxnSpLocks noChangeShapeType="1"/>
              <a:stCxn id="25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52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lvl="0">
                <a:defRPr/>
              </a:pPr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Product advantage comparison</a:t>
              </a:r>
              <a:endParaRPr lang="zh-CN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162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74" y="714356"/>
            <a:ext cx="4765995" cy="219050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937323-46EC-47AF-8E57-689DEDE423E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RoseData</a:t>
            </a:r>
            <a:r>
              <a:rPr lang="en-US" altLang="zh-CN" dirty="0" smtClean="0"/>
              <a:t> Confidential and Proprietary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 bwMode="auto">
          <a:xfrm flipH="1" flipV="1">
            <a:off x="1581453" y="3745284"/>
            <a:ext cx="3854643" cy="2572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1744168" y="1369393"/>
            <a:ext cx="0" cy="215763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45"/>
          <p:cNvSpPr txBox="1"/>
          <p:nvPr/>
        </p:nvSpPr>
        <p:spPr>
          <a:xfrm>
            <a:off x="314206" y="1058156"/>
            <a:ext cx="94542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Server on </a:t>
            </a:r>
            <a:r>
              <a:rPr lang="en-US" altLang="zh-CN" sz="1200" dirty="0" err="1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ZKBio</a:t>
            </a:r>
            <a:r>
              <a:rPr lang="zh-CN" altLang="en-US" sz="1200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platform</a:t>
            </a:r>
          </a:p>
        </p:txBody>
      </p:sp>
      <p:sp>
        <p:nvSpPr>
          <p:cNvPr id="24" name="文本框 45"/>
          <p:cNvSpPr txBox="1"/>
          <p:nvPr/>
        </p:nvSpPr>
        <p:spPr>
          <a:xfrm>
            <a:off x="1214414" y="4000504"/>
            <a:ext cx="1150438" cy="25200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Hard disk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3659295" y="3536739"/>
            <a:ext cx="377022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Data has no backup or recovery mechanism</a:t>
            </a:r>
            <a:endParaRPr lang="zh-CN" altLang="en-US" sz="1600" dirty="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54200" y="733143"/>
            <a:ext cx="1988168" cy="307777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marL="144000" indent="-21600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黑体" panose="02010609060101010101" pitchFamily="49" charset="-122"/>
              </a:rPr>
              <a:t>Run on single server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54200" y="1107959"/>
            <a:ext cx="1064838" cy="307777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marL="144000" indent="-21600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黑体" panose="02010609060101010101" pitchFamily="49" charset="-122"/>
              </a:rPr>
              <a:t>HW error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54200" y="1445326"/>
            <a:ext cx="1064838" cy="307777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marL="144000" indent="-21600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黑体" panose="02010609060101010101" pitchFamily="49" charset="-122"/>
              </a:rPr>
              <a:t>S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黑体" panose="02010609060101010101" pitchFamily="49" charset="-122"/>
              </a:rPr>
              <a:t>W error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54200" y="1837851"/>
            <a:ext cx="2262217" cy="307777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marL="144000" indent="-21600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黑体" panose="02010609060101010101" pitchFamily="49" charset="-122"/>
              </a:rPr>
              <a:t>Wrong human operation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54200" y="2190815"/>
            <a:ext cx="2501129" cy="307777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marL="144000" indent="-21600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黑体" panose="02010609060101010101" pitchFamily="49" charset="-122"/>
              </a:rPr>
              <a:t>Shutdown for maintenance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54200" y="2538949"/>
            <a:ext cx="3559111" cy="307777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marL="144000" indent="-21600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黑体" panose="02010609060101010101" pitchFamily="49" charset="-122"/>
              </a:rPr>
              <a:t>High cost on operation and maintenance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30" y="3210663"/>
            <a:ext cx="938846" cy="716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35" y="753575"/>
            <a:ext cx="792088" cy="1754377"/>
          </a:xfrm>
          <a:prstGeom prst="rect">
            <a:avLst/>
          </a:prstGeom>
        </p:spPr>
      </p:pic>
      <p:sp>
        <p:nvSpPr>
          <p:cNvPr id="21" name="标题 1"/>
          <p:cNvSpPr txBox="1">
            <a:spLocks/>
          </p:cNvSpPr>
          <p:nvPr/>
        </p:nvSpPr>
        <p:spPr>
          <a:xfrm>
            <a:off x="0" y="0"/>
            <a:ext cx="8715404" cy="7143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effectLst/>
                <a:latin typeface="+mj-lt"/>
                <a:ea typeface="黑体" panose="02010609060101010101" pitchFamily="49" charset="-122"/>
              </a:rPr>
              <a:t>Demand background for high availability</a:t>
            </a:r>
            <a:endParaRPr lang="zh-CN" altLang="en-US" kern="0" dirty="0" smtClean="0">
              <a:effectLst/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26" name="TextBox 58"/>
          <p:cNvSpPr txBox="1"/>
          <p:nvPr/>
        </p:nvSpPr>
        <p:spPr>
          <a:xfrm>
            <a:off x="142844" y="4786322"/>
            <a:ext cx="9286940" cy="147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defRPr/>
            </a:pPr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How to kill the risk of single server schema </a:t>
            </a:r>
            <a:r>
              <a:rPr lang="zh-CN" altLang="en-US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？ </a:t>
            </a:r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- </a:t>
            </a:r>
            <a:r>
              <a:rPr lang="en-US" altLang="zh-CN" b="1" dirty="0" err="1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apply“ZKBioHA</a:t>
            </a:r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solution”</a:t>
            </a:r>
          </a:p>
          <a:p>
            <a:pPr marL="540000" lvl="1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Blip>
                <a:blip r:embed="rId6"/>
              </a:buBlip>
              <a:defRPr/>
            </a:pPr>
            <a:r>
              <a:rPr lang="en-US" altLang="zh-CN" sz="18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 Add standby server and deploy </a:t>
            </a:r>
            <a:r>
              <a:rPr lang="en-US" altLang="zh-CN" sz="1800" dirty="0" err="1" smtClean="0">
                <a:latin typeface="Arial" pitchFamily="34" charset="0"/>
                <a:ea typeface="黑体" pitchFamily="49" charset="-122"/>
                <a:cs typeface="Arial" pitchFamily="34" charset="0"/>
              </a:rPr>
              <a:t>ZKBioHA</a:t>
            </a:r>
            <a:r>
              <a:rPr lang="en-US" altLang="zh-CN" sz="18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 to realize real-time data sync</a:t>
            </a:r>
          </a:p>
          <a:p>
            <a:pPr marL="540000" lvl="1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Blip>
                <a:blip r:embed="rId6"/>
              </a:buBlip>
              <a:defRPr/>
            </a:pPr>
            <a:r>
              <a:rPr lang="en-US" altLang="zh-CN" sz="18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 when the active server fails, the standby server could auto take over related   resources and service</a:t>
            </a:r>
          </a:p>
        </p:txBody>
      </p:sp>
    </p:spTree>
    <p:extLst>
      <p:ext uri="{BB962C8B-B14F-4D97-AF65-F5344CB8AC3E}">
        <p14:creationId xmlns:p14="http://schemas.microsoft.com/office/powerpoint/2010/main" val="30226242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 of </a:t>
            </a:r>
            <a:r>
              <a:rPr lang="en-US" altLang="zh-CN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ZK</a:t>
            </a:r>
            <a:r>
              <a:rPr lang="en-US" altLang="zh-CN" dirty="0" err="1" smtClean="0"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BioHA</a:t>
            </a:r>
            <a:r>
              <a:rPr lang="en-US" altLang="zh-CN" dirty="0" smtClean="0"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product</a:t>
            </a:r>
            <a:endParaRPr lang="zh-CN" altLang="en-US" dirty="0">
              <a:effectLst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63A97-2605-4F8E-85E2-301B0EEC56EE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RoseData Confidential and Proprietary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064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ZK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BioHA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 a </a:t>
            </a:r>
            <a:r>
              <a:rPr lang="en-US" dirty="0" smtClean="0">
                <a:latin typeface="+mn-lt"/>
              </a:rPr>
              <a:t>co-branding  product  by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Rose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Dataststems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and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ZKTeco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Through product customization, it could integrate with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ZKBioSecurity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platform to provide professional real-time sync of business data and business continuity protection for customer.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solution supports high availability protection for different app software platforms and mainstream databases, so as to provide data and app protection for customer’s kernel business system 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RTO=second/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minute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RPO≈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Recovery Time Object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(Recovery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Point Object)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261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+mj-lt"/>
                <a:ea typeface="黑体" panose="02010609060101010101" pitchFamily="49" charset="-122"/>
              </a:rPr>
              <a:t>Table of contents</a:t>
            </a:r>
            <a:endParaRPr lang="zh-CN" altLang="en-US" dirty="0" smtClean="0">
              <a:effectLst/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099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eaLnBrk="0" hangingPunct="0"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RoseData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Confidential and Proprietary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" name="组合 36"/>
          <p:cNvGrpSpPr>
            <a:grpSpLocks/>
          </p:cNvGrpSpPr>
          <p:nvPr/>
        </p:nvGrpSpPr>
        <p:grpSpPr bwMode="auto">
          <a:xfrm>
            <a:off x="535530" y="1500174"/>
            <a:ext cx="8276951" cy="954107"/>
            <a:chOff x="1285853" y="1258513"/>
            <a:chExt cx="6705367" cy="954616"/>
          </a:xfrm>
        </p:grpSpPr>
        <p:sp>
          <p:nvSpPr>
            <p:cNvPr id="4104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4105" name="直接连接符 19"/>
            <p:cNvCxnSpPr>
              <a:cxnSpLocks noChangeShapeType="1"/>
              <a:stCxn id="4104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954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Product demand background</a:t>
              </a:r>
              <a:endParaRPr lang="zh-CN" altLang="en-US" b="1" dirty="0" smtClean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530557" y="3592028"/>
            <a:ext cx="8112688" cy="523875"/>
            <a:chOff x="1285853" y="1258512"/>
            <a:chExt cx="6572295" cy="524154"/>
          </a:xfrm>
        </p:grpSpPr>
        <p:sp>
          <p:nvSpPr>
            <p:cNvPr id="18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9" name="直接连接符 19"/>
            <p:cNvCxnSpPr>
              <a:cxnSpLocks noChangeShapeType="1"/>
              <a:stCxn id="18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783640" y="1258512"/>
              <a:ext cx="5857292" cy="52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lvl="0">
                <a:defRPr/>
              </a:pPr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Customized functions</a:t>
              </a:r>
              <a:endParaRPr lang="zh-CN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组合 36"/>
          <p:cNvGrpSpPr>
            <a:grpSpLocks/>
          </p:cNvGrpSpPr>
          <p:nvPr/>
        </p:nvGrpSpPr>
        <p:grpSpPr bwMode="auto">
          <a:xfrm>
            <a:off x="530557" y="2538406"/>
            <a:ext cx="8276951" cy="954107"/>
            <a:chOff x="1285853" y="1258513"/>
            <a:chExt cx="6705367" cy="954616"/>
          </a:xfrm>
        </p:grpSpPr>
        <p:sp>
          <p:nvSpPr>
            <p:cNvPr id="22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3" name="直接连接符 19"/>
            <p:cNvCxnSpPr>
              <a:cxnSpLocks noChangeShapeType="1"/>
              <a:stCxn id="22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954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rial"/>
                  <a:cs typeface="Arial" pitchFamily="34" charset="0"/>
                </a:rPr>
                <a:t>Solution application scenario</a:t>
              </a:r>
              <a:endParaRPr lang="zh-CN" altLang="en-US" b="1" dirty="0" smtClean="0">
                <a:solidFill>
                  <a:srgbClr val="FF0000"/>
                </a:solidFill>
                <a:latin typeface="Arial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17" name="组合 36"/>
          <p:cNvGrpSpPr>
            <a:grpSpLocks/>
          </p:cNvGrpSpPr>
          <p:nvPr/>
        </p:nvGrpSpPr>
        <p:grpSpPr bwMode="auto">
          <a:xfrm>
            <a:off x="500034" y="4503494"/>
            <a:ext cx="8276951" cy="523220"/>
            <a:chOff x="1285853" y="1258513"/>
            <a:chExt cx="6705367" cy="523499"/>
          </a:xfrm>
        </p:grpSpPr>
        <p:sp>
          <p:nvSpPr>
            <p:cNvPr id="25" name="任意多边形 18"/>
            <p:cNvSpPr>
              <a:spLocks noChangeArrowheads="1"/>
            </p:cNvSpPr>
            <p:nvPr/>
          </p:nvSpPr>
          <p:spPr bwMode="auto">
            <a:xfrm>
              <a:off x="1285853" y="1357298"/>
              <a:ext cx="408218" cy="357190"/>
            </a:xfrm>
            <a:custGeom>
              <a:avLst/>
              <a:gdLst>
                <a:gd name="T0" fmla="*/ 0 w 8762080"/>
                <a:gd name="T1" fmla="*/ 0 h 500066"/>
                <a:gd name="T2" fmla="*/ 0 w 8762080"/>
                <a:gd name="T3" fmla="*/ 0 h 500066"/>
                <a:gd name="T4" fmla="*/ 0 w 8762080"/>
                <a:gd name="T5" fmla="*/ 6301 h 500066"/>
                <a:gd name="T6" fmla="*/ 0 w 8762080"/>
                <a:gd name="T7" fmla="*/ 6301 h 500066"/>
                <a:gd name="T8" fmla="*/ 0 w 8762080"/>
                <a:gd name="T9" fmla="*/ 0 h 500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2080"/>
                <a:gd name="T16" fmla="*/ 0 h 500066"/>
                <a:gd name="T17" fmla="*/ 8762080 w 8762080"/>
                <a:gd name="T18" fmla="*/ 500066 h 500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2080" h="500066">
                  <a:moveTo>
                    <a:pt x="4666271" y="0"/>
                  </a:moveTo>
                  <a:lnTo>
                    <a:pt x="8762080" y="0"/>
                  </a:lnTo>
                  <a:lnTo>
                    <a:pt x="4094767" y="500066"/>
                  </a:lnTo>
                  <a:lnTo>
                    <a:pt x="0" y="500066"/>
                  </a:lnTo>
                  <a:lnTo>
                    <a:pt x="4666271" y="0"/>
                  </a:lnTo>
                  <a:close/>
                </a:path>
              </a:pathLst>
            </a:custGeom>
            <a:solidFill>
              <a:srgbClr val="E50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6" name="直接连接符 19"/>
            <p:cNvCxnSpPr>
              <a:cxnSpLocks noChangeShapeType="1"/>
              <a:stCxn id="25" idx="3"/>
            </p:cNvCxnSpPr>
            <p:nvPr/>
          </p:nvCxnSpPr>
          <p:spPr bwMode="auto">
            <a:xfrm>
              <a:off x="1285853" y="1714488"/>
              <a:ext cx="6572295" cy="1588"/>
            </a:xfrm>
            <a:prstGeom prst="line">
              <a:avLst/>
            </a:prstGeom>
            <a:noFill/>
            <a:ln w="28575" algn="ctr">
              <a:solidFill>
                <a:srgbClr val="E50A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39"/>
            <p:cNvSpPr txBox="1">
              <a:spLocks noChangeArrowheads="1"/>
            </p:cNvSpPr>
            <p:nvPr/>
          </p:nvSpPr>
          <p:spPr bwMode="auto">
            <a:xfrm>
              <a:off x="1783639" y="1258513"/>
              <a:ext cx="6207581" cy="52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6pPr>
              <a:lvl7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7pPr>
              <a:lvl8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8pPr>
              <a:lvl9pPr eaLnBrk="0" hangingPunct="0"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lvl="0">
                <a:defRPr/>
              </a:pPr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Product advantage comparison</a:t>
              </a:r>
              <a:endParaRPr lang="zh-CN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5163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0" y="0"/>
            <a:ext cx="9324528" cy="7143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  <a:latin typeface="+mj-lt"/>
                <a:ea typeface="黑体" pitchFamily="49" charset="-122"/>
              </a:rPr>
              <a:t>1-1 mirrored high availability</a:t>
            </a:r>
            <a:r>
              <a:rPr lang="en-US" altLang="zh-CN" sz="2000" dirty="0" smtClean="0">
                <a:effectLst/>
                <a:latin typeface="+mj-lt"/>
                <a:ea typeface="黑体" pitchFamily="49" charset="-122"/>
              </a:rPr>
              <a:t>(active-standby mode</a:t>
            </a:r>
            <a:r>
              <a:rPr lang="zh-CN" altLang="en-US" sz="2400" dirty="0" smtClean="0">
                <a:effectLst/>
                <a:latin typeface="+mj-lt"/>
                <a:ea typeface="黑体" pitchFamily="49" charset="-122"/>
              </a:rPr>
              <a:t>）</a:t>
            </a:r>
            <a:endParaRPr lang="zh-CN" altLang="en-US" sz="2400" dirty="0">
              <a:effectLst/>
              <a:latin typeface="+mj-lt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8DF8D-C798-4BDA-B57A-36EAF9C8007D}" type="slidenum">
              <a:rPr lang="zh-CN" altLang="en-US" smtClean="0">
                <a:ea typeface="黑体" panose="02010609060101010101" pitchFamily="2" charset="-122"/>
              </a:rPr>
              <a:pPr>
                <a:defRPr/>
              </a:pPr>
              <a:t>6</a:t>
            </a:fld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>
                <a:ea typeface="黑体" panose="02010609060101010101" pitchFamily="2" charset="-122"/>
              </a:rPr>
              <a:t>RoseData</a:t>
            </a:r>
            <a:r>
              <a:rPr lang="en-US" altLang="zh-CN" dirty="0" smtClean="0">
                <a:ea typeface="黑体" panose="02010609060101010101" pitchFamily="2" charset="-122"/>
              </a:rPr>
              <a:t> Confidential and Proprietary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282" y="770263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Demand scenario</a:t>
            </a:r>
            <a:r>
              <a:rPr lang="zh-CN" altLang="en-US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to realize real-time redundancy protection for business data which is stored at local disk;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HW schema</a:t>
            </a:r>
            <a:r>
              <a:rPr lang="zh-CN" altLang="en-US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r>
              <a:rPr lang="en-US" altLang="zh-CN" dirty="0" smtClean="0">
                <a:latin typeface="+mj-lt"/>
                <a:ea typeface="黑体" pitchFamily="49" charset="-122"/>
                <a:cs typeface="Arial" pitchFamily="34" charset="0"/>
              </a:rPr>
              <a:t>2 physical servers</a:t>
            </a:r>
            <a:endParaRPr lang="en-US" altLang="zh-CN" dirty="0">
              <a:latin typeface="+mj-lt"/>
              <a:ea typeface="黑体" pitchFamily="49" charset="-122"/>
              <a:cs typeface="Arial" pitchFamily="34" charset="0"/>
            </a:endParaRPr>
          </a:p>
        </p:txBody>
      </p:sp>
      <p:sp>
        <p:nvSpPr>
          <p:cNvPr id="42" name="TextBox 58"/>
          <p:cNvSpPr txBox="1"/>
          <p:nvPr/>
        </p:nvSpPr>
        <p:spPr>
          <a:xfrm>
            <a:off x="4950496" y="2055072"/>
            <a:ext cx="3797967" cy="394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5000"/>
              </a:lnSpc>
              <a:buClr>
                <a:schemeClr val="tx1"/>
              </a:buClr>
              <a:defRPr/>
            </a:pPr>
            <a:r>
              <a:rPr lang="en-US" altLang="zh-CN" sz="16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Solution effect</a:t>
            </a:r>
            <a:r>
              <a:rPr lang="zh-CN" altLang="en-US" sz="16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endParaRPr lang="en-US" altLang="zh-CN" sz="1600" b="1" dirty="0">
              <a:solidFill>
                <a:srgbClr val="E50A1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Real-time data sync and redundancy backup;</a:t>
            </a:r>
            <a:endParaRPr lang="en-US" altLang="zh-CN" sz="1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 eaLnBrk="1" hangingPunct="1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Solve the business interruption caused by SW/HW error;</a:t>
            </a:r>
            <a:endParaRPr lang="en-US" altLang="zh-CN" sz="1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 eaLnBrk="1" hangingPunct="1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Active-Standby protection mode;</a:t>
            </a:r>
          </a:p>
          <a:p>
            <a:pPr marL="254250" lvl="1" eaLnBrk="1" hangingPunct="1">
              <a:lnSpc>
                <a:spcPct val="95000"/>
              </a:lnSpc>
              <a:buClr>
                <a:srgbClr val="C00000"/>
              </a:buClr>
              <a:defRPr/>
            </a:pPr>
            <a:endParaRPr lang="en-US" altLang="zh-CN" sz="1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Solution features</a:t>
            </a:r>
            <a:r>
              <a:rPr lang="zh-CN" altLang="en-US" sz="16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different brand of HW;</a:t>
            </a: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Configuration by wizard;</a:t>
            </a:r>
            <a:endParaRPr lang="zh-CN" altLang="en-US" sz="1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Smart and flexible settings for app service priority;</a:t>
            </a: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snapshot protection to protect data security;</a:t>
            </a: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Ensure 7x24h business continuity for business system;</a:t>
            </a:r>
            <a:endParaRPr lang="en-US" altLang="zh-CN" sz="1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283" y="2197994"/>
            <a:ext cx="4509713" cy="3526234"/>
            <a:chOff x="214283" y="1766069"/>
            <a:chExt cx="4509713" cy="3526234"/>
          </a:xfrm>
        </p:grpSpPr>
        <p:grpSp>
          <p:nvGrpSpPr>
            <p:cNvPr id="9" name="组合 8"/>
            <p:cNvGrpSpPr/>
            <p:nvPr/>
          </p:nvGrpSpPr>
          <p:grpSpPr>
            <a:xfrm>
              <a:off x="214283" y="1766069"/>
              <a:ext cx="4509713" cy="3526234"/>
              <a:chOff x="294741" y="1794596"/>
              <a:chExt cx="4392557" cy="352623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42652" y="1794596"/>
                <a:ext cx="3687853" cy="3526234"/>
                <a:chOff x="702167" y="2157095"/>
                <a:chExt cx="3270968" cy="2572687"/>
              </a:xfrm>
            </p:grpSpPr>
            <p:pic>
              <p:nvPicPr>
                <p:cNvPr id="15" name="Picture 2" descr="L:\拓扑图图标元素-Rose-v1.0\PC1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71604" y="2166635"/>
                  <a:ext cx="754793" cy="575863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7" name="直接连接符 16"/>
                <p:cNvCxnSpPr/>
                <p:nvPr/>
              </p:nvCxnSpPr>
              <p:spPr>
                <a:xfrm rot="5400000">
                  <a:off x="1678879" y="2961665"/>
                  <a:ext cx="499036" cy="7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rot="5400000">
                  <a:off x="2550459" y="2925970"/>
                  <a:ext cx="472771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3" descr="L:\拓扑图图标元素-Rose-v1.0\服务器-机架2D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02167" y="3993381"/>
                  <a:ext cx="1226628" cy="511942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1" name="直接连接符 20"/>
                <p:cNvCxnSpPr/>
                <p:nvPr/>
              </p:nvCxnSpPr>
              <p:spPr>
                <a:xfrm rot="5400000">
                  <a:off x="1079925" y="3625386"/>
                  <a:ext cx="840482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rot="5400000">
                  <a:off x="2865875" y="3625386"/>
                  <a:ext cx="840482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" name="Picture 2" descr="L:\拓扑图图标元素-Rose-v1.0\PC1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428858" y="2157095"/>
                  <a:ext cx="754793" cy="575863"/>
                </a:xfrm>
                <a:prstGeom prst="rect">
                  <a:avLst/>
                </a:prstGeom>
                <a:noFill/>
              </p:spPr>
            </p:pic>
            <p:sp>
              <p:nvSpPr>
                <p:cNvPr id="24" name="矩形 23"/>
                <p:cNvSpPr/>
                <p:nvPr/>
              </p:nvSpPr>
              <p:spPr>
                <a:xfrm>
                  <a:off x="887316" y="4545927"/>
                  <a:ext cx="796560" cy="1838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Server A</a:t>
                  </a:r>
                  <a:endParaRPr lang="zh-CN" altLang="en-US" sz="1400" dirty="0"/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1888082" y="4156796"/>
                  <a:ext cx="1021775" cy="1588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1888196" y="4357694"/>
                  <a:ext cx="1021775" cy="158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1893076" y="3941260"/>
                  <a:ext cx="1080762" cy="20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err="1" smtClean="0">
                      <a:latin typeface="+mj-lt"/>
                    </a:rPr>
                    <a:t>Heartbeat+data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3077372" y="4545927"/>
                  <a:ext cx="834047" cy="1838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Server B</a:t>
                  </a:r>
                  <a:endParaRPr lang="zh-CN" altLang="en-US" sz="1400" dirty="0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3268172" y="2515858"/>
                  <a:ext cx="704963" cy="1838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Client</a:t>
                  </a:r>
                  <a:endParaRPr lang="zh-CN" altLang="en-US" sz="1400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987859" y="2860039"/>
                  <a:ext cx="705727" cy="1838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LAN</a:t>
                  </a:r>
                  <a:endParaRPr lang="zh-CN" altLang="en-US" sz="1400" dirty="0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294741" y="3469181"/>
                <a:ext cx="1093538" cy="627991"/>
                <a:chOff x="442210" y="3469181"/>
                <a:chExt cx="1090341" cy="627991"/>
              </a:xfrm>
            </p:grpSpPr>
            <p:sp>
              <p:nvSpPr>
                <p:cNvPr id="2" name="矩形标注 1"/>
                <p:cNvSpPr/>
                <p:nvPr/>
              </p:nvSpPr>
              <p:spPr bwMode="auto">
                <a:xfrm>
                  <a:off x="483683" y="3469181"/>
                  <a:ext cx="1048868" cy="627991"/>
                </a:xfrm>
                <a:prstGeom prst="wedgeRectCallout">
                  <a:avLst>
                    <a:gd name="adj1" fmla="val 45930"/>
                    <a:gd name="adj2" fmla="val 95107"/>
                  </a:avLst>
                </a:prstGeom>
                <a:ln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1143000" marR="0" indent="-228600" algn="ctr" defTabSz="914400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buClr>
                      <a:srgbClr val="00CC00"/>
                    </a:buClr>
                    <a:buSzTx/>
                    <a:buFont typeface="Wingdings" panose="05000000000000000000" pitchFamily="2" charset="2"/>
                    <a:buNone/>
                  </a:pPr>
                  <a:endParaRPr kumimoji="1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442210" y="3497008"/>
                  <a:ext cx="1040681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1100" dirty="0" smtClean="0">
                      <a:latin typeface="+mj-lt"/>
                      <a:ea typeface="黑体" panose="02010609060101010101" pitchFamily="49" charset="-122"/>
                    </a:rPr>
                    <a:t>Active server on </a:t>
                  </a:r>
                  <a:r>
                    <a:rPr lang="en-US" altLang="zh-CN" sz="1100" dirty="0" err="1" smtClean="0">
                      <a:latin typeface="+mj-lt"/>
                      <a:ea typeface="黑体" panose="02010609060101010101" pitchFamily="49" charset="-122"/>
                    </a:rPr>
                    <a:t>ZKBio</a:t>
                  </a:r>
                  <a:r>
                    <a:rPr lang="en-US" altLang="zh-CN" sz="1100" dirty="0" smtClean="0">
                      <a:latin typeface="+mj-lt"/>
                      <a:ea typeface="黑体" panose="02010609060101010101" pitchFamily="49" charset="-122"/>
                    </a:rPr>
                    <a:t> platform</a:t>
                  </a: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3565101" y="3413734"/>
                <a:ext cx="1122197" cy="612000"/>
                <a:chOff x="4215504" y="3434100"/>
                <a:chExt cx="1166298" cy="612000"/>
              </a:xfrm>
            </p:grpSpPr>
            <p:sp>
              <p:nvSpPr>
                <p:cNvPr id="38" name="矩形标注 37"/>
                <p:cNvSpPr/>
                <p:nvPr/>
              </p:nvSpPr>
              <p:spPr bwMode="auto">
                <a:xfrm>
                  <a:off x="4283968" y="3434100"/>
                  <a:ext cx="1093283" cy="612000"/>
                </a:xfrm>
                <a:prstGeom prst="wedgeRectCallout">
                  <a:avLst>
                    <a:gd name="adj1" fmla="val -46772"/>
                    <a:gd name="adj2" fmla="val 100543"/>
                  </a:avLst>
                </a:prstGeom>
                <a:ln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1143000" marR="0" indent="-228600" algn="ctr" defTabSz="914400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buClr>
                      <a:srgbClr val="00CC00"/>
                    </a:buClr>
                    <a:buSzTx/>
                    <a:buFont typeface="Wingdings" panose="05000000000000000000" pitchFamily="2" charset="2"/>
                    <a:buNone/>
                  </a:pPr>
                  <a:endParaRPr kumimoji="1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215504" y="3445936"/>
                  <a:ext cx="116629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1100" dirty="0" smtClean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Standby server on </a:t>
                  </a:r>
                  <a:r>
                    <a:rPr lang="en-US" altLang="zh-CN" sz="1100" dirty="0" err="1" smtClean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ZKBio</a:t>
                  </a:r>
                  <a:r>
                    <a:rPr lang="en-US" altLang="zh-CN" sz="1100" dirty="0" smtClean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platform</a:t>
                  </a:r>
                  <a:endParaRPr lang="zh-CN" altLang="en-US" sz="11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837" y="3109969"/>
              <a:ext cx="3395829" cy="207080"/>
            </a:xfrm>
            <a:prstGeom prst="rect">
              <a:avLst/>
            </a:prstGeom>
          </p:spPr>
        </p:pic>
      </p:grpSp>
      <p:pic>
        <p:nvPicPr>
          <p:cNvPr id="34" name="Picture 3" descr="L:\拓扑图图标元素-Rose-v1.0\服务器-机架2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4714884"/>
            <a:ext cx="1419847" cy="70169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0" y="0"/>
            <a:ext cx="9324528" cy="7143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  <a:latin typeface="+mj-lt"/>
                <a:ea typeface="黑体" pitchFamily="49" charset="-122"/>
              </a:rPr>
              <a:t>1-1 mirrored high availability</a:t>
            </a:r>
            <a:r>
              <a:rPr lang="en-US" altLang="zh-CN" sz="2000" dirty="0">
                <a:effectLst/>
                <a:latin typeface="+mj-lt"/>
                <a:ea typeface="黑体" pitchFamily="49" charset="-122"/>
              </a:rPr>
              <a:t>(</a:t>
            </a:r>
            <a:r>
              <a:rPr lang="en-US" altLang="zh-CN" sz="2000" dirty="0" smtClean="0">
                <a:effectLst/>
                <a:latin typeface="+mj-lt"/>
                <a:ea typeface="黑体" pitchFamily="49" charset="-122"/>
              </a:rPr>
              <a:t>active-active mode</a:t>
            </a:r>
            <a:r>
              <a:rPr lang="zh-CN" altLang="en-US" sz="2000" dirty="0">
                <a:effectLst/>
                <a:latin typeface="+mj-lt"/>
                <a:ea typeface="黑体" pitchFamily="49" charset="-122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8DF8D-C798-4BDA-B57A-36EAF9C800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2" charset="-122"/>
                <a:cs typeface="+mn-cs"/>
              </a:rPr>
              <a:t>RoseData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2" charset="-122"/>
                <a:cs typeface="+mn-cs"/>
              </a:rPr>
              <a:t>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282" y="841701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Demand scenario</a:t>
            </a:r>
            <a:r>
              <a:rPr lang="zh-CN" altLang="en-US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 to realize real-time redundancy protection for business data which is stored at local disk;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lvl="0">
              <a:defRPr/>
            </a:pPr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HW schema</a:t>
            </a:r>
            <a:r>
              <a:rPr lang="zh-CN" altLang="en-US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physical servers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2" name="TextBox 58"/>
          <p:cNvSpPr txBox="1"/>
          <p:nvPr/>
        </p:nvSpPr>
        <p:spPr>
          <a:xfrm>
            <a:off x="5131751" y="1878152"/>
            <a:ext cx="3797967" cy="394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Solution effect</a:t>
            </a: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E50A1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Real-time data sync and redundancy backup;</a:t>
            </a:r>
          </a:p>
          <a:p>
            <a:pPr marL="540000" lvl="1" indent="-285750" eaLnBrk="1" hangingPunct="1">
              <a:lnSpc>
                <a:spcPct val="95000"/>
              </a:lnSpc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Solve the business interruption caused by SW/HW error;</a:t>
            </a:r>
          </a:p>
          <a:p>
            <a:pPr marL="540000" marR="0" lvl="1" indent="-2857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Active-Active</a:t>
            </a:r>
            <a:r>
              <a:rPr kumimoji="1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protection mode;</a:t>
            </a:r>
          </a:p>
          <a:p>
            <a:pPr marL="254250" marR="0" lvl="1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Solution</a:t>
            </a:r>
            <a:r>
              <a:rPr kumimoji="1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 features</a:t>
            </a: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different brand of HW;</a:t>
            </a: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Configuration by wizard;</a:t>
            </a:r>
            <a:endParaRPr lang="zh-CN" altLang="en-US" sz="1600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Smart and flexible settings for app service priority;</a:t>
            </a: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snapshot protection to protect data security;</a:t>
            </a:r>
          </a:p>
          <a:p>
            <a:pPr marL="540000" lvl="1" indent="-285750"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Ensure 7x24h business continuity for business system;</a:t>
            </a:r>
            <a:endParaRPr lang="en-US" altLang="zh-CN" sz="1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940" y="2171267"/>
            <a:ext cx="5112564" cy="3447478"/>
            <a:chOff x="-36512" y="1844824"/>
            <a:chExt cx="5112564" cy="3447478"/>
          </a:xfrm>
        </p:grpSpPr>
        <p:grpSp>
          <p:nvGrpSpPr>
            <p:cNvPr id="9" name="组合 8"/>
            <p:cNvGrpSpPr/>
            <p:nvPr/>
          </p:nvGrpSpPr>
          <p:grpSpPr>
            <a:xfrm>
              <a:off x="-36512" y="1844824"/>
              <a:ext cx="5112564" cy="3447478"/>
              <a:chOff x="161181" y="1873351"/>
              <a:chExt cx="4944378" cy="3447478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891196" y="1873351"/>
                <a:ext cx="3592573" cy="3447478"/>
                <a:chOff x="922615" y="2214554"/>
                <a:chExt cx="3186459" cy="2515228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rot="5400000">
                  <a:off x="1731410" y="2859688"/>
                  <a:ext cx="393976" cy="7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rot="5400000">
                  <a:off x="2589857" y="2860879"/>
                  <a:ext cx="393976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Picture 3" descr="L:\拓扑图图标元素-Rose-v1.0\服务器-机架2D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857489" y="3964656"/>
                  <a:ext cx="1251585" cy="540666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1" name="直接连接符 20"/>
                <p:cNvCxnSpPr/>
                <p:nvPr/>
              </p:nvCxnSpPr>
              <p:spPr>
                <a:xfrm rot="5400000">
                  <a:off x="1174356" y="3591815"/>
                  <a:ext cx="91927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rot="5400000">
                  <a:off x="2839610" y="3578682"/>
                  <a:ext cx="893012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993931" y="4545927"/>
                  <a:ext cx="796560" cy="1838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Server</a:t>
                  </a:r>
                  <a:r>
                    <a:rPr kumimoji="1" lang="en-US" altLang="zh-CN" sz="1400" b="0" i="0" u="none" strike="noStrike" kern="1200" cap="none" spc="0" normalizeH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 </a:t>
                  </a:r>
                  <a:r>
                    <a:rPr kumimoji="1" lang="en-US" altLang="zh-CN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A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1923016" y="4172991"/>
                  <a:ext cx="1021775" cy="1588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1888196" y="4357694"/>
                  <a:ext cx="1021775" cy="158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1841786" y="3920364"/>
                  <a:ext cx="1370116" cy="20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+mn-cs"/>
                    </a:rPr>
                    <a:t>Heartbeat +data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3091192" y="4545927"/>
                  <a:ext cx="834047" cy="1838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Server B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3220276" y="2479241"/>
                  <a:ext cx="704964" cy="1838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400" dirty="0" smtClean="0">
                      <a:solidFill>
                        <a:srgbClr val="FFFFFF"/>
                      </a:solidFill>
                      <a:latin typeface="Arial"/>
                      <a:ea typeface="宋体"/>
                    </a:rPr>
                    <a:t>Client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922615" y="2819457"/>
                  <a:ext cx="705727" cy="1838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LAN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pic>
              <p:nvPicPr>
                <p:cNvPr id="15" name="Picture 2" descr="L:\拓扑图图标元素-Rose-v1.0\PC1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571606" y="2224094"/>
                  <a:ext cx="728625" cy="55589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2" descr="L:\拓扑图图标元素-Rose-v1.0\PC1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428861" y="2214554"/>
                  <a:ext cx="728625" cy="55589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6" name="组合 5"/>
              <p:cNvGrpSpPr/>
              <p:nvPr/>
            </p:nvGrpSpPr>
            <p:grpSpPr>
              <a:xfrm>
                <a:off x="161181" y="3345576"/>
                <a:ext cx="1528768" cy="688015"/>
                <a:chOff x="309039" y="3345576"/>
                <a:chExt cx="1524300" cy="688015"/>
              </a:xfrm>
            </p:grpSpPr>
            <p:sp>
              <p:nvSpPr>
                <p:cNvPr id="2" name="矩形标注 1"/>
                <p:cNvSpPr/>
                <p:nvPr/>
              </p:nvSpPr>
              <p:spPr bwMode="auto">
                <a:xfrm>
                  <a:off x="427461" y="3345576"/>
                  <a:ext cx="1339728" cy="688015"/>
                </a:xfrm>
                <a:prstGeom prst="wedgeRectCallout">
                  <a:avLst>
                    <a:gd name="adj1" fmla="val 45930"/>
                    <a:gd name="adj2" fmla="val 95107"/>
                  </a:avLst>
                </a:prstGeom>
                <a:ln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1143000" marR="0" lvl="0" indent="-228600" algn="ctr" defTabSz="914400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buClr>
                      <a:srgbClr val="00CC00"/>
                    </a:buClr>
                    <a:buSzTx/>
                    <a:buFont typeface="Wingdings" panose="05000000000000000000" pitchFamily="2" charset="2"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309039" y="3356483"/>
                  <a:ext cx="15243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b="1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ZKBio</a:t>
                  </a:r>
                  <a:r>
                    <a:rPr kumimoji="1" lang="en-US" altLang="zh-CN" sz="11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app is</a:t>
                  </a:r>
                  <a:r>
                    <a:rPr kumimoji="1" lang="en-US" altLang="zh-CN" sz="1100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running ;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黑体" panose="02010609060101010101" pitchFamily="49" charset="-122"/>
                      <a:cs typeface="+mn-cs"/>
                    </a:rPr>
                    <a:t>Database is waiting </a:t>
                  </a:r>
                  <a:endParaRPr kumimoji="1" lang="zh-CN" altLang="en-US" sz="11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3552041" y="3345576"/>
                <a:ext cx="1553518" cy="616007"/>
                <a:chOff x="4201933" y="3365942"/>
                <a:chExt cx="1614570" cy="616007"/>
              </a:xfrm>
            </p:grpSpPr>
            <p:sp>
              <p:nvSpPr>
                <p:cNvPr id="38" name="矩形标注 37"/>
                <p:cNvSpPr/>
                <p:nvPr/>
              </p:nvSpPr>
              <p:spPr bwMode="auto">
                <a:xfrm>
                  <a:off x="4296613" y="3365942"/>
                  <a:ext cx="1519890" cy="616007"/>
                </a:xfrm>
                <a:prstGeom prst="wedgeRectCallout">
                  <a:avLst>
                    <a:gd name="adj1" fmla="val -46772"/>
                    <a:gd name="adj2" fmla="val 100543"/>
                  </a:avLst>
                </a:prstGeom>
                <a:ln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1143000" marR="0" lvl="0" indent="-228600" algn="ctr" defTabSz="914400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buClr>
                      <a:srgbClr val="00CC00"/>
                    </a:buClr>
                    <a:buSzTx/>
                    <a:buFont typeface="Wingdings" panose="05000000000000000000" pitchFamily="2" charset="2"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201933" y="3405885"/>
                  <a:ext cx="161457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ZKBio</a:t>
                  </a:r>
                  <a:r>
                    <a:rPr kumimoji="1" lang="en-US" altLang="zh-CN" sz="110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is waiting ;</a:t>
                  </a:r>
                  <a:endParaRPr kumimoji="1" lang="en-US" altLang="zh-CN" sz="11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黑体" panose="02010609060101010101" pitchFamily="49" charset="-122"/>
                      <a:cs typeface="+mn-cs"/>
                    </a:rPr>
                    <a:t>Database is</a:t>
                  </a:r>
                  <a:r>
                    <a:rPr kumimoji="1" lang="en-US" altLang="zh-CN" sz="1100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黑体" panose="02010609060101010101" pitchFamily="49" charset="-122"/>
                      <a:cs typeface="+mn-cs"/>
                    </a:rPr>
                    <a:t> running</a:t>
                  </a:r>
                  <a:endParaRPr kumimoji="1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837" y="2959681"/>
              <a:ext cx="3395829" cy="207080"/>
            </a:xfrm>
            <a:prstGeom prst="rect">
              <a:avLst/>
            </a:prstGeom>
          </p:spPr>
        </p:pic>
      </p:grpSp>
      <p:pic>
        <p:nvPicPr>
          <p:cNvPr id="34" name="Picture 3" descr="L:\拓扑图图标元素-Rose-v1.0\服务器-机架2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572008"/>
            <a:ext cx="1459098" cy="741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49166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L:\拓扑图图标元素-Rose-v1.0\服务器-机架2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0792" y="4786322"/>
            <a:ext cx="1391208" cy="628630"/>
          </a:xfrm>
          <a:prstGeom prst="rect">
            <a:avLst/>
          </a:prstGeom>
          <a:noFill/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7143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  <a:latin typeface="+mj-lt"/>
                <a:ea typeface="黑体" pitchFamily="49" charset="-122"/>
              </a:rPr>
              <a:t>N-1mirrored high availability</a:t>
            </a:r>
            <a:r>
              <a:rPr lang="zh-CN" altLang="en-US" dirty="0" smtClean="0">
                <a:effectLst/>
                <a:latin typeface="+mj-lt"/>
                <a:ea typeface="黑体" pitchFamily="49" charset="-122"/>
              </a:rPr>
              <a:t> </a:t>
            </a:r>
            <a:endParaRPr lang="zh-CN" altLang="en-US" dirty="0">
              <a:effectLst/>
              <a:latin typeface="+mj-lt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8DF8D-C798-4BDA-B57A-36EAF9C800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2" charset="-122"/>
                <a:cs typeface="+mn-cs"/>
              </a:rPr>
              <a:t>RoseData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2" charset="-122"/>
                <a:cs typeface="+mn-cs"/>
              </a:rPr>
              <a:t> Confidential and Proprietary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282" y="571480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Demand scenario</a:t>
            </a:r>
            <a:r>
              <a:rPr lang="zh-CN" altLang="en-US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App and database are running on different servers. It’s a high availability protection in an integrated mode.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HW schema</a:t>
            </a:r>
            <a:r>
              <a:rPr lang="zh-CN" altLang="en-US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 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physical servers</a:t>
            </a:r>
          </a:p>
        </p:txBody>
      </p:sp>
      <p:sp>
        <p:nvSpPr>
          <p:cNvPr id="42" name="TextBox 58"/>
          <p:cNvSpPr txBox="1"/>
          <p:nvPr/>
        </p:nvSpPr>
        <p:spPr>
          <a:xfrm>
            <a:off x="5060313" y="1857364"/>
            <a:ext cx="3797967" cy="441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95000"/>
              </a:lnSpc>
              <a:buClr>
                <a:srgbClr val="000000"/>
              </a:buClr>
              <a:defRPr/>
            </a:pPr>
            <a:r>
              <a:rPr lang="en-US" altLang="zh-CN" sz="16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Solution effect</a:t>
            </a:r>
            <a:r>
              <a:rPr lang="zh-CN" altLang="en-US" sz="16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endParaRPr lang="en-US" altLang="zh-CN" sz="1600" b="1" dirty="0" smtClean="0">
              <a:solidFill>
                <a:srgbClr val="E50A1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Real-time data sync and redundancy backup;</a:t>
            </a: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Solve the business interruption caused by SW/HW error;</a:t>
            </a: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Configure </a:t>
            </a:r>
            <a:r>
              <a:rPr kumimoji="1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2-1 integrated</a:t>
            </a:r>
            <a:r>
              <a:rPr kumimoji="1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 high availability protection mode;</a:t>
            </a:r>
            <a:endParaRPr lang="en-US" altLang="zh-CN" sz="1600" dirty="0" smtClean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marR="0" lvl="1" indent="-2857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1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54250" marR="0" lvl="1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lvl="0">
              <a:defRPr/>
            </a:pPr>
            <a:r>
              <a:rPr lang="en-US" altLang="zh-CN" sz="16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Solution features</a:t>
            </a:r>
            <a:r>
              <a:rPr lang="zh-CN" altLang="en-US" sz="1600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</a:p>
          <a:p>
            <a:pPr marL="540000" lvl="1" indent="-285750"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different brand of HW;</a:t>
            </a:r>
          </a:p>
          <a:p>
            <a:pPr marL="540000" lvl="1" indent="-285750"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Configuration by wizard;</a:t>
            </a:r>
            <a:endParaRPr lang="zh-CN" altLang="en-US" sz="1600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Smart and flexible settings for app service priority;</a:t>
            </a:r>
          </a:p>
          <a:p>
            <a:pPr marL="540000" lvl="1" indent="-285750"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snapshot protection to protect data security;</a:t>
            </a:r>
          </a:p>
          <a:p>
            <a:pPr marL="540000" lvl="1" indent="-285750"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Ensure 7x24h business continuity for business system;</a:t>
            </a:r>
            <a:endParaRPr lang="en-US" altLang="zh-CN" sz="1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66716" y="1803077"/>
            <a:ext cx="5070764" cy="3970689"/>
            <a:chOff x="-66716" y="1803077"/>
            <a:chExt cx="5070764" cy="3970689"/>
          </a:xfrm>
        </p:grpSpPr>
        <p:grpSp>
          <p:nvGrpSpPr>
            <p:cNvPr id="33" name="组合 32"/>
            <p:cNvGrpSpPr/>
            <p:nvPr/>
          </p:nvGrpSpPr>
          <p:grpSpPr>
            <a:xfrm>
              <a:off x="-66716" y="1803077"/>
              <a:ext cx="5070764" cy="3970689"/>
              <a:chOff x="36844" y="2019101"/>
              <a:chExt cx="5070764" cy="3970689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460719" y="2019101"/>
                <a:ext cx="4039273" cy="3970689"/>
                <a:chOff x="606483" y="2339548"/>
                <a:chExt cx="3489589" cy="2847852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rot="5400000">
                  <a:off x="1744635" y="2959089"/>
                  <a:ext cx="367524" cy="7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rot="5400000">
                  <a:off x="2603479" y="2959883"/>
                  <a:ext cx="36673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3" descr="L:\拓扑图图标元素-Rose-v1.0\服务器-机架2D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6483" y="4479187"/>
                  <a:ext cx="1201886" cy="450865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1" name="直接连接符 20"/>
                <p:cNvCxnSpPr/>
                <p:nvPr/>
              </p:nvCxnSpPr>
              <p:spPr>
                <a:xfrm flipH="1">
                  <a:off x="1234468" y="3205144"/>
                  <a:ext cx="1095" cy="1342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" name="Picture 2" descr="L:\拓扑图图标元素-Rose-v1.0\PC1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428860" y="2339548"/>
                  <a:ext cx="642941" cy="490526"/>
                </a:xfrm>
                <a:prstGeom prst="rect">
                  <a:avLst/>
                </a:prstGeom>
                <a:noFill/>
              </p:spPr>
            </p:pic>
            <p:sp>
              <p:nvSpPr>
                <p:cNvPr id="24" name="矩形 23"/>
                <p:cNvSpPr/>
                <p:nvPr/>
              </p:nvSpPr>
              <p:spPr>
                <a:xfrm>
                  <a:off x="861215" y="5006661"/>
                  <a:ext cx="796560" cy="18073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Server A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 rot="16200000" flipH="1">
                  <a:off x="2618666" y="4206704"/>
                  <a:ext cx="666077" cy="49373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rot="5400000" flipH="1" flipV="1">
                  <a:off x="1656823" y="4294038"/>
                  <a:ext cx="614840" cy="37029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1285362" y="4338311"/>
                  <a:ext cx="1418964" cy="198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200" dirty="0" smtClean="0">
                      <a:solidFill>
                        <a:srgbClr val="000000"/>
                      </a:solidFill>
                      <a:latin typeface="+mj-lt"/>
                    </a:rPr>
                    <a:t>Heartbeat </a:t>
                  </a:r>
                  <a:r>
                    <a:rPr kumimoji="1" lang="en-US" altLang="zh-CN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+mn-cs"/>
                    </a:rPr>
                    <a:t>+data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3262025" y="4991555"/>
                  <a:ext cx="834047" cy="18073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Server B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3071801" y="2382930"/>
                  <a:ext cx="704963" cy="18073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400" dirty="0" smtClean="0">
                      <a:solidFill>
                        <a:srgbClr val="FFFFFF"/>
                      </a:solidFill>
                      <a:latin typeface="Arial"/>
                      <a:ea typeface="宋体"/>
                    </a:rPr>
                    <a:t>Client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987860" y="2860040"/>
                  <a:ext cx="705727" cy="18073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LAN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3563451" y="3212735"/>
                  <a:ext cx="1095" cy="136845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Picture 3" descr="L:\拓扑图图标元素-Rose-v1.0\服务器-机架2D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856557" y="3505690"/>
                  <a:ext cx="1071570" cy="532644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43" name="直接连接符 42"/>
                <p:cNvCxnSpPr/>
                <p:nvPr/>
              </p:nvCxnSpPr>
              <p:spPr>
                <a:xfrm rot="5400000">
                  <a:off x="2233865" y="3395308"/>
                  <a:ext cx="36673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矩形 50"/>
                <p:cNvSpPr/>
                <p:nvPr/>
              </p:nvSpPr>
              <p:spPr>
                <a:xfrm>
                  <a:off x="1655661" y="3697108"/>
                  <a:ext cx="1419476" cy="431600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Server C</a:t>
                  </a:r>
                  <a:r>
                    <a:rPr kumimoji="1" lang="zh-CN" alt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（</a:t>
                  </a:r>
                  <a:r>
                    <a:rPr kumimoji="1" lang="en-US" altLang="zh-CN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integration standby server</a:t>
                  </a:r>
                  <a:r>
                    <a:rPr kumimoji="1" lang="zh-CN" alt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）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52" name="TextBox 30"/>
                <p:cNvSpPr txBox="1"/>
                <p:nvPr/>
              </p:nvSpPr>
              <p:spPr>
                <a:xfrm>
                  <a:off x="2473467" y="4345902"/>
                  <a:ext cx="1280549" cy="198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+mn-cs"/>
                    </a:rPr>
                    <a:t>Heartbeat +data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15" name="Picture 2" descr="L:\拓扑图图标元素-Rose-v1.0\PC1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571605" y="2349088"/>
                  <a:ext cx="642941" cy="49052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6" name="组合 5"/>
              <p:cNvGrpSpPr/>
              <p:nvPr/>
            </p:nvGrpSpPr>
            <p:grpSpPr>
              <a:xfrm>
                <a:off x="36844" y="3325106"/>
                <a:ext cx="2221830" cy="1501082"/>
                <a:chOff x="269886" y="3353633"/>
                <a:chExt cx="2157784" cy="1501082"/>
              </a:xfrm>
            </p:grpSpPr>
            <p:sp>
              <p:nvSpPr>
                <p:cNvPr id="2" name="矩形标注 1"/>
                <p:cNvSpPr/>
                <p:nvPr/>
              </p:nvSpPr>
              <p:spPr bwMode="auto">
                <a:xfrm>
                  <a:off x="409750" y="4151903"/>
                  <a:ext cx="938453" cy="674983"/>
                </a:xfrm>
                <a:prstGeom prst="wedgeRectCallout">
                  <a:avLst>
                    <a:gd name="adj1" fmla="val 45930"/>
                    <a:gd name="adj2" fmla="val 95107"/>
                  </a:avLst>
                </a:prstGeom>
                <a:ln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1143000" marR="0" lvl="0" indent="-228600" algn="ctr" defTabSz="914400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buClr>
                      <a:srgbClr val="00CC00"/>
                    </a:buClr>
                    <a:buSzTx/>
                    <a:buFont typeface="Wingdings" panose="05000000000000000000" pitchFamily="2" charset="2"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69886" y="4177607"/>
                  <a:ext cx="1218183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黑体" panose="02010609060101010101" pitchFamily="49" charset="-122"/>
                      <a:cs typeface="Arial" panose="020B0604020202020204" pitchFamily="34" charset="0"/>
                    </a:rPr>
                    <a:t>ZKBio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黑体" panose="02010609060101010101" pitchFamily="49" charset="-122"/>
                      <a:cs typeface="+mn-cs"/>
                    </a:rPr>
                    <a:t>Active server for app</a:t>
                  </a:r>
                  <a:endParaRPr kumimoji="1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6" name="矩形标注 45"/>
                <p:cNvSpPr/>
                <p:nvPr/>
              </p:nvSpPr>
              <p:spPr bwMode="auto">
                <a:xfrm>
                  <a:off x="1320958" y="3406259"/>
                  <a:ext cx="1006137" cy="590490"/>
                </a:xfrm>
                <a:prstGeom prst="wedgeRectCallout">
                  <a:avLst>
                    <a:gd name="adj1" fmla="val 45930"/>
                    <a:gd name="adj2" fmla="val 95107"/>
                  </a:avLst>
                </a:prstGeom>
                <a:ln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1143000" marR="0" lvl="0" indent="-228600" algn="ctr" defTabSz="914400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buClr>
                      <a:srgbClr val="00CC00"/>
                    </a:buClr>
                    <a:buSzTx/>
                    <a:buFont typeface="Wingdings" panose="05000000000000000000" pitchFamily="2" charset="2"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36572" y="3353633"/>
                  <a:ext cx="1191098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黑体" panose="02010609060101010101" pitchFamily="49" charset="-122"/>
                      <a:cs typeface="Arial" panose="020B0604020202020204" pitchFamily="34" charset="0"/>
                    </a:rPr>
                    <a:t>ZKBio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黑体" panose="02010609060101010101" pitchFamily="49" charset="-122"/>
                      <a:cs typeface="+mn-cs"/>
                    </a:rPr>
                    <a:t>Standby server for</a:t>
                  </a:r>
                  <a:r>
                    <a:rPr kumimoji="1" lang="en-US" altLang="zh-CN" sz="1100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黑体" panose="02010609060101010101" pitchFamily="49" charset="-122"/>
                      <a:cs typeface="+mn-cs"/>
                    </a:rPr>
                    <a:t> app</a:t>
                  </a:r>
                  <a:endParaRPr kumimoji="1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50" name="矩形标注 49"/>
              <p:cNvSpPr/>
              <p:nvPr/>
            </p:nvSpPr>
            <p:spPr bwMode="auto">
              <a:xfrm>
                <a:off x="2919555" y="3321406"/>
                <a:ext cx="1129377" cy="611650"/>
              </a:xfrm>
              <a:prstGeom prst="wedgeRectCallout">
                <a:avLst>
                  <a:gd name="adj1" fmla="val -53330"/>
                  <a:gd name="adj2" fmla="val 91774"/>
                </a:avLst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1143000" marR="0" indent="-22860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CC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896804" y="3253668"/>
                <a:ext cx="120725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ZKBio</a:t>
                </a:r>
                <a:endParaRPr kumimoji="1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rPr>
                  <a:t>Standby</a:t>
                </a:r>
                <a:r>
                  <a:rPr kumimoji="1" lang="en-US" altLang="zh-CN" sz="11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rPr>
                  <a:t> server for database</a:t>
                </a:r>
                <a:endParaRPr kumimoji="1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7" name="矩形标注 46"/>
              <p:cNvSpPr/>
              <p:nvPr/>
            </p:nvSpPr>
            <p:spPr bwMode="auto">
              <a:xfrm>
                <a:off x="3958867" y="4149080"/>
                <a:ext cx="1148741" cy="693135"/>
              </a:xfrm>
              <a:prstGeom prst="wedgeRectCallout">
                <a:avLst>
                  <a:gd name="adj1" fmla="val -48084"/>
                  <a:gd name="adj2" fmla="val 91773"/>
                </a:avLst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1143000" marR="0" indent="-22860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CC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918278" y="4145090"/>
                <a:ext cx="118591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ZKBio</a:t>
                </a:r>
                <a:endParaRPr kumimoji="1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rPr>
                  <a:t>Active server for database</a:t>
                </a:r>
                <a:endParaRPr kumimoji="1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endParaRPr>
              </a:p>
            </p:txBody>
          </p:sp>
        </p:grp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413" y="2873868"/>
              <a:ext cx="3395829" cy="207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8069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4" y="5442011"/>
            <a:ext cx="1435290" cy="773071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0" y="0"/>
            <a:ext cx="11215734" cy="714375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ffectLst/>
                <a:latin typeface="+mj-lt"/>
              </a:rPr>
              <a:t>Business high availability under virtual environment</a:t>
            </a:r>
            <a:endParaRPr lang="zh-CN" altLang="en-US" sz="2800" dirty="0">
              <a:effectLst/>
              <a:latin typeface="+mj-lt"/>
              <a:ea typeface="+mj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8DF8D-C798-4BDA-B57A-36EAF9C8007D}" type="slidenum">
              <a:rPr lang="zh-CN" altLang="en-US" smtClean="0">
                <a:ea typeface="黑体" panose="02010609060101010101" pitchFamily="2" charset="-122"/>
              </a:rPr>
              <a:pPr>
                <a:defRPr/>
              </a:pPr>
              <a:t>9</a:t>
            </a:fld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>
                <a:ea typeface="黑体" panose="02010609060101010101" pitchFamily="2" charset="-122"/>
              </a:rPr>
              <a:t>RoseData</a:t>
            </a:r>
            <a:r>
              <a:rPr lang="en-US" altLang="zh-CN" dirty="0" smtClean="0">
                <a:ea typeface="黑体" panose="02010609060101010101" pitchFamily="2" charset="-122"/>
              </a:rPr>
              <a:t> Confidential and Proprietary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282" y="642918"/>
            <a:ext cx="86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Demand scenario</a:t>
            </a:r>
            <a:r>
              <a:rPr lang="zh-CN" altLang="en-US" b="1" dirty="0" smtClean="0">
                <a:solidFill>
                  <a:srgbClr val="E50A1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business app is deployed on virtual machine to realize redundancy protection for data and app.</a:t>
            </a:r>
          </a:p>
        </p:txBody>
      </p:sp>
      <p:sp>
        <p:nvSpPr>
          <p:cNvPr id="38" name="TextBox 58"/>
          <p:cNvSpPr txBox="1"/>
          <p:nvPr/>
        </p:nvSpPr>
        <p:spPr>
          <a:xfrm>
            <a:off x="5286380" y="1928802"/>
            <a:ext cx="3698111" cy="395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Solution effect</a:t>
            </a: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E50A1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Real-time data sync and redundancy backup;</a:t>
            </a: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Solve the business interruption caused by SW/HW error;</a:t>
            </a:r>
          </a:p>
          <a:p>
            <a:pPr marL="540000" lvl="1" indent="-285750">
              <a:lnSpc>
                <a:spcPct val="95000"/>
              </a:lnSpc>
              <a:buClr>
                <a:srgbClr val="C00000"/>
              </a:buClr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Solution feature</a:t>
            </a: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50A1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</a:p>
          <a:p>
            <a:pPr marL="540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Blip>
                <a:blip r:embed="rId4"/>
              </a:buBlip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Business high availability</a:t>
            </a:r>
            <a:r>
              <a:rPr kumimoji="1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 protection cross virtual platform</a:t>
            </a:r>
            <a:endParaRPr kumimoji="1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Configuration by wizard;</a:t>
            </a:r>
            <a:endParaRPr lang="zh-CN" altLang="en-US" sz="1600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540000" lvl="1" indent="-285750"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Support snapshot protection to protect data security;</a:t>
            </a:r>
          </a:p>
          <a:p>
            <a:pPr marL="540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Blip>
                <a:blip r:embed="rId4"/>
              </a:buBlip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Supported configuration mode:1-1</a:t>
            </a:r>
            <a:r>
              <a:rPr kumimoji="1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 and </a:t>
            </a:r>
            <a:r>
              <a:rPr kumimoji="1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N-1;</a:t>
            </a:r>
          </a:p>
          <a:p>
            <a:pPr marL="540000" lvl="1" indent="-285750">
              <a:buClr>
                <a:srgbClr val="C00000"/>
              </a:buClr>
              <a:buBlip>
                <a:blip r:embed="rId4"/>
              </a:buBlip>
              <a:defRPr/>
            </a:pPr>
            <a:r>
              <a:rPr lang="en-US" altLang="zh-CN" sz="160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Ensure 7x24h business continuity for business system;</a:t>
            </a:r>
            <a:endParaRPr lang="en-US" altLang="zh-CN" sz="1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371" y="1428736"/>
            <a:ext cx="5055133" cy="4773599"/>
            <a:chOff x="88371" y="1034275"/>
            <a:chExt cx="5055133" cy="4773599"/>
          </a:xfrm>
        </p:grpSpPr>
        <p:grpSp>
          <p:nvGrpSpPr>
            <p:cNvPr id="59" name="组合 58"/>
            <p:cNvGrpSpPr/>
            <p:nvPr/>
          </p:nvGrpSpPr>
          <p:grpSpPr>
            <a:xfrm>
              <a:off x="88371" y="1772815"/>
              <a:ext cx="5055133" cy="4035059"/>
              <a:chOff x="1220397" y="2380720"/>
              <a:chExt cx="7001795" cy="3784583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589274" y="6019111"/>
                <a:ext cx="2160000" cy="2177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3563888" y="5840065"/>
                <a:ext cx="2159999" cy="2177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图片 1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557" y="5440220"/>
                <a:ext cx="1988000" cy="725083"/>
              </a:xfrm>
              <a:prstGeom prst="rect">
                <a:avLst/>
              </a:prstGeom>
            </p:spPr>
          </p:pic>
          <p:cxnSp>
            <p:nvCxnSpPr>
              <p:cNvPr id="109" name="直接连接符 108"/>
              <p:cNvCxnSpPr/>
              <p:nvPr/>
            </p:nvCxnSpPr>
            <p:spPr bwMode="auto">
              <a:xfrm>
                <a:off x="2012789" y="2998089"/>
                <a:ext cx="0" cy="1769254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直接连接符 109"/>
              <p:cNvCxnSpPr/>
              <p:nvPr/>
            </p:nvCxnSpPr>
            <p:spPr bwMode="auto">
              <a:xfrm>
                <a:off x="7430611" y="3056924"/>
                <a:ext cx="0" cy="1769254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12" name="图片 1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412" y="2894088"/>
                <a:ext cx="6346947" cy="201010"/>
              </a:xfrm>
              <a:prstGeom prst="rect">
                <a:avLst/>
              </a:prstGeom>
            </p:spPr>
          </p:pic>
          <p:pic>
            <p:nvPicPr>
              <p:cNvPr id="114" name="图片 1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0397" y="4435168"/>
                <a:ext cx="3142831" cy="734060"/>
              </a:xfrm>
              <a:prstGeom prst="rect">
                <a:avLst/>
              </a:prstGeom>
            </p:spPr>
          </p:pic>
          <p:pic>
            <p:nvPicPr>
              <p:cNvPr id="115" name="图片 11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795" y="3363112"/>
                <a:ext cx="3364225" cy="1338329"/>
              </a:xfrm>
              <a:prstGeom prst="rect">
                <a:avLst/>
              </a:prstGeom>
            </p:spPr>
          </p:pic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2536" y="5072301"/>
                <a:ext cx="2673838" cy="568929"/>
              </a:xfrm>
              <a:prstGeom prst="rect">
                <a:avLst/>
              </a:prstGeom>
            </p:spPr>
          </p:pic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6915" y="4438147"/>
                <a:ext cx="3265277" cy="734060"/>
              </a:xfrm>
              <a:prstGeom prst="rect">
                <a:avLst/>
              </a:prstGeom>
            </p:spPr>
          </p:pic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0072" y="3364853"/>
                <a:ext cx="3463173" cy="1338329"/>
              </a:xfrm>
              <a:prstGeom prst="rect">
                <a:avLst/>
              </a:prstGeom>
            </p:spPr>
          </p:pic>
          <p:sp>
            <p:nvSpPr>
              <p:cNvPr id="121" name="文本框 120"/>
              <p:cNvSpPr txBox="1"/>
              <p:nvPr/>
            </p:nvSpPr>
            <p:spPr>
              <a:xfrm>
                <a:off x="1346635" y="4502171"/>
                <a:ext cx="2752213" cy="548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latin typeface="+mn-lt"/>
                    <a:ea typeface="微软雅黑" panose="020B0503020204020204" pitchFamily="34" charset="-122"/>
                  </a:rPr>
                  <a:t>Virtualization server environment</a:t>
                </a:r>
                <a:endParaRPr lang="zh-CN" altLang="en-US" sz="16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5154811" y="4502171"/>
                <a:ext cx="2885277" cy="548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latin typeface="+mj-lt"/>
                    <a:ea typeface="微软雅黑" panose="020B0503020204020204" pitchFamily="34" charset="-122"/>
                  </a:rPr>
                  <a:t>Virtualization server environment</a:t>
                </a:r>
                <a:endParaRPr lang="zh-CN" altLang="en-US" sz="1600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>
                <a:off x="2087429" y="3699981"/>
                <a:ext cx="1901275" cy="66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+mj-lt"/>
                    <a:cs typeface="Arial" panose="020B0604020202020204" pitchFamily="34" charset="0"/>
                  </a:rPr>
                  <a:t>Active server of </a:t>
                </a:r>
                <a:r>
                  <a:rPr lang="en-US" altLang="zh-CN" sz="1200" dirty="0" err="1" smtClean="0">
                    <a:latin typeface="+mj-lt"/>
                    <a:cs typeface="Arial" panose="020B0604020202020204" pitchFamily="34" charset="0"/>
                  </a:rPr>
                  <a:t>ZKBio</a:t>
                </a:r>
                <a:r>
                  <a:rPr lang="zh-CN" altLang="en-US" sz="1200" dirty="0" smtClean="0">
                    <a:latin typeface="+mj-lt"/>
                  </a:rPr>
                  <a:t> </a:t>
                </a:r>
                <a:r>
                  <a:rPr lang="en-US" altLang="zh-CN" sz="1200" dirty="0" smtClean="0">
                    <a:latin typeface="+mj-lt"/>
                  </a:rPr>
                  <a:t> app</a:t>
                </a:r>
              </a:p>
              <a:p>
                <a:pPr algn="ctr"/>
                <a:r>
                  <a:rPr lang="en-US" altLang="zh-CN" sz="1600" dirty="0" smtClean="0">
                    <a:latin typeface="+mj-lt"/>
                  </a:rPr>
                  <a:t>VM1</a:t>
                </a:r>
                <a:endParaRPr lang="zh-CN" altLang="en-US" sz="1600" dirty="0">
                  <a:latin typeface="+mj-lt"/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5386391" y="3699981"/>
                <a:ext cx="1945272" cy="66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Standby server of </a:t>
                </a:r>
                <a:r>
                  <a:rPr lang="en-US" altLang="zh-CN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ZKBio</a:t>
                </a: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app</a:t>
                </a:r>
              </a:p>
              <a:p>
                <a:pPr algn="ctr"/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VM2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TextBox 30"/>
              <p:cNvSpPr txBox="1"/>
              <p:nvPr/>
            </p:nvSpPr>
            <p:spPr>
              <a:xfrm>
                <a:off x="3373750" y="5306213"/>
                <a:ext cx="2594021" cy="43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</a:rPr>
                  <a:t>TCP/IP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</a:rPr>
                  <a:t> </a:t>
                </a:r>
                <a:r>
                  <a:rPr kumimoji="1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</a:rPr>
                  <a:t>redundancy</a:t>
                </a:r>
                <a:r>
                  <a:rPr kumimoji="1" lang="en-US" altLang="zh-CN" sz="12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</a:rPr>
                  <a:t> link</a:t>
                </a:r>
                <a:endPara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41" name="上弧形箭头 140"/>
              <p:cNvSpPr/>
              <p:nvPr/>
            </p:nvSpPr>
            <p:spPr bwMode="auto">
              <a:xfrm>
                <a:off x="2923873" y="3191178"/>
                <a:ext cx="3484304" cy="388011"/>
              </a:xfrm>
              <a:prstGeom prst="curvedDownArrow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11430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CC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3382760" y="3198119"/>
                <a:ext cx="2662580" cy="43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+mj-lt"/>
                    <a:ea typeface="黑体" pitchFamily="49" charset="-122"/>
                    <a:cs typeface="Arial" pitchFamily="34" charset="0"/>
                  </a:rPr>
                  <a:t>Real-time data replication</a:t>
                </a:r>
              </a:p>
              <a:p>
                <a:pPr algn="ctr"/>
                <a:r>
                  <a:rPr lang="en-US" altLang="zh-CN" sz="1200" dirty="0" smtClean="0">
                    <a:latin typeface="+mj-lt"/>
                    <a:ea typeface="黑体" pitchFamily="49" charset="-122"/>
                    <a:cs typeface="Arial" pitchFamily="34" charset="0"/>
                  </a:rPr>
                  <a:t> and app failover</a:t>
                </a:r>
                <a:endParaRPr lang="zh-CN" altLang="en-US" sz="1200" dirty="0">
                  <a:latin typeface="+mj-lt"/>
                  <a:ea typeface="黑体" pitchFamily="49" charset="-122"/>
                  <a:cs typeface="Arial" pitchFamily="34" charset="0"/>
                </a:endParaRPr>
              </a:p>
            </p:txBody>
          </p:sp>
          <p:cxnSp>
            <p:nvCxnSpPr>
              <p:cNvPr id="88" name="直接连接符 87"/>
              <p:cNvCxnSpPr/>
              <p:nvPr/>
            </p:nvCxnSpPr>
            <p:spPr bwMode="auto">
              <a:xfrm>
                <a:off x="4622617" y="2380720"/>
                <a:ext cx="0" cy="540245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13" name="图片 11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795" y="5072301"/>
                <a:ext cx="2673838" cy="568929"/>
              </a:xfrm>
              <a:prstGeom prst="rect">
                <a:avLst/>
              </a:prstGeom>
            </p:spPr>
          </p:pic>
        </p:grpSp>
        <p:grpSp>
          <p:nvGrpSpPr>
            <p:cNvPr id="2" name="组合 1"/>
            <p:cNvGrpSpPr/>
            <p:nvPr/>
          </p:nvGrpSpPr>
          <p:grpSpPr>
            <a:xfrm>
              <a:off x="1714480" y="1034275"/>
              <a:ext cx="1619992" cy="1023715"/>
              <a:chOff x="3274183" y="873146"/>
              <a:chExt cx="2354518" cy="1666036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4183" y="1183273"/>
                <a:ext cx="2354518" cy="1355909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703" y="873146"/>
                <a:ext cx="1003598" cy="1047436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643" y="1066224"/>
                <a:ext cx="1197602" cy="120205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se License产品解决方案及部分行业案例_20140225">
  <a:themeElements>
    <a:clrScheme name="mirror_new030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rror_new030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CC00"/>
          </a:buClr>
          <a:buSzTx/>
          <a:buFont typeface="Wingdings" pitchFamily="2" charset="2"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CC00"/>
          </a:buClr>
          <a:buSzTx/>
          <a:buFont typeface="Wingdings" pitchFamily="2" charset="2"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irror_new03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ror_new03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">
  <a:themeElements>
    <a:clrScheme name="mirror_new030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rror_new030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CC00"/>
          </a:buClr>
          <a:buSzTx/>
          <a:buFont typeface="Wingdings" pitchFamily="2" charset="2"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CC00"/>
          </a:buClr>
          <a:buSzTx/>
          <a:buFont typeface="Wingdings" pitchFamily="2" charset="2"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irror_new03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ror_new03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ror_new03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</TotalTime>
  <Words>1688</Words>
  <Application>Microsoft Office PowerPoint</Application>
  <PresentationFormat>全屏显示(4:3)</PresentationFormat>
  <Paragraphs>280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PMingLiU</vt:lpstr>
      <vt:lpstr>黑体</vt:lpstr>
      <vt:lpstr>宋体</vt:lpstr>
      <vt:lpstr>微软雅黑</vt:lpstr>
      <vt:lpstr>Arial</vt:lpstr>
      <vt:lpstr>Times New Roman</vt:lpstr>
      <vt:lpstr>Wingdings</vt:lpstr>
      <vt:lpstr>Rose License产品解决方案及部分行业案例_20140225</vt:lpstr>
      <vt:lpstr>en</vt:lpstr>
      <vt:lpstr>ZKBioHA High Availability Solution 7×24h business continuity protection for ZKBioSecurity platform                       </vt:lpstr>
      <vt:lpstr>Table of Contents</vt:lpstr>
      <vt:lpstr>PowerPoint 演示文稿</vt:lpstr>
      <vt:lpstr>Overview of ZKBioHA product</vt:lpstr>
      <vt:lpstr>Table of contents</vt:lpstr>
      <vt:lpstr>1-1 mirrored high availability(active-standby mode）</vt:lpstr>
      <vt:lpstr>1-1 mirrored high availability(active-active mode）</vt:lpstr>
      <vt:lpstr>N-1mirrored high availability </vt:lpstr>
      <vt:lpstr>Business high availability under virtual environment</vt:lpstr>
      <vt:lpstr>Table of contents</vt:lpstr>
      <vt:lpstr>Features of customized version</vt:lpstr>
      <vt:lpstr>Features of customized version（I）</vt:lpstr>
      <vt:lpstr>Features of customized version（II）</vt:lpstr>
      <vt:lpstr>Features of customized version（III）</vt:lpstr>
      <vt:lpstr>Features of customized version（IV）</vt:lpstr>
      <vt:lpstr>Table of contents</vt:lpstr>
      <vt:lpstr>Function comparison</vt:lpstr>
      <vt:lpstr>Appendix：supported product specification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2014年度工作报告</dc:title>
  <dc:creator>root</dc:creator>
  <cp:lastModifiedBy>Leo</cp:lastModifiedBy>
  <cp:revision>1978</cp:revision>
  <dcterms:created xsi:type="dcterms:W3CDTF">2014-01-17T08:51:00Z</dcterms:created>
  <dcterms:modified xsi:type="dcterms:W3CDTF">2019-01-28T06:00:22Z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