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0805" y="4669472"/>
            <a:ext cx="794638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3555" y="3711828"/>
            <a:ext cx="5340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F33783"/>
                </a:solidFill>
                <a:latin typeface="Tahoma"/>
                <a:cs typeface="Tahoma"/>
              </a:rPr>
              <a:t>¿Qué</a:t>
            </a:r>
            <a:r>
              <a:rPr sz="4800" b="0" spc="-75" dirty="0">
                <a:solidFill>
                  <a:srgbClr val="F33783"/>
                </a:solidFill>
                <a:latin typeface="Tahoma"/>
                <a:cs typeface="Tahoma"/>
              </a:rPr>
              <a:t> </a:t>
            </a:r>
            <a:r>
              <a:rPr sz="4800" b="0" spc="10" dirty="0">
                <a:solidFill>
                  <a:srgbClr val="F33783"/>
                </a:solidFill>
                <a:latin typeface="Tahoma"/>
                <a:cs typeface="Tahoma"/>
              </a:rPr>
              <a:t>esTypeScript?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720" y="3242627"/>
            <a:ext cx="11331575" cy="4904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100"/>
              </a:lnSpc>
              <a:spcBef>
                <a:spcPts val="100"/>
              </a:spcBef>
            </a:pPr>
            <a:r>
              <a:rPr sz="4800" b="0" spc="90" dirty="0">
                <a:solidFill>
                  <a:srgbClr val="434343"/>
                </a:solidFill>
                <a:latin typeface="Tahoma"/>
                <a:cs typeface="Tahoma"/>
              </a:rPr>
              <a:t>TypeScript</a:t>
            </a:r>
            <a:r>
              <a:rPr sz="4800" b="0" spc="-5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8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4800" b="0" spc="-6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114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4800" b="0" spc="-6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90" dirty="0">
                <a:solidFill>
                  <a:srgbClr val="434343"/>
                </a:solidFill>
                <a:latin typeface="Tahoma"/>
                <a:cs typeface="Tahoma"/>
              </a:rPr>
              <a:t>superset</a:t>
            </a:r>
            <a:r>
              <a:rPr sz="4800" b="0" spc="-5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9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4800" b="0" spc="-61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100" dirty="0">
                <a:solidFill>
                  <a:srgbClr val="434343"/>
                </a:solidFill>
                <a:latin typeface="Tahoma"/>
                <a:cs typeface="Tahoma"/>
              </a:rPr>
              <a:t>JavaScript</a:t>
            </a:r>
            <a:r>
              <a:rPr sz="4800" b="0" spc="-6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95" dirty="0">
                <a:solidFill>
                  <a:srgbClr val="434343"/>
                </a:solidFill>
                <a:latin typeface="Tahoma"/>
                <a:cs typeface="Tahoma"/>
              </a:rPr>
              <a:t>that  compiles</a:t>
            </a:r>
            <a:r>
              <a:rPr sz="4800" b="0" spc="-5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95" dirty="0">
                <a:solidFill>
                  <a:srgbClr val="434343"/>
                </a:solidFill>
                <a:latin typeface="Tahoma"/>
                <a:cs typeface="Tahoma"/>
              </a:rPr>
              <a:t>to</a:t>
            </a:r>
            <a:r>
              <a:rPr sz="4800" b="0" spc="-63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105" dirty="0">
                <a:solidFill>
                  <a:srgbClr val="434343"/>
                </a:solidFill>
                <a:latin typeface="Tahoma"/>
                <a:cs typeface="Tahoma"/>
              </a:rPr>
              <a:t>clean</a:t>
            </a:r>
            <a:r>
              <a:rPr sz="4800" b="0" spc="-5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100" dirty="0">
                <a:solidFill>
                  <a:srgbClr val="434343"/>
                </a:solidFill>
                <a:latin typeface="Tahoma"/>
                <a:cs typeface="Tahoma"/>
              </a:rPr>
              <a:t>JavaScript</a:t>
            </a:r>
            <a:r>
              <a:rPr sz="4800" b="0" spc="-6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4800" b="0" spc="95" dirty="0" smtClean="0">
                <a:solidFill>
                  <a:srgbClr val="434343"/>
                </a:solidFill>
                <a:latin typeface="Tahoma"/>
                <a:cs typeface="Tahoma"/>
              </a:rPr>
              <a:t>output</a:t>
            </a:r>
            <a:r>
              <a:rPr lang="es-ES" sz="4800" b="0" spc="95" dirty="0" smtClean="0">
                <a:solidFill>
                  <a:srgbClr val="434343"/>
                </a:solidFill>
                <a:latin typeface="Tahoma"/>
                <a:cs typeface="Tahoma"/>
              </a:rPr>
              <a:t/>
            </a:r>
            <a:br>
              <a:rPr lang="es-ES" sz="4800" b="0" spc="95" dirty="0" smtClean="0">
                <a:solidFill>
                  <a:srgbClr val="434343"/>
                </a:solidFill>
                <a:latin typeface="Tahoma"/>
                <a:cs typeface="Tahoma"/>
              </a:rPr>
            </a:br>
            <a:r>
              <a:rPr lang="es-ES" sz="4000" b="0" i="1" dirty="0">
                <a:solidFill>
                  <a:schemeClr val="tx1"/>
                </a:solidFill>
              </a:rPr>
              <a:t>Es un </a:t>
            </a:r>
            <a:r>
              <a:rPr lang="es-ES" sz="4000" b="0" i="1" dirty="0" err="1">
                <a:solidFill>
                  <a:schemeClr val="tx1"/>
                </a:solidFill>
              </a:rPr>
              <a:t>superconjunto</a:t>
            </a:r>
            <a:r>
              <a:rPr lang="es-ES" sz="4000" b="0" i="1" dirty="0">
                <a:solidFill>
                  <a:schemeClr val="tx1"/>
                </a:solidFill>
              </a:rPr>
              <a:t> de JavaScript, que esencialmente añade tipos estáticos y objetos basados en clases</a:t>
            </a:r>
            <a:endParaRPr sz="4000" i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1675" y="1977073"/>
            <a:ext cx="13716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7720" y="1839596"/>
            <a:ext cx="1265555" cy="1265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497" y="1163573"/>
            <a:ext cx="2418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solidFill>
                  <a:srgbClr val="F33783"/>
                </a:solidFill>
                <a:latin typeface="Tahoma"/>
                <a:cs typeface="Tahoma"/>
              </a:rPr>
              <a:t>¿Qué </a:t>
            </a:r>
            <a:r>
              <a:rPr sz="3600" b="0" dirty="0">
                <a:solidFill>
                  <a:srgbClr val="F33783"/>
                </a:solidFill>
                <a:latin typeface="Tahoma"/>
                <a:cs typeface="Tahoma"/>
              </a:rPr>
              <a:t>es</a:t>
            </a:r>
            <a:r>
              <a:rPr sz="3600" b="0" spc="-885" dirty="0">
                <a:solidFill>
                  <a:srgbClr val="F33783"/>
                </a:solidFill>
                <a:latin typeface="Tahoma"/>
                <a:cs typeface="Tahoma"/>
              </a:rPr>
              <a:t> </a:t>
            </a:r>
            <a:r>
              <a:rPr sz="3600" b="0" spc="5" dirty="0">
                <a:solidFill>
                  <a:srgbClr val="F33783"/>
                </a:solidFill>
                <a:latin typeface="Tahoma"/>
                <a:cs typeface="Tahoma"/>
              </a:rPr>
              <a:t>TS?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22404" y="2225674"/>
            <a:ext cx="5203825" cy="475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3573145" algn="l"/>
              </a:tabLst>
            </a:pPr>
            <a:r>
              <a:rPr sz="2700" spc="-25" dirty="0">
                <a:latin typeface="Arial"/>
                <a:cs typeface="Arial"/>
              </a:rPr>
              <a:t>JavaScript ha </a:t>
            </a:r>
            <a:r>
              <a:rPr sz="2700" spc="-35" dirty="0">
                <a:latin typeface="Arial"/>
                <a:cs typeface="Arial"/>
              </a:rPr>
              <a:t>ido </a:t>
            </a:r>
            <a:r>
              <a:rPr sz="2700" spc="-25" dirty="0">
                <a:latin typeface="Arial"/>
                <a:cs typeface="Arial"/>
              </a:rPr>
              <a:t>añadiendo  </a:t>
            </a:r>
            <a:r>
              <a:rPr sz="2700" spc="-40" dirty="0">
                <a:latin typeface="Arial"/>
                <a:cs typeface="Arial"/>
              </a:rPr>
              <a:t>nuevas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características	al  </a:t>
            </a:r>
            <a:r>
              <a:rPr sz="2700" spc="-25" dirty="0">
                <a:latin typeface="Arial"/>
                <a:cs typeface="Arial"/>
              </a:rPr>
              <a:t>lenguaje, </a:t>
            </a:r>
            <a:r>
              <a:rPr sz="2700" spc="10" dirty="0">
                <a:latin typeface="Arial"/>
                <a:cs typeface="Arial"/>
              </a:rPr>
              <a:t>como </a:t>
            </a:r>
            <a:r>
              <a:rPr sz="2700" spc="-15" dirty="0">
                <a:latin typeface="Arial"/>
                <a:cs typeface="Arial"/>
              </a:rPr>
              <a:t>el </a:t>
            </a:r>
            <a:r>
              <a:rPr sz="2700" spc="-30" dirty="0">
                <a:latin typeface="Arial"/>
                <a:cs typeface="Arial"/>
              </a:rPr>
              <a:t>uso </a:t>
            </a:r>
            <a:r>
              <a:rPr sz="2700" spc="-5" dirty="0">
                <a:latin typeface="Arial"/>
                <a:cs typeface="Arial"/>
              </a:rPr>
              <a:t>de </a:t>
            </a:r>
            <a:r>
              <a:rPr sz="2700" spc="-35" dirty="0">
                <a:latin typeface="Arial"/>
                <a:cs typeface="Arial"/>
              </a:rPr>
              <a:t>las  </a:t>
            </a:r>
            <a:r>
              <a:rPr sz="2700" spc="-5" dirty="0">
                <a:latin typeface="Arial"/>
                <a:cs typeface="Arial"/>
              </a:rPr>
              <a:t>Promesas, </a:t>
            </a:r>
            <a:r>
              <a:rPr sz="2700" spc="-25" dirty="0">
                <a:latin typeface="Arial"/>
                <a:cs typeface="Arial"/>
              </a:rPr>
              <a:t>constantes </a:t>
            </a:r>
            <a:r>
              <a:rPr sz="2700" spc="-5" dirty="0">
                <a:latin typeface="Arial"/>
                <a:cs typeface="Arial"/>
              </a:rPr>
              <a:t>o </a:t>
            </a:r>
            <a:r>
              <a:rPr sz="2700" spc="-35" dirty="0">
                <a:latin typeface="Arial"/>
                <a:cs typeface="Arial"/>
              </a:rPr>
              <a:t>facilitar </a:t>
            </a:r>
            <a:r>
              <a:rPr sz="2700" spc="-15" dirty="0">
                <a:latin typeface="Arial"/>
                <a:cs typeface="Arial"/>
              </a:rPr>
              <a:t>la  </a:t>
            </a:r>
            <a:r>
              <a:rPr sz="2700" spc="-5" dirty="0">
                <a:latin typeface="Arial"/>
                <a:cs typeface="Arial"/>
              </a:rPr>
              <a:t>programación </a:t>
            </a:r>
            <a:r>
              <a:rPr sz="2700" spc="-25" dirty="0">
                <a:latin typeface="Arial"/>
                <a:cs typeface="Arial"/>
              </a:rPr>
              <a:t>orientada </a:t>
            </a:r>
            <a:r>
              <a:rPr sz="2700" spc="-5" dirty="0">
                <a:latin typeface="Arial"/>
                <a:cs typeface="Arial"/>
              </a:rPr>
              <a:t>a objetos,  pero </a:t>
            </a:r>
            <a:r>
              <a:rPr sz="2700" spc="-15" dirty="0">
                <a:latin typeface="Arial"/>
                <a:cs typeface="Arial"/>
              </a:rPr>
              <a:t>TS </a:t>
            </a:r>
            <a:r>
              <a:rPr sz="2700" spc="-20" dirty="0">
                <a:latin typeface="Arial"/>
                <a:cs typeface="Arial"/>
              </a:rPr>
              <a:t>va </a:t>
            </a:r>
            <a:r>
              <a:rPr sz="2700" spc="5" dirty="0">
                <a:latin typeface="Arial"/>
                <a:cs typeface="Arial"/>
              </a:rPr>
              <a:t>más </a:t>
            </a:r>
            <a:r>
              <a:rPr sz="2700" spc="-35" dirty="0">
                <a:latin typeface="Arial"/>
                <a:cs typeface="Arial"/>
              </a:rPr>
              <a:t>allá </a:t>
            </a:r>
            <a:r>
              <a:rPr sz="2700" dirty="0">
                <a:latin typeface="Arial"/>
                <a:cs typeface="Arial"/>
              </a:rPr>
              <a:t>y </a:t>
            </a:r>
            <a:r>
              <a:rPr sz="2700" spc="-5" dirty="0">
                <a:latin typeface="Arial"/>
                <a:cs typeface="Arial"/>
              </a:rPr>
              <a:t>añade  </a:t>
            </a:r>
            <a:r>
              <a:rPr sz="2700" spc="-25" dirty="0">
                <a:latin typeface="Arial"/>
                <a:cs typeface="Arial"/>
              </a:rPr>
              <a:t>muchas </a:t>
            </a:r>
            <a:r>
              <a:rPr sz="2700" spc="5" dirty="0">
                <a:latin typeface="Arial"/>
                <a:cs typeface="Arial"/>
              </a:rPr>
              <a:t>más </a:t>
            </a:r>
            <a:r>
              <a:rPr sz="2700" spc="-35" dirty="0">
                <a:latin typeface="Arial"/>
                <a:cs typeface="Arial"/>
              </a:rPr>
              <a:t>funcionalidades,  </a:t>
            </a:r>
            <a:r>
              <a:rPr sz="2700" spc="10" dirty="0">
                <a:latin typeface="Arial"/>
                <a:cs typeface="Arial"/>
              </a:rPr>
              <a:t>como </a:t>
            </a:r>
            <a:r>
              <a:rPr sz="2700" spc="-25" dirty="0">
                <a:latin typeface="Arial"/>
                <a:cs typeface="Arial"/>
              </a:rPr>
              <a:t>la </a:t>
            </a:r>
            <a:r>
              <a:rPr sz="2700" spc="-40" dirty="0">
                <a:latin typeface="Arial"/>
                <a:cs typeface="Arial"/>
              </a:rPr>
              <a:t>posibilidad </a:t>
            </a:r>
            <a:r>
              <a:rPr sz="2700" spc="-5" dirty="0">
                <a:latin typeface="Arial"/>
                <a:cs typeface="Arial"/>
              </a:rPr>
              <a:t>de </a:t>
            </a:r>
            <a:r>
              <a:rPr sz="2700" spc="-25" dirty="0">
                <a:latin typeface="Arial"/>
                <a:cs typeface="Arial"/>
              </a:rPr>
              <a:t>aplicar </a:t>
            </a:r>
            <a:r>
              <a:rPr sz="2700" spc="-50" dirty="0">
                <a:latin typeface="Arial"/>
                <a:cs typeface="Arial"/>
              </a:rPr>
              <a:t>un  </a:t>
            </a:r>
            <a:r>
              <a:rPr sz="2700" spc="-20" dirty="0">
                <a:latin typeface="Arial"/>
                <a:cs typeface="Arial"/>
              </a:rPr>
              <a:t>tipado fuerte, generadores </a:t>
            </a:r>
            <a:r>
              <a:rPr sz="2700" spc="-5" dirty="0">
                <a:latin typeface="Arial"/>
                <a:cs typeface="Arial"/>
              </a:rPr>
              <a:t>o  </a:t>
            </a:r>
            <a:r>
              <a:rPr sz="2700" spc="-20" dirty="0">
                <a:latin typeface="Arial"/>
                <a:cs typeface="Arial"/>
              </a:rPr>
              <a:t>módulos.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119" y="2669339"/>
            <a:ext cx="10716821" cy="669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9695" y="4682172"/>
            <a:ext cx="8220709" cy="920115"/>
          </a:xfrm>
          <a:custGeom>
            <a:avLst/>
            <a:gdLst/>
            <a:ahLst/>
            <a:cxnLst/>
            <a:rect l="l" t="t" r="r" b="b"/>
            <a:pathLst>
              <a:path w="8220709" h="920114">
                <a:moveTo>
                  <a:pt x="0" y="919797"/>
                </a:moveTo>
                <a:lnTo>
                  <a:pt x="8220710" y="919797"/>
                </a:lnTo>
                <a:lnTo>
                  <a:pt x="8220710" y="0"/>
                </a:lnTo>
                <a:lnTo>
                  <a:pt x="0" y="0"/>
                </a:lnTo>
                <a:lnTo>
                  <a:pt x="0" y="919797"/>
                </a:lnTo>
                <a:close/>
              </a:path>
            </a:pathLst>
          </a:custGeom>
          <a:solidFill>
            <a:srgbClr val="F3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¿Por</a:t>
            </a:r>
            <a:r>
              <a:rPr spc="-690" dirty="0"/>
              <a:t> </a:t>
            </a:r>
            <a:r>
              <a:rPr spc="-390" dirty="0"/>
              <a:t>qué</a:t>
            </a:r>
            <a:r>
              <a:rPr spc="-770" dirty="0"/>
              <a:t> </a:t>
            </a:r>
            <a:r>
              <a:rPr spc="-375" dirty="0"/>
              <a:t>debo</a:t>
            </a:r>
            <a:r>
              <a:rPr spc="-815" dirty="0"/>
              <a:t> </a:t>
            </a:r>
            <a:r>
              <a:rPr spc="-340" dirty="0"/>
              <a:t>usar</a:t>
            </a:r>
            <a:r>
              <a:rPr spc="-705" dirty="0"/>
              <a:t> </a:t>
            </a:r>
            <a:r>
              <a:rPr spc="-370" dirty="0"/>
              <a:t>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660" y="1384617"/>
            <a:ext cx="2682875" cy="737235"/>
          </a:xfrm>
          <a:prstGeom prst="rect">
            <a:avLst/>
          </a:prstGeom>
          <a:solidFill>
            <a:srgbClr val="F3378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/>
              <a:t>Ve</a:t>
            </a:r>
            <a:r>
              <a:rPr sz="4800" spc="10" dirty="0"/>
              <a:t>n</a:t>
            </a:r>
            <a:r>
              <a:rPr sz="4800" spc="-15" dirty="0"/>
              <a:t>t</a:t>
            </a:r>
            <a:r>
              <a:rPr sz="4800" dirty="0"/>
              <a:t>ajas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400680" y="3407028"/>
            <a:ext cx="7266305" cy="2150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3545" indent="-411480">
              <a:lnSpc>
                <a:spcPts val="3290"/>
              </a:lnSpc>
              <a:spcBef>
                <a:spcPts val="110"/>
              </a:spcBef>
              <a:buChar char="-"/>
              <a:tabLst>
                <a:tab pos="423545" algn="l"/>
                <a:tab pos="424180" algn="l"/>
              </a:tabLst>
            </a:pP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Tipado</a:t>
            </a:r>
            <a:r>
              <a:rPr sz="2750" spc="-2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estático.</a:t>
            </a:r>
            <a:endParaRPr sz="2750">
              <a:latin typeface="Tahoma"/>
              <a:cs typeface="Tahoma"/>
            </a:endParaRPr>
          </a:p>
          <a:p>
            <a:pPr marL="423545" indent="-411480">
              <a:lnSpc>
                <a:spcPts val="3290"/>
              </a:lnSpc>
              <a:buChar char="-"/>
              <a:tabLst>
                <a:tab pos="423545" algn="l"/>
                <a:tab pos="424180" algn="l"/>
              </a:tabLst>
            </a:pP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Seguridad.</a:t>
            </a:r>
            <a:endParaRPr sz="2750">
              <a:latin typeface="Tahoma"/>
              <a:cs typeface="Tahoma"/>
            </a:endParaRPr>
          </a:p>
          <a:p>
            <a:pPr marL="423545" indent="-411480">
              <a:lnSpc>
                <a:spcPct val="100000"/>
              </a:lnSpc>
              <a:spcBef>
                <a:spcPts val="20"/>
              </a:spcBef>
              <a:buChar char="-"/>
              <a:tabLst>
                <a:tab pos="423545" algn="l"/>
                <a:tab pos="424180" algn="l"/>
              </a:tabLst>
            </a:pP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Legibilidad.</a:t>
            </a:r>
            <a:endParaRPr sz="2750">
              <a:latin typeface="Tahoma"/>
              <a:cs typeface="Tahoma"/>
            </a:endParaRPr>
          </a:p>
          <a:p>
            <a:pPr marL="423545" indent="-411480">
              <a:lnSpc>
                <a:spcPct val="100000"/>
              </a:lnSpc>
              <a:spcBef>
                <a:spcPts val="140"/>
              </a:spcBef>
              <a:buChar char="-"/>
              <a:tabLst>
                <a:tab pos="423545" algn="l"/>
                <a:tab pos="424180" algn="l"/>
              </a:tabLst>
            </a:pP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Comprobación</a:t>
            </a:r>
            <a:r>
              <a:rPr sz="275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estricta</a:t>
            </a:r>
            <a:r>
              <a:rPr sz="275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434343"/>
                </a:solidFill>
                <a:latin typeface="Tahoma"/>
                <a:cs typeface="Tahoma"/>
              </a:rPr>
              <a:t>de</a:t>
            </a:r>
            <a:r>
              <a:rPr sz="2750" spc="-3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F33783"/>
                </a:solidFill>
                <a:latin typeface="Tahoma"/>
                <a:cs typeface="Tahoma"/>
              </a:rPr>
              <a:t>null</a:t>
            </a:r>
            <a:r>
              <a:rPr sz="2750" spc="-295" dirty="0">
                <a:solidFill>
                  <a:srgbClr val="F33783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33783"/>
                </a:solidFill>
                <a:latin typeface="Tahoma"/>
                <a:cs typeface="Tahoma"/>
              </a:rPr>
              <a:t>|</a:t>
            </a:r>
            <a:r>
              <a:rPr sz="2750" spc="-260" dirty="0">
                <a:solidFill>
                  <a:srgbClr val="F3378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F33783"/>
                </a:solidFill>
                <a:latin typeface="Tahoma"/>
                <a:cs typeface="Tahoma"/>
              </a:rPr>
              <a:t>undefined.</a:t>
            </a:r>
            <a:endParaRPr sz="2750">
              <a:latin typeface="Tahoma"/>
              <a:cs typeface="Tahoma"/>
            </a:endParaRPr>
          </a:p>
          <a:p>
            <a:pPr marL="423545" indent="-411480">
              <a:lnSpc>
                <a:spcPct val="100000"/>
              </a:lnSpc>
              <a:spcBef>
                <a:spcPts val="80"/>
              </a:spcBef>
              <a:buChar char="-"/>
              <a:tabLst>
                <a:tab pos="423545" algn="l"/>
                <a:tab pos="424180" algn="l"/>
              </a:tabLst>
            </a:pP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Uso</a:t>
            </a:r>
            <a:r>
              <a:rPr sz="2750" spc="-3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de</a:t>
            </a:r>
            <a:r>
              <a:rPr sz="2750" spc="-3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nuevas</a:t>
            </a:r>
            <a:r>
              <a:rPr sz="2750" spc="-2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funcionalidades</a:t>
            </a:r>
            <a:r>
              <a:rPr sz="275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434343"/>
                </a:solidFill>
                <a:latin typeface="Tahoma"/>
                <a:cs typeface="Tahoma"/>
              </a:rPr>
              <a:t>de</a:t>
            </a:r>
            <a:r>
              <a:rPr sz="2750" spc="-3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JavaScript.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660" y="1387157"/>
            <a:ext cx="3775075" cy="737235"/>
          </a:xfrm>
          <a:prstGeom prst="rect">
            <a:avLst/>
          </a:prstGeom>
          <a:solidFill>
            <a:srgbClr val="6F6F7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spc="-5" dirty="0"/>
              <a:t>D</a:t>
            </a:r>
            <a:r>
              <a:rPr sz="4800" spc="5" dirty="0"/>
              <a:t>e</a:t>
            </a:r>
            <a:r>
              <a:rPr sz="4800" dirty="0"/>
              <a:t>sventajas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400680" y="3407028"/>
            <a:ext cx="6673850" cy="1284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3545" indent="-411480">
              <a:lnSpc>
                <a:spcPct val="100000"/>
              </a:lnSpc>
              <a:spcBef>
                <a:spcPts val="110"/>
              </a:spcBef>
              <a:buChar char="-"/>
              <a:tabLst>
                <a:tab pos="423545" algn="l"/>
                <a:tab pos="424180" algn="l"/>
              </a:tabLst>
            </a:pP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Sensación</a:t>
            </a:r>
            <a:r>
              <a:rPr sz="2750" spc="-24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de</a:t>
            </a:r>
            <a:r>
              <a:rPr sz="2750" spc="-2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15" dirty="0">
                <a:solidFill>
                  <a:srgbClr val="434343"/>
                </a:solidFill>
                <a:latin typeface="Tahoma"/>
                <a:cs typeface="Tahoma"/>
              </a:rPr>
              <a:t>escribir</a:t>
            </a:r>
            <a:r>
              <a:rPr sz="2750" spc="-1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más</a:t>
            </a:r>
            <a:r>
              <a:rPr sz="2750" spc="-25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código.</a:t>
            </a:r>
            <a:endParaRPr sz="2750">
              <a:latin typeface="Tahoma"/>
              <a:cs typeface="Tahoma"/>
            </a:endParaRPr>
          </a:p>
          <a:p>
            <a:pPr marL="423545" indent="-411480">
              <a:lnSpc>
                <a:spcPct val="100000"/>
              </a:lnSpc>
              <a:buChar char="-"/>
              <a:tabLst>
                <a:tab pos="423545" algn="l"/>
                <a:tab pos="424180" algn="l"/>
              </a:tabLst>
            </a:pP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Curva</a:t>
            </a:r>
            <a:r>
              <a:rPr sz="2750" spc="-25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de</a:t>
            </a:r>
            <a:r>
              <a:rPr sz="2750" spc="-3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aprendizaje</a:t>
            </a:r>
            <a:r>
              <a:rPr sz="2750" spc="-13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mayor</a:t>
            </a:r>
            <a:r>
              <a:rPr sz="2750" spc="-2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2750" spc="-33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JavaScript.</a:t>
            </a:r>
            <a:endParaRPr sz="2750">
              <a:latin typeface="Tahoma"/>
              <a:cs typeface="Tahoma"/>
            </a:endParaRPr>
          </a:p>
          <a:p>
            <a:pPr marL="423545" indent="-411480">
              <a:lnSpc>
                <a:spcPct val="100000"/>
              </a:lnSpc>
              <a:buChar char="-"/>
              <a:tabLst>
                <a:tab pos="423545" algn="l"/>
                <a:tab pos="424180" algn="l"/>
              </a:tabLst>
            </a:pP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Falsa</a:t>
            </a:r>
            <a:r>
              <a:rPr sz="2750" spc="-2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sensación</a:t>
            </a:r>
            <a:r>
              <a:rPr sz="2750" spc="-229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434343"/>
                </a:solidFill>
                <a:latin typeface="Tahoma"/>
                <a:cs typeface="Tahoma"/>
              </a:rPr>
              <a:t>de</a:t>
            </a:r>
            <a:r>
              <a:rPr sz="2750" spc="-2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50" spc="-5" dirty="0">
                <a:solidFill>
                  <a:srgbClr val="434343"/>
                </a:solidFill>
                <a:latin typeface="Tahoma"/>
                <a:cs typeface="Tahoma"/>
              </a:rPr>
              <a:t>seguridad.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75</Words>
  <Application>Microsoft Office PowerPoint</Application>
  <PresentationFormat>Personalizado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¿Qué esTypeScript?</vt:lpstr>
      <vt:lpstr>TypeScript is a superset of JavaScript that  compiles to clean JavaScript output Es un superconjunto de JavaScript, que esencialmente añade tipos estáticos y objetos basados en clases</vt:lpstr>
      <vt:lpstr>¿Qué es TS?</vt:lpstr>
      <vt:lpstr>¿Por qué debo usar TS?</vt:lpstr>
      <vt:lpstr>Ventajas</vt:lpstr>
      <vt:lpstr>Desventajas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esTypeScript?</dc:title>
  <dc:creator>Jose</dc:creator>
  <cp:lastModifiedBy>Jose</cp:lastModifiedBy>
  <cp:revision>1</cp:revision>
  <dcterms:created xsi:type="dcterms:W3CDTF">2020-12-24T09:46:36Z</dcterms:created>
  <dcterms:modified xsi:type="dcterms:W3CDTF">2020-12-24T09:49:09Z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2020-12-24T00:00:00Z</vt:filetime>
  </property>
</Properties>
</file>