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3378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3378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3378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97569" y="1732597"/>
            <a:ext cx="129286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3378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6316" y="3714178"/>
            <a:ext cx="460565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Tipos</a:t>
            </a:r>
            <a:r>
              <a:rPr dirty="0" spc="-800"/>
              <a:t> </a:t>
            </a:r>
            <a:r>
              <a:rPr dirty="0" spc="125"/>
              <a:t>básicos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2595" y="1730057"/>
            <a:ext cx="315785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b</a:t>
            </a:r>
            <a:r>
              <a:rPr dirty="0" spc="165"/>
              <a:t>o</a:t>
            </a:r>
            <a:r>
              <a:rPr dirty="0" spc="105"/>
              <a:t>ol</a:t>
            </a:r>
            <a:r>
              <a:rPr dirty="0" spc="170"/>
              <a:t>e</a:t>
            </a:r>
            <a:r>
              <a:rPr dirty="0" spc="135"/>
              <a:t>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4420" y="4313872"/>
            <a:ext cx="2063114" cy="638175"/>
          </a:xfrm>
          <a:prstGeom prst="rect">
            <a:avLst/>
          </a:prstGeom>
          <a:solidFill>
            <a:srgbClr val="24242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65"/>
              </a:lnSpc>
            </a:pPr>
            <a:r>
              <a:rPr dirty="0" sz="4400" spc="-5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4041" y="5434329"/>
            <a:ext cx="3272154" cy="720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50" b="1">
                <a:solidFill>
                  <a:srgbClr val="F33783"/>
                </a:solidFill>
                <a:latin typeface="Arial"/>
                <a:cs typeface="Arial"/>
              </a:rPr>
              <a:t>true </a:t>
            </a:r>
            <a:r>
              <a:rPr dirty="0" sz="4550" spc="-5">
                <a:latin typeface="Arial"/>
                <a:cs typeface="Arial"/>
              </a:rPr>
              <a:t>or</a:t>
            </a:r>
            <a:r>
              <a:rPr dirty="0" sz="4550" spc="-80">
                <a:latin typeface="Arial"/>
                <a:cs typeface="Arial"/>
              </a:rPr>
              <a:t> </a:t>
            </a:r>
            <a:r>
              <a:rPr dirty="0" sz="4550" b="1">
                <a:solidFill>
                  <a:srgbClr val="F33783"/>
                </a:solidFill>
                <a:latin typeface="Arial"/>
                <a:cs typeface="Arial"/>
              </a:rPr>
              <a:t>false</a:t>
            </a:r>
            <a:endParaRPr sz="4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9270" y="4313872"/>
            <a:ext cx="2921635" cy="638175"/>
          </a:xfrm>
          <a:prstGeom prst="rect">
            <a:avLst/>
          </a:prstGeom>
          <a:solidFill>
            <a:srgbClr val="24242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65"/>
              </a:lnSpc>
            </a:pPr>
            <a:r>
              <a:rPr dirty="0" sz="4400" spc="-5">
                <a:solidFill>
                  <a:srgbClr val="FFFFFF"/>
                </a:solidFill>
                <a:latin typeface="Arial"/>
                <a:cs typeface="Arial"/>
              </a:rPr>
              <a:t>Descripción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5709" y="5429250"/>
            <a:ext cx="6209030" cy="84645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414020" marR="5080" indent="-414020">
              <a:lnSpc>
                <a:spcPts val="3220"/>
              </a:lnSpc>
              <a:spcBef>
                <a:spcPts val="225"/>
              </a:spcBef>
              <a:buClr>
                <a:srgbClr val="000000"/>
              </a:buClr>
              <a:buFont typeface="Arial"/>
              <a:buChar char="●"/>
              <a:tabLst>
                <a:tab pos="414020" algn="l"/>
                <a:tab pos="414655" algn="l"/>
              </a:tabLst>
            </a:pPr>
            <a:r>
              <a:rPr dirty="0" sz="2700" spc="-20" b="1">
                <a:solidFill>
                  <a:srgbClr val="242424"/>
                </a:solidFill>
                <a:latin typeface="Arial"/>
                <a:cs typeface="Arial"/>
              </a:rPr>
              <a:t>Sólo </a:t>
            </a:r>
            <a:r>
              <a:rPr dirty="0" sz="2700" spc="-5" b="1">
                <a:solidFill>
                  <a:srgbClr val="242424"/>
                </a:solidFill>
                <a:latin typeface="Arial"/>
                <a:cs typeface="Arial"/>
              </a:rPr>
              <a:t>acepta </a:t>
            </a:r>
            <a:r>
              <a:rPr dirty="0" sz="2700" spc="-30" b="1">
                <a:solidFill>
                  <a:srgbClr val="242424"/>
                </a:solidFill>
                <a:latin typeface="Arial"/>
                <a:cs typeface="Arial"/>
              </a:rPr>
              <a:t>valores </a:t>
            </a:r>
            <a:r>
              <a:rPr dirty="0" sz="2700" spc="-20" b="1">
                <a:solidFill>
                  <a:srgbClr val="F33783"/>
                </a:solidFill>
                <a:latin typeface="Arial"/>
                <a:cs typeface="Arial"/>
              </a:rPr>
              <a:t>true </a:t>
            </a:r>
            <a:r>
              <a:rPr dirty="0" sz="2700" b="1">
                <a:solidFill>
                  <a:srgbClr val="242424"/>
                </a:solidFill>
                <a:latin typeface="Arial"/>
                <a:cs typeface="Arial"/>
              </a:rPr>
              <a:t>o </a:t>
            </a:r>
            <a:r>
              <a:rPr dirty="0" sz="2700" b="1">
                <a:solidFill>
                  <a:srgbClr val="F33783"/>
                </a:solidFill>
                <a:latin typeface="Arial"/>
                <a:cs typeface="Arial"/>
              </a:rPr>
              <a:t>false</a:t>
            </a:r>
            <a:r>
              <a:rPr dirty="0" sz="2700" b="1">
                <a:solidFill>
                  <a:srgbClr val="242424"/>
                </a:solidFill>
                <a:latin typeface="Arial"/>
                <a:cs typeface="Arial"/>
              </a:rPr>
              <a:t>. </a:t>
            </a:r>
            <a:r>
              <a:rPr dirty="0" sz="2700" spc="-15" b="1">
                <a:solidFill>
                  <a:srgbClr val="242424"/>
                </a:solidFill>
                <a:latin typeface="Arial"/>
                <a:cs typeface="Arial"/>
              </a:rPr>
              <a:t>No  </a:t>
            </a:r>
            <a:r>
              <a:rPr dirty="0" sz="2700" spc="-5" b="1">
                <a:solidFill>
                  <a:srgbClr val="242424"/>
                </a:solidFill>
                <a:latin typeface="Arial"/>
                <a:cs typeface="Arial"/>
              </a:rPr>
              <a:t>existe </a:t>
            </a:r>
            <a:r>
              <a:rPr dirty="0" sz="2700" spc="-15" b="1">
                <a:solidFill>
                  <a:srgbClr val="242424"/>
                </a:solidFill>
                <a:latin typeface="Arial"/>
                <a:cs typeface="Arial"/>
              </a:rPr>
              <a:t>valores </a:t>
            </a:r>
            <a:r>
              <a:rPr dirty="0" sz="2700" spc="-5" b="1">
                <a:solidFill>
                  <a:srgbClr val="242424"/>
                </a:solidFill>
                <a:latin typeface="Arial"/>
                <a:cs typeface="Arial"/>
              </a:rPr>
              <a:t>“thruthy” </a:t>
            </a:r>
            <a:r>
              <a:rPr dirty="0" sz="2700" b="1">
                <a:solidFill>
                  <a:srgbClr val="242424"/>
                </a:solidFill>
                <a:latin typeface="Arial"/>
                <a:cs typeface="Arial"/>
              </a:rPr>
              <a:t>o</a:t>
            </a:r>
            <a:r>
              <a:rPr dirty="0" sz="2700" spc="3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700" spc="-5" b="1">
                <a:solidFill>
                  <a:srgbClr val="242424"/>
                </a:solidFill>
                <a:latin typeface="Arial"/>
                <a:cs typeface="Arial"/>
              </a:rPr>
              <a:t>“falsy”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0568" y="1732597"/>
            <a:ext cx="309181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3454" y="4344352"/>
            <a:ext cx="2065020" cy="638175"/>
          </a:xfrm>
          <a:prstGeom prst="rect">
            <a:avLst/>
          </a:prstGeom>
          <a:solidFill>
            <a:srgbClr val="24242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60"/>
              </a:lnSpc>
            </a:pPr>
            <a:r>
              <a:rPr dirty="0" sz="4400" spc="-5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460" y="5462270"/>
            <a:ext cx="4295775" cy="720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50" b="1">
                <a:solidFill>
                  <a:srgbClr val="F33783"/>
                </a:solidFill>
                <a:latin typeface="Arial"/>
                <a:cs typeface="Arial"/>
              </a:rPr>
              <a:t>1, </a:t>
            </a:r>
            <a:r>
              <a:rPr dirty="0" sz="4550" spc="-10" b="1">
                <a:solidFill>
                  <a:srgbClr val="F33783"/>
                </a:solidFill>
                <a:latin typeface="Arial"/>
                <a:cs typeface="Arial"/>
              </a:rPr>
              <a:t>-1, </a:t>
            </a:r>
            <a:r>
              <a:rPr dirty="0" sz="4550" b="1">
                <a:solidFill>
                  <a:srgbClr val="F33783"/>
                </a:solidFill>
                <a:latin typeface="Arial"/>
                <a:cs typeface="Arial"/>
              </a:rPr>
              <a:t>1.5, 0,</a:t>
            </a:r>
            <a:r>
              <a:rPr dirty="0" sz="4550" spc="215" b="1">
                <a:solidFill>
                  <a:srgbClr val="F33783"/>
                </a:solidFill>
                <a:latin typeface="Arial"/>
                <a:cs typeface="Arial"/>
              </a:rPr>
              <a:t> </a:t>
            </a:r>
            <a:r>
              <a:rPr dirty="0" sz="4550" spc="-15" b="1">
                <a:solidFill>
                  <a:srgbClr val="F33783"/>
                </a:solidFill>
                <a:latin typeface="Arial"/>
                <a:cs typeface="Arial"/>
              </a:rPr>
              <a:t>-1.5</a:t>
            </a:r>
            <a:endParaRPr sz="4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8670" y="4344352"/>
            <a:ext cx="2921635" cy="638175"/>
          </a:xfrm>
          <a:prstGeom prst="rect">
            <a:avLst/>
          </a:prstGeom>
          <a:solidFill>
            <a:srgbClr val="24242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60"/>
              </a:lnSpc>
            </a:pPr>
            <a:r>
              <a:rPr dirty="0" sz="4400" spc="-5">
                <a:solidFill>
                  <a:srgbClr val="FFFFFF"/>
                </a:solidFill>
                <a:latin typeface="Arial"/>
                <a:cs typeface="Arial"/>
              </a:rPr>
              <a:t>Descripción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3809" y="5457190"/>
            <a:ext cx="5536565" cy="12579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14020" marR="5080" indent="-401955">
              <a:lnSpc>
                <a:spcPct val="99700"/>
              </a:lnSpc>
              <a:spcBef>
                <a:spcPts val="110"/>
              </a:spcBef>
              <a:buClr>
                <a:srgbClr val="000000"/>
              </a:buClr>
              <a:buFont typeface="Arial"/>
              <a:buChar char="●"/>
              <a:tabLst>
                <a:tab pos="414020" algn="l"/>
                <a:tab pos="414655" algn="l"/>
              </a:tabLst>
            </a:pPr>
            <a:r>
              <a:rPr dirty="0" sz="2700" spc="-5" b="1">
                <a:solidFill>
                  <a:srgbClr val="242424"/>
                </a:solidFill>
                <a:latin typeface="Arial"/>
                <a:cs typeface="Arial"/>
              </a:rPr>
              <a:t>Son todos </a:t>
            </a:r>
            <a:r>
              <a:rPr dirty="0" sz="2700" spc="-20" b="1">
                <a:solidFill>
                  <a:srgbClr val="242424"/>
                </a:solidFill>
                <a:latin typeface="Arial"/>
                <a:cs typeface="Arial"/>
              </a:rPr>
              <a:t>tipos </a:t>
            </a:r>
            <a:r>
              <a:rPr dirty="0" sz="2700" spc="-20" b="1">
                <a:solidFill>
                  <a:srgbClr val="F33783"/>
                </a:solidFill>
                <a:latin typeface="Arial"/>
                <a:cs typeface="Arial"/>
              </a:rPr>
              <a:t>numbers </a:t>
            </a:r>
            <a:r>
              <a:rPr dirty="0" sz="2700" spc="-5" b="1">
                <a:solidFill>
                  <a:srgbClr val="242424"/>
                </a:solidFill>
                <a:latin typeface="Arial"/>
                <a:cs typeface="Arial"/>
              </a:rPr>
              <a:t>y </a:t>
            </a:r>
            <a:r>
              <a:rPr dirty="0" sz="2700" spc="-50" b="1">
                <a:solidFill>
                  <a:srgbClr val="242424"/>
                </a:solidFill>
                <a:latin typeface="Arial"/>
                <a:cs typeface="Arial"/>
              </a:rPr>
              <a:t>no  </a:t>
            </a:r>
            <a:r>
              <a:rPr dirty="0" sz="2700" spc="-30" b="1">
                <a:solidFill>
                  <a:srgbClr val="242424"/>
                </a:solidFill>
                <a:latin typeface="Arial"/>
                <a:cs typeface="Arial"/>
              </a:rPr>
              <a:t>existe </a:t>
            </a:r>
            <a:r>
              <a:rPr dirty="0" sz="2700" spc="-25" b="1">
                <a:solidFill>
                  <a:srgbClr val="242424"/>
                </a:solidFill>
                <a:latin typeface="Arial"/>
                <a:cs typeface="Arial"/>
              </a:rPr>
              <a:t>diferenciaciones (double,  </a:t>
            </a:r>
            <a:r>
              <a:rPr dirty="0" sz="2700" spc="-5" b="1">
                <a:solidFill>
                  <a:srgbClr val="242424"/>
                </a:solidFill>
                <a:latin typeface="Arial"/>
                <a:cs typeface="Arial"/>
              </a:rPr>
              <a:t>float)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6709" y="1732597"/>
            <a:ext cx="236093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st</a:t>
            </a:r>
            <a:r>
              <a:rPr dirty="0" spc="114"/>
              <a:t>r</a:t>
            </a:r>
            <a:r>
              <a:rPr dirty="0" spc="120"/>
              <a:t>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3454" y="4344352"/>
            <a:ext cx="2065020" cy="638175"/>
          </a:xfrm>
          <a:prstGeom prst="rect">
            <a:avLst/>
          </a:prstGeom>
          <a:solidFill>
            <a:srgbClr val="24242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60"/>
              </a:lnSpc>
            </a:pPr>
            <a:r>
              <a:rPr dirty="0" sz="4400" spc="-5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6654" y="5462270"/>
            <a:ext cx="3493770" cy="720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50" spc="-5" b="1">
                <a:solidFill>
                  <a:srgbClr val="F33783"/>
                </a:solidFill>
                <a:latin typeface="Arial"/>
                <a:cs typeface="Arial"/>
              </a:rPr>
              <a:t>‘hi’, </a:t>
            </a:r>
            <a:r>
              <a:rPr dirty="0" sz="4550" b="1">
                <a:solidFill>
                  <a:srgbClr val="F33783"/>
                </a:solidFill>
                <a:latin typeface="Arial"/>
                <a:cs typeface="Arial"/>
              </a:rPr>
              <a:t>“hi”,</a:t>
            </a:r>
            <a:r>
              <a:rPr dirty="0" sz="4550" spc="-70" b="1">
                <a:solidFill>
                  <a:srgbClr val="F33783"/>
                </a:solidFill>
                <a:latin typeface="Arial"/>
                <a:cs typeface="Arial"/>
              </a:rPr>
              <a:t> </a:t>
            </a:r>
            <a:r>
              <a:rPr dirty="0" sz="4550" b="1">
                <a:solidFill>
                  <a:srgbClr val="F33783"/>
                </a:solidFill>
                <a:latin typeface="Arial"/>
                <a:cs typeface="Arial"/>
              </a:rPr>
              <a:t>`hi`</a:t>
            </a:r>
            <a:endParaRPr sz="4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1083" y="4344352"/>
            <a:ext cx="2921635" cy="638175"/>
          </a:xfrm>
          <a:prstGeom prst="rect">
            <a:avLst/>
          </a:prstGeom>
          <a:solidFill>
            <a:srgbClr val="24242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60"/>
              </a:lnSpc>
            </a:pPr>
            <a:r>
              <a:rPr dirty="0" sz="4400" spc="-5">
                <a:solidFill>
                  <a:srgbClr val="FFFFFF"/>
                </a:solidFill>
                <a:latin typeface="Arial"/>
                <a:cs typeface="Arial"/>
              </a:rPr>
              <a:t>Descripción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32743" y="5457190"/>
            <a:ext cx="455485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4020" indent="-4019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14020" algn="l"/>
                <a:tab pos="414655" algn="l"/>
              </a:tabLst>
            </a:pPr>
            <a:r>
              <a:rPr dirty="0" sz="2700" b="1">
                <a:solidFill>
                  <a:srgbClr val="242424"/>
                </a:solidFill>
                <a:latin typeface="Arial"/>
                <a:cs typeface="Arial"/>
              </a:rPr>
              <a:t>Todos </a:t>
            </a:r>
            <a:r>
              <a:rPr dirty="0" sz="2700" spc="-30" b="1">
                <a:solidFill>
                  <a:srgbClr val="242424"/>
                </a:solidFill>
                <a:latin typeface="Arial"/>
                <a:cs typeface="Arial"/>
              </a:rPr>
              <a:t>los </a:t>
            </a:r>
            <a:r>
              <a:rPr dirty="0" sz="2700" spc="-20" b="1">
                <a:solidFill>
                  <a:srgbClr val="242424"/>
                </a:solidFill>
                <a:latin typeface="Arial"/>
                <a:cs typeface="Arial"/>
              </a:rPr>
              <a:t>tipos </a:t>
            </a:r>
            <a:r>
              <a:rPr dirty="0" sz="2700" spc="-10" b="1">
                <a:solidFill>
                  <a:srgbClr val="242424"/>
                </a:solidFill>
                <a:latin typeface="Arial"/>
                <a:cs typeface="Arial"/>
              </a:rPr>
              <a:t>de</a:t>
            </a:r>
            <a:r>
              <a:rPr dirty="0" sz="2700" spc="10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700" spc="-5" b="1">
                <a:solidFill>
                  <a:srgbClr val="242424"/>
                </a:solidFill>
                <a:latin typeface="Arial"/>
                <a:cs typeface="Arial"/>
              </a:rPr>
              <a:t>textos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3069" y="1732597"/>
            <a:ext cx="219202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ar</a:t>
            </a:r>
            <a:r>
              <a:rPr dirty="0" spc="120"/>
              <a:t>r</a:t>
            </a:r>
            <a:r>
              <a:rPr dirty="0" spc="130"/>
              <a:t>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3454" y="4344352"/>
            <a:ext cx="2065020" cy="638175"/>
          </a:xfrm>
          <a:prstGeom prst="rect">
            <a:avLst/>
          </a:prstGeom>
          <a:solidFill>
            <a:srgbClr val="24242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60"/>
              </a:lnSpc>
            </a:pPr>
            <a:r>
              <a:rPr dirty="0" sz="4400" spc="-5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2201" y="5462270"/>
            <a:ext cx="3142615" cy="720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50" b="1">
                <a:solidFill>
                  <a:srgbClr val="F33783"/>
                </a:solidFill>
                <a:latin typeface="Arial"/>
                <a:cs typeface="Arial"/>
              </a:rPr>
              <a:t>[</a:t>
            </a:r>
            <a:r>
              <a:rPr dirty="0" sz="4550" spc="5">
                <a:solidFill>
                  <a:srgbClr val="242424"/>
                </a:solidFill>
                <a:latin typeface="Arial"/>
                <a:cs typeface="Arial"/>
              </a:rPr>
              <a:t>&lt;v</a:t>
            </a:r>
            <a:r>
              <a:rPr dirty="0" sz="4550" spc="-15">
                <a:solidFill>
                  <a:srgbClr val="242424"/>
                </a:solidFill>
                <a:latin typeface="Arial"/>
                <a:cs typeface="Arial"/>
              </a:rPr>
              <a:t>a</a:t>
            </a:r>
            <a:r>
              <a:rPr dirty="0" sz="4550">
                <a:solidFill>
                  <a:srgbClr val="242424"/>
                </a:solidFill>
                <a:latin typeface="Arial"/>
                <a:cs typeface="Arial"/>
              </a:rPr>
              <a:t>lue(s</a:t>
            </a:r>
            <a:r>
              <a:rPr dirty="0" sz="4550" spc="-20">
                <a:solidFill>
                  <a:srgbClr val="242424"/>
                </a:solidFill>
                <a:latin typeface="Arial"/>
                <a:cs typeface="Arial"/>
              </a:rPr>
              <a:t>)</a:t>
            </a:r>
            <a:r>
              <a:rPr dirty="0" sz="4550" spc="5">
                <a:solidFill>
                  <a:srgbClr val="242424"/>
                </a:solidFill>
                <a:latin typeface="Arial"/>
                <a:cs typeface="Arial"/>
              </a:rPr>
              <a:t>&gt;</a:t>
            </a:r>
            <a:r>
              <a:rPr dirty="0" sz="4550" b="1">
                <a:solidFill>
                  <a:srgbClr val="F33783"/>
                </a:solidFill>
                <a:latin typeface="Arial"/>
                <a:cs typeface="Arial"/>
              </a:rPr>
              <a:t>]</a:t>
            </a:r>
            <a:endParaRPr sz="4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8670" y="4344352"/>
            <a:ext cx="2921635" cy="638175"/>
          </a:xfrm>
          <a:prstGeom prst="rect">
            <a:avLst/>
          </a:prstGeom>
          <a:solidFill>
            <a:srgbClr val="24242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60"/>
              </a:lnSpc>
            </a:pPr>
            <a:r>
              <a:rPr dirty="0" sz="4400" spc="-5">
                <a:solidFill>
                  <a:srgbClr val="FFFFFF"/>
                </a:solidFill>
                <a:latin typeface="Arial"/>
                <a:cs typeface="Arial"/>
              </a:rPr>
              <a:t>Descripción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6350" y="5457190"/>
            <a:ext cx="6192520" cy="167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4020" marR="1576070" indent="-4019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14020" algn="l"/>
                <a:tab pos="414655" algn="l"/>
              </a:tabLst>
            </a:pPr>
            <a:r>
              <a:rPr dirty="0" sz="2700" spc="-35" b="1">
                <a:solidFill>
                  <a:srgbClr val="242424"/>
                </a:solidFill>
                <a:latin typeface="Arial"/>
                <a:cs typeface="Arial"/>
              </a:rPr>
              <a:t>Cualquier </a:t>
            </a:r>
            <a:r>
              <a:rPr dirty="0" sz="2700" spc="-20" b="1">
                <a:solidFill>
                  <a:srgbClr val="242424"/>
                </a:solidFill>
                <a:latin typeface="Arial"/>
                <a:cs typeface="Arial"/>
              </a:rPr>
              <a:t>tipo </a:t>
            </a:r>
            <a:r>
              <a:rPr dirty="0" sz="2700" b="1">
                <a:solidFill>
                  <a:srgbClr val="242424"/>
                </a:solidFill>
                <a:latin typeface="Arial"/>
                <a:cs typeface="Arial"/>
              </a:rPr>
              <a:t>de </a:t>
            </a:r>
            <a:r>
              <a:rPr dirty="0" sz="2700" spc="15" b="1">
                <a:solidFill>
                  <a:srgbClr val="242424"/>
                </a:solidFill>
                <a:latin typeface="Arial"/>
                <a:cs typeface="Arial"/>
              </a:rPr>
              <a:t>array </a:t>
            </a:r>
            <a:r>
              <a:rPr dirty="0" sz="2700" spc="-10" b="1">
                <a:solidFill>
                  <a:srgbClr val="242424"/>
                </a:solidFill>
                <a:latin typeface="Arial"/>
                <a:cs typeface="Arial"/>
              </a:rPr>
              <a:t>de  </a:t>
            </a:r>
            <a:r>
              <a:rPr dirty="0" sz="2700" spc="-5" b="1">
                <a:solidFill>
                  <a:srgbClr val="242424"/>
                </a:solidFill>
                <a:latin typeface="Arial"/>
                <a:cs typeface="Arial"/>
              </a:rPr>
              <a:t>JavaScript.</a:t>
            </a:r>
            <a:endParaRPr sz="2700">
              <a:latin typeface="Arial"/>
              <a:cs typeface="Arial"/>
            </a:endParaRPr>
          </a:p>
          <a:p>
            <a:pPr marL="414020" indent="-401955">
              <a:lnSpc>
                <a:spcPts val="3225"/>
              </a:lnSpc>
              <a:buFont typeface="Arial"/>
              <a:buChar char="●"/>
              <a:tabLst>
                <a:tab pos="414020" algn="l"/>
                <a:tab pos="414655" algn="l"/>
                <a:tab pos="4961255" algn="l"/>
              </a:tabLst>
            </a:pPr>
            <a:r>
              <a:rPr dirty="0" sz="2700" b="1">
                <a:solidFill>
                  <a:srgbClr val="242424"/>
                </a:solidFill>
                <a:latin typeface="Arial"/>
                <a:cs typeface="Arial"/>
              </a:rPr>
              <a:t>Su </a:t>
            </a:r>
            <a:r>
              <a:rPr dirty="0" sz="2700" spc="-20" b="1">
                <a:solidFill>
                  <a:srgbClr val="242424"/>
                </a:solidFill>
                <a:latin typeface="Arial"/>
                <a:cs typeface="Arial"/>
              </a:rPr>
              <a:t>tipo </a:t>
            </a:r>
            <a:r>
              <a:rPr dirty="0" sz="2700" spc="-25" b="1">
                <a:solidFill>
                  <a:srgbClr val="242424"/>
                </a:solidFill>
                <a:latin typeface="Arial"/>
                <a:cs typeface="Arial"/>
              </a:rPr>
              <a:t>puede ser</a:t>
            </a:r>
            <a:r>
              <a:rPr dirty="0" sz="2700" spc="-4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700" spc="-25" b="1">
                <a:solidFill>
                  <a:srgbClr val="242424"/>
                </a:solidFill>
                <a:latin typeface="Arial"/>
                <a:cs typeface="Arial"/>
              </a:rPr>
              <a:t>flexible</a:t>
            </a:r>
            <a:r>
              <a:rPr dirty="0" sz="2700" spc="-4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700" b="1">
                <a:solidFill>
                  <a:srgbClr val="242424"/>
                </a:solidFill>
                <a:latin typeface="Arial"/>
                <a:cs typeface="Arial"/>
              </a:rPr>
              <a:t>o	</a:t>
            </a:r>
            <a:r>
              <a:rPr dirty="0" sz="2700" spc="-25" b="1">
                <a:solidFill>
                  <a:srgbClr val="242424"/>
                </a:solidFill>
                <a:latin typeface="Arial"/>
                <a:cs typeface="Arial"/>
              </a:rPr>
              <a:t>estricto</a:t>
            </a:r>
            <a:endParaRPr sz="27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80"/>
              </a:spcBef>
            </a:pPr>
            <a:r>
              <a:rPr dirty="0" sz="2700" spc="-5">
                <a:solidFill>
                  <a:srgbClr val="242424"/>
                </a:solidFill>
                <a:latin typeface="Arial"/>
                <a:cs typeface="Arial"/>
              </a:rPr>
              <a:t>(dependerá de </a:t>
            </a:r>
            <a:r>
              <a:rPr dirty="0" sz="2700" spc="-10">
                <a:solidFill>
                  <a:srgbClr val="242424"/>
                </a:solidFill>
                <a:latin typeface="Arial"/>
                <a:cs typeface="Arial"/>
              </a:rPr>
              <a:t>su</a:t>
            </a:r>
            <a:r>
              <a:rPr dirty="0" sz="2700" spc="1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242424"/>
                </a:solidFill>
                <a:latin typeface="Arial"/>
                <a:cs typeface="Arial"/>
              </a:rPr>
              <a:t>contenido)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3454" y="4344352"/>
            <a:ext cx="2065020" cy="638175"/>
          </a:xfrm>
          <a:prstGeom prst="rect">
            <a:avLst/>
          </a:prstGeom>
          <a:solidFill>
            <a:srgbClr val="24242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60"/>
              </a:lnSpc>
              <a:tabLst>
                <a:tab pos="2064385" algn="l"/>
              </a:tabLst>
            </a:pPr>
            <a:r>
              <a:rPr dirty="0" u="heavy" sz="4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Valores	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0195" y="5462270"/>
            <a:ext cx="1216025" cy="720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50" b="1">
                <a:solidFill>
                  <a:srgbClr val="F33783"/>
                </a:solidFill>
                <a:latin typeface="Arial"/>
                <a:cs typeface="Arial"/>
              </a:rPr>
              <a:t>:any</a:t>
            </a:r>
            <a:endParaRPr sz="4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1083" y="4344352"/>
            <a:ext cx="2921635" cy="638175"/>
          </a:xfrm>
          <a:prstGeom prst="rect">
            <a:avLst/>
          </a:prstGeom>
          <a:solidFill>
            <a:srgbClr val="24242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60"/>
              </a:lnSpc>
            </a:pPr>
            <a:r>
              <a:rPr dirty="0" sz="4400" spc="-5">
                <a:solidFill>
                  <a:srgbClr val="FFFFFF"/>
                </a:solidFill>
                <a:latin typeface="Arial"/>
                <a:cs typeface="Arial"/>
              </a:rPr>
              <a:t>Descripción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1483" y="5457190"/>
            <a:ext cx="440817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4020" indent="-4019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14020" algn="l"/>
                <a:tab pos="414655" algn="l"/>
              </a:tabLst>
            </a:pPr>
            <a:r>
              <a:rPr dirty="0" sz="2700" spc="-30" b="1">
                <a:solidFill>
                  <a:srgbClr val="242424"/>
                </a:solidFill>
                <a:latin typeface="Arial"/>
                <a:cs typeface="Arial"/>
              </a:rPr>
              <a:t>Flexibilidad </a:t>
            </a:r>
            <a:r>
              <a:rPr dirty="0" sz="2700" spc="-5" b="1">
                <a:solidFill>
                  <a:srgbClr val="242424"/>
                </a:solidFill>
                <a:latin typeface="Arial"/>
                <a:cs typeface="Arial"/>
              </a:rPr>
              <a:t>en el</a:t>
            </a:r>
            <a:r>
              <a:rPr dirty="0" sz="2700" spc="-39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700" spc="-10" b="1">
                <a:solidFill>
                  <a:srgbClr val="242424"/>
                </a:solidFill>
                <a:latin typeface="Arial"/>
                <a:cs typeface="Arial"/>
              </a:rPr>
              <a:t>tipado.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Jose</dc:creator>
  <dcterms:created xsi:type="dcterms:W3CDTF">2020-12-24T09:53:17Z</dcterms:created>
  <dcterms:modified xsi:type="dcterms:W3CDTF">2020-12-24T09:53:17Z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2020-12-24T00:00:00Z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2020-12-24T00:00:00Z</vt:filetime>
  </property>
</Properties>
</file>