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6F6F7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6F6F7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6F6F7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9585" y="1732597"/>
            <a:ext cx="206882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6F6F7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4815" y="3714178"/>
            <a:ext cx="57346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F33783"/>
                </a:solidFill>
              </a:rPr>
              <a:t>Tipos</a:t>
            </a:r>
            <a:r>
              <a:rPr spc="-819" dirty="0">
                <a:solidFill>
                  <a:srgbClr val="F33783"/>
                </a:solidFill>
              </a:rPr>
              <a:t> </a:t>
            </a:r>
            <a:r>
              <a:rPr spc="145" dirty="0">
                <a:solidFill>
                  <a:srgbClr val="F33783"/>
                </a:solidFill>
              </a:rPr>
              <a:t>avanzados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3390" y="1730057"/>
            <a:ext cx="21374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F33783"/>
                </a:solidFill>
              </a:rPr>
              <a:t>t</a:t>
            </a:r>
            <a:r>
              <a:rPr spc="125" dirty="0">
                <a:solidFill>
                  <a:srgbClr val="F33783"/>
                </a:solidFill>
              </a:rPr>
              <a:t>uples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0" y="4098924"/>
            <a:ext cx="206565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538" y="5179535"/>
            <a:ext cx="11531347" cy="19710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b="1" dirty="0">
                <a:solidFill>
                  <a:srgbClr val="F33783"/>
                </a:solidFill>
                <a:latin typeface="Arial"/>
                <a:cs typeface="Arial"/>
              </a:rPr>
              <a:t>[</a:t>
            </a:r>
            <a:r>
              <a:rPr sz="4550" dirty="0">
                <a:solidFill>
                  <a:srgbClr val="6F6F71"/>
                </a:solidFill>
                <a:latin typeface="Arial"/>
                <a:cs typeface="Arial"/>
              </a:rPr>
              <a:t>&lt;value </a:t>
            </a:r>
            <a:r>
              <a:rPr sz="4550" spc="5" dirty="0">
                <a:solidFill>
                  <a:srgbClr val="6F6F71"/>
                </a:solidFill>
                <a:latin typeface="Arial"/>
                <a:cs typeface="Arial"/>
              </a:rPr>
              <a:t>1&gt;</a:t>
            </a:r>
            <a:r>
              <a:rPr sz="4550" b="1" spc="5" dirty="0">
                <a:solidFill>
                  <a:srgbClr val="F33783"/>
                </a:solidFill>
                <a:latin typeface="Arial"/>
                <a:cs typeface="Arial"/>
              </a:rPr>
              <a:t>, </a:t>
            </a:r>
            <a:r>
              <a:rPr sz="4550" spc="5" dirty="0">
                <a:solidFill>
                  <a:srgbClr val="6F6F71"/>
                </a:solidFill>
                <a:latin typeface="Arial"/>
                <a:cs typeface="Arial"/>
              </a:rPr>
              <a:t>&lt;value</a:t>
            </a:r>
            <a:r>
              <a:rPr sz="4550" spc="265" dirty="0">
                <a:solidFill>
                  <a:srgbClr val="6F6F71"/>
                </a:solidFill>
                <a:latin typeface="Arial"/>
                <a:cs typeface="Arial"/>
              </a:rPr>
              <a:t> </a:t>
            </a:r>
            <a:r>
              <a:rPr sz="4550" spc="15" dirty="0">
                <a:solidFill>
                  <a:srgbClr val="6F6F71"/>
                </a:solidFill>
                <a:latin typeface="Arial"/>
                <a:cs typeface="Arial"/>
              </a:rPr>
              <a:t>2</a:t>
            </a:r>
            <a:r>
              <a:rPr sz="4550" spc="15" dirty="0" smtClean="0">
                <a:solidFill>
                  <a:srgbClr val="6F6F71"/>
                </a:solidFill>
                <a:latin typeface="Arial"/>
                <a:cs typeface="Arial"/>
              </a:rPr>
              <a:t>&gt;</a:t>
            </a:r>
            <a:r>
              <a:rPr sz="4550" b="1" spc="15" dirty="0" smtClean="0">
                <a:solidFill>
                  <a:srgbClr val="F33783"/>
                </a:solidFill>
                <a:latin typeface="Arial"/>
                <a:cs typeface="Arial"/>
              </a:rPr>
              <a:t>]</a:t>
            </a:r>
            <a:endParaRPr lang="es-ES" sz="4550" b="1" spc="15" dirty="0" smtClean="0">
              <a:solidFill>
                <a:srgbClr val="F33783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ES" sz="4000" b="1" spc="15" dirty="0" smtClean="0">
                <a:solidFill>
                  <a:srgbClr val="7030A0"/>
                </a:solidFill>
                <a:latin typeface="Arial"/>
                <a:cs typeface="Arial"/>
              </a:rPr>
              <a:t>Ejemplo: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ES" sz="4000" b="1" spc="15" dirty="0" err="1">
                <a:solidFill>
                  <a:srgbClr val="7030A0"/>
                </a:solidFill>
                <a:latin typeface="Arial"/>
                <a:cs typeface="Arial"/>
              </a:rPr>
              <a:t>v</a:t>
            </a:r>
            <a:r>
              <a:rPr lang="es-ES" sz="4000" b="1" spc="15" dirty="0" err="1" smtClean="0">
                <a:solidFill>
                  <a:srgbClr val="7030A0"/>
                </a:solidFill>
                <a:latin typeface="Arial"/>
                <a:cs typeface="Arial"/>
              </a:rPr>
              <a:t>ar</a:t>
            </a:r>
            <a:r>
              <a:rPr lang="es-ES" sz="4000" b="1" spc="15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s-ES" sz="4000" b="1" spc="15" dirty="0" err="1" smtClean="0">
                <a:solidFill>
                  <a:srgbClr val="7030A0"/>
                </a:solidFill>
                <a:latin typeface="Arial"/>
                <a:cs typeface="Arial"/>
              </a:rPr>
              <a:t>arry</a:t>
            </a:r>
            <a:r>
              <a:rPr lang="es-ES" sz="4000" b="1" spc="15" dirty="0" smtClean="0">
                <a:solidFill>
                  <a:srgbClr val="7030A0"/>
                </a:solidFill>
                <a:latin typeface="Arial"/>
                <a:cs typeface="Arial"/>
              </a:rPr>
              <a:t>: [</a:t>
            </a:r>
            <a:r>
              <a:rPr lang="es-ES" sz="4000" b="1" spc="15" dirty="0" err="1" smtClean="0">
                <a:solidFill>
                  <a:srgbClr val="7030A0"/>
                </a:solidFill>
                <a:latin typeface="Arial"/>
                <a:cs typeface="Arial"/>
              </a:rPr>
              <a:t>number</a:t>
            </a:r>
            <a:r>
              <a:rPr lang="es-ES" sz="4000" b="1" spc="15" dirty="0" smtClean="0">
                <a:solidFill>
                  <a:srgbClr val="7030A0"/>
                </a:solidFill>
                <a:latin typeface="Arial"/>
                <a:cs typeface="Arial"/>
              </a:rPr>
              <a:t>, </a:t>
            </a:r>
            <a:r>
              <a:rPr lang="es-ES" sz="4000" b="1" spc="15" dirty="0" err="1" smtClean="0">
                <a:solidFill>
                  <a:srgbClr val="7030A0"/>
                </a:solidFill>
                <a:latin typeface="Arial"/>
                <a:cs typeface="Arial"/>
              </a:rPr>
              <a:t>string</a:t>
            </a:r>
            <a:r>
              <a:rPr lang="es-ES" sz="4000" b="1" spc="15" dirty="0" smtClean="0">
                <a:solidFill>
                  <a:srgbClr val="7030A0"/>
                </a:solidFill>
                <a:latin typeface="Arial"/>
                <a:cs typeface="Arial"/>
              </a:rPr>
              <a:t>] = [3, “Hola”];</a:t>
            </a:r>
            <a:endParaRPr sz="40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53800" y="3411696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0320" y="4313872"/>
            <a:ext cx="5668010" cy="12599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11480" marR="5080" indent="-399415">
              <a:lnSpc>
                <a:spcPts val="3220"/>
              </a:lnSpc>
              <a:spcBef>
                <a:spcPts val="225"/>
              </a:spcBef>
              <a:buClr>
                <a:srgbClr val="000000"/>
              </a:buClr>
              <a:buFont typeface="Arial"/>
              <a:buChar char="●"/>
              <a:tabLst>
                <a:tab pos="411480" algn="l"/>
                <a:tab pos="412115" algn="l"/>
              </a:tabLst>
            </a:pPr>
            <a:r>
              <a:rPr sz="2700" b="1" spc="-5" dirty="0">
                <a:solidFill>
                  <a:srgbClr val="242424"/>
                </a:solidFill>
                <a:latin typeface="Arial"/>
                <a:cs typeface="Arial"/>
              </a:rPr>
              <a:t>Es </a:t>
            </a:r>
            <a:r>
              <a:rPr sz="2700" b="1" spc="-25" dirty="0">
                <a:solidFill>
                  <a:srgbClr val="242424"/>
                </a:solidFill>
                <a:latin typeface="Arial"/>
                <a:cs typeface="Arial"/>
              </a:rPr>
              <a:t>un </a:t>
            </a:r>
            <a:r>
              <a:rPr sz="2700" b="1" spc="15" dirty="0">
                <a:solidFill>
                  <a:srgbClr val="242424"/>
                </a:solidFill>
                <a:latin typeface="Arial"/>
                <a:cs typeface="Arial"/>
              </a:rPr>
              <a:t>array </a:t>
            </a:r>
            <a:r>
              <a:rPr sz="2700" b="1" spc="-10" dirty="0">
                <a:solidFill>
                  <a:srgbClr val="242424"/>
                </a:solidFill>
                <a:latin typeface="Arial"/>
                <a:cs typeface="Arial"/>
              </a:rPr>
              <a:t>de </a:t>
            </a:r>
            <a:r>
              <a:rPr sz="3600" b="1" spc="-15" dirty="0">
                <a:solidFill>
                  <a:srgbClr val="F33783"/>
                </a:solidFill>
                <a:latin typeface="Arial"/>
                <a:cs typeface="Arial"/>
              </a:rPr>
              <a:t>dos </a:t>
            </a:r>
            <a:r>
              <a:rPr sz="3600" b="1" spc="-35" dirty="0">
                <a:solidFill>
                  <a:srgbClr val="F33783"/>
                </a:solidFill>
                <a:latin typeface="Arial"/>
                <a:cs typeface="Arial"/>
              </a:rPr>
              <a:t>posiciones </a:t>
            </a:r>
            <a:r>
              <a:rPr sz="2700" b="1" spc="-5" dirty="0">
                <a:solidFill>
                  <a:srgbClr val="242424"/>
                </a:solidFill>
                <a:latin typeface="Arial"/>
                <a:cs typeface="Arial"/>
              </a:rPr>
              <a:t>y  </a:t>
            </a:r>
            <a:r>
              <a:rPr sz="2700" b="1" spc="-10" dirty="0">
                <a:solidFill>
                  <a:srgbClr val="242424"/>
                </a:solidFill>
                <a:latin typeface="Arial"/>
                <a:cs typeface="Arial"/>
              </a:rPr>
              <a:t>con </a:t>
            </a:r>
            <a:r>
              <a:rPr sz="2700" b="1" spc="-25" dirty="0">
                <a:solidFill>
                  <a:srgbClr val="242424"/>
                </a:solidFill>
                <a:latin typeface="Arial"/>
                <a:cs typeface="Arial"/>
              </a:rPr>
              <a:t>un </a:t>
            </a:r>
            <a:r>
              <a:rPr sz="2700" b="1" spc="-5" dirty="0">
                <a:solidFill>
                  <a:srgbClr val="F33783"/>
                </a:solidFill>
                <a:latin typeface="Arial"/>
                <a:cs typeface="Arial"/>
              </a:rPr>
              <a:t>tipado</a:t>
            </a:r>
            <a:r>
              <a:rPr sz="2700" b="1" spc="75" dirty="0">
                <a:solidFill>
                  <a:srgbClr val="F33783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33783"/>
                </a:solidFill>
                <a:latin typeface="Arial"/>
                <a:cs typeface="Arial"/>
              </a:rPr>
              <a:t>estricto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0569" y="1732597"/>
            <a:ext cx="1550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33783"/>
                </a:solidFill>
              </a:rPr>
              <a:t>t</a:t>
            </a:r>
            <a:r>
              <a:rPr spc="140" dirty="0">
                <a:solidFill>
                  <a:srgbClr val="F33783"/>
                </a:solidFill>
              </a:rPr>
              <a:t>y</a:t>
            </a:r>
            <a:r>
              <a:rPr spc="145" dirty="0">
                <a:solidFill>
                  <a:srgbClr val="F33783"/>
                </a:solidFill>
              </a:rPr>
              <a:t>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880" y="4313872"/>
            <a:ext cx="206565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1333" y="5434329"/>
            <a:ext cx="430022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b="1" spc="-45" dirty="0">
                <a:solidFill>
                  <a:srgbClr val="F33783"/>
                </a:solidFill>
                <a:latin typeface="Arial"/>
                <a:cs typeface="Arial"/>
              </a:rPr>
              <a:t>type</a:t>
            </a:r>
            <a:r>
              <a:rPr sz="4550" b="1" spc="320" dirty="0">
                <a:solidFill>
                  <a:srgbClr val="F33783"/>
                </a:solidFill>
                <a:latin typeface="Arial"/>
                <a:cs typeface="Arial"/>
              </a:rPr>
              <a:t> </a:t>
            </a:r>
            <a:r>
              <a:rPr sz="4550" b="1" spc="-30" dirty="0">
                <a:solidFill>
                  <a:srgbClr val="6F6F71"/>
                </a:solidFill>
                <a:latin typeface="Arial"/>
                <a:cs typeface="Arial"/>
              </a:rPr>
              <a:t>TypeName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9270" y="431387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6830" y="5431790"/>
            <a:ext cx="604901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indent="-399415">
              <a:lnSpc>
                <a:spcPts val="3229"/>
              </a:lnSpc>
              <a:spcBef>
                <a:spcPts val="100"/>
              </a:spcBef>
              <a:buChar char="●"/>
              <a:tabLst>
                <a:tab pos="411480" algn="l"/>
                <a:tab pos="412115" algn="l"/>
              </a:tabLst>
            </a:pP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Propio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de</a:t>
            </a:r>
            <a:r>
              <a:rPr sz="2700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Arial"/>
                <a:cs typeface="Arial"/>
              </a:rPr>
              <a:t>Typescript</a:t>
            </a:r>
            <a:endParaRPr sz="2700">
              <a:latin typeface="Arial"/>
              <a:cs typeface="Arial"/>
            </a:endParaRPr>
          </a:p>
          <a:p>
            <a:pPr marL="411480" indent="-399415">
              <a:lnSpc>
                <a:spcPts val="3220"/>
              </a:lnSpc>
              <a:buChar char="●"/>
              <a:tabLst>
                <a:tab pos="411480" algn="l"/>
                <a:tab pos="412115" algn="l"/>
              </a:tabLst>
            </a:pP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Crear </a:t>
            </a:r>
            <a:r>
              <a:rPr sz="2700" spc="-30" dirty="0">
                <a:solidFill>
                  <a:srgbClr val="242424"/>
                </a:solidFill>
                <a:latin typeface="Arial"/>
                <a:cs typeface="Arial"/>
              </a:rPr>
              <a:t>nuestro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propio</a:t>
            </a:r>
            <a:r>
              <a:rPr sz="2700" spc="1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tipo.</a:t>
            </a:r>
            <a:endParaRPr sz="2700">
              <a:latin typeface="Arial"/>
              <a:cs typeface="Arial"/>
            </a:endParaRPr>
          </a:p>
          <a:p>
            <a:pPr marL="414020" marR="5080" indent="-401955">
              <a:lnSpc>
                <a:spcPts val="3300"/>
              </a:lnSpc>
              <a:spcBef>
                <a:spcPts val="50"/>
              </a:spcBef>
              <a:buChar char="●"/>
              <a:tabLst>
                <a:tab pos="411480" algn="l"/>
                <a:tab pos="412115" algn="l"/>
              </a:tabLst>
            </a:pP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Debemos de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darle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un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nombre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que</a:t>
            </a:r>
            <a:r>
              <a:rPr sz="2700" spc="-1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Arial"/>
                <a:cs typeface="Arial"/>
              </a:rPr>
              <a:t>no 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contenga </a:t>
            </a:r>
            <a:r>
              <a:rPr sz="2700" spc="-45" dirty="0">
                <a:solidFill>
                  <a:srgbClr val="242424"/>
                </a:solidFill>
                <a:latin typeface="Arial"/>
                <a:cs typeface="Arial"/>
              </a:rPr>
              <a:t>una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palabra</a:t>
            </a:r>
            <a:r>
              <a:rPr sz="2700" spc="-3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reservada.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5616" y="1732597"/>
            <a:ext cx="30899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F33783"/>
                </a:solidFill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4420" y="4313872"/>
            <a:ext cx="206565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9160" y="5434329"/>
            <a:ext cx="553720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b="1" dirty="0">
                <a:solidFill>
                  <a:srgbClr val="F33783"/>
                </a:solidFill>
                <a:latin typeface="Arial"/>
                <a:cs typeface="Arial"/>
              </a:rPr>
              <a:t>interface</a:t>
            </a:r>
            <a:r>
              <a:rPr sz="4550" b="1" spc="270" dirty="0">
                <a:solidFill>
                  <a:srgbClr val="F33783"/>
                </a:solidFill>
                <a:latin typeface="Arial"/>
                <a:cs typeface="Arial"/>
              </a:rPr>
              <a:t> </a:t>
            </a:r>
            <a:r>
              <a:rPr sz="4550" b="1" spc="-30" dirty="0">
                <a:solidFill>
                  <a:srgbClr val="6F6F71"/>
                </a:solidFill>
                <a:latin typeface="Arial"/>
                <a:cs typeface="Arial"/>
              </a:rPr>
              <a:t>TypeName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1683" y="431387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6830" y="5431790"/>
            <a:ext cx="605155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indent="-401955">
              <a:lnSpc>
                <a:spcPts val="3229"/>
              </a:lnSpc>
              <a:spcBef>
                <a:spcPts val="100"/>
              </a:spcBef>
              <a:buChar char="●"/>
              <a:tabLst>
                <a:tab pos="414020" algn="l"/>
                <a:tab pos="414655" algn="l"/>
              </a:tabLst>
            </a:pP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Propio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de</a:t>
            </a:r>
            <a:r>
              <a:rPr sz="2700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Arial"/>
                <a:cs typeface="Arial"/>
              </a:rPr>
              <a:t>Typescript</a:t>
            </a:r>
            <a:endParaRPr sz="2700">
              <a:latin typeface="Arial"/>
              <a:cs typeface="Arial"/>
            </a:endParaRPr>
          </a:p>
          <a:p>
            <a:pPr marL="414020" indent="-401955">
              <a:lnSpc>
                <a:spcPts val="3220"/>
              </a:lnSpc>
              <a:buChar char="●"/>
              <a:tabLst>
                <a:tab pos="414020" algn="l"/>
                <a:tab pos="414655" algn="l"/>
              </a:tabLst>
            </a:pP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Crear </a:t>
            </a:r>
            <a:r>
              <a:rPr sz="2700" spc="-30" dirty="0">
                <a:solidFill>
                  <a:srgbClr val="242424"/>
                </a:solidFill>
                <a:latin typeface="Arial"/>
                <a:cs typeface="Arial"/>
              </a:rPr>
              <a:t>nuestro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propio</a:t>
            </a:r>
            <a:r>
              <a:rPr sz="2700" spc="1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tipo.</a:t>
            </a:r>
            <a:endParaRPr sz="2700">
              <a:latin typeface="Arial"/>
              <a:cs typeface="Arial"/>
            </a:endParaRPr>
          </a:p>
          <a:p>
            <a:pPr marL="414020" marR="5080" indent="-401955">
              <a:lnSpc>
                <a:spcPts val="3300"/>
              </a:lnSpc>
              <a:spcBef>
                <a:spcPts val="50"/>
              </a:spcBef>
              <a:buChar char="●"/>
              <a:tabLst>
                <a:tab pos="414020" algn="l"/>
                <a:tab pos="414655" algn="l"/>
              </a:tabLst>
            </a:pP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Debemos de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darle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un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nombre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que</a:t>
            </a:r>
            <a:r>
              <a:rPr sz="2700" spc="-1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Arial"/>
                <a:cs typeface="Arial"/>
              </a:rPr>
              <a:t>no 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contenga </a:t>
            </a:r>
            <a:r>
              <a:rPr sz="2700" spc="-45" dirty="0">
                <a:solidFill>
                  <a:srgbClr val="242424"/>
                </a:solidFill>
                <a:latin typeface="Arial"/>
                <a:cs typeface="Arial"/>
              </a:rPr>
              <a:t>una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palabra</a:t>
            </a:r>
            <a:r>
              <a:rPr sz="2700" spc="-34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reservada.</a:t>
            </a:r>
            <a:endParaRPr sz="2700">
              <a:latin typeface="Arial"/>
              <a:cs typeface="Arial"/>
            </a:endParaRPr>
          </a:p>
          <a:p>
            <a:pPr marL="414020" indent="-401955">
              <a:lnSpc>
                <a:spcPts val="3100"/>
              </a:lnSpc>
              <a:buChar char="●"/>
              <a:tabLst>
                <a:tab pos="414020" algn="l"/>
                <a:tab pos="414655" algn="l"/>
              </a:tabLst>
            </a:pP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OOP</a:t>
            </a:r>
            <a:endParaRPr sz="2700">
              <a:latin typeface="Arial"/>
              <a:cs typeface="Arial"/>
            </a:endParaRPr>
          </a:p>
          <a:p>
            <a:pPr marL="414020" indent="-401955">
              <a:lnSpc>
                <a:spcPct val="100000"/>
              </a:lnSpc>
              <a:buChar char="●"/>
              <a:tabLst>
                <a:tab pos="414020" algn="l"/>
                <a:tab pos="414655" algn="l"/>
              </a:tabLst>
            </a:pPr>
            <a:r>
              <a:rPr sz="2700" spc="-10" dirty="0">
                <a:solidFill>
                  <a:srgbClr val="242424"/>
                </a:solidFill>
                <a:latin typeface="Arial"/>
                <a:cs typeface="Arial"/>
              </a:rPr>
              <a:t>No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hay mucha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diferencia </a:t>
            </a:r>
            <a:r>
              <a:rPr sz="2700" dirty="0">
                <a:solidFill>
                  <a:srgbClr val="242424"/>
                </a:solidFill>
                <a:latin typeface="Arial"/>
                <a:cs typeface="Arial"/>
              </a:rPr>
              <a:t>con</a:t>
            </a:r>
            <a:r>
              <a:rPr sz="2700" spc="-3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F33783"/>
                </a:solidFill>
                <a:latin typeface="Arial"/>
                <a:cs typeface="Arial"/>
              </a:rPr>
              <a:t>type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308" y="1732597"/>
            <a:ext cx="26695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F33783"/>
                </a:solidFill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4420" y="4313872"/>
            <a:ext cx="206565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1737" y="5434329"/>
            <a:ext cx="646239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57420" algn="l"/>
              </a:tabLst>
            </a:pPr>
            <a:r>
              <a:rPr sz="4550" b="1" spc="-15" dirty="0">
                <a:solidFill>
                  <a:srgbClr val="242424"/>
                </a:solidFill>
                <a:latin typeface="Arial"/>
                <a:cs typeface="Arial"/>
              </a:rPr>
              <a:t>const</a:t>
            </a:r>
            <a:r>
              <a:rPr sz="4550" b="1" spc="-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4550" b="1" spc="-35" dirty="0">
                <a:solidFill>
                  <a:srgbClr val="6F6F71"/>
                </a:solidFill>
                <a:latin typeface="Arial"/>
                <a:cs typeface="Arial"/>
              </a:rPr>
              <a:t>myObject</a:t>
            </a:r>
            <a:r>
              <a:rPr sz="4550" b="1" spc="-35" dirty="0">
                <a:solidFill>
                  <a:srgbClr val="F33783"/>
                </a:solidFill>
                <a:latin typeface="Arial"/>
                <a:cs typeface="Arial"/>
              </a:rPr>
              <a:t>:	</a:t>
            </a:r>
            <a:r>
              <a:rPr sz="4550" b="1" spc="-20" dirty="0">
                <a:solidFill>
                  <a:srgbClr val="F33783"/>
                </a:solidFill>
                <a:latin typeface="Arial"/>
                <a:cs typeface="Arial"/>
              </a:rPr>
              <a:t>object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9270" y="431387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4290" y="5431790"/>
            <a:ext cx="5650230" cy="16719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14020" marR="5080" indent="-401955">
              <a:lnSpc>
                <a:spcPts val="3220"/>
              </a:lnSpc>
              <a:spcBef>
                <a:spcPts val="225"/>
              </a:spcBef>
              <a:buChar char="●"/>
              <a:tabLst>
                <a:tab pos="414020" algn="l"/>
                <a:tab pos="414655" algn="l"/>
              </a:tabLst>
            </a:pPr>
            <a:r>
              <a:rPr sz="2700" spc="-10" dirty="0">
                <a:solidFill>
                  <a:srgbClr val="242424"/>
                </a:solidFill>
                <a:latin typeface="Arial"/>
                <a:cs typeface="Arial"/>
              </a:rPr>
              <a:t>No </a:t>
            </a:r>
            <a:r>
              <a:rPr sz="2700" spc="-40" dirty="0">
                <a:solidFill>
                  <a:srgbClr val="242424"/>
                </a:solidFill>
                <a:latin typeface="Arial"/>
                <a:cs typeface="Arial"/>
              </a:rPr>
              <a:t>existe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tipo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object </a:t>
            </a:r>
            <a:r>
              <a:rPr sz="2700" dirty="0">
                <a:solidFill>
                  <a:srgbClr val="242424"/>
                </a:solidFill>
                <a:latin typeface="Arial"/>
                <a:cs typeface="Arial"/>
              </a:rPr>
              <a:t>tras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la</a:t>
            </a:r>
            <a:r>
              <a:rPr sz="2700" spc="-1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Arial"/>
                <a:cs typeface="Arial"/>
              </a:rPr>
              <a:t>versión  </a:t>
            </a:r>
            <a:r>
              <a:rPr sz="2700" dirty="0">
                <a:solidFill>
                  <a:srgbClr val="242424"/>
                </a:solidFill>
                <a:latin typeface="Arial"/>
                <a:cs typeface="Arial"/>
              </a:rPr>
              <a:t>2.2</a:t>
            </a:r>
            <a:endParaRPr sz="2700">
              <a:latin typeface="Arial"/>
              <a:cs typeface="Arial"/>
            </a:endParaRPr>
          </a:p>
          <a:p>
            <a:pPr marL="414020" indent="-401955">
              <a:lnSpc>
                <a:spcPts val="3120"/>
              </a:lnSpc>
              <a:buChar char="●"/>
              <a:tabLst>
                <a:tab pos="414020" algn="l"/>
                <a:tab pos="414655" algn="l"/>
              </a:tabLst>
            </a:pP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Debemos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usar </a:t>
            </a:r>
            <a:r>
              <a:rPr sz="2700" spc="-45" dirty="0">
                <a:solidFill>
                  <a:srgbClr val="F33783"/>
                </a:solidFill>
                <a:latin typeface="Arial"/>
                <a:cs typeface="Arial"/>
              </a:rPr>
              <a:t>Type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or </a:t>
            </a:r>
            <a:r>
              <a:rPr sz="2700" spc="-25" dirty="0">
                <a:solidFill>
                  <a:srgbClr val="F33783"/>
                </a:solidFill>
                <a:latin typeface="Arial"/>
                <a:cs typeface="Arial"/>
              </a:rPr>
              <a:t>interface</a:t>
            </a:r>
            <a:r>
              <a:rPr sz="2700" spc="-50" dirty="0">
                <a:solidFill>
                  <a:srgbClr val="F33783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242424"/>
                </a:solidFill>
                <a:latin typeface="Arial"/>
                <a:cs typeface="Arial"/>
              </a:rPr>
              <a:t>si</a:t>
            </a:r>
            <a:endParaRPr sz="27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0"/>
              </a:spcBef>
            </a:pPr>
            <a:r>
              <a:rPr sz="2700" dirty="0">
                <a:solidFill>
                  <a:srgbClr val="242424"/>
                </a:solidFill>
                <a:latin typeface="Arial"/>
                <a:cs typeface="Arial"/>
              </a:rPr>
              <a:t>conocemos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su</a:t>
            </a:r>
            <a:r>
              <a:rPr sz="2700" spc="-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estructura.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7608" y="1732597"/>
            <a:ext cx="47358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33783"/>
                </a:solidFill>
              </a:rPr>
              <a:t>Record&lt;T,</a:t>
            </a:r>
            <a:r>
              <a:rPr spc="-790" dirty="0">
                <a:solidFill>
                  <a:srgbClr val="F33783"/>
                </a:solidFill>
              </a:rPr>
              <a:t> </a:t>
            </a:r>
            <a:r>
              <a:rPr spc="-10" dirty="0">
                <a:solidFill>
                  <a:srgbClr val="F33783"/>
                </a:solidFill>
              </a:rPr>
              <a:t>T&gt;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7120" y="4313872"/>
            <a:ext cx="189547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r>
              <a:rPr sz="440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9270" y="4313872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6501" y="5431790"/>
            <a:ext cx="4928235" cy="11182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654685">
              <a:lnSpc>
                <a:spcPts val="4280"/>
              </a:lnSpc>
              <a:spcBef>
                <a:spcPts val="275"/>
              </a:spcBef>
            </a:pPr>
            <a:r>
              <a:rPr sz="3600" b="1" spc="-5" dirty="0">
                <a:solidFill>
                  <a:srgbClr val="242424"/>
                </a:solidFill>
                <a:latin typeface="Arial"/>
                <a:cs typeface="Arial"/>
              </a:rPr>
              <a:t>const </a:t>
            </a:r>
            <a:r>
              <a:rPr sz="3600" b="1" spc="-5" dirty="0">
                <a:solidFill>
                  <a:srgbClr val="6F6F71"/>
                </a:solidFill>
                <a:latin typeface="Arial"/>
                <a:cs typeface="Arial"/>
              </a:rPr>
              <a:t>myObject</a:t>
            </a:r>
            <a:r>
              <a:rPr sz="3600" b="1" spc="-5" dirty="0">
                <a:solidFill>
                  <a:srgbClr val="F33783"/>
                </a:solidFill>
                <a:latin typeface="Arial"/>
                <a:cs typeface="Arial"/>
              </a:rPr>
              <a:t>:  Record&lt;string,</a:t>
            </a:r>
            <a:r>
              <a:rPr sz="3600" b="1" spc="-35" dirty="0">
                <a:solidFill>
                  <a:srgbClr val="F33783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33783"/>
                </a:solidFill>
                <a:latin typeface="Arial"/>
                <a:cs typeface="Arial"/>
              </a:rPr>
              <a:t>string&gt;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6830" y="5429250"/>
            <a:ext cx="4318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100"/>
              </a:spcBef>
              <a:buChar char="●"/>
              <a:tabLst>
                <a:tab pos="411480" algn="l"/>
                <a:tab pos="412115" algn="l"/>
              </a:tabLst>
            </a:pP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Uso en </a:t>
            </a:r>
            <a:r>
              <a:rPr sz="2700" dirty="0">
                <a:solidFill>
                  <a:srgbClr val="242424"/>
                </a:solidFill>
                <a:latin typeface="Arial"/>
                <a:cs typeface="Arial"/>
              </a:rPr>
              <a:t>objetos</a:t>
            </a:r>
            <a:r>
              <a:rPr sz="2700" spc="-13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dinámicos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600" y="723900"/>
            <a:ext cx="45681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Union</a:t>
            </a:r>
            <a:r>
              <a:rPr spc="-755" dirty="0"/>
              <a:t> </a:t>
            </a:r>
            <a:r>
              <a:rPr spc="140" dirty="0">
                <a:solidFill>
                  <a:srgbClr val="F33783"/>
                </a:solidFill>
              </a:rPr>
              <a:t>(&amp;)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9937" y="2171700"/>
            <a:ext cx="189547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r>
              <a:rPr sz="440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5200" y="2184400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800" y="3162300"/>
            <a:ext cx="9220200" cy="6668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b="1" spc="-5" dirty="0" smtClean="0">
                <a:solidFill>
                  <a:srgbClr val="242424"/>
                </a:solidFill>
                <a:latin typeface="Arial"/>
                <a:cs typeface="Arial"/>
              </a:rPr>
              <a:t>              </a:t>
            </a:r>
            <a:r>
              <a:rPr sz="3600" b="1" spc="-5" dirty="0" smtClean="0">
                <a:solidFill>
                  <a:srgbClr val="242424"/>
                </a:solidFill>
                <a:latin typeface="Arial"/>
                <a:cs typeface="Arial"/>
              </a:rPr>
              <a:t>&amp;</a:t>
            </a:r>
            <a:endParaRPr lang="es-ES" sz="3600" b="1" spc="-5" dirty="0" smtClean="0">
              <a:solidFill>
                <a:srgbClr val="24242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3600" b="1" spc="-5" dirty="0">
              <a:solidFill>
                <a:srgbClr val="24242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b="1" spc="-5" dirty="0" smtClean="0">
                <a:solidFill>
                  <a:srgbClr val="242424"/>
                </a:solidFill>
                <a:latin typeface="Arial"/>
                <a:cs typeface="Arial"/>
              </a:rPr>
              <a:t>Ejemplo: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type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PersonName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= { 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name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: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string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;  };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type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PersonAge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= { 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age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: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number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;</a:t>
            </a:r>
            <a:r>
              <a:rPr lang="es-ES" sz="2400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};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type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PersonSayHello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= { 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sayHello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: () =&gt;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void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; 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2400" spc="-5" dirty="0" smtClean="0">
              <a:solidFill>
                <a:srgbClr val="7030A0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type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Person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=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PersonName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b="1" spc="-5" dirty="0" smtClean="0">
                <a:solidFill>
                  <a:srgbClr val="C00000"/>
                </a:solidFill>
                <a:cs typeface="Arial"/>
              </a:rPr>
              <a:t>&amp;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PersonAge</a:t>
            </a:r>
            <a:r>
              <a:rPr lang="es-ES" sz="2400" b="1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b="1" spc="-5" dirty="0" smtClean="0">
                <a:solidFill>
                  <a:srgbClr val="C00000"/>
                </a:solidFill>
                <a:cs typeface="Arial"/>
              </a:rPr>
              <a:t>&amp;</a:t>
            </a:r>
            <a:r>
              <a:rPr lang="es-ES" sz="2400" b="1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ersonSayHello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2400" spc="-5" dirty="0" smtClean="0">
              <a:solidFill>
                <a:srgbClr val="7030A0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var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person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: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Person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= {         </a:t>
            </a:r>
            <a:r>
              <a:rPr lang="es-ES" sz="2400" i="1" spc="-5" dirty="0" smtClean="0">
                <a:cs typeface="Arial"/>
              </a:rPr>
              <a:t>// El tipo “</a:t>
            </a:r>
            <a:r>
              <a:rPr lang="es-ES" sz="2400" i="1" spc="-5" dirty="0" err="1" smtClean="0">
                <a:cs typeface="Arial"/>
              </a:rPr>
              <a:t>Person</a:t>
            </a:r>
            <a:r>
              <a:rPr lang="es-ES" sz="2400" i="1" spc="-5" dirty="0" smtClean="0">
                <a:cs typeface="Arial"/>
              </a:rPr>
              <a:t>” es la UNIÓN de los tres tipos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   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name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: “Nacho”,              </a:t>
            </a:r>
            <a:r>
              <a:rPr lang="es-ES" sz="2400" i="1" spc="-5" dirty="0" smtClean="0">
                <a:cs typeface="Arial"/>
              </a:rPr>
              <a:t> // y tiene que tener los atributos de los 3 tipos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   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age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: 122,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   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sayHello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: 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function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() 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          consele.log(“</a:t>
            </a:r>
            <a:r>
              <a:rPr lang="es-ES" sz="2400" spc="-5" dirty="0" err="1" smtClean="0">
                <a:solidFill>
                  <a:srgbClr val="7030A0"/>
                </a:solidFill>
                <a:cs typeface="Arial"/>
              </a:rPr>
              <a:t>Holaaa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”);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   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};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58600" y="3093720"/>
            <a:ext cx="34740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indent="-401955">
              <a:lnSpc>
                <a:spcPct val="100000"/>
              </a:lnSpc>
              <a:spcBef>
                <a:spcPts val="100"/>
              </a:spcBef>
              <a:buChar char="●"/>
              <a:tabLst>
                <a:tab pos="414020" algn="l"/>
                <a:tab pos="414655" algn="l"/>
              </a:tabLst>
            </a:pPr>
            <a:r>
              <a:rPr sz="2700" spc="-40" dirty="0">
                <a:solidFill>
                  <a:srgbClr val="242424"/>
                </a:solidFill>
                <a:latin typeface="Arial"/>
                <a:cs typeface="Arial"/>
              </a:rPr>
              <a:t>Unir </a:t>
            </a:r>
            <a:r>
              <a:rPr sz="2700" spc="5" dirty="0">
                <a:solidFill>
                  <a:srgbClr val="242424"/>
                </a:solidFill>
                <a:latin typeface="Arial"/>
                <a:cs typeface="Arial"/>
              </a:rPr>
              <a:t>más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de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un</a:t>
            </a:r>
            <a:r>
              <a:rPr sz="2700" spc="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Arial"/>
                <a:cs typeface="Arial"/>
              </a:rPr>
              <a:t>tipo.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8601" y="723901"/>
            <a:ext cx="232981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</a:t>
            </a:r>
            <a:r>
              <a:rPr spc="-815" dirty="0"/>
              <a:t> </a:t>
            </a:r>
            <a:r>
              <a:rPr dirty="0">
                <a:solidFill>
                  <a:srgbClr val="F33783"/>
                </a:solidFill>
              </a:rPr>
              <a:t>(|)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937" y="2247900"/>
            <a:ext cx="189547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r>
              <a:rPr sz="440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4800" y="2247900"/>
            <a:ext cx="2921635" cy="63817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6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Descripción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3373120"/>
            <a:ext cx="9753599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b="1" dirty="0" smtClean="0">
                <a:solidFill>
                  <a:srgbClr val="242424"/>
                </a:solidFill>
                <a:latin typeface="Arial"/>
                <a:cs typeface="Arial"/>
              </a:rPr>
              <a:t>              </a:t>
            </a:r>
            <a:r>
              <a:rPr sz="3600" b="1" dirty="0" smtClean="0">
                <a:solidFill>
                  <a:srgbClr val="242424"/>
                </a:solidFill>
                <a:latin typeface="Arial"/>
                <a:cs typeface="Arial"/>
              </a:rPr>
              <a:t>|</a:t>
            </a:r>
            <a:endParaRPr lang="es-ES" sz="3600" b="1" dirty="0" smtClean="0">
              <a:solidFill>
                <a:srgbClr val="24242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3600" b="1" dirty="0">
              <a:solidFill>
                <a:srgbClr val="24242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4400" y="3373120"/>
            <a:ext cx="35020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100"/>
              </a:spcBef>
              <a:buChar char="●"/>
              <a:tabLst>
                <a:tab pos="411480" algn="l"/>
                <a:tab pos="412115" algn="l"/>
              </a:tabLst>
            </a:pPr>
            <a:r>
              <a:rPr sz="2700" spc="-40" dirty="0">
                <a:solidFill>
                  <a:srgbClr val="242424"/>
                </a:solidFill>
                <a:latin typeface="Arial"/>
                <a:cs typeface="Arial"/>
              </a:rPr>
              <a:t>Condicional </a:t>
            </a:r>
            <a:r>
              <a:rPr sz="2700" spc="-5" dirty="0">
                <a:solidFill>
                  <a:srgbClr val="242424"/>
                </a:solidFill>
                <a:latin typeface="Arial"/>
                <a:cs typeface="Arial"/>
              </a:rPr>
              <a:t>de</a:t>
            </a:r>
            <a:r>
              <a:rPr sz="2700" spc="-3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Arial"/>
                <a:cs typeface="Arial"/>
              </a:rPr>
              <a:t>tipos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981199" y="4297045"/>
            <a:ext cx="13865225" cy="3962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5" dirty="0">
                <a:solidFill>
                  <a:srgbClr val="242424"/>
                </a:solidFill>
                <a:latin typeface="Arial"/>
                <a:cs typeface="Arial"/>
              </a:rPr>
              <a:t>Ejemplo: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type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PersonName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= { 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name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: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string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;  };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type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PersonAge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= { 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age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: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number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;</a:t>
            </a:r>
            <a:r>
              <a:rPr lang="es-ES" sz="2400" dirty="0">
                <a:solidFill>
                  <a:srgbClr val="7030A0"/>
                </a:solidFill>
                <a:cs typeface="Arial"/>
              </a:rPr>
              <a:t>  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};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type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PersonSayHello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= { 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sayHello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: () =&gt;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void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; 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2400" spc="-5" dirty="0">
              <a:solidFill>
                <a:srgbClr val="7030A0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type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=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PersonName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b="1" spc="-5" dirty="0" smtClean="0">
                <a:solidFill>
                  <a:srgbClr val="C00000"/>
                </a:solidFill>
                <a:cs typeface="Arial"/>
              </a:rPr>
              <a:t>|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PersonAge</a:t>
            </a:r>
            <a:r>
              <a:rPr lang="es-ES" sz="2400" b="1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b="1" spc="-5" dirty="0" smtClean="0">
                <a:solidFill>
                  <a:srgbClr val="C00000"/>
                </a:solidFill>
                <a:cs typeface="Arial"/>
              </a:rPr>
              <a:t>|</a:t>
            </a:r>
            <a:r>
              <a:rPr lang="es-ES" sz="2400" b="1" spc="-5" dirty="0" smtClean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PersonSayHello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2400" spc="-5" dirty="0">
              <a:solidFill>
                <a:srgbClr val="7030A0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var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: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Person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 = 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{          </a:t>
            </a:r>
            <a:r>
              <a:rPr lang="es-ES" sz="2400" i="1" spc="-5" dirty="0" smtClean="0">
                <a:cs typeface="Arial"/>
              </a:rPr>
              <a:t>//  Con que se cumpla UNO ( </a:t>
            </a:r>
            <a:r>
              <a:rPr lang="es-ES" sz="2400" spc="-5" dirty="0" err="1" smtClean="0">
                <a:cs typeface="Arial"/>
              </a:rPr>
              <a:t>osea</a:t>
            </a:r>
            <a:r>
              <a:rPr lang="es-ES" sz="2400" spc="-5" dirty="0" smtClean="0">
                <a:cs typeface="Arial"/>
              </a:rPr>
              <a:t> | </a:t>
            </a:r>
            <a:r>
              <a:rPr lang="es-ES" sz="2400" i="1" spc="-5" dirty="0" smtClean="0">
                <a:cs typeface="Arial"/>
              </a:rPr>
              <a:t>) de los tipos es válido. </a:t>
            </a:r>
            <a:r>
              <a:rPr lang="es-ES" sz="2400" i="1" spc="-5" dirty="0" smtClean="0">
                <a:cs typeface="Arial"/>
              </a:rPr>
              <a:t>En este caso; O se pone</a:t>
            </a:r>
            <a:r>
              <a:rPr lang="es-ES" sz="2400" i="1" spc="-5" dirty="0" smtClean="0">
                <a:cs typeface="Arial"/>
              </a:rPr>
              <a:t>  </a:t>
            </a:r>
            <a:endParaRPr lang="es-ES" sz="2400" i="1" spc="-5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>
                <a:solidFill>
                  <a:srgbClr val="7030A0"/>
                </a:solidFill>
                <a:cs typeface="Arial"/>
              </a:rPr>
              <a:t>      </a:t>
            </a:r>
            <a:r>
              <a:rPr lang="es-ES" sz="2400" spc="-5" dirty="0" err="1">
                <a:solidFill>
                  <a:srgbClr val="7030A0"/>
                </a:solidFill>
                <a:cs typeface="Arial"/>
              </a:rPr>
              <a:t>age</a:t>
            </a:r>
            <a:r>
              <a:rPr lang="es-ES" sz="2400" spc="-5" dirty="0">
                <a:solidFill>
                  <a:srgbClr val="7030A0"/>
                </a:solidFill>
                <a:cs typeface="Arial"/>
              </a:rPr>
              <a:t>: </a:t>
            </a: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122;                          </a:t>
            </a:r>
            <a:r>
              <a:rPr lang="es-ES" sz="2400" spc="-5" dirty="0" smtClean="0">
                <a:cs typeface="Arial"/>
              </a:rPr>
              <a:t> </a:t>
            </a:r>
            <a:r>
              <a:rPr lang="es-ES" sz="2400" i="1" spc="-5" dirty="0" smtClean="0">
                <a:cs typeface="Arial"/>
              </a:rPr>
              <a:t>//    </a:t>
            </a:r>
            <a:r>
              <a:rPr lang="es-ES" sz="2400" i="1" spc="-5" smtClean="0">
                <a:cs typeface="Arial"/>
              </a:rPr>
              <a:t>un nombre O se </a:t>
            </a:r>
            <a:r>
              <a:rPr lang="es-ES" sz="2400" i="1" spc="-5" dirty="0" smtClean="0">
                <a:cs typeface="Arial"/>
              </a:rPr>
              <a:t>pone la edad O se pone la función</a:t>
            </a:r>
            <a:endParaRPr lang="es-ES" sz="2400" i="1" spc="-5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spc="-5" dirty="0" smtClean="0">
                <a:solidFill>
                  <a:srgbClr val="7030A0"/>
                </a:solidFill>
                <a:cs typeface="Arial"/>
              </a:rPr>
              <a:t>}; </a:t>
            </a:r>
            <a:endParaRPr lang="es-ES" sz="2400" spc="-5" dirty="0">
              <a:solidFill>
                <a:srgbClr val="7030A0"/>
              </a:solidFill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343</Words>
  <Application>Microsoft Office PowerPoint</Application>
  <PresentationFormat>Personalizado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Tahoma</vt:lpstr>
      <vt:lpstr>Office Theme</vt:lpstr>
      <vt:lpstr>Tipos avanzados</vt:lpstr>
      <vt:lpstr>tuples</vt:lpstr>
      <vt:lpstr>type</vt:lpstr>
      <vt:lpstr>interface</vt:lpstr>
      <vt:lpstr>Objects</vt:lpstr>
      <vt:lpstr>Record&lt;T, T&gt;</vt:lpstr>
      <vt:lpstr>Union (&amp;)</vt:lpstr>
      <vt:lpstr>OR (|)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avanzados</dc:title>
  <dc:creator>Jose</dc:creator>
  <cp:lastModifiedBy>Jose</cp:lastModifiedBy>
  <cp:revision>9</cp:revision>
  <dcterms:created xsi:type="dcterms:W3CDTF">2020-12-24T09:56:54Z</dcterms:created>
  <dcterms:modified xsi:type="dcterms:W3CDTF">2020-12-25T20:40:47Z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2020-12-24T00:00:00Z</vt:filetime>
  </property>
</Properties>
</file>