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embeddedFontLst>
    <p:embeddedFont>
      <p:font typeface="Century Gothic" panose="020B050202020202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guide id="3" pos="124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 pos="12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79247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9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db0a84b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db0a84b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8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db0a84b10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db0a84b1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85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b0a84b10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b0a84b1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289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db0a84b10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db0a84b1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65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db0a84b10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db0a84b1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744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db0a84b1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db0a84b1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662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db0a84b10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db0a84b1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658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db0a84b10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db0a84b1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99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db0a84b10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db0a84b1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128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db0a84b10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db0a84b1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98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56f345f0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656f345f0f_0_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262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6db0a84b10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6db0a84b1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251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6db0a84b10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6db0a84b1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23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2b4983c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2b4983c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328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2b4983c22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2b4983c2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45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2b4983c22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2b4983c2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427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2b4983c22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2b4983c2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571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2b4983c2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2b4983c2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411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2b4983c2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2b4983c2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930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de432a74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de432a74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348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6deeaca0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6deeaca0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97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6563238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765632383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191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6deeaca02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6deeaca02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147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deeaca020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deeaca02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571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deeaca02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deeaca02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26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6deeaca020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6deeaca02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144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deeaca020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deeaca02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406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deeaca020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deeaca02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57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deeaca020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deeaca02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188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6deeaca020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6deeaca02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882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deeaca020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6deeaca02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482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e37c64a88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e37c64a8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70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da8efff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6da8efffb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34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6e37c64a88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6e37c64a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686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6e37c64a88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6e37c64a8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7888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e37c64a88_1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e37c64a88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531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e37c64a88_1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e37c64a88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7994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6e37c64a88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6e37c64a8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4699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6e37c64a88_1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6e37c64a88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030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e37c64a88_1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e37c64a88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563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e37c64a88_1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e37c64a88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329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6e534142b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e534142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275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e534142be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e534142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95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a8efffb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6da8efffb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0021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e8ab56809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e8ab5680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118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da8efffb1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da8efffb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59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da8efffb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da8efffb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08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da8efffb1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da8efffb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339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da8efffb1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da8efffb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196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sp>
        <p:nvSpPr>
          <p:cNvPr id="40" name="Google Shape;40;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2" name="Google Shape;42;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5"/>
        <p:cNvGrpSpPr/>
        <p:nvPr/>
      </p:nvGrpSpPr>
      <p:grpSpPr>
        <a:xfrm>
          <a:off x="0" y="0"/>
          <a:ext cx="0" cy="0"/>
          <a:chOff x="0" y="0"/>
          <a:chExt cx="0" cy="0"/>
        </a:xfrm>
      </p:grpSpPr>
      <p:sp>
        <p:nvSpPr>
          <p:cNvPr id="106" name="Google Shape;106;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8" name="Google Shape;108;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2"/>
        <p:cNvGrpSpPr/>
        <p:nvPr/>
      </p:nvGrpSpPr>
      <p:grpSpPr>
        <a:xfrm>
          <a:off x="0" y="0"/>
          <a:ext cx="0" cy="0"/>
          <a:chOff x="0" y="0"/>
          <a:chExt cx="0" cy="0"/>
        </a:xfrm>
      </p:grpSpPr>
      <p:sp>
        <p:nvSpPr>
          <p:cNvPr id="113" name="Google Shape;113;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5" name="Google Shape;115;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6" name="Google Shape;116;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20" name="Google Shape;120;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
        <p:nvSpPr>
          <p:cNvPr id="121" name="Google Shape;121;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5" name="Google Shape;12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3" name="Google Shape;133;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37" name="Google Shape;137;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
        <p:nvSpPr>
          <p:cNvPr id="138" name="Google Shape;138;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3" name="Google Shape;143;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0" name="Google Shape;150;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7" name="Google Shape;15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9" name="Google Shape;49;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4"/>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6" name="Google Shape;56;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5"/>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4" name="Google Shape;64;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1" name="Google Shape;71;p6"/>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2" name="Google Shape;72;p6"/>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3" name="Google Shape;73;p6"/>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4" name="Google Shape;74;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2" name="Google Shape;92;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3" name="Google Shape;93;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0" name="Google Shape;100;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1" name="Google Shape;101;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2" y="157"/>
            <a:ext cx="2356674" cy="6853096"/>
            <a:chOff x="6627813" y="195610"/>
            <a:chExt cx="1952625" cy="5678141"/>
          </a:xfrm>
        </p:grpSpPr>
        <p:sp>
          <p:nvSpPr>
            <p:cNvPr id="20" name="Google Shape;20;p1"/>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ES"/>
              <a:t>‹Nº›</a:t>
            </a:fld>
            <a:endParaRPr/>
          </a:p>
        </p:txBody>
      </p:sp>
      <p:pic>
        <p:nvPicPr>
          <p:cNvPr id="38" name="Google Shape;38;p1" descr="Resultado de imagen de cenec"/>
          <p:cNvPicPr preferRelativeResize="0"/>
          <p:nvPr/>
        </p:nvPicPr>
        <p:blipFill rotWithShape="1">
          <a:blip r:embed="rId18">
            <a:alphaModFix/>
          </a:blip>
          <a:srcRect/>
          <a:stretch/>
        </p:blipFill>
        <p:spPr>
          <a:xfrm>
            <a:off x="10840063" y="5985898"/>
            <a:ext cx="1041929" cy="67324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ypescriptlang.org/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168DBA"/>
              </a:buClr>
              <a:buSzPts val="5400"/>
              <a:buFont typeface="Century Gothic"/>
              <a:buNone/>
            </a:pPr>
            <a:r>
              <a:rPr lang="es-ES"/>
              <a:t>TYPESCRIPT</a:t>
            </a:r>
            <a:endParaRPr/>
          </a:p>
        </p:txBody>
      </p:sp>
      <p:sp>
        <p:nvSpPr>
          <p:cNvPr id="166" name="Google Shape;166;p18"/>
          <p:cNvSpPr txBox="1">
            <a:spLocks noGrp="1"/>
          </p:cNvSpPr>
          <p:nvPr>
            <p:ph type="subTitle" idx="1"/>
          </p:nvPr>
        </p:nvSpPr>
        <p:spPr>
          <a:xfrm>
            <a:off x="2589213" y="4777379"/>
            <a:ext cx="9053288" cy="112628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s-ES" dirty="0" smtClean="0"/>
              <a:t>José Ignacio Martínez Cascante</a:t>
            </a:r>
            <a:endParaRPr dirty="0"/>
          </a:p>
          <a:p>
            <a:pPr marL="0" lvl="0" indent="0" algn="l" rtl="0">
              <a:spcBef>
                <a:spcPts val="0"/>
              </a:spcBef>
              <a:spcAft>
                <a:spcPts val="0"/>
              </a:spcAft>
              <a:buSzPts val="1800"/>
              <a:buNone/>
            </a:pPr>
            <a:r>
              <a:rPr lang="es-ES" dirty="0"/>
              <a:t>2º Ciclo Formativo Grado Superior - Desarrollo de Aplicaciones Web</a:t>
            </a:r>
            <a:endParaRPr dirty="0"/>
          </a:p>
          <a:p>
            <a:pPr marL="0" lvl="0" indent="0" algn="l" rtl="0">
              <a:spcBef>
                <a:spcPts val="1000"/>
              </a:spcBef>
              <a:spcAft>
                <a:spcPts val="0"/>
              </a:spcAft>
              <a:buSzPts val="1800"/>
              <a:buNone/>
            </a:pPr>
            <a:r>
              <a:rPr lang="es-ES" dirty="0"/>
              <a:t>Módulo: Desarrollo Web Entorno Cliente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1583683" y="237675"/>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dirty="0"/>
              <a:t>Tipos de  datos: </a:t>
            </a:r>
            <a:r>
              <a:rPr lang="es-ES" dirty="0" err="1"/>
              <a:t>string</a:t>
            </a:r>
            <a:endParaRPr dirty="0"/>
          </a:p>
        </p:txBody>
      </p:sp>
      <p:sp>
        <p:nvSpPr>
          <p:cNvPr id="236" name="Google Shape;236;p27"/>
          <p:cNvSpPr/>
          <p:nvPr/>
        </p:nvSpPr>
        <p:spPr>
          <a:xfrm rot="5400000">
            <a:off x="9104600" y="2098775"/>
            <a:ext cx="1862400" cy="19806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2400" b="1"/>
              <a:t>tsc app3</a:t>
            </a:r>
            <a:endParaRPr sz="2400" b="1"/>
          </a:p>
        </p:txBody>
      </p:sp>
      <p:pic>
        <p:nvPicPr>
          <p:cNvPr id="237" name="Google Shape;237;p27"/>
          <p:cNvPicPr preferRelativeResize="0"/>
          <p:nvPr/>
        </p:nvPicPr>
        <p:blipFill>
          <a:blip r:embed="rId3">
            <a:alphaModFix/>
          </a:blip>
          <a:stretch>
            <a:fillRect/>
          </a:stretch>
        </p:blipFill>
        <p:spPr>
          <a:xfrm>
            <a:off x="655475" y="879475"/>
            <a:ext cx="8826524" cy="3041250"/>
          </a:xfrm>
          <a:prstGeom prst="rect">
            <a:avLst/>
          </a:prstGeom>
          <a:noFill/>
          <a:ln>
            <a:noFill/>
          </a:ln>
        </p:spPr>
      </p:pic>
      <p:pic>
        <p:nvPicPr>
          <p:cNvPr id="238" name="Google Shape;238;p27"/>
          <p:cNvPicPr preferRelativeResize="0"/>
          <p:nvPr/>
        </p:nvPicPr>
        <p:blipFill>
          <a:blip r:embed="rId4">
            <a:alphaModFix/>
          </a:blip>
          <a:stretch>
            <a:fillRect/>
          </a:stretch>
        </p:blipFill>
        <p:spPr>
          <a:xfrm>
            <a:off x="389024" y="4206750"/>
            <a:ext cx="11888301" cy="265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Tipos de  datos: ANY</a:t>
            </a:r>
            <a:endParaRPr/>
          </a:p>
        </p:txBody>
      </p:sp>
      <p:pic>
        <p:nvPicPr>
          <p:cNvPr id="244" name="Google Shape;244;p28"/>
          <p:cNvPicPr preferRelativeResize="0"/>
          <p:nvPr/>
        </p:nvPicPr>
        <p:blipFill>
          <a:blip r:embed="rId3">
            <a:alphaModFix/>
          </a:blip>
          <a:stretch>
            <a:fillRect/>
          </a:stretch>
        </p:blipFill>
        <p:spPr>
          <a:xfrm>
            <a:off x="6181075" y="1380589"/>
            <a:ext cx="6010925" cy="5477411"/>
          </a:xfrm>
          <a:prstGeom prst="rect">
            <a:avLst/>
          </a:prstGeom>
          <a:noFill/>
          <a:ln>
            <a:noFill/>
          </a:ln>
        </p:spPr>
      </p:pic>
      <p:pic>
        <p:nvPicPr>
          <p:cNvPr id="245" name="Google Shape;245;p28"/>
          <p:cNvPicPr preferRelativeResize="0"/>
          <p:nvPr/>
        </p:nvPicPr>
        <p:blipFill>
          <a:blip r:embed="rId4">
            <a:alphaModFix/>
          </a:blip>
          <a:stretch>
            <a:fillRect/>
          </a:stretch>
        </p:blipFill>
        <p:spPr>
          <a:xfrm>
            <a:off x="196750" y="1335575"/>
            <a:ext cx="5984326" cy="16043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ARRAY</a:t>
            </a:r>
            <a:endParaRPr/>
          </a:p>
        </p:txBody>
      </p:sp>
      <p:pic>
        <p:nvPicPr>
          <p:cNvPr id="251" name="Google Shape;251;p29"/>
          <p:cNvPicPr preferRelativeResize="0"/>
          <p:nvPr/>
        </p:nvPicPr>
        <p:blipFill>
          <a:blip r:embed="rId3">
            <a:alphaModFix/>
          </a:blip>
          <a:stretch>
            <a:fillRect/>
          </a:stretch>
        </p:blipFill>
        <p:spPr>
          <a:xfrm>
            <a:off x="565438" y="1407200"/>
            <a:ext cx="9924126" cy="1834150"/>
          </a:xfrm>
          <a:prstGeom prst="rect">
            <a:avLst/>
          </a:prstGeom>
          <a:noFill/>
          <a:ln>
            <a:noFill/>
          </a:ln>
        </p:spPr>
      </p:pic>
      <p:pic>
        <p:nvPicPr>
          <p:cNvPr id="252" name="Google Shape;252;p29"/>
          <p:cNvPicPr preferRelativeResize="0"/>
          <p:nvPr/>
        </p:nvPicPr>
        <p:blipFill>
          <a:blip r:embed="rId4">
            <a:alphaModFix/>
          </a:blip>
          <a:stretch>
            <a:fillRect/>
          </a:stretch>
        </p:blipFill>
        <p:spPr>
          <a:xfrm>
            <a:off x="462788" y="4497775"/>
            <a:ext cx="10129454" cy="1741000"/>
          </a:xfrm>
          <a:prstGeom prst="rect">
            <a:avLst/>
          </a:prstGeom>
          <a:noFill/>
          <a:ln>
            <a:noFill/>
          </a:ln>
        </p:spPr>
      </p:pic>
      <p:sp>
        <p:nvSpPr>
          <p:cNvPr id="253" name="Google Shape;253;p29"/>
          <p:cNvSpPr/>
          <p:nvPr/>
        </p:nvSpPr>
        <p:spPr>
          <a:xfrm>
            <a:off x="2474675" y="3285763"/>
            <a:ext cx="5099100" cy="1167600"/>
          </a:xfrm>
          <a:prstGeom prst="downArrow">
            <a:avLst>
              <a:gd name="adj1" fmla="val 50000"/>
              <a:gd name="adj2" fmla="val 5189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s-ES" sz="2400" b="1"/>
              <a:t>tsc app5</a:t>
            </a:r>
            <a:endParaRPr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Objeto básico</a:t>
            </a:r>
            <a:endParaRPr/>
          </a:p>
        </p:txBody>
      </p:sp>
      <p:pic>
        <p:nvPicPr>
          <p:cNvPr id="259" name="Google Shape;259;p30"/>
          <p:cNvPicPr preferRelativeResize="0"/>
          <p:nvPr/>
        </p:nvPicPr>
        <p:blipFill>
          <a:blip r:embed="rId3">
            <a:alphaModFix/>
          </a:blip>
          <a:stretch>
            <a:fillRect/>
          </a:stretch>
        </p:blipFill>
        <p:spPr>
          <a:xfrm>
            <a:off x="1896475" y="1628875"/>
            <a:ext cx="7030600" cy="462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Objeto específico</a:t>
            </a:r>
            <a:endParaRPr/>
          </a:p>
        </p:txBody>
      </p:sp>
      <p:pic>
        <p:nvPicPr>
          <p:cNvPr id="265" name="Google Shape;265;p31"/>
          <p:cNvPicPr preferRelativeResize="0"/>
          <p:nvPr/>
        </p:nvPicPr>
        <p:blipFill>
          <a:blip r:embed="rId3">
            <a:alphaModFix/>
          </a:blip>
          <a:stretch>
            <a:fillRect/>
          </a:stretch>
        </p:blipFill>
        <p:spPr>
          <a:xfrm>
            <a:off x="1847525" y="1599325"/>
            <a:ext cx="9254051" cy="193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1788392" y="182948"/>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dirty="0"/>
              <a:t>Tipos </a:t>
            </a:r>
            <a:r>
              <a:rPr lang="es-ES" dirty="0" smtClean="0"/>
              <a:t>personalizados  </a:t>
            </a:r>
            <a:r>
              <a:rPr lang="es-ES" dirty="0" smtClean="0">
                <a:sym typeface="Wingdings" panose="05000000000000000000" pitchFamily="2" charset="2"/>
              </a:rPr>
              <a:t> </a:t>
            </a:r>
            <a:r>
              <a:rPr lang="es-ES" sz="2000" dirty="0" smtClean="0">
                <a:solidFill>
                  <a:srgbClr val="7030A0"/>
                </a:solidFill>
                <a:sym typeface="Wingdings" panose="05000000000000000000" pitchFamily="2" charset="2"/>
              </a:rPr>
              <a:t>También</a:t>
            </a:r>
            <a:r>
              <a:rPr lang="es-ES" dirty="0" smtClean="0">
                <a:sym typeface="Wingdings" panose="05000000000000000000" pitchFamily="2" charset="2"/>
              </a:rPr>
              <a:t> </a:t>
            </a:r>
            <a:r>
              <a:rPr lang="es-ES" sz="2000" dirty="0" smtClean="0">
                <a:solidFill>
                  <a:srgbClr val="7030A0"/>
                </a:solidFill>
                <a:sym typeface="Wingdings" panose="05000000000000000000" pitchFamily="2" charset="2"/>
              </a:rPr>
              <a:t>se puede poner un atributo como;  </a:t>
            </a:r>
            <a:r>
              <a:rPr lang="es-ES" sz="2000" b="1" i="1" dirty="0" smtClean="0">
                <a:solidFill>
                  <a:srgbClr val="7030A0"/>
                </a:solidFill>
                <a:sym typeface="Wingdings" panose="05000000000000000000" pitchFamily="2" charset="2"/>
              </a:rPr>
              <a:t>edad ? : </a:t>
            </a:r>
            <a:r>
              <a:rPr lang="es-ES" sz="2000" b="1" i="1" dirty="0" err="1" smtClean="0">
                <a:solidFill>
                  <a:srgbClr val="7030A0"/>
                </a:solidFill>
                <a:sym typeface="Wingdings" panose="05000000000000000000" pitchFamily="2" charset="2"/>
              </a:rPr>
              <a:t>number</a:t>
            </a:r>
            <a:r>
              <a:rPr lang="es-ES" sz="2000" b="1" i="1" dirty="0" smtClean="0">
                <a:solidFill>
                  <a:srgbClr val="7030A0"/>
                </a:solidFill>
                <a:sym typeface="Wingdings" panose="05000000000000000000" pitchFamily="2" charset="2"/>
              </a:rPr>
              <a:t>;  </a:t>
            </a:r>
            <a:r>
              <a:rPr lang="es-ES" sz="2000" dirty="0" smtClean="0">
                <a:solidFill>
                  <a:srgbClr val="7030A0"/>
                </a:solidFill>
                <a:sym typeface="Wingdings" panose="05000000000000000000" pitchFamily="2" charset="2"/>
              </a:rPr>
              <a:t>Eso significa que ese atributo NO es obligatorio ponerlo al crear ese Tipo                             </a:t>
            </a:r>
            <a:endParaRPr sz="2000" dirty="0">
              <a:solidFill>
                <a:srgbClr val="7030A0"/>
              </a:solidFill>
            </a:endParaRPr>
          </a:p>
        </p:txBody>
      </p:sp>
      <p:pic>
        <p:nvPicPr>
          <p:cNvPr id="271" name="Google Shape;271;p32"/>
          <p:cNvPicPr preferRelativeResize="0"/>
          <p:nvPr/>
        </p:nvPicPr>
        <p:blipFill>
          <a:blip r:embed="rId3">
            <a:alphaModFix/>
          </a:blip>
          <a:stretch>
            <a:fillRect/>
          </a:stretch>
        </p:blipFill>
        <p:spPr>
          <a:xfrm>
            <a:off x="222492" y="1563906"/>
            <a:ext cx="5247950" cy="4815275"/>
          </a:xfrm>
          <a:prstGeom prst="rect">
            <a:avLst/>
          </a:prstGeom>
          <a:noFill/>
          <a:ln>
            <a:noFill/>
          </a:ln>
        </p:spPr>
      </p:pic>
      <p:pic>
        <p:nvPicPr>
          <p:cNvPr id="272" name="Google Shape;272;p32"/>
          <p:cNvPicPr preferRelativeResize="0"/>
          <p:nvPr/>
        </p:nvPicPr>
        <p:blipFill>
          <a:blip r:embed="rId4">
            <a:alphaModFix/>
          </a:blip>
          <a:stretch>
            <a:fillRect/>
          </a:stretch>
        </p:blipFill>
        <p:spPr>
          <a:xfrm>
            <a:off x="5574275" y="3215450"/>
            <a:ext cx="6264650" cy="2607950"/>
          </a:xfrm>
          <a:prstGeom prst="rect">
            <a:avLst/>
          </a:prstGeom>
          <a:noFill/>
          <a:ln>
            <a:noFill/>
          </a:ln>
        </p:spPr>
      </p:pic>
      <p:sp>
        <p:nvSpPr>
          <p:cNvPr id="273" name="Google Shape;273;p32"/>
          <p:cNvSpPr/>
          <p:nvPr/>
        </p:nvSpPr>
        <p:spPr>
          <a:xfrm rot="5398951">
            <a:off x="6155042" y="1619704"/>
            <a:ext cx="983100" cy="2352000"/>
          </a:xfrm>
          <a:prstGeom prst="bentArrow">
            <a:avLst>
              <a:gd name="adj1" fmla="val 25000"/>
              <a:gd name="adj2" fmla="val 22018"/>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2400" b="1"/>
              <a:t>tsc app6</a:t>
            </a:r>
            <a:endParaRPr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Interfaz básica</a:t>
            </a:r>
            <a:endParaRPr/>
          </a:p>
        </p:txBody>
      </p:sp>
      <p:sp>
        <p:nvSpPr>
          <p:cNvPr id="279" name="Google Shape;279;p33"/>
          <p:cNvSpPr txBox="1"/>
          <p:nvPr/>
        </p:nvSpPr>
        <p:spPr>
          <a:xfrm>
            <a:off x="1285875" y="1640600"/>
            <a:ext cx="9843600" cy="300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800">
                <a:solidFill>
                  <a:schemeClr val="dk1"/>
                </a:solidFill>
                <a:latin typeface="Century Gothic"/>
                <a:ea typeface="Century Gothic"/>
                <a:cs typeface="Century Gothic"/>
                <a:sym typeface="Century Gothic"/>
              </a:rPr>
              <a:t>Una clase puede extender otra clase, heredando sus propiedades y métodos y declarar que implementa cualquier número de interfaces. </a:t>
            </a: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r>
              <a:rPr lang="es-ES" sz="1800">
                <a:solidFill>
                  <a:schemeClr val="dk1"/>
                </a:solidFill>
                <a:latin typeface="Century Gothic"/>
                <a:ea typeface="Century Gothic"/>
                <a:cs typeface="Century Gothic"/>
                <a:sym typeface="Century Gothic"/>
              </a:rPr>
              <a:t>La diferencia de las clases que extiendes con respecto a las interfaces es que </a:t>
            </a:r>
            <a:r>
              <a:rPr lang="es-ES" sz="1800" u="sng">
                <a:solidFill>
                  <a:schemeClr val="dk1"/>
                </a:solidFill>
                <a:latin typeface="Century Gothic"/>
                <a:ea typeface="Century Gothic"/>
                <a:cs typeface="Century Gothic"/>
                <a:sym typeface="Century Gothic"/>
              </a:rPr>
              <a:t>las interfaces no contienen implementación de sus métodos</a:t>
            </a:r>
            <a:r>
              <a:rPr lang="es-ES" sz="1800">
                <a:solidFill>
                  <a:schemeClr val="dk1"/>
                </a:solidFill>
                <a:latin typeface="Century Gothic"/>
                <a:ea typeface="Century Gothic"/>
                <a:cs typeface="Century Gothic"/>
                <a:sym typeface="Century Gothic"/>
              </a:rPr>
              <a:t>, por lo que la clase que implementa una interfaz debe escribir el código de todos los métodos que contiene. Por este motivo, se dice que </a:t>
            </a:r>
            <a:r>
              <a:rPr lang="es-ES" sz="1800" b="1" u="sng">
                <a:solidFill>
                  <a:schemeClr val="dk1"/>
                </a:solidFill>
                <a:latin typeface="Century Gothic"/>
                <a:ea typeface="Century Gothic"/>
                <a:cs typeface="Century Gothic"/>
                <a:sym typeface="Century Gothic"/>
              </a:rPr>
              <a:t>las interfaces son como un contrato</a:t>
            </a:r>
            <a:r>
              <a:rPr lang="es-ES" sz="1800">
                <a:solidFill>
                  <a:schemeClr val="dk1"/>
                </a:solidFill>
                <a:latin typeface="Century Gothic"/>
                <a:ea typeface="Century Gothic"/>
                <a:cs typeface="Century Gothic"/>
                <a:sym typeface="Century Gothic"/>
              </a:rPr>
              <a:t>, </a:t>
            </a:r>
            <a:r>
              <a:rPr lang="es-ES" sz="1800" u="sng">
                <a:solidFill>
                  <a:schemeClr val="dk1"/>
                </a:solidFill>
                <a:latin typeface="Century Gothic"/>
                <a:ea typeface="Century Gothic"/>
                <a:cs typeface="Century Gothic"/>
                <a:sym typeface="Century Gothic"/>
              </a:rPr>
              <a:t>en el que se especifica las cosas que debe contener una clase para que pueda implementar una interfaz</a:t>
            </a:r>
            <a:r>
              <a:rPr lang="es-ES" sz="1800">
                <a:solidFill>
                  <a:schemeClr val="dk1"/>
                </a:solidFill>
                <a:latin typeface="Century Gothic"/>
                <a:ea typeface="Century Gothic"/>
                <a:cs typeface="Century Gothic"/>
                <a:sym typeface="Century Gothic"/>
              </a:rPr>
              <a:t> o cumplir el contrato declarado por esa interfaz.</a:t>
            </a: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r>
              <a:rPr lang="es-ES" sz="1800">
                <a:solidFill>
                  <a:schemeClr val="dk1"/>
                </a:solidFill>
                <a:latin typeface="Century Gothic"/>
                <a:ea typeface="Century Gothic"/>
                <a:cs typeface="Century Gothic"/>
                <a:sym typeface="Century Gothic"/>
              </a:rPr>
              <a:t>Ese sería el concepto de manera genérica. Luego cada lenguaje puede tener ligeras diferencias a la hora de aplicar interfaces. Por ejemplo, en TypeScript una interfaz puede definir propiedades, mientras que en otros lenguajes las interfaces sólo definen métodos.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Interfaz básica en TypeScript</a:t>
            </a:r>
            <a:endParaRPr/>
          </a:p>
        </p:txBody>
      </p:sp>
      <p:sp>
        <p:nvSpPr>
          <p:cNvPr id="285" name="Google Shape;285;p34"/>
          <p:cNvSpPr txBox="1"/>
          <p:nvPr/>
        </p:nvSpPr>
        <p:spPr>
          <a:xfrm>
            <a:off x="1285875" y="1640600"/>
            <a:ext cx="9843600" cy="300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800">
                <a:solidFill>
                  <a:schemeClr val="dk1"/>
                </a:solidFill>
                <a:latin typeface="Century Gothic"/>
                <a:ea typeface="Century Gothic"/>
                <a:cs typeface="Century Gothic"/>
                <a:sym typeface="Century Gothic"/>
              </a:rPr>
              <a:t>Las interfaces en TypeScript se declaran de manera bastante similar a la de las clases, indicando la lista de propiedades y métodos que contendrán. Solo hay un detalle fundamental, que las propiedades no pueden tener valores y los métodos no pueden tener código para su implementación.</a:t>
            </a: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286" name="Google Shape;286;p34"/>
          <p:cNvPicPr preferRelativeResize="0"/>
          <p:nvPr/>
        </p:nvPicPr>
        <p:blipFill>
          <a:blip r:embed="rId3">
            <a:alphaModFix/>
          </a:blip>
          <a:stretch>
            <a:fillRect/>
          </a:stretch>
        </p:blipFill>
        <p:spPr>
          <a:xfrm>
            <a:off x="139475" y="3221200"/>
            <a:ext cx="5218400" cy="2529250"/>
          </a:xfrm>
          <a:prstGeom prst="rect">
            <a:avLst/>
          </a:prstGeom>
          <a:noFill/>
          <a:ln>
            <a:noFill/>
          </a:ln>
        </p:spPr>
      </p:pic>
      <p:pic>
        <p:nvPicPr>
          <p:cNvPr id="287" name="Google Shape;287;p34"/>
          <p:cNvPicPr preferRelativeResize="0"/>
          <p:nvPr/>
        </p:nvPicPr>
        <p:blipFill>
          <a:blip r:embed="rId4">
            <a:alphaModFix/>
          </a:blip>
          <a:stretch>
            <a:fillRect/>
          </a:stretch>
        </p:blipFill>
        <p:spPr>
          <a:xfrm>
            <a:off x="5536075" y="3307225"/>
            <a:ext cx="6116300" cy="2167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Interfaz básica en TypeScript</a:t>
            </a:r>
            <a:endParaRPr/>
          </a:p>
        </p:txBody>
      </p:sp>
      <p:sp>
        <p:nvSpPr>
          <p:cNvPr id="293" name="Google Shape;293;p35"/>
          <p:cNvSpPr txBox="1"/>
          <p:nvPr/>
        </p:nvSpPr>
        <p:spPr>
          <a:xfrm>
            <a:off x="1285875" y="1640600"/>
            <a:ext cx="9843600" cy="300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800">
                <a:solidFill>
                  <a:schemeClr val="dk1"/>
                </a:solidFill>
                <a:latin typeface="Century Gothic"/>
                <a:ea typeface="Century Gothic"/>
                <a:cs typeface="Century Gothic"/>
                <a:sym typeface="Century Gothic"/>
              </a:rPr>
              <a:t>Pero además, TypeScript nos ofrece una aplicación adicional de las interfaces: la creación de un nuevo tipo que podemos usar a lo largo de nuestro código.</a:t>
            </a: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294" name="Google Shape;294;p35"/>
          <p:cNvPicPr preferRelativeResize="0"/>
          <p:nvPr/>
        </p:nvPicPr>
        <p:blipFill>
          <a:blip r:embed="rId3">
            <a:alphaModFix/>
          </a:blip>
          <a:stretch>
            <a:fillRect/>
          </a:stretch>
        </p:blipFill>
        <p:spPr>
          <a:xfrm>
            <a:off x="2941250" y="2296500"/>
            <a:ext cx="5261750" cy="427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s-ES"/>
              <a:t>Interfaz básica en TypeScript</a:t>
            </a:r>
            <a:endParaRPr/>
          </a:p>
        </p:txBody>
      </p:sp>
      <p:sp>
        <p:nvSpPr>
          <p:cNvPr id="300" name="Google Shape;300;p36"/>
          <p:cNvSpPr txBox="1"/>
          <p:nvPr/>
        </p:nvSpPr>
        <p:spPr>
          <a:xfrm>
            <a:off x="1093725" y="1551925"/>
            <a:ext cx="9843600" cy="300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800">
                <a:solidFill>
                  <a:schemeClr val="dk1"/>
                </a:solidFill>
                <a:latin typeface="Century Gothic"/>
                <a:ea typeface="Century Gothic"/>
                <a:cs typeface="Century Gothic"/>
                <a:sym typeface="Century Gothic"/>
              </a:rPr>
              <a:t>Pero además, TypeScript nos ofrece una aplicación adicional de las interfaces: la creación de un nuevo tipo que podemos usar a lo largo de nuestro código.</a:t>
            </a: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301" name="Google Shape;301;p36"/>
          <p:cNvPicPr preferRelativeResize="0"/>
          <p:nvPr/>
        </p:nvPicPr>
        <p:blipFill>
          <a:blip r:embed="rId3">
            <a:alphaModFix/>
          </a:blip>
          <a:stretch>
            <a:fillRect/>
          </a:stretch>
        </p:blipFill>
        <p:spPr>
          <a:xfrm>
            <a:off x="931150" y="2266925"/>
            <a:ext cx="5261750" cy="4276100"/>
          </a:xfrm>
          <a:prstGeom prst="rect">
            <a:avLst/>
          </a:prstGeom>
          <a:noFill/>
          <a:ln>
            <a:noFill/>
          </a:ln>
        </p:spPr>
      </p:pic>
      <p:pic>
        <p:nvPicPr>
          <p:cNvPr id="302" name="Google Shape;302;p36"/>
          <p:cNvPicPr preferRelativeResize="0"/>
          <p:nvPr/>
        </p:nvPicPr>
        <p:blipFill>
          <a:blip r:embed="rId4">
            <a:alphaModFix/>
          </a:blip>
          <a:stretch>
            <a:fillRect/>
          </a:stretch>
        </p:blipFill>
        <p:spPr>
          <a:xfrm>
            <a:off x="6192900" y="2970800"/>
            <a:ext cx="5684750" cy="232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634825" y="624100"/>
            <a:ext cx="10446300" cy="9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3600"/>
              <a:buFont typeface="Century Gothic"/>
              <a:buNone/>
            </a:pPr>
            <a:r>
              <a:rPr lang="es-ES" sz="3400"/>
              <a:t>ÍNDICE </a:t>
            </a:r>
            <a:endParaRPr sz="3400"/>
          </a:p>
        </p:txBody>
      </p:sp>
      <p:sp>
        <p:nvSpPr>
          <p:cNvPr id="172" name="Google Shape;172;p19"/>
          <p:cNvSpPr txBox="1"/>
          <p:nvPr/>
        </p:nvSpPr>
        <p:spPr>
          <a:xfrm>
            <a:off x="1593275" y="1524000"/>
            <a:ext cx="9240900" cy="4779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Century Gothic"/>
              <a:buChar char="●"/>
            </a:pPr>
            <a:r>
              <a:rPr lang="es-ES" sz="2400">
                <a:latin typeface="Century Gothic"/>
                <a:ea typeface="Century Gothic"/>
                <a:cs typeface="Century Gothic"/>
                <a:sym typeface="Century Gothic"/>
              </a:rPr>
              <a:t>Instalación</a:t>
            </a:r>
            <a:endParaRPr sz="240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s-ES" sz="2400">
                <a:latin typeface="Century Gothic"/>
                <a:ea typeface="Century Gothic"/>
                <a:cs typeface="Century Gothic"/>
                <a:sym typeface="Century Gothic"/>
              </a:rPr>
              <a:t>Hola, Mundo</a:t>
            </a:r>
            <a:endParaRPr sz="240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s-ES" sz="2400">
                <a:latin typeface="Century Gothic"/>
                <a:ea typeface="Century Gothic"/>
                <a:cs typeface="Century Gothic"/>
                <a:sym typeface="Century Gothic"/>
              </a:rPr>
              <a:t>Tipos de Datos</a:t>
            </a:r>
            <a:endParaRPr sz="240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s-ES" sz="2400">
                <a:latin typeface="Century Gothic"/>
                <a:ea typeface="Century Gothic"/>
                <a:cs typeface="Century Gothic"/>
                <a:sym typeface="Century Gothic"/>
              </a:rPr>
              <a:t>Funciones</a:t>
            </a:r>
            <a:endParaRPr sz="240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s-ES" sz="2400">
                <a:latin typeface="Century Gothic"/>
                <a:ea typeface="Century Gothic"/>
                <a:cs typeface="Century Gothic"/>
                <a:sym typeface="Century Gothic"/>
              </a:rPr>
              <a:t>Modificadores: public, private, protected, readonly</a:t>
            </a:r>
            <a:endParaRPr sz="2400">
              <a:latin typeface="Century Gothic"/>
              <a:ea typeface="Century Gothic"/>
              <a:cs typeface="Century Gothic"/>
              <a:sym typeface="Century Gothic"/>
            </a:endParaRPr>
          </a:p>
          <a:p>
            <a:pPr marL="457200" lvl="0" indent="-381000" algn="l" rtl="0">
              <a:spcBef>
                <a:spcPts val="0"/>
              </a:spcBef>
              <a:spcAft>
                <a:spcPts val="0"/>
              </a:spcAft>
              <a:buSzPts val="2400"/>
              <a:buFont typeface="Century Gothic"/>
              <a:buChar char="●"/>
            </a:pPr>
            <a:r>
              <a:rPr lang="es-ES" sz="2400">
                <a:latin typeface="Century Gothic"/>
                <a:ea typeface="Century Gothic"/>
                <a:cs typeface="Century Gothic"/>
                <a:sym typeface="Century Gothic"/>
              </a:rPr>
              <a:t>Propiedades y métodos estáticos</a:t>
            </a:r>
            <a:endParaRPr sz="2400">
              <a:latin typeface="Century Gothic"/>
              <a:ea typeface="Century Gothic"/>
              <a:cs typeface="Century Gothic"/>
              <a:sym typeface="Century Gothic"/>
            </a:endParaRPr>
          </a:p>
          <a:p>
            <a:pPr marL="0" lvl="0" indent="0" algn="l" rtl="0">
              <a:spcBef>
                <a:spcPts val="0"/>
              </a:spcBef>
              <a:spcAft>
                <a:spcPts val="0"/>
              </a:spcAft>
              <a:buNone/>
            </a:pPr>
            <a:r>
              <a:rPr lang="es-ES" sz="2400">
                <a:latin typeface="Century Gothic"/>
                <a:ea typeface="Century Gothic"/>
                <a:cs typeface="Century Gothic"/>
                <a:sym typeface="Century Gothic"/>
              </a:rPr>
              <a:t> </a:t>
            </a:r>
            <a:endParaRPr sz="2400">
              <a:latin typeface="Century Gothic"/>
              <a:ea typeface="Century Gothic"/>
              <a:cs typeface="Century Gothic"/>
              <a:sym typeface="Century Gothic"/>
            </a:endParaRPr>
          </a:p>
          <a:p>
            <a:pPr marL="457200" lvl="0" indent="0" algn="l" rtl="0">
              <a:spcBef>
                <a:spcPts val="0"/>
              </a:spcBef>
              <a:spcAft>
                <a:spcPts val="0"/>
              </a:spcAft>
              <a:buNone/>
            </a:pPr>
            <a:endParaRPr sz="240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Definición de una clase básica</a:t>
            </a:r>
            <a:endParaRPr/>
          </a:p>
        </p:txBody>
      </p:sp>
      <p:sp>
        <p:nvSpPr>
          <p:cNvPr id="308" name="Google Shape;308;p37"/>
          <p:cNvSpPr txBox="1"/>
          <p:nvPr/>
        </p:nvSpPr>
        <p:spPr>
          <a:xfrm>
            <a:off x="1093725" y="1551925"/>
            <a:ext cx="9843600" cy="300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309" name="Google Shape;309;p37"/>
          <p:cNvPicPr preferRelativeResize="0"/>
          <p:nvPr/>
        </p:nvPicPr>
        <p:blipFill>
          <a:blip r:embed="rId3">
            <a:alphaModFix/>
          </a:blip>
          <a:stretch>
            <a:fillRect/>
          </a:stretch>
        </p:blipFill>
        <p:spPr>
          <a:xfrm>
            <a:off x="181975" y="1245775"/>
            <a:ext cx="5256100" cy="3052475"/>
          </a:xfrm>
          <a:prstGeom prst="rect">
            <a:avLst/>
          </a:prstGeom>
          <a:noFill/>
          <a:ln>
            <a:noFill/>
          </a:ln>
        </p:spPr>
      </p:pic>
      <p:pic>
        <p:nvPicPr>
          <p:cNvPr id="310" name="Google Shape;310;p37"/>
          <p:cNvPicPr preferRelativeResize="0"/>
          <p:nvPr/>
        </p:nvPicPr>
        <p:blipFill>
          <a:blip r:embed="rId4">
            <a:alphaModFix/>
          </a:blip>
          <a:stretch>
            <a:fillRect/>
          </a:stretch>
        </p:blipFill>
        <p:spPr>
          <a:xfrm>
            <a:off x="5030350" y="3514150"/>
            <a:ext cx="7161650" cy="334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8"/>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Ejercicio</a:t>
            </a:r>
            <a:endParaRPr/>
          </a:p>
        </p:txBody>
      </p:sp>
      <p:sp>
        <p:nvSpPr>
          <p:cNvPr id="316" name="Google Shape;316;p38"/>
          <p:cNvSpPr txBox="1"/>
          <p:nvPr/>
        </p:nvSpPr>
        <p:spPr>
          <a:xfrm>
            <a:off x="1138075" y="1300675"/>
            <a:ext cx="5736900" cy="55572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Creamos la clase.</a:t>
            </a:r>
            <a:endParaRPr sz="1800">
              <a:solidFill>
                <a:schemeClr val="dk1"/>
              </a:solidFill>
              <a:latin typeface="Century Gothic"/>
              <a:ea typeface="Century Gothic"/>
              <a:cs typeface="Century Gothic"/>
              <a:sym typeface="Century Gothic"/>
            </a:endParaRPr>
          </a:p>
          <a:p>
            <a:pPr marL="457200" lvl="0"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Creamos 5 pokemon y los guardamos en un array.</a:t>
            </a:r>
            <a:endParaRPr sz="1800">
              <a:solidFill>
                <a:schemeClr val="dk1"/>
              </a:solidFill>
              <a:latin typeface="Century Gothic"/>
              <a:ea typeface="Century Gothic"/>
              <a:cs typeface="Century Gothic"/>
              <a:sym typeface="Century Gothic"/>
            </a:endParaRPr>
          </a:p>
          <a:p>
            <a:pPr marL="457200" lvl="0"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Elegimos 2 al azar.</a:t>
            </a:r>
            <a:endParaRPr sz="1800">
              <a:solidFill>
                <a:schemeClr val="dk1"/>
              </a:solidFill>
              <a:latin typeface="Century Gothic"/>
              <a:ea typeface="Century Gothic"/>
              <a:cs typeface="Century Gothic"/>
              <a:sym typeface="Century Gothic"/>
            </a:endParaRPr>
          </a:p>
          <a:p>
            <a:pPr marL="457200" lvl="0"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Comparamos la puntuación, y el que tenga más le sumamos una pelea ganada. Al pokemon que pierda le ponemos a False la propiedad puedePelear.</a:t>
            </a:r>
            <a:endParaRPr sz="1800">
              <a:solidFill>
                <a:schemeClr val="dk1"/>
              </a:solidFill>
              <a:latin typeface="Century Gothic"/>
              <a:ea typeface="Century Gothic"/>
              <a:cs typeface="Century Gothic"/>
              <a:sym typeface="Century Gothic"/>
            </a:endParaRPr>
          </a:p>
          <a:p>
            <a:pPr marL="457200" lvl="0"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Imprimimos por consola todo lo hecho.</a:t>
            </a:r>
            <a:endParaRPr sz="1800">
              <a:solidFill>
                <a:schemeClr val="dk1"/>
              </a:solidFill>
              <a:latin typeface="Century Gothic"/>
              <a:ea typeface="Century Gothic"/>
              <a:cs typeface="Century Gothic"/>
              <a:sym typeface="Century Gothic"/>
            </a:endParaRPr>
          </a:p>
          <a:p>
            <a:pPr marL="457200" lvl="0"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Cuando esto funcione complicamos un poco la cosa. Metemos la batalla dentro de un bucle para que haya 10. Para ello debemos tener en cuenta:</a:t>
            </a:r>
            <a:endParaRPr sz="1800">
              <a:solidFill>
                <a:schemeClr val="dk1"/>
              </a:solidFill>
              <a:latin typeface="Century Gothic"/>
              <a:ea typeface="Century Gothic"/>
              <a:cs typeface="Century Gothic"/>
              <a:sym typeface="Century Gothic"/>
            </a:endParaRPr>
          </a:p>
          <a:p>
            <a:pPr marL="914400" lvl="1"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que un pokemon SOLO puede luchar cuando su propiedad booleana está a TRUE. </a:t>
            </a:r>
            <a:endParaRPr sz="1800">
              <a:solidFill>
                <a:schemeClr val="dk1"/>
              </a:solidFill>
              <a:latin typeface="Century Gothic"/>
              <a:ea typeface="Century Gothic"/>
              <a:cs typeface="Century Gothic"/>
              <a:sym typeface="Century Gothic"/>
            </a:endParaRPr>
          </a:p>
          <a:p>
            <a:pPr marL="914400" lvl="1"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solo esta a FALSE una partida, luego vuelve a TRUE.</a:t>
            </a:r>
            <a:endParaRPr sz="1800">
              <a:solidFill>
                <a:schemeClr val="dk1"/>
              </a:solidFill>
              <a:latin typeface="Century Gothic"/>
              <a:ea typeface="Century Gothic"/>
              <a:cs typeface="Century Gothic"/>
              <a:sym typeface="Century Gothic"/>
            </a:endParaRPr>
          </a:p>
          <a:p>
            <a:pPr marL="457200" lvl="0" indent="-342900" algn="just" rtl="0">
              <a:spcBef>
                <a:spcPts val="0"/>
              </a:spcBef>
              <a:spcAft>
                <a:spcPts val="0"/>
              </a:spcAft>
              <a:buClr>
                <a:schemeClr val="dk1"/>
              </a:buClr>
              <a:buSzPts val="1800"/>
              <a:buFont typeface="Century Gothic"/>
              <a:buChar char="●"/>
            </a:pPr>
            <a:r>
              <a:rPr lang="es-ES" sz="1800">
                <a:solidFill>
                  <a:schemeClr val="dk1"/>
                </a:solidFill>
                <a:latin typeface="Century Gothic"/>
                <a:ea typeface="Century Gothic"/>
                <a:cs typeface="Century Gothic"/>
                <a:sym typeface="Century Gothic"/>
              </a:rPr>
              <a:t>Al final indicamos qué pokemon ha ganado más partidas.</a:t>
            </a: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317" name="Google Shape;317;p38"/>
          <p:cNvPicPr preferRelativeResize="0"/>
          <p:nvPr/>
        </p:nvPicPr>
        <p:blipFill>
          <a:blip r:embed="rId3">
            <a:alphaModFix/>
          </a:blip>
          <a:stretch>
            <a:fillRect/>
          </a:stretch>
        </p:blipFill>
        <p:spPr>
          <a:xfrm>
            <a:off x="6874975" y="0"/>
            <a:ext cx="5317100" cy="33504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9"/>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Funciones</a:t>
            </a:r>
            <a:endParaRPr/>
          </a:p>
        </p:txBody>
      </p:sp>
      <p:sp>
        <p:nvSpPr>
          <p:cNvPr id="323" name="Google Shape;323;p39"/>
          <p:cNvSpPr txBox="1"/>
          <p:nvPr/>
        </p:nvSpPr>
        <p:spPr>
          <a:xfrm>
            <a:off x="1138075" y="1300675"/>
            <a:ext cx="9716400" cy="555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s-ES" sz="1800">
                <a:solidFill>
                  <a:schemeClr val="dk1"/>
                </a:solidFill>
              </a:rPr>
              <a:t>Las funciones tienen una cabecera (donde se define el nombre de la función) y un cuerpo (las instrucciones).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Tipos:</a:t>
            </a:r>
            <a:endParaRPr sz="1800">
              <a:solidFill>
                <a:schemeClr val="dk1"/>
              </a:solidFill>
            </a:endParaRPr>
          </a:p>
          <a:p>
            <a:pPr marL="914400" lvl="0" indent="-342900" algn="l" rtl="0">
              <a:lnSpc>
                <a:spcPct val="115000"/>
              </a:lnSpc>
              <a:spcBef>
                <a:spcPts val="0"/>
              </a:spcBef>
              <a:spcAft>
                <a:spcPts val="0"/>
              </a:spcAft>
              <a:buClr>
                <a:schemeClr val="dk1"/>
              </a:buClr>
              <a:buSzPts val="1800"/>
              <a:buChar char="●"/>
            </a:pPr>
            <a:r>
              <a:rPr lang="es-ES" sz="1800">
                <a:solidFill>
                  <a:schemeClr val="dk1"/>
                </a:solidFill>
              </a:rPr>
              <a:t>Funciones con nombre</a:t>
            </a:r>
            <a:endParaRPr sz="1800">
              <a:solidFill>
                <a:schemeClr val="dk1"/>
              </a:solidFill>
            </a:endParaRPr>
          </a:p>
          <a:p>
            <a:pPr marL="914400" lvl="0" indent="-342900" algn="l" rtl="0">
              <a:lnSpc>
                <a:spcPct val="115000"/>
              </a:lnSpc>
              <a:spcBef>
                <a:spcPts val="0"/>
              </a:spcBef>
              <a:spcAft>
                <a:spcPts val="0"/>
              </a:spcAft>
              <a:buClr>
                <a:schemeClr val="dk1"/>
              </a:buClr>
              <a:buSzPts val="1800"/>
              <a:buChar char="●"/>
            </a:pPr>
            <a:r>
              <a:rPr lang="es-ES" sz="1800">
                <a:solidFill>
                  <a:schemeClr val="dk1"/>
                </a:solidFill>
              </a:rPr>
              <a:t>Funciones anónimas o métodos anónimos</a:t>
            </a:r>
            <a:endParaRPr sz="1800">
              <a:solidFill>
                <a:schemeClr val="dk1"/>
              </a:solidFill>
            </a:endParaRPr>
          </a:p>
          <a:p>
            <a:pPr marL="914400" lvl="0" indent="-342900" algn="l" rtl="0">
              <a:lnSpc>
                <a:spcPct val="115000"/>
              </a:lnSpc>
              <a:spcBef>
                <a:spcPts val="0"/>
              </a:spcBef>
              <a:spcAft>
                <a:spcPts val="0"/>
              </a:spcAft>
              <a:buClr>
                <a:schemeClr val="dk1"/>
              </a:buClr>
              <a:buSzPts val="1800"/>
              <a:buChar char="●"/>
            </a:pPr>
            <a:r>
              <a:rPr lang="es-ES" sz="1800">
                <a:solidFill>
                  <a:schemeClr val="dk1"/>
                </a:solidFill>
              </a:rPr>
              <a:t>Funciones lambda</a:t>
            </a:r>
            <a:endParaRPr sz="1800">
              <a:solidFill>
                <a:schemeClr val="dk1"/>
              </a:solidFill>
            </a:endParaRPr>
          </a:p>
          <a:p>
            <a:pPr marL="914400" lvl="0" indent="-342900" algn="l" rtl="0">
              <a:lnSpc>
                <a:spcPct val="115000"/>
              </a:lnSpc>
              <a:spcBef>
                <a:spcPts val="0"/>
              </a:spcBef>
              <a:spcAft>
                <a:spcPts val="0"/>
              </a:spcAft>
              <a:buClr>
                <a:schemeClr val="dk1"/>
              </a:buClr>
              <a:buSzPts val="1800"/>
              <a:buChar char="●"/>
            </a:pPr>
            <a:r>
              <a:rPr lang="es-ES" sz="1800">
                <a:solidFill>
                  <a:schemeClr val="dk1"/>
                </a:solidFill>
              </a:rPr>
              <a:t>Funciones definidas en las clases</a:t>
            </a:r>
            <a:endParaRPr sz="1800">
              <a:solidFill>
                <a:schemeClr val="dk1"/>
              </a:solidFill>
            </a:endParaRPr>
          </a:p>
          <a:p>
            <a:pPr marL="457200" lvl="0" indent="0" algn="l" rtl="0">
              <a:lnSpc>
                <a:spcPct val="115000"/>
              </a:lnSpc>
              <a:spcBef>
                <a:spcPts val="0"/>
              </a:spcBef>
              <a:spcAft>
                <a:spcPts val="0"/>
              </a:spcAft>
              <a:buNone/>
            </a:pP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s-ES" sz="1800">
                <a:solidFill>
                  <a:schemeClr val="dk1"/>
                </a:solidFill>
              </a:rPr>
              <a:t>Las funciones aceptan argumentos, que además se puede forzar a que correspondan a cierto tipo. </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s-ES" sz="1800">
                <a:solidFill>
                  <a:schemeClr val="dk1"/>
                </a:solidFill>
              </a:rPr>
              <a:t>Si queremos un número no determinado de argumentos, se utiliza ? tras el último parámetro.</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s-ES" sz="1800">
                <a:solidFill>
                  <a:schemeClr val="dk1"/>
                </a:solidFill>
              </a:rPr>
              <a:t>Otra circunstancia interesante es la posibilidad de asignar valores predeterminados a los parámetros, simplemente asignando el valor en la definición. </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s-ES" sz="1800">
                <a:solidFill>
                  <a:schemeClr val="dk1"/>
                </a:solidFill>
              </a:rPr>
              <a:t>También es interesante el uso de </a:t>
            </a:r>
            <a:r>
              <a:rPr lang="es-ES" sz="1800" b="1">
                <a:solidFill>
                  <a:schemeClr val="dk1"/>
                </a:solidFill>
              </a:rPr>
              <a:t>…variable: string[]</a:t>
            </a:r>
            <a:r>
              <a:rPr lang="es-ES" sz="1800">
                <a:solidFill>
                  <a:schemeClr val="dk1"/>
                </a:solidFill>
              </a:rPr>
              <a:t>, que es la forma de permitir un número indeterminado de parámetros, que acaban recogidos en la variable </a:t>
            </a:r>
            <a:r>
              <a:rPr lang="es-ES" sz="1800" i="1">
                <a:solidFill>
                  <a:schemeClr val="dk1"/>
                </a:solidFill>
              </a:rPr>
              <a:t>array</a:t>
            </a:r>
            <a:r>
              <a:rPr lang="es-ES" sz="1800">
                <a:solidFill>
                  <a:schemeClr val="dk1"/>
                </a:solidFill>
              </a:rPr>
              <a:t> </a:t>
            </a:r>
            <a:r>
              <a:rPr lang="es-ES" sz="1800" b="1">
                <a:solidFill>
                  <a:schemeClr val="dk1"/>
                </a:solidFill>
              </a:rPr>
              <a:t>variable</a:t>
            </a:r>
            <a:r>
              <a:rPr lang="es-ES" sz="1800">
                <a:solidFill>
                  <a:schemeClr val="dk1"/>
                </a:solidFill>
              </a:rPr>
              <a:t>.</a:t>
            </a:r>
            <a:endParaRPr sz="1800">
              <a:solidFill>
                <a:schemeClr val="dk1"/>
              </a:solidFill>
            </a:endParaRPr>
          </a:p>
          <a:p>
            <a:pPr marL="457200" lvl="0" indent="0" algn="just" rtl="0">
              <a:spcBef>
                <a:spcPts val="110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0"/>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Funciones</a:t>
            </a:r>
            <a:endParaRPr/>
          </a:p>
        </p:txBody>
      </p:sp>
      <p:sp>
        <p:nvSpPr>
          <p:cNvPr id="329" name="Google Shape;329;p40"/>
          <p:cNvSpPr txBox="1"/>
          <p:nvPr/>
        </p:nvSpPr>
        <p:spPr>
          <a:xfrm>
            <a:off x="1138075" y="1300675"/>
            <a:ext cx="9716400" cy="55572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dk1"/>
              </a:buClr>
              <a:buSzPts val="1800"/>
              <a:buChar char="➔"/>
            </a:pPr>
            <a:r>
              <a:rPr lang="es-ES" sz="1800">
                <a:solidFill>
                  <a:schemeClr val="dk1"/>
                </a:solidFill>
              </a:rPr>
              <a:t>También es interesante el uso de </a:t>
            </a:r>
            <a:r>
              <a:rPr lang="es-ES" sz="1800" b="1">
                <a:solidFill>
                  <a:schemeClr val="dk1"/>
                </a:solidFill>
              </a:rPr>
              <a:t>…variable: string[]</a:t>
            </a:r>
            <a:r>
              <a:rPr lang="es-ES" sz="1800">
                <a:solidFill>
                  <a:schemeClr val="dk1"/>
                </a:solidFill>
              </a:rPr>
              <a:t>, que es la forma de permitir un número indeterminado de parámetros, que acaban recogidos en la variable </a:t>
            </a:r>
            <a:r>
              <a:rPr lang="es-ES" sz="1800" i="1">
                <a:solidFill>
                  <a:schemeClr val="dk1"/>
                </a:solidFill>
              </a:rPr>
              <a:t>array</a:t>
            </a:r>
            <a:r>
              <a:rPr lang="es-ES" sz="1800">
                <a:solidFill>
                  <a:schemeClr val="dk1"/>
                </a:solidFill>
              </a:rPr>
              <a:t> </a:t>
            </a:r>
            <a:r>
              <a:rPr lang="es-ES" sz="1800" b="1">
                <a:solidFill>
                  <a:schemeClr val="dk1"/>
                </a:solidFill>
              </a:rPr>
              <a:t>variable</a:t>
            </a:r>
            <a:r>
              <a:rPr lang="es-ES" sz="1800">
                <a:solidFill>
                  <a:schemeClr val="dk1"/>
                </a:solidFill>
              </a:rPr>
              <a:t>.</a:t>
            </a: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457200" lvl="0" indent="-342900" algn="just" rtl="0">
              <a:lnSpc>
                <a:spcPct val="115000"/>
              </a:lnSpc>
              <a:spcBef>
                <a:spcPts val="1100"/>
              </a:spcBef>
              <a:spcAft>
                <a:spcPts val="0"/>
              </a:spcAft>
              <a:buClr>
                <a:schemeClr val="dk1"/>
              </a:buClr>
              <a:buSzPts val="1800"/>
              <a:buChar char="●"/>
            </a:pPr>
            <a:r>
              <a:rPr lang="es-ES" sz="1800">
                <a:solidFill>
                  <a:schemeClr val="dk1"/>
                </a:solidFill>
              </a:rPr>
              <a:t>Join(“ “) une en una cadena delimitando con un espacio los elementos de un array..</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s-ES" sz="1800">
                <a:solidFill>
                  <a:schemeClr val="dk1"/>
                </a:solidFill>
              </a:rPr>
              <a:t>Split(“ “) hace lo contrario, divide en un array las subcadenas de una cadena separadas por un espacio.</a:t>
            </a: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457200" lvl="0" indent="0" algn="just" rtl="0">
              <a:spcBef>
                <a:spcPts val="110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330" name="Google Shape;330;p40"/>
          <p:cNvPicPr preferRelativeResize="0"/>
          <p:nvPr/>
        </p:nvPicPr>
        <p:blipFill>
          <a:blip r:embed="rId3">
            <a:alphaModFix/>
          </a:blip>
          <a:stretch>
            <a:fillRect/>
          </a:stretch>
        </p:blipFill>
        <p:spPr>
          <a:xfrm>
            <a:off x="461389" y="2642913"/>
            <a:ext cx="11488926" cy="1572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1"/>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Funciones</a:t>
            </a:r>
            <a:endParaRPr/>
          </a:p>
        </p:txBody>
      </p:sp>
      <p:sp>
        <p:nvSpPr>
          <p:cNvPr id="336" name="Google Shape;336;p41"/>
          <p:cNvSpPr txBox="1"/>
          <p:nvPr/>
        </p:nvSpPr>
        <p:spPr>
          <a:xfrm>
            <a:off x="643750" y="1300675"/>
            <a:ext cx="11001000" cy="5557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sz="1800" b="1">
                <a:solidFill>
                  <a:schemeClr val="dk1"/>
                </a:solidFill>
              </a:rPr>
              <a:t>Funciones con nombre:</a:t>
            </a:r>
            <a:r>
              <a:rPr lang="es-ES" sz="1800">
                <a:solidFill>
                  <a:schemeClr val="dk1"/>
                </a:solidFill>
              </a:rPr>
              <a:t> Se diferencia de las funciones con nombre de Javascript en que los argumentos pueden asignarse tipos, y lo que devuelven las funciones también.</a:t>
            </a: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r>
              <a:rPr lang="es-ES" sz="1800" b="1">
                <a:solidFill>
                  <a:schemeClr val="dk1"/>
                </a:solidFill>
              </a:rPr>
              <a:t>Funciones anónimas: </a:t>
            </a:r>
            <a:r>
              <a:rPr lang="es-ES" sz="1800">
                <a:solidFill>
                  <a:schemeClr val="dk1"/>
                </a:solidFill>
              </a:rPr>
              <a:t>la diferencia es la misma que en el caso anterior.</a:t>
            </a:r>
            <a:endParaRPr sz="1800">
              <a:solidFill>
                <a:schemeClr val="dk1"/>
              </a:solidFill>
            </a:endParaRPr>
          </a:p>
          <a:p>
            <a:pPr marL="457200" lvl="0" indent="0" algn="just" rtl="0">
              <a:spcBef>
                <a:spcPts val="110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lnSpc>
                <a:spcPct val="115000"/>
              </a:lnSpc>
              <a:spcBef>
                <a:spcPts val="0"/>
              </a:spcBef>
              <a:spcAft>
                <a:spcPts val="0"/>
              </a:spcAft>
              <a:buNone/>
            </a:pPr>
            <a:r>
              <a:rPr lang="es-ES" sz="1800" b="1">
                <a:solidFill>
                  <a:schemeClr val="dk1"/>
                </a:solidFill>
              </a:rPr>
              <a:t>Funciones lambda: </a:t>
            </a:r>
            <a:r>
              <a:rPr lang="es-ES" sz="1800">
                <a:solidFill>
                  <a:schemeClr val="dk1"/>
                </a:solidFill>
              </a:rPr>
              <a:t>Las funciones lambda son funciones de una sola instrucción que se almacenan en una variable, o que se ejecutan directamente. Se sobreentiende que la función devuelve algo. </a:t>
            </a: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Clr>
                <a:schemeClr val="dk1"/>
              </a:buClr>
              <a:buSzPts val="1100"/>
              <a:buFont typeface="Arial"/>
              <a:buNone/>
            </a:pPr>
            <a:endParaRPr sz="1800">
              <a:solidFill>
                <a:schemeClr val="dk1"/>
              </a:solidFill>
            </a:endParaRPr>
          </a:p>
        </p:txBody>
      </p:sp>
      <p:pic>
        <p:nvPicPr>
          <p:cNvPr id="337" name="Google Shape;337;p41"/>
          <p:cNvPicPr preferRelativeResize="0"/>
          <p:nvPr/>
        </p:nvPicPr>
        <p:blipFill>
          <a:blip r:embed="rId3">
            <a:alphaModFix/>
          </a:blip>
          <a:stretch>
            <a:fillRect/>
          </a:stretch>
        </p:blipFill>
        <p:spPr>
          <a:xfrm>
            <a:off x="727775" y="2161125"/>
            <a:ext cx="5189375" cy="460675"/>
          </a:xfrm>
          <a:prstGeom prst="rect">
            <a:avLst/>
          </a:prstGeom>
          <a:noFill/>
          <a:ln>
            <a:noFill/>
          </a:ln>
        </p:spPr>
      </p:pic>
      <p:pic>
        <p:nvPicPr>
          <p:cNvPr id="338" name="Google Shape;338;p41"/>
          <p:cNvPicPr preferRelativeResize="0"/>
          <p:nvPr/>
        </p:nvPicPr>
        <p:blipFill>
          <a:blip r:embed="rId4">
            <a:alphaModFix/>
          </a:blip>
          <a:stretch>
            <a:fillRect/>
          </a:stretch>
        </p:blipFill>
        <p:spPr>
          <a:xfrm>
            <a:off x="727782" y="3527300"/>
            <a:ext cx="6423840" cy="460675"/>
          </a:xfrm>
          <a:prstGeom prst="rect">
            <a:avLst/>
          </a:prstGeom>
          <a:noFill/>
          <a:ln>
            <a:noFill/>
          </a:ln>
        </p:spPr>
      </p:pic>
      <p:pic>
        <p:nvPicPr>
          <p:cNvPr id="339" name="Google Shape;339;p41"/>
          <p:cNvPicPr preferRelativeResize="0"/>
          <p:nvPr/>
        </p:nvPicPr>
        <p:blipFill>
          <a:blip r:embed="rId5">
            <a:alphaModFix/>
          </a:blip>
          <a:stretch>
            <a:fillRect/>
          </a:stretch>
        </p:blipFill>
        <p:spPr>
          <a:xfrm>
            <a:off x="727775" y="5095800"/>
            <a:ext cx="5628350" cy="59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3"/>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Funciones</a:t>
            </a:r>
            <a:endParaRPr/>
          </a:p>
        </p:txBody>
      </p:sp>
      <p:sp>
        <p:nvSpPr>
          <p:cNvPr id="355" name="Google Shape;355;p43"/>
          <p:cNvSpPr txBox="1"/>
          <p:nvPr/>
        </p:nvSpPr>
        <p:spPr>
          <a:xfrm>
            <a:off x="643750" y="1300675"/>
            <a:ext cx="11001000" cy="5557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sz="1800" b="1">
                <a:solidFill>
                  <a:schemeClr val="dk1"/>
                </a:solidFill>
              </a:rPr>
              <a:t>Funciones definidas en clases: </a:t>
            </a:r>
            <a:r>
              <a:rPr lang="es-ES" sz="1800">
                <a:solidFill>
                  <a:schemeClr val="dk1"/>
                </a:solidFill>
              </a:rPr>
              <a:t>Cuando se definen funciones en las clases, una de sus peculiaridades es que no aparece function, sino que se escriben directamente:</a:t>
            </a: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356" name="Google Shape;356;p43"/>
          <p:cNvPicPr preferRelativeResize="0"/>
          <p:nvPr/>
        </p:nvPicPr>
        <p:blipFill>
          <a:blip r:embed="rId3">
            <a:alphaModFix/>
          </a:blip>
          <a:stretch>
            <a:fillRect/>
          </a:stretch>
        </p:blipFill>
        <p:spPr>
          <a:xfrm>
            <a:off x="746358" y="2362229"/>
            <a:ext cx="5073267" cy="128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dirty="0"/>
              <a:t>Funciones. Ejemplo.</a:t>
            </a:r>
            <a:endParaRPr dirty="0"/>
          </a:p>
        </p:txBody>
      </p:sp>
      <p:pic>
        <p:nvPicPr>
          <p:cNvPr id="362" name="Google Shape;362;p44"/>
          <p:cNvPicPr preferRelativeResize="0"/>
          <p:nvPr/>
        </p:nvPicPr>
        <p:blipFill>
          <a:blip r:embed="rId3">
            <a:alphaModFix/>
          </a:blip>
          <a:stretch>
            <a:fillRect/>
          </a:stretch>
        </p:blipFill>
        <p:spPr>
          <a:xfrm>
            <a:off x="1073030" y="1242025"/>
            <a:ext cx="9335125" cy="5615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5"/>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dirty="0"/>
              <a:t>Funciones. Ejemplo</a:t>
            </a:r>
            <a:r>
              <a:rPr lang="es-ES" dirty="0" smtClean="0"/>
              <a:t>.</a:t>
            </a:r>
            <a:br>
              <a:rPr lang="es-ES" dirty="0" smtClean="0"/>
            </a:br>
            <a:r>
              <a:rPr lang="es-ES" dirty="0"/>
              <a:t> </a:t>
            </a:r>
            <a:r>
              <a:rPr lang="es-ES" sz="2400" dirty="0" smtClean="0">
                <a:solidFill>
                  <a:schemeClr val="tx1"/>
                </a:solidFill>
              </a:rPr>
              <a:t>El segundo argumento es un VARAGS, puedo mandar uno o la cantidad que quiera al ponerle los tres puntos ( … )</a:t>
            </a:r>
            <a:endParaRPr sz="2400" dirty="0">
              <a:solidFill>
                <a:schemeClr val="tx1"/>
              </a:solidFill>
            </a:endParaRPr>
          </a:p>
        </p:txBody>
      </p:sp>
      <p:sp>
        <p:nvSpPr>
          <p:cNvPr id="368" name="Google Shape;368;p45"/>
          <p:cNvSpPr txBox="1"/>
          <p:nvPr/>
        </p:nvSpPr>
        <p:spPr>
          <a:xfrm>
            <a:off x="479275" y="5195400"/>
            <a:ext cx="11001000" cy="1662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sz="1800" b="1">
                <a:solidFill>
                  <a:schemeClr val="dk1"/>
                </a:solidFill>
              </a:rPr>
              <a:t>Ejemplo: </a:t>
            </a:r>
            <a:r>
              <a:rPr lang="es-ES" sz="1800">
                <a:solidFill>
                  <a:schemeClr val="dk1"/>
                </a:solidFill>
              </a:rPr>
              <a:t>Hacer el ejercicio pidiendo el nombre por pantalla.</a:t>
            </a: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369" name="Google Shape;369;p45"/>
          <p:cNvPicPr preferRelativeResize="0"/>
          <p:nvPr/>
        </p:nvPicPr>
        <p:blipFill>
          <a:blip r:embed="rId3">
            <a:alphaModFix/>
          </a:blip>
          <a:stretch>
            <a:fillRect/>
          </a:stretch>
        </p:blipFill>
        <p:spPr>
          <a:xfrm>
            <a:off x="259381" y="2321926"/>
            <a:ext cx="12382925" cy="4005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xfrm>
            <a:off x="1665570" y="119133"/>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dirty="0"/>
              <a:t>Funciones. Ejemplo</a:t>
            </a:r>
            <a:r>
              <a:rPr lang="es-ES" dirty="0" smtClean="0"/>
              <a:t>.</a:t>
            </a:r>
            <a:br>
              <a:rPr lang="es-ES" dirty="0" smtClean="0"/>
            </a:br>
            <a:r>
              <a:rPr lang="es-ES" dirty="0"/>
              <a:t> </a:t>
            </a:r>
            <a:r>
              <a:rPr lang="es-ES" sz="2400" dirty="0" smtClean="0">
                <a:solidFill>
                  <a:schemeClr val="tx1"/>
                </a:solidFill>
              </a:rPr>
              <a:t>El tercer valor en OPCIONAL, al ponerle ?</a:t>
            </a:r>
            <a:endParaRPr sz="2400" dirty="0">
              <a:solidFill>
                <a:schemeClr val="tx1"/>
              </a:solidFill>
            </a:endParaRPr>
          </a:p>
        </p:txBody>
      </p:sp>
      <p:sp>
        <p:nvSpPr>
          <p:cNvPr id="375" name="Google Shape;375;p46"/>
          <p:cNvSpPr txBox="1"/>
          <p:nvPr/>
        </p:nvSpPr>
        <p:spPr>
          <a:xfrm>
            <a:off x="479275" y="3312325"/>
            <a:ext cx="11001000" cy="354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376" name="Google Shape;376;p46"/>
          <p:cNvPicPr preferRelativeResize="0"/>
          <p:nvPr/>
        </p:nvPicPr>
        <p:blipFill>
          <a:blip r:embed="rId3">
            <a:alphaModFix/>
          </a:blip>
          <a:stretch>
            <a:fillRect/>
          </a:stretch>
        </p:blipFill>
        <p:spPr>
          <a:xfrm>
            <a:off x="-28925" y="1209333"/>
            <a:ext cx="12192000" cy="55787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7"/>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dirty="0"/>
              <a:t>Funciones. Ejemplo</a:t>
            </a:r>
            <a:r>
              <a:rPr lang="es-ES" dirty="0" smtClean="0"/>
              <a:t>. </a:t>
            </a:r>
            <a:br>
              <a:rPr lang="es-ES" dirty="0" smtClean="0"/>
            </a:br>
            <a:r>
              <a:rPr lang="es-ES" sz="2000" dirty="0" smtClean="0">
                <a:solidFill>
                  <a:schemeClr val="tx1"/>
                </a:solidFill>
              </a:rPr>
              <a:t>El tercer valor es POR DEFECTO, en este </a:t>
            </a:r>
            <a:r>
              <a:rPr lang="es-ES" sz="2000" dirty="0" smtClean="0">
                <a:solidFill>
                  <a:schemeClr val="tx1"/>
                </a:solidFill>
              </a:rPr>
              <a:t>ejemplo </a:t>
            </a:r>
            <a:r>
              <a:rPr lang="es-ES" sz="2000" dirty="0" smtClean="0">
                <a:solidFill>
                  <a:schemeClr val="tx1"/>
                </a:solidFill>
              </a:rPr>
              <a:t>si no lo mando valdría “” ( vacío ) </a:t>
            </a:r>
            <a:endParaRPr sz="2000" dirty="0">
              <a:solidFill>
                <a:schemeClr val="tx1"/>
              </a:solidFill>
            </a:endParaRPr>
          </a:p>
        </p:txBody>
      </p:sp>
      <p:sp>
        <p:nvSpPr>
          <p:cNvPr id="382" name="Google Shape;382;p47"/>
          <p:cNvSpPr txBox="1"/>
          <p:nvPr/>
        </p:nvSpPr>
        <p:spPr>
          <a:xfrm>
            <a:off x="479275" y="3312325"/>
            <a:ext cx="11001000" cy="354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383" name="Google Shape;383;p47"/>
          <p:cNvPicPr preferRelativeResize="0"/>
          <p:nvPr/>
        </p:nvPicPr>
        <p:blipFill>
          <a:blip r:embed="rId3">
            <a:alphaModFix/>
          </a:blip>
          <a:stretch>
            <a:fillRect/>
          </a:stretch>
        </p:blipFill>
        <p:spPr>
          <a:xfrm>
            <a:off x="280699" y="2049835"/>
            <a:ext cx="11911301" cy="428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634825" y="624100"/>
            <a:ext cx="10446300" cy="9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3600"/>
              <a:buFont typeface="Century Gothic"/>
              <a:buNone/>
            </a:pPr>
            <a:r>
              <a:rPr lang="es-ES" sz="3400"/>
              <a:t>Instalación</a:t>
            </a:r>
            <a:endParaRPr sz="3400"/>
          </a:p>
        </p:txBody>
      </p:sp>
      <p:sp>
        <p:nvSpPr>
          <p:cNvPr id="178" name="Google Shape;178;p20"/>
          <p:cNvSpPr txBox="1"/>
          <p:nvPr/>
        </p:nvSpPr>
        <p:spPr>
          <a:xfrm>
            <a:off x="1005050" y="1524000"/>
            <a:ext cx="9829200" cy="4779900"/>
          </a:xfrm>
          <a:prstGeom prst="rect">
            <a:avLst/>
          </a:prstGeom>
          <a:noFill/>
          <a:ln>
            <a:noFill/>
          </a:ln>
        </p:spPr>
        <p:txBody>
          <a:bodyPr spcFirstLastPara="1" wrap="square" lIns="91425" tIns="91425" rIns="91425" bIns="91425" anchor="t" anchorCtr="0">
            <a:noAutofit/>
          </a:bodyPr>
          <a:lstStyle/>
          <a:p>
            <a:pPr marL="457200" marR="139700" lvl="0" indent="-391500" algn="l" rtl="0">
              <a:lnSpc>
                <a:spcPct val="150000"/>
              </a:lnSpc>
              <a:spcBef>
                <a:spcPts val="0"/>
              </a:spcBef>
              <a:spcAft>
                <a:spcPts val="0"/>
              </a:spcAft>
              <a:buClr>
                <a:srgbClr val="333333"/>
              </a:buClr>
              <a:buSzPts val="1800"/>
              <a:buChar char="●"/>
            </a:pPr>
            <a:r>
              <a:rPr lang="es-ES" sz="1800" b="1" dirty="0" smtClean="0">
                <a:solidFill>
                  <a:srgbClr val="333333"/>
                </a:solidFill>
              </a:rPr>
              <a:t>1- Descargar e instalar </a:t>
            </a:r>
            <a:r>
              <a:rPr lang="es-ES" sz="1800" b="1" i="1" dirty="0" smtClean="0">
                <a:solidFill>
                  <a:srgbClr val="FF0000"/>
                </a:solidFill>
              </a:rPr>
              <a:t>Node.js </a:t>
            </a:r>
            <a:r>
              <a:rPr lang="es-ES" sz="1800" b="1" i="1" dirty="0">
                <a:solidFill>
                  <a:srgbClr val="FF0000"/>
                </a:solidFill>
              </a:rPr>
              <a:t>→ nodejs.org</a:t>
            </a:r>
            <a:endParaRPr sz="1800" b="1" i="1" dirty="0">
              <a:solidFill>
                <a:srgbClr val="FF0000"/>
              </a:solidFill>
            </a:endParaRPr>
          </a:p>
          <a:p>
            <a:pPr marL="450000" lvl="0" indent="-384300" algn="l" rtl="0">
              <a:lnSpc>
                <a:spcPct val="150000"/>
              </a:lnSpc>
              <a:spcBef>
                <a:spcPts val="0"/>
              </a:spcBef>
              <a:spcAft>
                <a:spcPts val="0"/>
              </a:spcAft>
              <a:buSzPts val="1800"/>
              <a:buChar char="●"/>
            </a:pPr>
            <a:r>
              <a:rPr lang="es-ES" sz="1800" b="1" dirty="0" smtClean="0">
                <a:latin typeface="Century Gothic"/>
                <a:ea typeface="Century Gothic"/>
                <a:cs typeface="Century Gothic"/>
                <a:sym typeface="Century Gothic"/>
              </a:rPr>
              <a:t>2-</a:t>
            </a:r>
            <a:r>
              <a:rPr lang="es-ES" sz="1800" dirty="0" smtClean="0">
                <a:latin typeface="Century Gothic"/>
                <a:ea typeface="Century Gothic"/>
                <a:cs typeface="Century Gothic"/>
                <a:sym typeface="Century Gothic"/>
              </a:rPr>
              <a:t> Editores a utilizar:  </a:t>
            </a:r>
            <a:r>
              <a:rPr lang="es-ES" sz="1800" dirty="0" err="1" smtClean="0">
                <a:latin typeface="Century Gothic"/>
                <a:ea typeface="Century Gothic"/>
                <a:cs typeface="Century Gothic"/>
                <a:sym typeface="Century Gothic"/>
              </a:rPr>
              <a:t>SublimeText</a:t>
            </a:r>
            <a:r>
              <a:rPr lang="es-ES" sz="1800" dirty="0" smtClean="0">
                <a:latin typeface="Century Gothic"/>
                <a:ea typeface="Century Gothic"/>
                <a:cs typeface="Century Gothic"/>
                <a:sym typeface="Century Gothic"/>
              </a:rPr>
              <a:t> o Visual Studio </a:t>
            </a:r>
            <a:r>
              <a:rPr lang="es-ES" sz="1800" dirty="0" err="1" smtClean="0">
                <a:latin typeface="Century Gothic"/>
                <a:ea typeface="Century Gothic"/>
                <a:cs typeface="Century Gothic"/>
                <a:sym typeface="Century Gothic"/>
              </a:rPr>
              <a:t>Code</a:t>
            </a:r>
            <a:r>
              <a:rPr lang="es-ES" sz="1800" dirty="0" smtClean="0">
                <a:latin typeface="Century Gothic"/>
                <a:ea typeface="Century Gothic"/>
                <a:cs typeface="Century Gothic"/>
                <a:sym typeface="Century Gothic"/>
              </a:rPr>
              <a:t> por ejemplo</a:t>
            </a:r>
          </a:p>
          <a:p>
            <a:pPr marL="450000" lvl="0" indent="-384300">
              <a:lnSpc>
                <a:spcPct val="150000"/>
              </a:lnSpc>
              <a:buSzPts val="1800"/>
              <a:buChar char="●"/>
            </a:pPr>
            <a:r>
              <a:rPr lang="es-ES" sz="1800" b="1" dirty="0" smtClean="0">
                <a:latin typeface="Century Gothic"/>
                <a:ea typeface="Century Gothic"/>
                <a:cs typeface="Century Gothic"/>
                <a:sym typeface="Century Gothic"/>
              </a:rPr>
              <a:t>3-</a:t>
            </a:r>
            <a:r>
              <a:rPr lang="es-ES" sz="1800" dirty="0" smtClean="0">
                <a:latin typeface="Century Gothic"/>
                <a:ea typeface="Century Gothic"/>
                <a:cs typeface="Century Gothic"/>
                <a:sym typeface="Century Gothic"/>
              </a:rPr>
              <a:t> </a:t>
            </a:r>
            <a:r>
              <a:rPr lang="es-ES" sz="1800" dirty="0" smtClean="0"/>
              <a:t>Puedes </a:t>
            </a:r>
            <a:r>
              <a:rPr lang="es-ES" sz="1800" dirty="0"/>
              <a:t>instalar </a:t>
            </a:r>
            <a:r>
              <a:rPr lang="es-ES" sz="1800" dirty="0" err="1"/>
              <a:t>TypeScript</a:t>
            </a:r>
            <a:r>
              <a:rPr lang="es-ES" sz="1800" dirty="0"/>
              <a:t> a través de </a:t>
            </a:r>
            <a:r>
              <a:rPr lang="es-ES" sz="1800" dirty="0" err="1" smtClean="0"/>
              <a:t>npm</a:t>
            </a:r>
            <a:r>
              <a:rPr lang="es-ES" sz="1800" dirty="0" smtClean="0"/>
              <a:t> ( </a:t>
            </a:r>
            <a:r>
              <a:rPr lang="es-ES" sz="1800" i="1" dirty="0" err="1" smtClean="0"/>
              <a:t>Node</a:t>
            </a:r>
            <a:r>
              <a:rPr lang="es-ES" sz="1800" i="1" dirty="0" smtClean="0"/>
              <a:t> </a:t>
            </a:r>
            <a:r>
              <a:rPr lang="es-ES" sz="1800" i="1" dirty="0" err="1" smtClean="0"/>
              <a:t>Package</a:t>
            </a:r>
            <a:r>
              <a:rPr lang="es-ES" sz="1800" i="1" dirty="0" smtClean="0"/>
              <a:t> Manager</a:t>
            </a:r>
            <a:r>
              <a:rPr lang="es-ES" sz="1800" dirty="0" smtClean="0"/>
              <a:t>, Gestor de paquete o módulos de </a:t>
            </a:r>
            <a:r>
              <a:rPr lang="es-ES" sz="1800" dirty="0" err="1" smtClean="0"/>
              <a:t>Node</a:t>
            </a:r>
            <a:r>
              <a:rPr lang="es-ES" sz="1800" dirty="0" smtClean="0"/>
              <a:t> ) con ;</a:t>
            </a:r>
            <a:endParaRPr lang="es-ES" sz="1800" dirty="0" smtClean="0">
              <a:latin typeface="Century Gothic"/>
              <a:ea typeface="Century Gothic"/>
              <a:cs typeface="Century Gothic"/>
              <a:sym typeface="Century Gothic"/>
            </a:endParaRPr>
          </a:p>
          <a:p>
            <a:pPr marL="65700" lvl="0" algn="l" rtl="0">
              <a:spcBef>
                <a:spcPts val="0"/>
              </a:spcBef>
              <a:spcAft>
                <a:spcPts val="0"/>
              </a:spcAft>
              <a:buSzPts val="1800"/>
            </a:pPr>
            <a:r>
              <a:rPr lang="es-ES" sz="1800" dirty="0">
                <a:latin typeface="Century Gothic"/>
                <a:sym typeface="Century Gothic"/>
              </a:rPr>
              <a:t> </a:t>
            </a:r>
            <a:r>
              <a:rPr lang="es-ES" sz="1800" dirty="0" smtClean="0">
                <a:latin typeface="Century Gothic"/>
                <a:sym typeface="Century Gothic"/>
              </a:rPr>
              <a:t>      </a:t>
            </a:r>
            <a:r>
              <a:rPr lang="es-ES" sz="1800" dirty="0" smtClean="0">
                <a:solidFill>
                  <a:schemeClr val="accent2">
                    <a:lumMod val="75000"/>
                  </a:schemeClr>
                </a:solidFill>
                <a:latin typeface="Century Gothic"/>
                <a:sym typeface="Century Gothic"/>
              </a:rPr>
              <a:t>(</a:t>
            </a:r>
            <a:r>
              <a:rPr lang="es-ES" sz="1800" dirty="0" smtClean="0">
                <a:latin typeface="Century Gothic"/>
                <a:sym typeface="Century Gothic"/>
              </a:rPr>
              <a:t> </a:t>
            </a:r>
            <a:r>
              <a:rPr lang="es-ES" sz="1800" u="sng" dirty="0" smtClean="0">
                <a:solidFill>
                  <a:schemeClr val="hlink"/>
                </a:solidFill>
                <a:hlinkClick r:id="rId3"/>
              </a:rPr>
              <a:t>http</a:t>
            </a:r>
            <a:r>
              <a:rPr lang="es-ES" sz="1800" u="sng" dirty="0">
                <a:solidFill>
                  <a:schemeClr val="hlink"/>
                </a:solidFill>
                <a:hlinkClick r:id="rId3"/>
              </a:rPr>
              <a:t>://</a:t>
            </a:r>
            <a:r>
              <a:rPr lang="es-ES" sz="1800" u="sng" dirty="0" smtClean="0">
                <a:solidFill>
                  <a:schemeClr val="hlink"/>
                </a:solidFill>
                <a:hlinkClick r:id="rId3"/>
              </a:rPr>
              <a:t>www.typescriptlang.org/es/</a:t>
            </a:r>
            <a:r>
              <a:rPr lang="es-ES" sz="1800" u="sng" dirty="0" smtClean="0">
                <a:solidFill>
                  <a:schemeClr val="hlink"/>
                </a:solidFill>
              </a:rPr>
              <a:t> )</a:t>
            </a:r>
            <a:endParaRPr sz="1800" dirty="0">
              <a:latin typeface="Century Gothic"/>
              <a:ea typeface="Century Gothic"/>
              <a:cs typeface="Century Gothic"/>
              <a:sym typeface="Century Gothic"/>
            </a:endParaRPr>
          </a:p>
          <a:p>
            <a:pPr marL="1371600" lvl="1" indent="-342900" algn="l" rtl="0">
              <a:spcBef>
                <a:spcPts val="0"/>
              </a:spcBef>
              <a:spcAft>
                <a:spcPts val="0"/>
              </a:spcAft>
              <a:buSzPts val="1800"/>
              <a:buFont typeface="Century Gothic"/>
              <a:buChar char="○"/>
            </a:pPr>
            <a:r>
              <a:rPr lang="es-ES" sz="1800" dirty="0" smtClean="0">
                <a:latin typeface="Century Gothic"/>
                <a:ea typeface="Century Gothic"/>
                <a:cs typeface="Century Gothic"/>
                <a:sym typeface="Century Gothic"/>
              </a:rPr>
              <a:t>En la consola:</a:t>
            </a:r>
            <a:endParaRPr sz="1800" dirty="0">
              <a:latin typeface="Century Gothic"/>
              <a:ea typeface="Century Gothic"/>
              <a:cs typeface="Century Gothic"/>
              <a:sym typeface="Century Gothic"/>
            </a:endParaRPr>
          </a:p>
          <a:p>
            <a:pPr marL="1371600" lvl="1" indent="-342900" algn="l" rtl="0">
              <a:spcBef>
                <a:spcPts val="0"/>
              </a:spcBef>
              <a:spcAft>
                <a:spcPts val="0"/>
              </a:spcAft>
              <a:buSzPts val="1800"/>
              <a:buFont typeface="Century Gothic"/>
              <a:buChar char="○"/>
            </a:pPr>
            <a:r>
              <a:rPr lang="es-ES" sz="1800" i="1" dirty="0" err="1">
                <a:latin typeface="Century Gothic"/>
                <a:ea typeface="Century Gothic"/>
                <a:cs typeface="Century Gothic"/>
                <a:sym typeface="Century Gothic"/>
              </a:rPr>
              <a:t>npm</a:t>
            </a:r>
            <a:r>
              <a:rPr lang="es-ES" sz="1800" i="1" dirty="0">
                <a:latin typeface="Century Gothic"/>
                <a:ea typeface="Century Gothic"/>
                <a:cs typeface="Century Gothic"/>
                <a:sym typeface="Century Gothic"/>
              </a:rPr>
              <a:t> </a:t>
            </a:r>
            <a:r>
              <a:rPr lang="es-ES" sz="1800" i="1" dirty="0" err="1">
                <a:latin typeface="Century Gothic"/>
                <a:ea typeface="Century Gothic"/>
                <a:cs typeface="Century Gothic"/>
                <a:sym typeface="Century Gothic"/>
              </a:rPr>
              <a:t>install</a:t>
            </a:r>
            <a:r>
              <a:rPr lang="es-ES" sz="1800" i="1" dirty="0">
                <a:latin typeface="Century Gothic"/>
                <a:ea typeface="Century Gothic"/>
                <a:cs typeface="Century Gothic"/>
                <a:sym typeface="Century Gothic"/>
              </a:rPr>
              <a:t> -g </a:t>
            </a:r>
            <a:r>
              <a:rPr lang="es-ES" sz="1800" i="1" dirty="0" err="1">
                <a:latin typeface="Century Gothic"/>
                <a:ea typeface="Century Gothic"/>
                <a:cs typeface="Century Gothic"/>
                <a:sym typeface="Century Gothic"/>
              </a:rPr>
              <a:t>typescript</a:t>
            </a:r>
            <a:r>
              <a:rPr lang="es-ES" sz="1800" i="1" dirty="0">
                <a:latin typeface="Century Gothic"/>
                <a:ea typeface="Century Gothic"/>
                <a:cs typeface="Century Gothic"/>
                <a:sym typeface="Century Gothic"/>
              </a:rPr>
              <a:t>  </a:t>
            </a:r>
            <a:r>
              <a:rPr lang="es-ES" sz="1800" dirty="0">
                <a:latin typeface="Century Gothic"/>
                <a:ea typeface="Century Gothic"/>
                <a:cs typeface="Century Gothic"/>
                <a:sym typeface="Century Gothic"/>
              </a:rPr>
              <a:t>← Para instalar el compilador</a:t>
            </a:r>
            <a:endParaRPr sz="1800" dirty="0">
              <a:latin typeface="Century Gothic"/>
              <a:ea typeface="Century Gothic"/>
              <a:cs typeface="Century Gothic"/>
              <a:sym typeface="Century Gothic"/>
            </a:endParaRPr>
          </a:p>
          <a:p>
            <a:pPr marL="1371600" lvl="1" indent="-342900" algn="l" rtl="0">
              <a:spcBef>
                <a:spcPts val="0"/>
              </a:spcBef>
              <a:spcAft>
                <a:spcPts val="0"/>
              </a:spcAft>
              <a:buSzPts val="1800"/>
              <a:buFont typeface="Century Gothic"/>
              <a:buChar char="○"/>
            </a:pPr>
            <a:r>
              <a:rPr lang="es-ES" sz="1800" i="1" dirty="0" err="1">
                <a:latin typeface="Century Gothic"/>
                <a:ea typeface="Century Gothic"/>
                <a:cs typeface="Century Gothic"/>
                <a:sym typeface="Century Gothic"/>
              </a:rPr>
              <a:t>n</a:t>
            </a:r>
            <a:r>
              <a:rPr lang="es-ES" sz="1800" i="1" dirty="0" err="1" smtClean="0">
                <a:latin typeface="Century Gothic"/>
                <a:ea typeface="Century Gothic"/>
                <a:cs typeface="Century Gothic"/>
                <a:sym typeface="Century Gothic"/>
              </a:rPr>
              <a:t>px</a:t>
            </a:r>
            <a:r>
              <a:rPr lang="es-ES" sz="1800" i="1" dirty="0" smtClean="0">
                <a:latin typeface="Century Gothic"/>
                <a:ea typeface="Century Gothic"/>
                <a:cs typeface="Century Gothic"/>
                <a:sym typeface="Century Gothic"/>
              </a:rPr>
              <a:t> </a:t>
            </a:r>
            <a:r>
              <a:rPr lang="es-ES" sz="1800" i="1" dirty="0" err="1" smtClean="0">
                <a:latin typeface="Century Gothic"/>
                <a:ea typeface="Century Gothic"/>
                <a:cs typeface="Century Gothic"/>
                <a:sym typeface="Century Gothic"/>
              </a:rPr>
              <a:t>tsc</a:t>
            </a:r>
            <a:r>
              <a:rPr lang="es-ES" sz="1800" i="1" dirty="0" smtClean="0">
                <a:latin typeface="Century Gothic"/>
                <a:ea typeface="Century Gothic"/>
                <a:cs typeface="Century Gothic"/>
                <a:sym typeface="Century Gothic"/>
              </a:rPr>
              <a:t> </a:t>
            </a:r>
            <a:r>
              <a:rPr lang="es-ES" sz="1800" dirty="0">
                <a:latin typeface="Century Gothic"/>
                <a:ea typeface="Century Gothic"/>
                <a:cs typeface="Century Gothic"/>
                <a:sym typeface="Century Gothic"/>
              </a:rPr>
              <a:t>← Comprobamos que todo ha ido </a:t>
            </a:r>
            <a:r>
              <a:rPr lang="es-ES" sz="1800" dirty="0" smtClean="0">
                <a:latin typeface="Century Gothic"/>
                <a:ea typeface="Century Gothic"/>
                <a:cs typeface="Century Gothic"/>
                <a:sym typeface="Century Gothic"/>
              </a:rPr>
              <a:t>bien</a:t>
            </a:r>
            <a:endParaRPr sz="1800" dirty="0">
              <a:latin typeface="Century Gothic"/>
              <a:ea typeface="Century Gothic"/>
              <a:cs typeface="Century Gothic"/>
              <a:sym typeface="Century Gothic"/>
            </a:endParaRPr>
          </a:p>
          <a:p>
            <a:pPr marL="65700">
              <a:buSzPts val="1800"/>
            </a:pPr>
            <a:endParaRPr lang="es-ES" sz="1800" dirty="0" smtClean="0">
              <a:latin typeface="Century Gothic"/>
              <a:ea typeface="Century Gothic"/>
              <a:cs typeface="Century Gothic"/>
              <a:sym typeface="Century Gothic"/>
            </a:endParaRPr>
          </a:p>
          <a:p>
            <a:pPr marL="450000" lvl="0" indent="-384300" algn="l" rtl="0">
              <a:spcBef>
                <a:spcPts val="0"/>
              </a:spcBef>
              <a:spcAft>
                <a:spcPts val="0"/>
              </a:spcAft>
              <a:buSzPts val="1800"/>
              <a:buFont typeface="Century Gothic"/>
              <a:buChar char="●"/>
            </a:pPr>
            <a:r>
              <a:rPr lang="es-ES" sz="1800" dirty="0" smtClean="0">
                <a:latin typeface="Century Gothic"/>
                <a:ea typeface="Century Gothic"/>
                <a:cs typeface="Century Gothic"/>
                <a:sym typeface="Century Gothic"/>
              </a:rPr>
              <a:t>Si </a:t>
            </a:r>
            <a:r>
              <a:rPr lang="es-ES" sz="1800" dirty="0">
                <a:latin typeface="Century Gothic"/>
                <a:ea typeface="Century Gothic"/>
                <a:cs typeface="Century Gothic"/>
                <a:sym typeface="Century Gothic"/>
              </a:rPr>
              <a:t>no ha ido  bien puede que:</a:t>
            </a:r>
            <a:endParaRPr sz="1800" dirty="0">
              <a:latin typeface="Century Gothic"/>
              <a:ea typeface="Century Gothic"/>
              <a:cs typeface="Century Gothic"/>
              <a:sym typeface="Century Gothic"/>
            </a:endParaRPr>
          </a:p>
          <a:p>
            <a:pPr marL="1371600" lvl="1" indent="-342900" algn="l" rtl="0">
              <a:spcBef>
                <a:spcPts val="0"/>
              </a:spcBef>
              <a:spcAft>
                <a:spcPts val="0"/>
              </a:spcAft>
              <a:buSzPts val="1800"/>
              <a:buFont typeface="Century Gothic"/>
              <a:buChar char="○"/>
            </a:pPr>
            <a:r>
              <a:rPr lang="es-ES" sz="1800" dirty="0">
                <a:latin typeface="Century Gothic"/>
                <a:ea typeface="Century Gothic"/>
                <a:cs typeface="Century Gothic"/>
                <a:sym typeface="Century Gothic"/>
              </a:rPr>
              <a:t>no se haya añadido la ruta al </a:t>
            </a:r>
            <a:r>
              <a:rPr lang="es-ES" sz="1800" dirty="0" err="1">
                <a:latin typeface="Century Gothic"/>
                <a:ea typeface="Century Gothic"/>
                <a:cs typeface="Century Gothic"/>
                <a:sym typeface="Century Gothic"/>
              </a:rPr>
              <a:t>path</a:t>
            </a:r>
            <a:r>
              <a:rPr lang="es-ES" sz="1800" dirty="0">
                <a:latin typeface="Century Gothic"/>
                <a:ea typeface="Century Gothic"/>
                <a:cs typeface="Century Gothic"/>
                <a:sym typeface="Century Gothic"/>
              </a:rPr>
              <a:t> y haya que hacerlo manualmente.</a:t>
            </a:r>
            <a:endParaRPr sz="1800" dirty="0">
              <a:latin typeface="Century Gothic"/>
              <a:ea typeface="Century Gothic"/>
              <a:cs typeface="Century Gothic"/>
              <a:sym typeface="Century Gothic"/>
            </a:endParaRPr>
          </a:p>
          <a:p>
            <a:pPr marL="1371600" lvl="1" indent="-342900" algn="l" rtl="0">
              <a:spcBef>
                <a:spcPts val="0"/>
              </a:spcBef>
              <a:spcAft>
                <a:spcPts val="0"/>
              </a:spcAft>
              <a:buSzPts val="1800"/>
              <a:buFont typeface="Century Gothic"/>
              <a:buChar char="○"/>
            </a:pPr>
            <a:r>
              <a:rPr lang="es-ES" sz="1800" dirty="0">
                <a:latin typeface="Century Gothic"/>
                <a:ea typeface="Century Gothic"/>
                <a:cs typeface="Century Gothic"/>
                <a:sym typeface="Century Gothic"/>
              </a:rPr>
              <a:t>nos diga que tsc.ps1 no está firmado digitalmente:</a:t>
            </a:r>
            <a:endParaRPr sz="1800" dirty="0">
              <a:latin typeface="Century Gothic"/>
              <a:ea typeface="Century Gothic"/>
              <a:cs typeface="Century Gothic"/>
              <a:sym typeface="Century Gothic"/>
            </a:endParaRPr>
          </a:p>
          <a:p>
            <a:pPr marL="1371600" lvl="0" indent="0" algn="l" rtl="0">
              <a:spcBef>
                <a:spcPts val="0"/>
              </a:spcBef>
              <a:spcAft>
                <a:spcPts val="0"/>
              </a:spcAft>
              <a:buNone/>
            </a:pPr>
            <a:r>
              <a:rPr lang="es-ES" sz="1800" dirty="0">
                <a:latin typeface="Century Gothic"/>
                <a:ea typeface="Century Gothic"/>
                <a:cs typeface="Century Gothic"/>
                <a:sym typeface="Century Gothic"/>
              </a:rPr>
              <a:t>Set-</a:t>
            </a:r>
            <a:r>
              <a:rPr lang="es-ES" sz="1800" dirty="0" err="1">
                <a:latin typeface="Century Gothic"/>
                <a:ea typeface="Century Gothic"/>
                <a:cs typeface="Century Gothic"/>
                <a:sym typeface="Century Gothic"/>
              </a:rPr>
              <a:t>ExecutionPolicy</a:t>
            </a:r>
            <a:r>
              <a:rPr lang="es-ES" sz="1800" dirty="0">
                <a:latin typeface="Century Gothic"/>
                <a:ea typeface="Century Gothic"/>
                <a:cs typeface="Century Gothic"/>
                <a:sym typeface="Century Gothic"/>
              </a:rPr>
              <a:t> -</a:t>
            </a:r>
            <a:r>
              <a:rPr lang="es-ES" sz="1800" dirty="0" err="1">
                <a:latin typeface="Century Gothic"/>
                <a:ea typeface="Century Gothic"/>
                <a:cs typeface="Century Gothic"/>
                <a:sym typeface="Century Gothic"/>
              </a:rPr>
              <a:t>ExecutionPolicy</a:t>
            </a:r>
            <a:r>
              <a:rPr lang="es-ES" sz="1800" dirty="0">
                <a:latin typeface="Century Gothic"/>
                <a:ea typeface="Century Gothic"/>
                <a:cs typeface="Century Gothic"/>
                <a:sym typeface="Century Gothic"/>
              </a:rPr>
              <a:t> </a:t>
            </a:r>
            <a:r>
              <a:rPr lang="es-ES" sz="1800" dirty="0" err="1">
                <a:latin typeface="Century Gothic"/>
                <a:ea typeface="Century Gothic"/>
                <a:cs typeface="Century Gothic"/>
                <a:sym typeface="Century Gothic"/>
              </a:rPr>
              <a:t>RemoteSigned</a:t>
            </a:r>
            <a:r>
              <a:rPr lang="es-ES" sz="1800" dirty="0">
                <a:latin typeface="Century Gothic"/>
                <a:ea typeface="Century Gothic"/>
                <a:cs typeface="Century Gothic"/>
                <a:sym typeface="Century Gothic"/>
              </a:rPr>
              <a:t> -</a:t>
            </a:r>
            <a:r>
              <a:rPr lang="es-ES" sz="1800" dirty="0" err="1">
                <a:latin typeface="Century Gothic"/>
                <a:ea typeface="Century Gothic"/>
                <a:cs typeface="Century Gothic"/>
                <a:sym typeface="Century Gothic"/>
              </a:rPr>
              <a:t>Scope</a:t>
            </a:r>
            <a:r>
              <a:rPr lang="es-ES" sz="1800" dirty="0">
                <a:latin typeface="Century Gothic"/>
                <a:ea typeface="Century Gothic"/>
                <a:cs typeface="Century Gothic"/>
                <a:sym typeface="Century Gothic"/>
              </a:rPr>
              <a:t> </a:t>
            </a:r>
            <a:r>
              <a:rPr lang="es-ES" sz="1800" dirty="0" err="1" smtClean="0">
                <a:latin typeface="Century Gothic"/>
                <a:ea typeface="Century Gothic"/>
                <a:cs typeface="Century Gothic"/>
                <a:sym typeface="Century Gothic"/>
              </a:rPr>
              <a:t>LocalMachine</a:t>
            </a:r>
            <a:endParaRPr sz="1800" dirty="0">
              <a:latin typeface="Century Gothic"/>
              <a:ea typeface="Century Gothic"/>
              <a:cs typeface="Century Gothic"/>
              <a:sym typeface="Century Gothic"/>
            </a:endParaRPr>
          </a:p>
          <a:p>
            <a:pPr marL="1371600" lvl="0" indent="-342900" algn="l" rtl="0">
              <a:spcBef>
                <a:spcPts val="0"/>
              </a:spcBef>
              <a:spcAft>
                <a:spcPts val="0"/>
              </a:spcAft>
              <a:buSzPts val="1800"/>
              <a:buFont typeface="Century Gothic"/>
              <a:buChar char="●"/>
            </a:pPr>
            <a:r>
              <a:rPr lang="es-ES" sz="1800" dirty="0">
                <a:latin typeface="Century Gothic"/>
                <a:ea typeface="Century Gothic"/>
                <a:cs typeface="Century Gothic"/>
                <a:sym typeface="Century Gothic"/>
              </a:rPr>
              <a:t>nos dice que no se pueden ejecutar scripts: </a:t>
            </a:r>
            <a:endParaRPr sz="1800" dirty="0">
              <a:latin typeface="Century Gothic"/>
              <a:ea typeface="Century Gothic"/>
              <a:cs typeface="Century Gothic"/>
              <a:sym typeface="Century Gothic"/>
            </a:endParaRPr>
          </a:p>
          <a:p>
            <a:pPr marL="2743200" lvl="0" indent="0" algn="l" rtl="0">
              <a:spcBef>
                <a:spcPts val="0"/>
              </a:spcBef>
              <a:spcAft>
                <a:spcPts val="0"/>
              </a:spcAft>
              <a:buNone/>
            </a:pPr>
            <a:r>
              <a:rPr lang="es-ES" sz="1800" dirty="0">
                <a:latin typeface="Century Gothic"/>
                <a:ea typeface="Century Gothic"/>
                <a:cs typeface="Century Gothic"/>
                <a:sym typeface="Century Gothic"/>
              </a:rPr>
              <a:t>Set-</a:t>
            </a:r>
            <a:r>
              <a:rPr lang="es-ES" sz="1800" dirty="0" err="1">
                <a:latin typeface="Century Gothic"/>
                <a:ea typeface="Century Gothic"/>
                <a:cs typeface="Century Gothic"/>
                <a:sym typeface="Century Gothic"/>
              </a:rPr>
              <a:t>ExecutionPolicy</a:t>
            </a:r>
            <a:r>
              <a:rPr lang="es-ES" sz="1800" dirty="0">
                <a:latin typeface="Century Gothic"/>
                <a:ea typeface="Century Gothic"/>
                <a:cs typeface="Century Gothic"/>
                <a:sym typeface="Century Gothic"/>
              </a:rPr>
              <a:t> </a:t>
            </a:r>
            <a:r>
              <a:rPr lang="es-ES" sz="1800" dirty="0" err="1">
                <a:latin typeface="Century Gothic"/>
                <a:ea typeface="Century Gothic"/>
                <a:cs typeface="Century Gothic"/>
                <a:sym typeface="Century Gothic"/>
              </a:rPr>
              <a:t>Unrestricted</a:t>
            </a:r>
            <a:endParaRPr sz="1800" dirty="0">
              <a:latin typeface="Century Gothic"/>
              <a:ea typeface="Century Gothic"/>
              <a:cs typeface="Century Gothic"/>
              <a:sym typeface="Century Gothic"/>
            </a:endParaRPr>
          </a:p>
          <a:p>
            <a:pPr marL="1371600" lvl="0" indent="0" algn="l" rtl="0">
              <a:spcBef>
                <a:spcPts val="0"/>
              </a:spcBef>
              <a:spcAft>
                <a:spcPts val="0"/>
              </a:spcAft>
              <a:buNone/>
            </a:pPr>
            <a:endParaRPr sz="2400" dirty="0">
              <a:latin typeface="Century Gothic"/>
              <a:ea typeface="Century Gothic"/>
              <a:cs typeface="Century Gothic"/>
              <a:sym typeface="Century Gothic"/>
            </a:endParaRPr>
          </a:p>
          <a:p>
            <a:pPr marL="0" lvl="0" indent="0" algn="l" rtl="0">
              <a:spcBef>
                <a:spcPts val="0"/>
              </a:spcBef>
              <a:spcAft>
                <a:spcPts val="0"/>
              </a:spcAft>
              <a:buNone/>
            </a:pPr>
            <a:r>
              <a:rPr lang="es-ES" sz="2400" dirty="0">
                <a:latin typeface="Century Gothic"/>
                <a:ea typeface="Century Gothic"/>
                <a:cs typeface="Century Gothic"/>
                <a:sym typeface="Century Gothic"/>
              </a:rPr>
              <a:t>		</a:t>
            </a:r>
            <a:endParaRPr sz="2400" dirty="0">
              <a:latin typeface="Century Gothic"/>
              <a:ea typeface="Century Gothic"/>
              <a:cs typeface="Century Gothic"/>
              <a:sym typeface="Century Gothic"/>
            </a:endParaRPr>
          </a:p>
          <a:p>
            <a:pPr marL="0" lvl="0" indent="0" algn="l" rtl="0">
              <a:spcBef>
                <a:spcPts val="0"/>
              </a:spcBef>
              <a:spcAft>
                <a:spcPts val="0"/>
              </a:spcAft>
              <a:buNone/>
            </a:pPr>
            <a:r>
              <a:rPr lang="es-ES" sz="2400" dirty="0">
                <a:latin typeface="Century Gothic"/>
                <a:ea typeface="Century Gothic"/>
                <a:cs typeface="Century Gothic"/>
                <a:sym typeface="Century Gothic"/>
              </a:rPr>
              <a:t> </a:t>
            </a:r>
            <a:endParaRPr sz="2400" dirty="0">
              <a:latin typeface="Century Gothic"/>
              <a:ea typeface="Century Gothic"/>
              <a:cs typeface="Century Gothic"/>
              <a:sym typeface="Century Gothic"/>
            </a:endParaRPr>
          </a:p>
          <a:p>
            <a:pPr marL="1371600" lvl="0" indent="0" algn="l" rtl="0">
              <a:spcBef>
                <a:spcPts val="0"/>
              </a:spcBef>
              <a:spcAft>
                <a:spcPts val="0"/>
              </a:spcAft>
              <a:buNone/>
            </a:pPr>
            <a:endParaRPr sz="2400" dirty="0">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8"/>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Funciones. Ejemplo.</a:t>
            </a:r>
            <a:endParaRPr/>
          </a:p>
        </p:txBody>
      </p:sp>
      <p:sp>
        <p:nvSpPr>
          <p:cNvPr id="389" name="Google Shape;389;p48"/>
          <p:cNvSpPr txBox="1"/>
          <p:nvPr/>
        </p:nvSpPr>
        <p:spPr>
          <a:xfrm>
            <a:off x="479275" y="3312325"/>
            <a:ext cx="11001000" cy="354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390" name="Google Shape;390;p48"/>
          <p:cNvPicPr preferRelativeResize="0"/>
          <p:nvPr/>
        </p:nvPicPr>
        <p:blipFill>
          <a:blip r:embed="rId3">
            <a:alphaModFix/>
          </a:blip>
          <a:stretch>
            <a:fillRect/>
          </a:stretch>
        </p:blipFill>
        <p:spPr>
          <a:xfrm>
            <a:off x="184450" y="1222233"/>
            <a:ext cx="12007550" cy="5228093"/>
          </a:xfrm>
          <a:prstGeom prst="rect">
            <a:avLst/>
          </a:prstGeom>
          <a:noFill/>
          <a:ln>
            <a:noFill/>
          </a:ln>
        </p:spPr>
      </p:pic>
      <p:pic>
        <p:nvPicPr>
          <p:cNvPr id="391" name="Google Shape;391;p48"/>
          <p:cNvPicPr preferRelativeResize="0"/>
          <p:nvPr/>
        </p:nvPicPr>
        <p:blipFill>
          <a:blip r:embed="rId4">
            <a:alphaModFix/>
          </a:blip>
          <a:stretch>
            <a:fillRect/>
          </a:stretch>
        </p:blipFill>
        <p:spPr>
          <a:xfrm>
            <a:off x="8264203" y="2667050"/>
            <a:ext cx="3927797" cy="3021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9"/>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Funciones. Ejemplo.</a:t>
            </a:r>
            <a:endParaRPr/>
          </a:p>
        </p:txBody>
      </p:sp>
      <p:sp>
        <p:nvSpPr>
          <p:cNvPr id="397" name="Google Shape;397;p49"/>
          <p:cNvSpPr txBox="1"/>
          <p:nvPr/>
        </p:nvSpPr>
        <p:spPr>
          <a:xfrm>
            <a:off x="479275" y="3312325"/>
            <a:ext cx="11001000" cy="354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398" name="Google Shape;398;p49"/>
          <p:cNvPicPr preferRelativeResize="0"/>
          <p:nvPr/>
        </p:nvPicPr>
        <p:blipFill>
          <a:blip r:embed="rId3">
            <a:alphaModFix/>
          </a:blip>
          <a:stretch>
            <a:fillRect/>
          </a:stretch>
        </p:blipFill>
        <p:spPr>
          <a:xfrm>
            <a:off x="177101" y="1169923"/>
            <a:ext cx="10413540" cy="5688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0"/>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Funciones. Ejercicios.</a:t>
            </a:r>
            <a:endParaRPr/>
          </a:p>
        </p:txBody>
      </p:sp>
      <p:sp>
        <p:nvSpPr>
          <p:cNvPr id="404" name="Google Shape;404;p50"/>
          <p:cNvSpPr txBox="1"/>
          <p:nvPr/>
        </p:nvSpPr>
        <p:spPr>
          <a:xfrm>
            <a:off x="741775" y="1301700"/>
            <a:ext cx="10682400" cy="55563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dk1"/>
              </a:buClr>
              <a:buSzPts val="1800"/>
              <a:buAutoNum type="arabicPeriod"/>
            </a:pPr>
            <a:r>
              <a:rPr lang="es-ES" sz="1800">
                <a:solidFill>
                  <a:schemeClr val="dk1"/>
                </a:solidFill>
              </a:rPr>
              <a:t>Desarrolla una función que tenga un número variable de argumentos numéricos y que devuelva la suma de todos ellos.</a:t>
            </a:r>
            <a:endParaRPr sz="1800">
              <a:solidFill>
                <a:schemeClr val="dk1"/>
              </a:solidFill>
            </a:endParaRPr>
          </a:p>
          <a:p>
            <a:pPr marL="457200" lvl="0" indent="-342900" algn="just" rtl="0">
              <a:lnSpc>
                <a:spcPct val="115000"/>
              </a:lnSpc>
              <a:spcBef>
                <a:spcPts val="0"/>
              </a:spcBef>
              <a:spcAft>
                <a:spcPts val="0"/>
              </a:spcAft>
              <a:buClr>
                <a:schemeClr val="dk1"/>
              </a:buClr>
              <a:buSzPts val="1800"/>
              <a:buAutoNum type="arabicPeriod"/>
            </a:pPr>
            <a:r>
              <a:rPr lang="es-ES" sz="1800">
                <a:solidFill>
                  <a:schemeClr val="dk1"/>
                </a:solidFill>
              </a:rPr>
              <a:t>Rehacer la función anterior para que la función de operación se pase como argumento y pueda ser suma y multiplicación.</a:t>
            </a: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05" name="Google Shape;405;p50"/>
          <p:cNvPicPr preferRelativeResize="0"/>
          <p:nvPr/>
        </p:nvPicPr>
        <p:blipFill>
          <a:blip r:embed="rId3">
            <a:alphaModFix/>
          </a:blip>
          <a:stretch>
            <a:fillRect/>
          </a:stretch>
        </p:blipFill>
        <p:spPr>
          <a:xfrm>
            <a:off x="6229550" y="2343300"/>
            <a:ext cx="5962450" cy="4514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1"/>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Clases. Herencias</a:t>
            </a:r>
            <a:endParaRPr/>
          </a:p>
        </p:txBody>
      </p:sp>
      <p:sp>
        <p:nvSpPr>
          <p:cNvPr id="411" name="Google Shape;411;p51"/>
          <p:cNvSpPr txBox="1"/>
          <p:nvPr/>
        </p:nvSpPr>
        <p:spPr>
          <a:xfrm>
            <a:off x="1192075" y="1338400"/>
            <a:ext cx="10288200" cy="5519700"/>
          </a:xfrm>
          <a:prstGeom prst="rect">
            <a:avLst/>
          </a:prstGeom>
          <a:noFill/>
          <a:ln>
            <a:noFill/>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333333"/>
              </a:buClr>
              <a:buSzPts val="2400"/>
              <a:buChar char="●"/>
            </a:pPr>
            <a:r>
              <a:rPr lang="es-ES" sz="2400">
                <a:solidFill>
                  <a:srgbClr val="333333"/>
                </a:solidFill>
              </a:rPr>
              <a:t>La herencia es otra característica fundamental de la programación orientada a objetos y TypeScript lo implementa.</a:t>
            </a:r>
            <a:endParaRPr sz="2400">
              <a:solidFill>
                <a:srgbClr val="333333"/>
              </a:solidFill>
            </a:endParaRPr>
          </a:p>
          <a:p>
            <a:pPr marL="457200" lvl="0" indent="-381000" algn="just" rtl="0">
              <a:lnSpc>
                <a:spcPct val="115000"/>
              </a:lnSpc>
              <a:spcBef>
                <a:spcPts val="0"/>
              </a:spcBef>
              <a:spcAft>
                <a:spcPts val="0"/>
              </a:spcAft>
              <a:buClr>
                <a:srgbClr val="333333"/>
              </a:buClr>
              <a:buSzPts val="2400"/>
              <a:buChar char="●"/>
            </a:pPr>
            <a:r>
              <a:rPr lang="es-ES" sz="2400">
                <a:solidFill>
                  <a:srgbClr val="333333"/>
                </a:solidFill>
              </a:rPr>
              <a:t>La herencia significa que se pueden crear nuevas clases partiendo de clases existentes, que tendrá todas los atributos y los métodos de su 'superclase' o 'clase padre' y además se le podrán añadir otros atributos y métodos propios. Mediante la palabra clave extends indicamos el nombre de la clase padre. Una clase puede heredar de una sola clase (en este ejemplo 'Persona').</a:t>
            </a:r>
            <a:endParaRPr sz="2400">
              <a:solidFill>
                <a:srgbClr val="333333"/>
              </a:solidFill>
            </a:endParaRPr>
          </a:p>
          <a:p>
            <a:pPr marL="457200" lvl="0" indent="-381000" algn="just" rtl="0">
              <a:lnSpc>
                <a:spcPct val="115000"/>
              </a:lnSpc>
              <a:spcBef>
                <a:spcPts val="0"/>
              </a:spcBef>
              <a:spcAft>
                <a:spcPts val="0"/>
              </a:spcAft>
              <a:buClr>
                <a:srgbClr val="333333"/>
              </a:buClr>
              <a:buSzPts val="2400"/>
              <a:buChar char="●"/>
            </a:pPr>
            <a:r>
              <a:rPr lang="es-ES" sz="2400">
                <a:solidFill>
                  <a:srgbClr val="333333"/>
                </a:solidFill>
              </a:rPr>
              <a:t>Las propiedades pueden declararse public, protected o private. Solo si las declaramos public o protected podrán ser accedidas desde la subclase. En caso de ser protected solo la subclase podrá acceder a ella.</a:t>
            </a:r>
            <a:endParaRPr sz="2400">
              <a:solidFill>
                <a:srgbClr val="333333"/>
              </a:solidFill>
            </a:endParaRPr>
          </a:p>
          <a:p>
            <a:pPr marL="0" lvl="0" indent="0" algn="just" rtl="0">
              <a:lnSpc>
                <a:spcPct val="115000"/>
              </a:lnSpc>
              <a:spcBef>
                <a:spcPts val="800"/>
              </a:spcBef>
              <a:spcAft>
                <a:spcPts val="0"/>
              </a:spcAft>
              <a:buNone/>
            </a:pPr>
            <a:endParaRPr>
              <a:solidFill>
                <a:srgbClr val="333333"/>
              </a:solidFill>
            </a:endParaRPr>
          </a:p>
          <a:p>
            <a:pPr marL="0" lvl="0" indent="0" algn="l" rtl="0">
              <a:lnSpc>
                <a:spcPct val="115000"/>
              </a:lnSpc>
              <a:spcBef>
                <a:spcPts val="800"/>
              </a:spcBef>
              <a:spcAft>
                <a:spcPts val="0"/>
              </a:spcAft>
              <a:buClr>
                <a:schemeClr val="dk1"/>
              </a:buClr>
              <a:buSzPts val="1100"/>
              <a:buFont typeface="Arial"/>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2"/>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Clases. Herencias</a:t>
            </a:r>
            <a:endParaRPr/>
          </a:p>
        </p:txBody>
      </p:sp>
      <p:sp>
        <p:nvSpPr>
          <p:cNvPr id="417" name="Google Shape;417;p52"/>
          <p:cNvSpPr txBox="1"/>
          <p:nvPr/>
        </p:nvSpPr>
        <p:spPr>
          <a:xfrm>
            <a:off x="1192075" y="1338400"/>
            <a:ext cx="10288200" cy="551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a:solidFill>
                  <a:srgbClr val="333333"/>
                </a:solidFill>
              </a:rPr>
              <a:t>La herencia es otra característica fundamental de la programación orientada a objetos y TypeScript lo implementa.</a:t>
            </a:r>
            <a:endParaRPr>
              <a:solidFill>
                <a:srgbClr val="333333"/>
              </a:solidFill>
            </a:endParaRPr>
          </a:p>
          <a:p>
            <a:pPr marL="0" lvl="0" indent="0" algn="just" rtl="0">
              <a:lnSpc>
                <a:spcPct val="115000"/>
              </a:lnSpc>
              <a:spcBef>
                <a:spcPts val="800"/>
              </a:spcBef>
              <a:spcAft>
                <a:spcPts val="0"/>
              </a:spcAft>
              <a:buNone/>
            </a:pPr>
            <a:r>
              <a:rPr lang="es-ES">
                <a:solidFill>
                  <a:srgbClr val="333333"/>
                </a:solidFill>
              </a:rPr>
              <a:t>La herencia significa que se pueden crear nuevas clases partiendo de clases existentes, que tendrá todas los atributos y los métodos de su 'superclase' o 'clase padre' y además se le podrán añadir otros atributos y métodos propios.</a:t>
            </a:r>
            <a:endParaRPr>
              <a:solidFill>
                <a:srgbClr val="333333"/>
              </a:solidFill>
            </a:endParaRPr>
          </a:p>
          <a:p>
            <a:pPr marL="0" lvl="0" indent="0" algn="just" rtl="0">
              <a:lnSpc>
                <a:spcPct val="115000"/>
              </a:lnSpc>
              <a:spcBef>
                <a:spcPts val="800"/>
              </a:spcBef>
              <a:spcAft>
                <a:spcPts val="0"/>
              </a:spcAft>
              <a:buNone/>
            </a:pPr>
            <a:r>
              <a:rPr lang="es-ES">
                <a:solidFill>
                  <a:srgbClr val="333333"/>
                </a:solidFill>
              </a:rPr>
              <a:t>Veamos con un ejemplo la sintaxis que plantea TypeScript para implementar la herencia:</a:t>
            </a:r>
            <a:endParaRPr>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18" name="Google Shape;418;p52"/>
          <p:cNvPicPr preferRelativeResize="0"/>
          <p:nvPr/>
        </p:nvPicPr>
        <p:blipFill>
          <a:blip r:embed="rId3">
            <a:alphaModFix/>
          </a:blip>
          <a:stretch>
            <a:fillRect/>
          </a:stretch>
        </p:blipFill>
        <p:spPr>
          <a:xfrm>
            <a:off x="-50840" y="2695775"/>
            <a:ext cx="6293415" cy="4238425"/>
          </a:xfrm>
          <a:prstGeom prst="rect">
            <a:avLst/>
          </a:prstGeom>
          <a:noFill/>
          <a:ln>
            <a:noFill/>
          </a:ln>
        </p:spPr>
      </p:pic>
      <p:pic>
        <p:nvPicPr>
          <p:cNvPr id="419" name="Google Shape;419;p52"/>
          <p:cNvPicPr preferRelativeResize="0"/>
          <p:nvPr/>
        </p:nvPicPr>
        <p:blipFill>
          <a:blip r:embed="rId4">
            <a:alphaModFix/>
          </a:blip>
          <a:stretch>
            <a:fillRect/>
          </a:stretch>
        </p:blipFill>
        <p:spPr>
          <a:xfrm>
            <a:off x="6375500" y="2695875"/>
            <a:ext cx="5856330" cy="4238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3"/>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Clases. Herencias</a:t>
            </a:r>
            <a:endParaRPr/>
          </a:p>
        </p:txBody>
      </p:sp>
      <p:sp>
        <p:nvSpPr>
          <p:cNvPr id="425" name="Google Shape;425;p53"/>
          <p:cNvSpPr txBox="1"/>
          <p:nvPr/>
        </p:nvSpPr>
        <p:spPr>
          <a:xfrm>
            <a:off x="1192075" y="1338400"/>
            <a:ext cx="10288200" cy="551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a:solidFill>
                  <a:srgbClr val="333333"/>
                </a:solidFill>
              </a:rPr>
              <a:t>La herencia es otra característica fundamental de la programación orientada a objetos y TypeScript lo implementa.</a:t>
            </a:r>
            <a:endParaRPr>
              <a:solidFill>
                <a:srgbClr val="333333"/>
              </a:solidFill>
            </a:endParaRPr>
          </a:p>
          <a:p>
            <a:pPr marL="0" lvl="0" indent="0" algn="just" rtl="0">
              <a:lnSpc>
                <a:spcPct val="115000"/>
              </a:lnSpc>
              <a:spcBef>
                <a:spcPts val="800"/>
              </a:spcBef>
              <a:spcAft>
                <a:spcPts val="0"/>
              </a:spcAft>
              <a:buNone/>
            </a:pPr>
            <a:r>
              <a:rPr lang="es-ES">
                <a:solidFill>
                  <a:srgbClr val="333333"/>
                </a:solidFill>
              </a:rPr>
              <a:t>La herencia significa que se pueden crear nuevas clases partiendo de clases existentes, que tendrá todas los atributos y los métodos de su 'superclase' o 'clase padre' y además se le podrán añadir otros atributos y métodos propios.</a:t>
            </a:r>
            <a:endParaRPr>
              <a:solidFill>
                <a:srgbClr val="333333"/>
              </a:solidFill>
            </a:endParaRPr>
          </a:p>
          <a:p>
            <a:pPr marL="0" lvl="0" indent="0" algn="just" rtl="0">
              <a:lnSpc>
                <a:spcPct val="115000"/>
              </a:lnSpc>
              <a:spcBef>
                <a:spcPts val="800"/>
              </a:spcBef>
              <a:spcAft>
                <a:spcPts val="0"/>
              </a:spcAft>
              <a:buNone/>
            </a:pPr>
            <a:r>
              <a:rPr lang="es-ES">
                <a:solidFill>
                  <a:srgbClr val="333333"/>
                </a:solidFill>
              </a:rPr>
              <a:t>Veamos con un ejemplo la sintaxis que plantea TypeScript para implementar la herencia:</a:t>
            </a:r>
            <a:endParaRPr>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26" name="Google Shape;426;p53"/>
          <p:cNvPicPr preferRelativeResize="0"/>
          <p:nvPr/>
        </p:nvPicPr>
        <p:blipFill>
          <a:blip r:embed="rId3">
            <a:alphaModFix/>
          </a:blip>
          <a:stretch>
            <a:fillRect/>
          </a:stretch>
        </p:blipFill>
        <p:spPr>
          <a:xfrm>
            <a:off x="245060" y="2979310"/>
            <a:ext cx="6783125" cy="2237900"/>
          </a:xfrm>
          <a:prstGeom prst="rect">
            <a:avLst/>
          </a:prstGeom>
          <a:noFill/>
          <a:ln>
            <a:noFill/>
          </a:ln>
        </p:spPr>
      </p:pic>
      <p:pic>
        <p:nvPicPr>
          <p:cNvPr id="427" name="Google Shape;427;p53"/>
          <p:cNvPicPr preferRelativeResize="0"/>
          <p:nvPr/>
        </p:nvPicPr>
        <p:blipFill>
          <a:blip r:embed="rId4">
            <a:alphaModFix/>
          </a:blip>
          <a:stretch>
            <a:fillRect/>
          </a:stretch>
        </p:blipFill>
        <p:spPr>
          <a:xfrm>
            <a:off x="7173541" y="2750025"/>
            <a:ext cx="4712625" cy="3375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4"/>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Clases. Herencias. Ejercicio</a:t>
            </a:r>
            <a:endParaRPr/>
          </a:p>
        </p:txBody>
      </p:sp>
      <p:sp>
        <p:nvSpPr>
          <p:cNvPr id="433" name="Google Shape;433;p54"/>
          <p:cNvSpPr txBox="1"/>
          <p:nvPr/>
        </p:nvSpPr>
        <p:spPr>
          <a:xfrm>
            <a:off x="1192075" y="1338400"/>
            <a:ext cx="10288200" cy="551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solidFill>
                <a:srgbClr val="333333"/>
              </a:solidFill>
            </a:endParaRPr>
          </a:p>
          <a:p>
            <a:pPr marL="457200" lvl="0" indent="-342900" algn="just" rtl="0">
              <a:lnSpc>
                <a:spcPct val="115000"/>
              </a:lnSpc>
              <a:spcBef>
                <a:spcPts val="800"/>
              </a:spcBef>
              <a:spcAft>
                <a:spcPts val="0"/>
              </a:spcAft>
              <a:buClr>
                <a:schemeClr val="dk1"/>
              </a:buClr>
              <a:buSzPts val="1800"/>
              <a:buChar char="●"/>
            </a:pPr>
            <a:r>
              <a:rPr lang="es-ES" sz="1800">
                <a:solidFill>
                  <a:srgbClr val="333333"/>
                </a:solidFill>
              </a:rPr>
              <a:t>Crear la clase </a:t>
            </a:r>
            <a:r>
              <a:rPr lang="es-ES" sz="1800" i="1">
                <a:solidFill>
                  <a:srgbClr val="333333"/>
                </a:solidFill>
              </a:rPr>
              <a:t>persona</a:t>
            </a:r>
            <a:r>
              <a:rPr lang="es-ES" sz="1800">
                <a:solidFill>
                  <a:srgbClr val="333333"/>
                </a:solidFill>
              </a:rPr>
              <a:t> con dos propiedades: nombre y dni y un método: imprimir.</a:t>
            </a:r>
            <a:endParaRPr sz="1800">
              <a:solidFill>
                <a:srgbClr val="333333"/>
              </a:solidFill>
            </a:endParaRPr>
          </a:p>
          <a:p>
            <a:pPr marL="457200" lvl="0" indent="-342900" algn="just" rtl="0">
              <a:lnSpc>
                <a:spcPct val="115000"/>
              </a:lnSpc>
              <a:spcBef>
                <a:spcPts val="0"/>
              </a:spcBef>
              <a:spcAft>
                <a:spcPts val="0"/>
              </a:spcAft>
              <a:buClr>
                <a:schemeClr val="dk1"/>
              </a:buClr>
              <a:buSzPts val="1800"/>
              <a:buChar char="●"/>
            </a:pPr>
            <a:r>
              <a:rPr lang="es-ES" sz="1800">
                <a:solidFill>
                  <a:srgbClr val="333333"/>
                </a:solidFill>
              </a:rPr>
              <a:t>Crear dos clases más extendiendo la clase </a:t>
            </a:r>
            <a:r>
              <a:rPr lang="es-ES" sz="1800" i="1">
                <a:solidFill>
                  <a:srgbClr val="333333"/>
                </a:solidFill>
              </a:rPr>
              <a:t>persona: profesor </a:t>
            </a:r>
            <a:r>
              <a:rPr lang="es-ES" sz="1800">
                <a:solidFill>
                  <a:srgbClr val="333333"/>
                </a:solidFill>
              </a:rPr>
              <a:t>y </a:t>
            </a:r>
            <a:r>
              <a:rPr lang="es-ES" sz="1800" i="1">
                <a:solidFill>
                  <a:srgbClr val="333333"/>
                </a:solidFill>
              </a:rPr>
              <a:t>alumno</a:t>
            </a:r>
            <a:r>
              <a:rPr lang="es-ES" sz="1800">
                <a:solidFill>
                  <a:srgbClr val="333333"/>
                </a:solidFill>
              </a:rPr>
              <a:t>.</a:t>
            </a:r>
            <a:endParaRPr sz="1800">
              <a:solidFill>
                <a:srgbClr val="333333"/>
              </a:solidFill>
            </a:endParaRPr>
          </a:p>
          <a:p>
            <a:pPr marL="457200" lvl="0" indent="-342900" algn="just" rtl="0">
              <a:lnSpc>
                <a:spcPct val="115000"/>
              </a:lnSpc>
              <a:spcBef>
                <a:spcPts val="0"/>
              </a:spcBef>
              <a:spcAft>
                <a:spcPts val="0"/>
              </a:spcAft>
              <a:buClr>
                <a:srgbClr val="333333"/>
              </a:buClr>
              <a:buSzPts val="1800"/>
              <a:buChar char="●"/>
            </a:pPr>
            <a:r>
              <a:rPr lang="es-ES" sz="1800">
                <a:solidFill>
                  <a:srgbClr val="333333"/>
                </a:solidFill>
              </a:rPr>
              <a:t>A la clase</a:t>
            </a:r>
            <a:r>
              <a:rPr lang="es-ES" sz="1800" i="1">
                <a:solidFill>
                  <a:srgbClr val="333333"/>
                </a:solidFill>
              </a:rPr>
              <a:t> profesor </a:t>
            </a:r>
            <a:r>
              <a:rPr lang="es-ES" sz="1800">
                <a:solidFill>
                  <a:srgbClr val="333333"/>
                </a:solidFill>
              </a:rPr>
              <a:t>hay que añadirle las propiedades sueldo y asignaturas (array). Y extenderle el método imprimir.</a:t>
            </a:r>
            <a:endParaRPr sz="1800">
              <a:solidFill>
                <a:srgbClr val="333333"/>
              </a:solidFill>
            </a:endParaRPr>
          </a:p>
          <a:p>
            <a:pPr marL="457200" lvl="0" indent="-342900" algn="just" rtl="0">
              <a:lnSpc>
                <a:spcPct val="115000"/>
              </a:lnSpc>
              <a:spcBef>
                <a:spcPts val="0"/>
              </a:spcBef>
              <a:spcAft>
                <a:spcPts val="0"/>
              </a:spcAft>
              <a:buClr>
                <a:srgbClr val="333333"/>
              </a:buClr>
              <a:buSzPts val="1800"/>
              <a:buChar char="●"/>
            </a:pPr>
            <a:r>
              <a:rPr lang="es-ES" sz="1800">
                <a:solidFill>
                  <a:srgbClr val="333333"/>
                </a:solidFill>
              </a:rPr>
              <a:t>A la clase alumno hay que añadirle dos propiedades: curso y asignaturas (array). Hay que añadirle un método que indique si una asignatura dada la cursa (devuelve un boolean) y extender el método imprimir.</a:t>
            </a:r>
            <a:endParaRPr sz="1800">
              <a:solidFill>
                <a:srgbClr val="333333"/>
              </a:solidFill>
            </a:endParaRPr>
          </a:p>
          <a:p>
            <a:pPr marL="457200" lvl="0" indent="-342900" algn="just" rtl="0">
              <a:lnSpc>
                <a:spcPct val="115000"/>
              </a:lnSpc>
              <a:spcBef>
                <a:spcPts val="0"/>
              </a:spcBef>
              <a:spcAft>
                <a:spcPts val="0"/>
              </a:spcAft>
              <a:buClr>
                <a:srgbClr val="333333"/>
              </a:buClr>
              <a:buSzPts val="1800"/>
              <a:buChar char="●"/>
            </a:pPr>
            <a:r>
              <a:rPr lang="es-ES" sz="1800">
                <a:solidFill>
                  <a:srgbClr val="333333"/>
                </a:solidFill>
              </a:rPr>
              <a:t>Declarar un persona, un profesor y un alumno para probar las 3 clases.</a:t>
            </a:r>
            <a:endParaRPr sz="1800">
              <a:solidFill>
                <a:srgbClr val="333333"/>
              </a:solidFill>
            </a:endParaRPr>
          </a:p>
          <a:p>
            <a:pPr marL="457200" lvl="0" indent="0" algn="just" rtl="0">
              <a:lnSpc>
                <a:spcPct val="115000"/>
              </a:lnSpc>
              <a:spcBef>
                <a:spcPts val="1100"/>
              </a:spcBef>
              <a:spcAft>
                <a:spcPts val="0"/>
              </a:spcAft>
              <a:buNone/>
            </a:pPr>
            <a:endParaRPr sz="1800">
              <a:solidFill>
                <a:srgbClr val="333333"/>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5"/>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Clase abstracta</a:t>
            </a:r>
            <a:endParaRPr/>
          </a:p>
        </p:txBody>
      </p:sp>
      <p:sp>
        <p:nvSpPr>
          <p:cNvPr id="439" name="Google Shape;439;p55"/>
          <p:cNvSpPr txBox="1"/>
          <p:nvPr/>
        </p:nvSpPr>
        <p:spPr>
          <a:xfrm>
            <a:off x="1192075" y="1338400"/>
            <a:ext cx="10288200" cy="5519700"/>
          </a:xfrm>
          <a:prstGeom prst="rect">
            <a:avLst/>
          </a:prstGeom>
          <a:noFill/>
          <a:ln>
            <a:noFill/>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333333"/>
              </a:buClr>
              <a:buSzPts val="2400"/>
              <a:buChar char="●"/>
            </a:pPr>
            <a:r>
              <a:rPr lang="es-ES" sz="2400">
                <a:solidFill>
                  <a:srgbClr val="333333"/>
                </a:solidFill>
              </a:rPr>
              <a:t>En algunas situaciones tenemos métodos y propiedades comunes a un conjunto de clases, podemos agrupar dichos métodos y propiedades en una clase abstracta.</a:t>
            </a:r>
            <a:endParaRPr sz="2400">
              <a:solidFill>
                <a:srgbClr val="333333"/>
              </a:solidFill>
            </a:endParaRPr>
          </a:p>
          <a:p>
            <a:pPr marL="457200" lvl="0" indent="-381000" algn="just" rtl="0">
              <a:lnSpc>
                <a:spcPct val="115000"/>
              </a:lnSpc>
              <a:spcBef>
                <a:spcPts val="0"/>
              </a:spcBef>
              <a:spcAft>
                <a:spcPts val="0"/>
              </a:spcAft>
              <a:buClr>
                <a:srgbClr val="333333"/>
              </a:buClr>
              <a:buSzPts val="2400"/>
              <a:buChar char="●"/>
            </a:pPr>
            <a:r>
              <a:rPr lang="es-ES" sz="2400">
                <a:solidFill>
                  <a:srgbClr val="333333"/>
                </a:solidFill>
              </a:rPr>
              <a:t>No se pueden definir objetos de una clase abstracta se crean para que sean heredadas por otras clases de las que sí podremos definir objetos.</a:t>
            </a:r>
            <a:endParaRPr sz="2400">
              <a:solidFill>
                <a:srgbClr val="333333"/>
              </a:solidFill>
            </a:endParaRPr>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6"/>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Clase abstracta</a:t>
            </a:r>
            <a:endParaRPr/>
          </a:p>
        </p:txBody>
      </p:sp>
      <p:sp>
        <p:nvSpPr>
          <p:cNvPr id="445" name="Google Shape;445;p56"/>
          <p:cNvSpPr txBox="1"/>
          <p:nvPr/>
        </p:nvSpPr>
        <p:spPr>
          <a:xfrm>
            <a:off x="6096000" y="1338400"/>
            <a:ext cx="5384400" cy="551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sz="2400">
                <a:solidFill>
                  <a:srgbClr val="333333"/>
                </a:solidFill>
              </a:rPr>
              <a:t>Ejercicio:</a:t>
            </a:r>
            <a:endParaRPr sz="2400">
              <a:solidFill>
                <a:srgbClr val="333333"/>
              </a:solidFill>
            </a:endParaRPr>
          </a:p>
          <a:p>
            <a:pPr marL="457200" lvl="0" indent="-381000" algn="just" rtl="0">
              <a:lnSpc>
                <a:spcPct val="115000"/>
              </a:lnSpc>
              <a:spcBef>
                <a:spcPts val="800"/>
              </a:spcBef>
              <a:spcAft>
                <a:spcPts val="0"/>
              </a:spcAft>
              <a:buClr>
                <a:srgbClr val="333333"/>
              </a:buClr>
              <a:buSzPts val="2400"/>
              <a:buChar char="●"/>
            </a:pPr>
            <a:r>
              <a:rPr lang="es-ES" sz="2400">
                <a:solidFill>
                  <a:srgbClr val="333333"/>
                </a:solidFill>
              </a:rPr>
              <a:t>Crear las subclases suma, resta, multiplicación y división.</a:t>
            </a:r>
            <a:endParaRPr sz="2400">
              <a:solidFill>
                <a:srgbClr val="333333"/>
              </a:solidFill>
            </a:endParaRPr>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46" name="Google Shape;446;p56"/>
          <p:cNvPicPr preferRelativeResize="0"/>
          <p:nvPr/>
        </p:nvPicPr>
        <p:blipFill>
          <a:blip r:embed="rId3">
            <a:alphaModFix/>
          </a:blip>
          <a:stretch>
            <a:fillRect/>
          </a:stretch>
        </p:blipFill>
        <p:spPr>
          <a:xfrm>
            <a:off x="182038" y="1211138"/>
            <a:ext cx="5781675" cy="4295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Modificadores en Typescript</a:t>
            </a:r>
            <a:endParaRPr/>
          </a:p>
        </p:txBody>
      </p:sp>
      <p:sp>
        <p:nvSpPr>
          <p:cNvPr id="452" name="Google Shape;452;p57"/>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sz="1800" b="1"/>
              <a:t>Modificadores</a:t>
            </a:r>
            <a:r>
              <a:rPr lang="es-ES" sz="1800"/>
              <a:t>: mecanismo por el cual se permite hacer visibles o no, atributos y métodos de una clase.</a:t>
            </a:r>
            <a:endParaRPr sz="1800"/>
          </a:p>
          <a:p>
            <a:pPr marL="0" lvl="0" indent="0" algn="just" rtl="0">
              <a:lnSpc>
                <a:spcPct val="115000"/>
              </a:lnSpc>
              <a:spcBef>
                <a:spcPts val="800"/>
              </a:spcBef>
              <a:spcAft>
                <a:spcPts val="0"/>
              </a:spcAft>
              <a:buNone/>
            </a:pPr>
            <a:r>
              <a:rPr lang="es-ES" sz="1800" b="1"/>
              <a:t>Tipos: </a:t>
            </a:r>
            <a:endParaRPr sz="1800" b="1"/>
          </a:p>
          <a:p>
            <a:pPr marL="457200" lvl="0" indent="-342900" algn="just" rtl="0">
              <a:lnSpc>
                <a:spcPct val="115000"/>
              </a:lnSpc>
              <a:spcBef>
                <a:spcPts val="800"/>
              </a:spcBef>
              <a:spcAft>
                <a:spcPts val="0"/>
              </a:spcAft>
              <a:buSzPts val="1800"/>
              <a:buChar char="●"/>
            </a:pPr>
            <a:r>
              <a:rPr lang="es-ES" sz="1800" b="1"/>
              <a:t>public: </a:t>
            </a:r>
            <a:r>
              <a:rPr lang="es-ES" sz="1800"/>
              <a:t>hace visible el atributo que lo precede para todo el mundo. Es el que funciona por defecto si no ponemos nada.</a:t>
            </a:r>
            <a:endParaRPr sz="1800"/>
          </a:p>
          <a:p>
            <a:pPr marL="457200" lvl="0" indent="-342900" algn="just" rtl="0">
              <a:lnSpc>
                <a:spcPct val="115000"/>
              </a:lnSpc>
              <a:spcBef>
                <a:spcPts val="0"/>
              </a:spcBef>
              <a:spcAft>
                <a:spcPts val="0"/>
              </a:spcAft>
              <a:buSzPts val="1800"/>
              <a:buChar char="●"/>
            </a:pPr>
            <a:r>
              <a:rPr lang="es-ES" sz="1800" b="1"/>
              <a:t>private: </a:t>
            </a:r>
            <a:r>
              <a:rPr lang="es-ES" sz="1800"/>
              <a:t>nadie más que la clase tiene acceso a estos atributos, tanto para leer como para modificarlos.</a:t>
            </a:r>
            <a:endParaRPr sz="1800" b="1"/>
          </a:p>
          <a:p>
            <a:pPr marL="457200" lvl="0" indent="-342900" algn="just" rtl="0">
              <a:lnSpc>
                <a:spcPct val="115000"/>
              </a:lnSpc>
              <a:spcBef>
                <a:spcPts val="0"/>
              </a:spcBef>
              <a:spcAft>
                <a:spcPts val="0"/>
              </a:spcAft>
              <a:buSzPts val="1800"/>
              <a:buChar char="●"/>
            </a:pPr>
            <a:r>
              <a:rPr lang="es-ES" sz="1800" b="1"/>
              <a:t>protected: </a:t>
            </a:r>
            <a:r>
              <a:rPr lang="es-ES" sz="1800"/>
              <a:t>hace visible atributos entre clases padre e hijas, pero los hace no-visibles al resto del mundo.</a:t>
            </a:r>
            <a:endParaRPr sz="1800" b="1"/>
          </a:p>
          <a:p>
            <a:pPr marL="457200" lvl="0" indent="-342900" algn="just" rtl="0">
              <a:lnSpc>
                <a:spcPct val="115000"/>
              </a:lnSpc>
              <a:spcBef>
                <a:spcPts val="0"/>
              </a:spcBef>
              <a:spcAft>
                <a:spcPts val="0"/>
              </a:spcAft>
              <a:buSzPts val="1800"/>
              <a:buChar char="●"/>
            </a:pPr>
            <a:r>
              <a:rPr lang="es-ES" sz="1800" b="1"/>
              <a:t>readonly: </a:t>
            </a:r>
            <a:r>
              <a:rPr lang="es-ES" sz="1800"/>
              <a:t>permite sólo la lectura de un atributo ya que, en caso de querer modificarlo el código arrojaría un error.</a:t>
            </a: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634825" y="624100"/>
            <a:ext cx="10446300" cy="9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3600"/>
              <a:buFont typeface="Century Gothic"/>
              <a:buNone/>
            </a:pPr>
            <a:r>
              <a:rPr lang="es-ES" sz="3400"/>
              <a:t>Hola Mundo</a:t>
            </a:r>
            <a:endParaRPr sz="3400"/>
          </a:p>
        </p:txBody>
      </p:sp>
      <p:sp>
        <p:nvSpPr>
          <p:cNvPr id="184" name="Google Shape;184;p21"/>
          <p:cNvSpPr txBox="1"/>
          <p:nvPr/>
        </p:nvSpPr>
        <p:spPr>
          <a:xfrm>
            <a:off x="1005050" y="1524000"/>
            <a:ext cx="9829200" cy="4779900"/>
          </a:xfrm>
          <a:prstGeom prst="rect">
            <a:avLst/>
          </a:prstGeom>
          <a:noFill/>
          <a:ln>
            <a:noFill/>
          </a:ln>
        </p:spPr>
        <p:txBody>
          <a:bodyPr spcFirstLastPara="1" wrap="square" lIns="91425" tIns="91425" rIns="91425" bIns="91425" anchor="t" anchorCtr="0">
            <a:noAutofit/>
          </a:bodyPr>
          <a:lstStyle/>
          <a:p>
            <a:pPr marL="0" marR="139700" lvl="0" indent="0" algn="l" rtl="0">
              <a:lnSpc>
                <a:spcPct val="150000"/>
              </a:lnSpc>
              <a:spcBef>
                <a:spcPts val="0"/>
              </a:spcBef>
              <a:spcAft>
                <a:spcPts val="0"/>
              </a:spcAft>
              <a:buNone/>
            </a:pPr>
            <a:endParaRPr sz="2400">
              <a:solidFill>
                <a:srgbClr val="333333"/>
              </a:solidFill>
            </a:endParaRPr>
          </a:p>
          <a:p>
            <a:pPr marL="1371600" lvl="0" indent="0" algn="l" rtl="0">
              <a:spcBef>
                <a:spcPts val="150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None/>
            </a:pPr>
            <a:r>
              <a:rPr lang="es-ES" sz="2400">
                <a:latin typeface="Century Gothic"/>
                <a:ea typeface="Century Gothic"/>
                <a:cs typeface="Century Gothic"/>
                <a:sym typeface="Century Gothic"/>
              </a:rPr>
              <a:t>		</a:t>
            </a:r>
            <a:endParaRPr sz="2400">
              <a:latin typeface="Century Gothic"/>
              <a:ea typeface="Century Gothic"/>
              <a:cs typeface="Century Gothic"/>
              <a:sym typeface="Century Gothic"/>
            </a:endParaRPr>
          </a:p>
          <a:p>
            <a:pPr marL="0" lvl="0" indent="0" algn="l" rtl="0">
              <a:spcBef>
                <a:spcPts val="0"/>
              </a:spcBef>
              <a:spcAft>
                <a:spcPts val="0"/>
              </a:spcAft>
              <a:buNone/>
            </a:pPr>
            <a:r>
              <a:rPr lang="es-ES" sz="2400">
                <a:latin typeface="Century Gothic"/>
                <a:ea typeface="Century Gothic"/>
                <a:cs typeface="Century Gothic"/>
                <a:sym typeface="Century Gothic"/>
              </a:rPr>
              <a:t> </a:t>
            </a:r>
            <a:endParaRPr sz="2400">
              <a:latin typeface="Century Gothic"/>
              <a:ea typeface="Century Gothic"/>
              <a:cs typeface="Century Gothic"/>
              <a:sym typeface="Century Gothic"/>
            </a:endParaRPr>
          </a:p>
          <a:p>
            <a:pPr marL="1371600" lvl="0" indent="0" algn="l" rtl="0">
              <a:spcBef>
                <a:spcPts val="0"/>
              </a:spcBef>
              <a:spcAft>
                <a:spcPts val="0"/>
              </a:spcAft>
              <a:buNone/>
            </a:pPr>
            <a:endParaRPr sz="2400">
              <a:latin typeface="Century Gothic"/>
              <a:ea typeface="Century Gothic"/>
              <a:cs typeface="Century Gothic"/>
              <a:sym typeface="Century Gothic"/>
            </a:endParaRPr>
          </a:p>
        </p:txBody>
      </p:sp>
      <p:pic>
        <p:nvPicPr>
          <p:cNvPr id="185" name="Google Shape;185;p21"/>
          <p:cNvPicPr preferRelativeResize="0"/>
          <p:nvPr/>
        </p:nvPicPr>
        <p:blipFill>
          <a:blip r:embed="rId3">
            <a:alphaModFix/>
          </a:blip>
          <a:stretch>
            <a:fillRect/>
          </a:stretch>
        </p:blipFill>
        <p:spPr>
          <a:xfrm>
            <a:off x="330362" y="1216916"/>
            <a:ext cx="5813675" cy="3287940"/>
          </a:xfrm>
          <a:prstGeom prst="rect">
            <a:avLst/>
          </a:prstGeom>
          <a:noFill/>
          <a:ln>
            <a:noFill/>
          </a:ln>
        </p:spPr>
      </p:pic>
      <p:pic>
        <p:nvPicPr>
          <p:cNvPr id="186" name="Google Shape;186;p21"/>
          <p:cNvPicPr preferRelativeResize="0"/>
          <p:nvPr/>
        </p:nvPicPr>
        <p:blipFill>
          <a:blip r:embed="rId4">
            <a:alphaModFix/>
          </a:blip>
          <a:stretch>
            <a:fillRect/>
          </a:stretch>
        </p:blipFill>
        <p:spPr>
          <a:xfrm>
            <a:off x="6283875" y="1257986"/>
            <a:ext cx="5511125" cy="1602900"/>
          </a:xfrm>
          <a:prstGeom prst="rect">
            <a:avLst/>
          </a:prstGeom>
          <a:noFill/>
          <a:ln>
            <a:noFill/>
          </a:ln>
        </p:spPr>
      </p:pic>
      <p:sp>
        <p:nvSpPr>
          <p:cNvPr id="187" name="Google Shape;187;p21"/>
          <p:cNvSpPr/>
          <p:nvPr/>
        </p:nvSpPr>
        <p:spPr>
          <a:xfrm>
            <a:off x="6458925" y="3067825"/>
            <a:ext cx="5099100" cy="1167600"/>
          </a:xfrm>
          <a:prstGeom prst="downArrow">
            <a:avLst>
              <a:gd name="adj1" fmla="val 50000"/>
              <a:gd name="adj2" fmla="val 5189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t>Terminal de VS code: </a:t>
            </a:r>
            <a:endParaRPr/>
          </a:p>
          <a:p>
            <a:pPr marL="0" lvl="0" indent="0" algn="ctr" rtl="0">
              <a:spcBef>
                <a:spcPts val="0"/>
              </a:spcBef>
              <a:spcAft>
                <a:spcPts val="0"/>
              </a:spcAft>
              <a:buNone/>
            </a:pPr>
            <a:r>
              <a:rPr lang="es-ES"/>
              <a:t>tsc app</a:t>
            </a:r>
            <a:endParaRPr/>
          </a:p>
        </p:txBody>
      </p:sp>
      <p:pic>
        <p:nvPicPr>
          <p:cNvPr id="188" name="Google Shape;188;p21"/>
          <p:cNvPicPr preferRelativeResize="0"/>
          <p:nvPr/>
        </p:nvPicPr>
        <p:blipFill>
          <a:blip r:embed="rId5">
            <a:alphaModFix/>
          </a:blip>
          <a:stretch>
            <a:fillRect/>
          </a:stretch>
        </p:blipFill>
        <p:spPr>
          <a:xfrm>
            <a:off x="6283888" y="4545938"/>
            <a:ext cx="5426525" cy="1448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8"/>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Modificadores en Typescript: public</a:t>
            </a:r>
            <a:endParaRPr/>
          </a:p>
        </p:txBody>
      </p:sp>
      <p:sp>
        <p:nvSpPr>
          <p:cNvPr id="458" name="Google Shape;458;p58"/>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59" name="Google Shape;459;p58"/>
          <p:cNvPicPr preferRelativeResize="0"/>
          <p:nvPr/>
        </p:nvPicPr>
        <p:blipFill>
          <a:blip r:embed="rId3">
            <a:alphaModFix/>
          </a:blip>
          <a:stretch>
            <a:fillRect/>
          </a:stretch>
        </p:blipFill>
        <p:spPr>
          <a:xfrm>
            <a:off x="629363" y="1517625"/>
            <a:ext cx="10933275" cy="4646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9"/>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Modificadores en Typescript: private</a:t>
            </a:r>
            <a:endParaRPr/>
          </a:p>
        </p:txBody>
      </p:sp>
      <p:sp>
        <p:nvSpPr>
          <p:cNvPr id="465" name="Google Shape;465;p59"/>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66" name="Google Shape;466;p59"/>
          <p:cNvPicPr preferRelativeResize="0"/>
          <p:nvPr/>
        </p:nvPicPr>
        <p:blipFill>
          <a:blip r:embed="rId3">
            <a:alphaModFix/>
          </a:blip>
          <a:stretch>
            <a:fillRect/>
          </a:stretch>
        </p:blipFill>
        <p:spPr>
          <a:xfrm>
            <a:off x="628073" y="1525575"/>
            <a:ext cx="11092100" cy="3359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0"/>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Modificadores en Typescript: protected</a:t>
            </a:r>
            <a:endParaRPr/>
          </a:p>
        </p:txBody>
      </p:sp>
      <p:sp>
        <p:nvSpPr>
          <p:cNvPr id="472" name="Google Shape;472;p60"/>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73" name="Google Shape;473;p60"/>
          <p:cNvPicPr preferRelativeResize="0"/>
          <p:nvPr/>
        </p:nvPicPr>
        <p:blipFill>
          <a:blip r:embed="rId3">
            <a:alphaModFix/>
          </a:blip>
          <a:stretch>
            <a:fillRect/>
          </a:stretch>
        </p:blipFill>
        <p:spPr>
          <a:xfrm>
            <a:off x="567975" y="1338400"/>
            <a:ext cx="10912249" cy="5043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1"/>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Modificadores en Typescript: readonly</a:t>
            </a:r>
            <a:endParaRPr/>
          </a:p>
        </p:txBody>
      </p:sp>
      <p:sp>
        <p:nvSpPr>
          <p:cNvPr id="479" name="Google Shape;479;p61"/>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80" name="Google Shape;480;p61"/>
          <p:cNvPicPr preferRelativeResize="0"/>
          <p:nvPr/>
        </p:nvPicPr>
        <p:blipFill>
          <a:blip r:embed="rId3">
            <a:alphaModFix/>
          </a:blip>
          <a:stretch>
            <a:fillRect/>
          </a:stretch>
        </p:blipFill>
        <p:spPr>
          <a:xfrm>
            <a:off x="671800" y="1500600"/>
            <a:ext cx="10833000" cy="439455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2"/>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Propiedades y métodos estáticos</a:t>
            </a:r>
            <a:endParaRPr/>
          </a:p>
        </p:txBody>
      </p:sp>
      <p:sp>
        <p:nvSpPr>
          <p:cNvPr id="486" name="Google Shape;486;p62"/>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ES" sz="1800" b="1">
                <a:solidFill>
                  <a:schemeClr val="dk1"/>
                </a:solidFill>
              </a:rPr>
              <a:t>Se definen antecediendo el modificador 'static'.</a:t>
            </a:r>
            <a:endParaRPr sz="1800" b="1"/>
          </a:p>
          <a:p>
            <a:pPr marL="457200" lvl="0" indent="-342900" algn="l" rtl="0">
              <a:lnSpc>
                <a:spcPct val="200000"/>
              </a:lnSpc>
              <a:spcBef>
                <a:spcPts val="0"/>
              </a:spcBef>
              <a:spcAft>
                <a:spcPts val="0"/>
              </a:spcAft>
              <a:buSzPts val="1800"/>
              <a:buChar char="●"/>
            </a:pPr>
            <a:r>
              <a:rPr lang="es-ES" sz="1800" b="1"/>
              <a:t>Las propiedades  y los métodos estáticos pertenecen a la clase y no a las instancias de la clase. </a:t>
            </a:r>
            <a:endParaRPr sz="1800" b="1"/>
          </a:p>
          <a:p>
            <a:pPr marL="457200" lvl="0" indent="-342900" algn="just" rtl="0">
              <a:lnSpc>
                <a:spcPct val="200000"/>
              </a:lnSpc>
              <a:spcBef>
                <a:spcPts val="0"/>
              </a:spcBef>
              <a:spcAft>
                <a:spcPts val="0"/>
              </a:spcAft>
              <a:buSzPts val="1800"/>
              <a:buChar char="●"/>
            </a:pPr>
            <a:r>
              <a:rPr lang="es-ES" sz="1800" b="1"/>
              <a:t>Se accede a ellos por el nombre de la clase </a:t>
            </a:r>
            <a:r>
              <a:rPr lang="es-ES" sz="1800" b="1">
                <a:solidFill>
                  <a:schemeClr val="dk1"/>
                </a:solidFill>
              </a:rPr>
              <a:t>y no por la palabra clave this</a:t>
            </a:r>
            <a:r>
              <a:rPr lang="es-ES" sz="1800" b="1"/>
              <a:t>. </a:t>
            </a:r>
            <a:endParaRPr sz="1800" b="1"/>
          </a:p>
          <a:p>
            <a:pPr marL="457200" lvl="0" indent="-342900" algn="just" rtl="0">
              <a:lnSpc>
                <a:spcPct val="200000"/>
              </a:lnSpc>
              <a:spcBef>
                <a:spcPts val="0"/>
              </a:spcBef>
              <a:spcAft>
                <a:spcPts val="0"/>
              </a:spcAft>
              <a:buSzPts val="1800"/>
              <a:buChar char="●"/>
            </a:pPr>
            <a:r>
              <a:rPr lang="es-ES" sz="1800" b="1"/>
              <a:t>Los métodos estáticos solo pueden acceder a propiedades estáticas.</a:t>
            </a: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3"/>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Métodos estáticos: ejemplo.</a:t>
            </a:r>
            <a:endParaRPr/>
          </a:p>
        </p:txBody>
      </p:sp>
      <p:sp>
        <p:nvSpPr>
          <p:cNvPr id="492" name="Google Shape;492;p63"/>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493" name="Google Shape;493;p63"/>
          <p:cNvPicPr preferRelativeResize="0"/>
          <p:nvPr/>
        </p:nvPicPr>
        <p:blipFill>
          <a:blip r:embed="rId3">
            <a:alphaModFix/>
          </a:blip>
          <a:stretch>
            <a:fillRect/>
          </a:stretch>
        </p:blipFill>
        <p:spPr>
          <a:xfrm>
            <a:off x="2574415" y="1338403"/>
            <a:ext cx="7043184" cy="5519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4"/>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Propiedad estática: ejemplo</a:t>
            </a:r>
            <a:endParaRPr/>
          </a:p>
        </p:txBody>
      </p:sp>
      <p:sp>
        <p:nvSpPr>
          <p:cNvPr id="499" name="Google Shape;499;p64"/>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pic>
        <p:nvPicPr>
          <p:cNvPr id="500" name="Google Shape;500;p64"/>
          <p:cNvPicPr preferRelativeResize="0"/>
          <p:nvPr/>
        </p:nvPicPr>
        <p:blipFill>
          <a:blip r:embed="rId3">
            <a:alphaModFix/>
          </a:blip>
          <a:stretch>
            <a:fillRect/>
          </a:stretch>
        </p:blipFill>
        <p:spPr>
          <a:xfrm>
            <a:off x="2600025" y="45500"/>
            <a:ext cx="7787851" cy="6812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5"/>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Ejercicio Dado Estadística y Probabilidad</a:t>
            </a:r>
            <a:endParaRPr/>
          </a:p>
        </p:txBody>
      </p:sp>
      <p:sp>
        <p:nvSpPr>
          <p:cNvPr id="506" name="Google Shape;506;p65"/>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AutoNum type="arabicPeriod"/>
            </a:pPr>
            <a:r>
              <a:rPr lang="es-ES" sz="1800" b="1"/>
              <a:t>Ampliar la clase Dado para añadir:</a:t>
            </a:r>
            <a:endParaRPr sz="1800" b="1"/>
          </a:p>
          <a:p>
            <a:pPr marL="914400" lvl="1" indent="-342900" algn="just" rtl="0">
              <a:lnSpc>
                <a:spcPct val="115000"/>
              </a:lnSpc>
              <a:spcBef>
                <a:spcPts val="0"/>
              </a:spcBef>
              <a:spcAft>
                <a:spcPts val="0"/>
              </a:spcAft>
              <a:buSzPts val="1800"/>
              <a:buAutoNum type="alphaLcPeriod"/>
            </a:pPr>
            <a:r>
              <a:rPr lang="es-ES" sz="1800" b="1"/>
              <a:t>una propiedad: un array que guarde los valores generados.</a:t>
            </a:r>
            <a:endParaRPr sz="1800" b="1"/>
          </a:p>
          <a:p>
            <a:pPr marL="914400" lvl="1" indent="-342900" algn="just" rtl="0">
              <a:lnSpc>
                <a:spcPct val="115000"/>
              </a:lnSpc>
              <a:spcBef>
                <a:spcPts val="0"/>
              </a:spcBef>
              <a:spcAft>
                <a:spcPts val="0"/>
              </a:spcAft>
              <a:buSzPts val="1800"/>
              <a:buAutoNum type="alphaLcPeriod"/>
            </a:pPr>
            <a:r>
              <a:rPr lang="es-ES" sz="1800" b="1"/>
              <a:t>los métodos necesarios para calcular:</a:t>
            </a:r>
            <a:endParaRPr sz="1800" b="1"/>
          </a:p>
          <a:p>
            <a:pPr marL="1371600" lvl="2" indent="-342900" algn="just" rtl="0">
              <a:lnSpc>
                <a:spcPct val="115000"/>
              </a:lnSpc>
              <a:spcBef>
                <a:spcPts val="0"/>
              </a:spcBef>
              <a:spcAft>
                <a:spcPts val="0"/>
              </a:spcAft>
              <a:buSzPts val="1800"/>
              <a:buAutoNum type="romanLcPeriod"/>
            </a:pPr>
            <a:r>
              <a:rPr lang="es-ES" sz="1800" b="1"/>
              <a:t>la media de los valores que se llevan acumulados.</a:t>
            </a:r>
            <a:endParaRPr sz="1800" b="1"/>
          </a:p>
          <a:p>
            <a:pPr marL="1371600" lvl="2" indent="-342900" algn="just" rtl="0">
              <a:lnSpc>
                <a:spcPct val="115000"/>
              </a:lnSpc>
              <a:spcBef>
                <a:spcPts val="0"/>
              </a:spcBef>
              <a:spcAft>
                <a:spcPts val="0"/>
              </a:spcAft>
              <a:buSzPts val="1800"/>
              <a:buAutoNum type="romanLcPeriod"/>
            </a:pPr>
            <a:r>
              <a:rPr lang="es-ES" sz="1800" b="1"/>
              <a:t>la moda de los valores que se llevan acumulados.</a:t>
            </a:r>
            <a:endParaRPr sz="1800" b="1"/>
          </a:p>
          <a:p>
            <a:pPr marL="1371600" lvl="2" indent="-342900" algn="just" rtl="0">
              <a:lnSpc>
                <a:spcPct val="115000"/>
              </a:lnSpc>
              <a:spcBef>
                <a:spcPts val="0"/>
              </a:spcBef>
              <a:spcAft>
                <a:spcPts val="0"/>
              </a:spcAft>
              <a:buSzPts val="1800"/>
              <a:buAutoNum type="romanLcPeriod"/>
            </a:pPr>
            <a:r>
              <a:rPr lang="es-ES" sz="1800" b="1"/>
              <a:t>la mediana de los valores que se llevan acumulados.</a:t>
            </a:r>
            <a:endParaRPr sz="1800" b="1"/>
          </a:p>
          <a:p>
            <a:pPr marL="0" lvl="0" indent="0" algn="just" rtl="0">
              <a:lnSpc>
                <a:spcPct val="115000"/>
              </a:lnSpc>
              <a:spcBef>
                <a:spcPts val="800"/>
              </a:spcBef>
              <a:spcAft>
                <a:spcPts val="0"/>
              </a:spcAft>
              <a:buNone/>
            </a:pPr>
            <a:r>
              <a:rPr lang="es-ES" sz="1800" b="1"/>
              <a:t>A tener en cuenta:</a:t>
            </a:r>
            <a:endParaRPr sz="1800" b="1"/>
          </a:p>
          <a:p>
            <a:pPr marL="457200" lvl="0" indent="-342900" algn="just" rtl="0">
              <a:lnSpc>
                <a:spcPct val="115000"/>
              </a:lnSpc>
              <a:spcBef>
                <a:spcPts val="800"/>
              </a:spcBef>
              <a:spcAft>
                <a:spcPts val="0"/>
              </a:spcAft>
              <a:buSzPts val="1800"/>
              <a:buChar char="●"/>
            </a:pPr>
            <a:r>
              <a:rPr lang="es-ES" sz="1800" b="1"/>
              <a:t>la media es la suma de todos los valores obtenidos dividido por el total de veces que se ha tirado el dado.</a:t>
            </a:r>
            <a:endParaRPr sz="1800" b="1"/>
          </a:p>
          <a:p>
            <a:pPr marL="457200" lvl="0" indent="-342900" algn="just" rtl="0">
              <a:lnSpc>
                <a:spcPct val="115000"/>
              </a:lnSpc>
              <a:spcBef>
                <a:spcPts val="0"/>
              </a:spcBef>
              <a:spcAft>
                <a:spcPts val="0"/>
              </a:spcAft>
              <a:buSzPts val="1800"/>
              <a:buChar char="●"/>
            </a:pPr>
            <a:r>
              <a:rPr lang="es-ES" sz="1800" b="1"/>
              <a:t>la mediana es el valor central de todo el array ORDENADO. Si en el medio quedan dos valores, se calcula la media.</a:t>
            </a:r>
            <a:endParaRPr sz="1800" b="1"/>
          </a:p>
          <a:p>
            <a:pPr marL="457200" lvl="0" indent="-342900" algn="just" rtl="0">
              <a:lnSpc>
                <a:spcPct val="115000"/>
              </a:lnSpc>
              <a:spcBef>
                <a:spcPts val="0"/>
              </a:spcBef>
              <a:spcAft>
                <a:spcPts val="0"/>
              </a:spcAft>
              <a:buSzPts val="1800"/>
              <a:buChar char="●"/>
            </a:pPr>
            <a:r>
              <a:rPr lang="es-ES" sz="1800" b="1"/>
              <a:t>la moda es el valor que más se repite.</a:t>
            </a:r>
            <a:endParaRPr sz="1800" b="1"/>
          </a:p>
          <a:p>
            <a:pPr marL="457200" lvl="0" indent="-342900" algn="just" rtl="0">
              <a:lnSpc>
                <a:spcPct val="115000"/>
              </a:lnSpc>
              <a:spcBef>
                <a:spcPts val="0"/>
              </a:spcBef>
              <a:spcAft>
                <a:spcPts val="0"/>
              </a:spcAft>
              <a:buSzPts val="1800"/>
              <a:buChar char="●"/>
            </a:pPr>
            <a:r>
              <a:rPr lang="es-ES" sz="1800" b="1"/>
              <a:t>hacer ESTÁTICOS las propiedades y métodos que se consideren necesarios.</a:t>
            </a:r>
            <a:endParaRPr sz="1800" b="1"/>
          </a:p>
          <a:p>
            <a:pPr marL="457200" lvl="0" indent="-342900" algn="just" rtl="0">
              <a:lnSpc>
                <a:spcPct val="115000"/>
              </a:lnSpc>
              <a:spcBef>
                <a:spcPts val="0"/>
              </a:spcBef>
              <a:spcAft>
                <a:spcPts val="0"/>
              </a:spcAft>
              <a:buSzPts val="1800"/>
              <a:buChar char="●"/>
            </a:pPr>
            <a:r>
              <a:rPr lang="es-ES" sz="1800" b="1"/>
              <a:t>todas las propiedades y métodos deben tener el modificador PUBLIC, PRIVATE O PROTECTED, dependiendo de su uso.</a:t>
            </a: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6"/>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Ejercicio Dado Estadística y Probabilidad</a:t>
            </a:r>
            <a:endParaRPr/>
          </a:p>
        </p:txBody>
      </p:sp>
      <p:sp>
        <p:nvSpPr>
          <p:cNvPr id="512" name="Google Shape;512;p66"/>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s-ES" sz="1800" b="1"/>
              <a:t>Para facilitar el cálculo de las variables estadísticas podemos crear otra propiedad que guarde cuántas veces sale cada valor.</a:t>
            </a:r>
            <a:endParaRPr sz="1800" b="1"/>
          </a:p>
          <a:p>
            <a:pPr marL="457200" lvl="0" indent="-342900" algn="just" rtl="0">
              <a:lnSpc>
                <a:spcPct val="115000"/>
              </a:lnSpc>
              <a:spcBef>
                <a:spcPts val="0"/>
              </a:spcBef>
              <a:spcAft>
                <a:spcPts val="0"/>
              </a:spcAft>
              <a:buSzPts val="1800"/>
              <a:buChar char="●"/>
            </a:pPr>
            <a:r>
              <a:rPr lang="es-ES" sz="1800" b="1"/>
              <a:t>La moda es la que más se repita.</a:t>
            </a:r>
            <a:endParaRPr sz="1800" b="1"/>
          </a:p>
          <a:p>
            <a:pPr marL="457200" lvl="0" indent="-342900" algn="just" rtl="0">
              <a:lnSpc>
                <a:spcPct val="115000"/>
              </a:lnSpc>
              <a:spcBef>
                <a:spcPts val="0"/>
              </a:spcBef>
              <a:spcAft>
                <a:spcPts val="0"/>
              </a:spcAft>
              <a:buSzPts val="1800"/>
              <a:buChar char="●"/>
            </a:pPr>
            <a:r>
              <a:rPr lang="es-ES" sz="1800" b="1"/>
              <a:t>Para la media hay que multiplicar cada valor por (el índice + 1) y dividir por el total de tiradas.</a:t>
            </a:r>
            <a:endParaRPr sz="1800" b="1"/>
          </a:p>
          <a:p>
            <a:pPr marL="457200" lvl="0" indent="-342900" algn="just" rtl="0">
              <a:lnSpc>
                <a:spcPct val="115000"/>
              </a:lnSpc>
              <a:spcBef>
                <a:spcPts val="0"/>
              </a:spcBef>
              <a:spcAft>
                <a:spcPts val="0"/>
              </a:spcAft>
              <a:buSzPts val="1800"/>
              <a:buChar char="●"/>
            </a:pPr>
            <a:r>
              <a:rPr lang="es-ES" sz="1800" b="1"/>
              <a:t>La mediana es más compleja, así que la dejaremos como estaba.</a:t>
            </a:r>
            <a:endParaRPr sz="1800" b="1"/>
          </a:p>
          <a:p>
            <a:pPr marL="457200" lvl="0" indent="0" algn="just" rtl="0">
              <a:lnSpc>
                <a:spcPct val="115000"/>
              </a:lnSpc>
              <a:spcBef>
                <a:spcPts val="800"/>
              </a:spcBef>
              <a:spcAft>
                <a:spcPts val="0"/>
              </a:spcAft>
              <a:buNone/>
            </a:pPr>
            <a:endParaRPr sz="1800" b="1"/>
          </a:p>
          <a:p>
            <a:pPr marL="457200" lvl="0" indent="-342900" algn="just" rtl="0">
              <a:lnSpc>
                <a:spcPct val="115000"/>
              </a:lnSpc>
              <a:spcBef>
                <a:spcPts val="800"/>
              </a:spcBef>
              <a:spcAft>
                <a:spcPts val="0"/>
              </a:spcAft>
              <a:buSzPts val="1800"/>
              <a:buChar char="●"/>
            </a:pPr>
            <a:r>
              <a:rPr lang="es-ES" sz="1800" b="1"/>
              <a:t>Dividir el número de apariciones de cada valor entre el total de tiradas. Hacerlo para un número de iteraciones distintas, comprobar que cuanto mayor es el número de tiradas la divisón tienen a la probabilidad (0,1666).</a:t>
            </a:r>
            <a:endParaRPr sz="1800" b="1"/>
          </a:p>
          <a:p>
            <a:pPr marL="457200" lvl="0" indent="0" algn="just" rtl="0">
              <a:lnSpc>
                <a:spcPct val="115000"/>
              </a:lnSpc>
              <a:spcBef>
                <a:spcPts val="80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7"/>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Ejercicio</a:t>
            </a:r>
            <a:endParaRPr/>
          </a:p>
        </p:txBody>
      </p:sp>
      <p:sp>
        <p:nvSpPr>
          <p:cNvPr id="518" name="Google Shape;518;p67"/>
          <p:cNvSpPr txBox="1"/>
          <p:nvPr/>
        </p:nvSpPr>
        <p:spPr>
          <a:xfrm>
            <a:off x="1273625" y="1338400"/>
            <a:ext cx="10206600" cy="55197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AutoNum type="arabicPeriod"/>
            </a:pPr>
            <a:r>
              <a:rPr lang="es-ES" sz="1800" b="1"/>
              <a:t>Crear una clase Matematica cuyos métodos (y propiedades, si las necesitase) sean estáticas. Esta clase, además de los métodos aleatorio, mayor y menor, vamos a crearle métodos para:</a:t>
            </a:r>
            <a:endParaRPr sz="1800" b="1"/>
          </a:p>
          <a:p>
            <a:pPr marL="914400" lvl="1" indent="-342900" algn="just" rtl="0">
              <a:lnSpc>
                <a:spcPct val="115000"/>
              </a:lnSpc>
              <a:spcBef>
                <a:spcPts val="0"/>
              </a:spcBef>
              <a:spcAft>
                <a:spcPts val="0"/>
              </a:spcAft>
              <a:buSzPts val="1800"/>
              <a:buAutoNum type="alphaLcPeriod"/>
            </a:pPr>
            <a:r>
              <a:rPr lang="es-ES" sz="1800" b="1"/>
              <a:t>sumar todas las variables que le lleguen.</a:t>
            </a:r>
            <a:endParaRPr sz="1800" b="1"/>
          </a:p>
          <a:p>
            <a:pPr marL="914400" lvl="1" indent="-342900" algn="just" rtl="0">
              <a:lnSpc>
                <a:spcPct val="115000"/>
              </a:lnSpc>
              <a:spcBef>
                <a:spcPts val="0"/>
              </a:spcBef>
              <a:spcAft>
                <a:spcPts val="0"/>
              </a:spcAft>
              <a:buSzPts val="1800"/>
              <a:buAutoNum type="alphaLcPeriod"/>
            </a:pPr>
            <a:r>
              <a:rPr lang="es-ES" sz="1800" b="1"/>
              <a:t>multiplicar todas las variables que le lleguen.</a:t>
            </a:r>
            <a:endParaRPr sz="1800" b="1"/>
          </a:p>
          <a:p>
            <a:pPr marL="914400" lvl="1" indent="-342900" algn="just" rtl="0">
              <a:lnSpc>
                <a:spcPct val="115000"/>
              </a:lnSpc>
              <a:spcBef>
                <a:spcPts val="0"/>
              </a:spcBef>
              <a:spcAft>
                <a:spcPts val="0"/>
              </a:spcAft>
              <a:buSzPts val="1800"/>
              <a:buAutoNum type="alphaLcPeriod"/>
            </a:pPr>
            <a:r>
              <a:rPr lang="es-ES" sz="1800" b="1"/>
              <a:t>dividir un número entre otro y devuelva el cociente y el resultado. </a:t>
            </a:r>
            <a:endParaRPr sz="1800" b="1"/>
          </a:p>
          <a:p>
            <a:pPr marL="914400" lvl="1" indent="-342900" algn="just" rtl="0">
              <a:lnSpc>
                <a:spcPct val="115000"/>
              </a:lnSpc>
              <a:spcBef>
                <a:spcPts val="0"/>
              </a:spcBef>
              <a:spcAft>
                <a:spcPts val="0"/>
              </a:spcAft>
              <a:buSzPts val="1800"/>
              <a:buAutoNum type="alphaLcPeriod"/>
            </a:pPr>
            <a:r>
              <a:rPr lang="es-ES" sz="1800" b="1"/>
              <a:t>restar dos números, al mayor le resto el menor</a:t>
            </a:r>
            <a:endParaRPr sz="1800" b="1"/>
          </a:p>
          <a:p>
            <a:pPr marL="457200" lvl="0" indent="-342900" algn="just" rtl="0">
              <a:lnSpc>
                <a:spcPct val="115000"/>
              </a:lnSpc>
              <a:spcBef>
                <a:spcPts val="0"/>
              </a:spcBef>
              <a:spcAft>
                <a:spcPts val="0"/>
              </a:spcAft>
              <a:buSzPts val="1800"/>
              <a:buAutoNum type="arabicPeriod"/>
            </a:pPr>
            <a:r>
              <a:rPr lang="es-ES" sz="1800" b="1"/>
              <a:t>Hacer un bucle de iteraciones aleatorias, creando números aleatorios para probar los apartados a y b. Mostrar por consola los números creados, la operación realizada y el resultado.</a:t>
            </a:r>
            <a:endParaRPr sz="1800" b="1"/>
          </a:p>
          <a:p>
            <a:pPr marL="457200" lvl="0" indent="-342900" algn="just" rtl="0">
              <a:lnSpc>
                <a:spcPct val="115000"/>
              </a:lnSpc>
              <a:spcBef>
                <a:spcPts val="0"/>
              </a:spcBef>
              <a:spcAft>
                <a:spcPts val="0"/>
              </a:spcAft>
              <a:buSzPts val="1800"/>
              <a:buAutoNum type="arabicPeriod"/>
            </a:pPr>
            <a:r>
              <a:rPr lang="es-ES" sz="1800" b="1"/>
              <a:t>Crear dos números aleatorios para probar los apartados c y d. </a:t>
            </a:r>
            <a:endParaRPr sz="1800" b="1"/>
          </a:p>
          <a:p>
            <a:pPr marL="0" lvl="0" indent="0" algn="just" rtl="0">
              <a:lnSpc>
                <a:spcPct val="115000"/>
              </a:lnSpc>
              <a:spcBef>
                <a:spcPts val="800"/>
              </a:spcBef>
              <a:spcAft>
                <a:spcPts val="0"/>
              </a:spcAft>
              <a:buNone/>
            </a:pPr>
            <a:endParaRPr sz="1800" b="1"/>
          </a:p>
          <a:p>
            <a:pPr marL="0" lvl="0" indent="0" algn="just" rtl="0">
              <a:lnSpc>
                <a:spcPct val="115000"/>
              </a:lnSpc>
              <a:spcBef>
                <a:spcPts val="80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634825" y="624100"/>
            <a:ext cx="10446300" cy="9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68DBA"/>
              </a:buClr>
              <a:buSzPts val="3600"/>
              <a:buFont typeface="Century Gothic"/>
              <a:buNone/>
            </a:pPr>
            <a:r>
              <a:rPr lang="es-ES" sz="3400"/>
              <a:t>Tipos de datos</a:t>
            </a:r>
            <a:endParaRPr sz="3400"/>
          </a:p>
        </p:txBody>
      </p:sp>
      <p:sp>
        <p:nvSpPr>
          <p:cNvPr id="194" name="Google Shape;194;p22"/>
          <p:cNvSpPr txBox="1"/>
          <p:nvPr/>
        </p:nvSpPr>
        <p:spPr>
          <a:xfrm>
            <a:off x="1005050" y="1524000"/>
            <a:ext cx="9829200" cy="4779900"/>
          </a:xfrm>
          <a:prstGeom prst="rect">
            <a:avLst/>
          </a:prstGeom>
          <a:noFill/>
          <a:ln>
            <a:noFill/>
          </a:ln>
        </p:spPr>
        <p:txBody>
          <a:bodyPr spcFirstLastPara="1" wrap="square" lIns="91425" tIns="91425" rIns="91425" bIns="91425" anchor="t" anchorCtr="0">
            <a:noAutofit/>
          </a:bodyPr>
          <a:lstStyle/>
          <a:p>
            <a:pPr marL="0" marR="139700" lvl="0" indent="0" algn="l" rtl="0">
              <a:lnSpc>
                <a:spcPct val="115000"/>
              </a:lnSpc>
              <a:spcBef>
                <a:spcPts val="0"/>
              </a:spcBef>
              <a:spcAft>
                <a:spcPts val="0"/>
              </a:spcAft>
              <a:buNone/>
            </a:pPr>
            <a:r>
              <a:rPr lang="es-ES" sz="1800" b="1">
                <a:solidFill>
                  <a:srgbClr val="333333"/>
                </a:solidFill>
              </a:rPr>
              <a:t>Primitivos: </a:t>
            </a:r>
            <a:endParaRPr sz="1800" b="1">
              <a:solidFill>
                <a:srgbClr val="333333"/>
              </a:solidFill>
            </a:endParaRPr>
          </a:p>
          <a:p>
            <a:pPr marL="457200" marR="139700" lvl="0" indent="-342900" algn="l" rtl="0">
              <a:lnSpc>
                <a:spcPct val="115000"/>
              </a:lnSpc>
              <a:spcBef>
                <a:spcPts val="1500"/>
              </a:spcBef>
              <a:spcAft>
                <a:spcPts val="0"/>
              </a:spcAft>
              <a:buClr>
                <a:srgbClr val="333333"/>
              </a:buClr>
              <a:buSzPts val="1800"/>
              <a:buChar char="●"/>
            </a:pPr>
            <a:r>
              <a:rPr lang="es-ES" sz="1800">
                <a:solidFill>
                  <a:srgbClr val="333333"/>
                </a:solidFill>
              </a:rPr>
              <a:t>String</a:t>
            </a:r>
            <a:endParaRPr sz="1800">
              <a:solidFill>
                <a:srgbClr val="333333"/>
              </a:solidFill>
            </a:endParaRPr>
          </a:p>
          <a:p>
            <a:pPr marL="457200" marR="139700" lvl="0" indent="-342900" algn="l" rtl="0">
              <a:lnSpc>
                <a:spcPct val="115000"/>
              </a:lnSpc>
              <a:spcBef>
                <a:spcPts val="0"/>
              </a:spcBef>
              <a:spcAft>
                <a:spcPts val="0"/>
              </a:spcAft>
              <a:buClr>
                <a:srgbClr val="333333"/>
              </a:buClr>
              <a:buSzPts val="1800"/>
              <a:buChar char="●"/>
            </a:pPr>
            <a:r>
              <a:rPr lang="es-ES" sz="1800">
                <a:solidFill>
                  <a:srgbClr val="333333"/>
                </a:solidFill>
              </a:rPr>
              <a:t>Números</a:t>
            </a:r>
            <a:endParaRPr sz="1800">
              <a:solidFill>
                <a:srgbClr val="333333"/>
              </a:solidFill>
            </a:endParaRPr>
          </a:p>
          <a:p>
            <a:pPr marL="457200" marR="139700" lvl="0" indent="-342900" algn="l" rtl="0">
              <a:lnSpc>
                <a:spcPct val="115000"/>
              </a:lnSpc>
              <a:spcBef>
                <a:spcPts val="0"/>
              </a:spcBef>
              <a:spcAft>
                <a:spcPts val="0"/>
              </a:spcAft>
              <a:buClr>
                <a:srgbClr val="333333"/>
              </a:buClr>
              <a:buSzPts val="1800"/>
              <a:buChar char="●"/>
            </a:pPr>
            <a:r>
              <a:rPr lang="es-ES" sz="1800">
                <a:solidFill>
                  <a:srgbClr val="333333"/>
                </a:solidFill>
              </a:rPr>
              <a:t>Booleanos</a:t>
            </a:r>
            <a:endParaRPr sz="1800">
              <a:solidFill>
                <a:srgbClr val="333333"/>
              </a:solidFill>
            </a:endParaRPr>
          </a:p>
          <a:p>
            <a:pPr marL="457200" marR="139700" lvl="0" indent="-342900" algn="l" rtl="0">
              <a:lnSpc>
                <a:spcPct val="115000"/>
              </a:lnSpc>
              <a:spcBef>
                <a:spcPts val="0"/>
              </a:spcBef>
              <a:spcAft>
                <a:spcPts val="0"/>
              </a:spcAft>
              <a:buClr>
                <a:srgbClr val="333333"/>
              </a:buClr>
              <a:buSzPts val="1800"/>
              <a:buChar char="●"/>
            </a:pPr>
            <a:r>
              <a:rPr lang="es-ES" sz="1800">
                <a:solidFill>
                  <a:srgbClr val="333333"/>
                </a:solidFill>
              </a:rPr>
              <a:t>Null (números) / Undefined (cadenas)</a:t>
            </a:r>
            <a:endParaRPr sz="1800">
              <a:solidFill>
                <a:srgbClr val="333333"/>
              </a:solidFill>
            </a:endParaRPr>
          </a:p>
          <a:p>
            <a:pPr marL="0" marR="139700" lvl="0" indent="0" algn="l" rtl="0">
              <a:lnSpc>
                <a:spcPct val="115000"/>
              </a:lnSpc>
              <a:spcBef>
                <a:spcPts val="1500"/>
              </a:spcBef>
              <a:spcAft>
                <a:spcPts val="0"/>
              </a:spcAft>
              <a:buNone/>
            </a:pPr>
            <a:r>
              <a:rPr lang="es-ES" sz="1800" b="1">
                <a:solidFill>
                  <a:srgbClr val="333333"/>
                </a:solidFill>
              </a:rPr>
              <a:t>Compuestos:</a:t>
            </a:r>
            <a:endParaRPr sz="1800" b="1">
              <a:solidFill>
                <a:srgbClr val="333333"/>
              </a:solidFill>
            </a:endParaRPr>
          </a:p>
          <a:p>
            <a:pPr marL="457200" marR="139700" lvl="0" indent="-342900" algn="l" rtl="0">
              <a:lnSpc>
                <a:spcPct val="115000"/>
              </a:lnSpc>
              <a:spcBef>
                <a:spcPts val="1500"/>
              </a:spcBef>
              <a:spcAft>
                <a:spcPts val="0"/>
              </a:spcAft>
              <a:buClr>
                <a:srgbClr val="333333"/>
              </a:buClr>
              <a:buSzPts val="1800"/>
              <a:buChar char="●"/>
            </a:pPr>
            <a:r>
              <a:rPr lang="es-ES" sz="1800">
                <a:solidFill>
                  <a:srgbClr val="333333"/>
                </a:solidFill>
              </a:rPr>
              <a:t>Objetos literales</a:t>
            </a:r>
            <a:endParaRPr sz="1800">
              <a:solidFill>
                <a:srgbClr val="333333"/>
              </a:solidFill>
            </a:endParaRPr>
          </a:p>
          <a:p>
            <a:pPr marL="457200" marR="139700" lvl="0" indent="-342900" algn="l" rtl="0">
              <a:lnSpc>
                <a:spcPct val="115000"/>
              </a:lnSpc>
              <a:spcBef>
                <a:spcPts val="0"/>
              </a:spcBef>
              <a:spcAft>
                <a:spcPts val="0"/>
              </a:spcAft>
              <a:buClr>
                <a:srgbClr val="333333"/>
              </a:buClr>
              <a:buSzPts val="1800"/>
              <a:buChar char="●"/>
            </a:pPr>
            <a:r>
              <a:rPr lang="es-ES" sz="1800">
                <a:solidFill>
                  <a:srgbClr val="333333"/>
                </a:solidFill>
              </a:rPr>
              <a:t>Clases</a:t>
            </a:r>
            <a:endParaRPr sz="1800">
              <a:solidFill>
                <a:srgbClr val="333333"/>
              </a:solidFill>
            </a:endParaRPr>
          </a:p>
          <a:p>
            <a:pPr marL="457200" marR="139700" lvl="0" indent="-342900" algn="l" rtl="0">
              <a:lnSpc>
                <a:spcPct val="115000"/>
              </a:lnSpc>
              <a:spcBef>
                <a:spcPts val="0"/>
              </a:spcBef>
              <a:spcAft>
                <a:spcPts val="0"/>
              </a:spcAft>
              <a:buClr>
                <a:srgbClr val="333333"/>
              </a:buClr>
              <a:buSzPts val="1800"/>
              <a:buChar char="●"/>
            </a:pPr>
            <a:r>
              <a:rPr lang="es-ES" sz="1800">
                <a:solidFill>
                  <a:srgbClr val="333333"/>
                </a:solidFill>
              </a:rPr>
              <a:t>Funciones</a:t>
            </a:r>
            <a:endParaRPr sz="1800">
              <a:solidFill>
                <a:srgbClr val="333333"/>
              </a:solidFill>
            </a:endParaRPr>
          </a:p>
          <a:p>
            <a:pPr marL="0" marR="139700" lvl="0" indent="0" algn="l" rtl="0">
              <a:lnSpc>
                <a:spcPct val="115000"/>
              </a:lnSpc>
              <a:spcBef>
                <a:spcPts val="1500"/>
              </a:spcBef>
              <a:spcAft>
                <a:spcPts val="0"/>
              </a:spcAft>
              <a:buNone/>
            </a:pPr>
            <a:r>
              <a:rPr lang="es-ES" sz="1800" b="1">
                <a:solidFill>
                  <a:srgbClr val="333333"/>
                </a:solidFill>
              </a:rPr>
              <a:t>Es posible  crear tipos nuevos.</a:t>
            </a:r>
            <a:endParaRPr sz="1800" b="1">
              <a:solidFill>
                <a:srgbClr val="333333"/>
              </a:solidFill>
            </a:endParaRPr>
          </a:p>
          <a:p>
            <a:pPr marL="0" marR="139700" lvl="0" indent="0" algn="l" rtl="0">
              <a:lnSpc>
                <a:spcPct val="150000"/>
              </a:lnSpc>
              <a:spcBef>
                <a:spcPts val="1500"/>
              </a:spcBef>
              <a:spcAft>
                <a:spcPts val="0"/>
              </a:spcAft>
              <a:buNone/>
            </a:pPr>
            <a:endParaRPr sz="2400">
              <a:solidFill>
                <a:srgbClr val="333333"/>
              </a:solidFill>
            </a:endParaRPr>
          </a:p>
          <a:p>
            <a:pPr marL="1371600" lvl="0" indent="0" algn="l" rtl="0">
              <a:spcBef>
                <a:spcPts val="150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None/>
            </a:pPr>
            <a:r>
              <a:rPr lang="es-ES" sz="2400">
                <a:latin typeface="Century Gothic"/>
                <a:ea typeface="Century Gothic"/>
                <a:cs typeface="Century Gothic"/>
                <a:sym typeface="Century Gothic"/>
              </a:rPr>
              <a:t>		</a:t>
            </a:r>
            <a:endParaRPr sz="2400">
              <a:latin typeface="Century Gothic"/>
              <a:ea typeface="Century Gothic"/>
              <a:cs typeface="Century Gothic"/>
              <a:sym typeface="Century Gothic"/>
            </a:endParaRPr>
          </a:p>
          <a:p>
            <a:pPr marL="0" lvl="0" indent="0" algn="l" rtl="0">
              <a:spcBef>
                <a:spcPts val="0"/>
              </a:spcBef>
              <a:spcAft>
                <a:spcPts val="0"/>
              </a:spcAft>
              <a:buNone/>
            </a:pPr>
            <a:r>
              <a:rPr lang="es-ES" sz="2400">
                <a:latin typeface="Century Gothic"/>
                <a:ea typeface="Century Gothic"/>
                <a:cs typeface="Century Gothic"/>
                <a:sym typeface="Century Gothic"/>
              </a:rPr>
              <a:t> </a:t>
            </a:r>
            <a:endParaRPr sz="2400">
              <a:latin typeface="Century Gothic"/>
              <a:ea typeface="Century Gothic"/>
              <a:cs typeface="Century Gothic"/>
              <a:sym typeface="Century Gothic"/>
            </a:endParaRPr>
          </a:p>
          <a:p>
            <a:pPr marL="1371600" lvl="0" indent="0" algn="l" rtl="0">
              <a:spcBef>
                <a:spcPts val="0"/>
              </a:spcBef>
              <a:spcAft>
                <a:spcPts val="0"/>
              </a:spcAft>
              <a:buNone/>
            </a:pPr>
            <a:endParaRPr sz="2400">
              <a:latin typeface="Century Gothic"/>
              <a:ea typeface="Century Gothic"/>
              <a:cs typeface="Century Gothic"/>
              <a:sym typeface="Century Gothic"/>
            </a:endParaRPr>
          </a:p>
        </p:txBody>
      </p:sp>
      <p:pic>
        <p:nvPicPr>
          <p:cNvPr id="195" name="Google Shape;195;p22"/>
          <p:cNvPicPr preferRelativeResize="0"/>
          <p:nvPr/>
        </p:nvPicPr>
        <p:blipFill>
          <a:blip r:embed="rId3">
            <a:alphaModFix/>
          </a:blip>
          <a:stretch>
            <a:fillRect/>
          </a:stretch>
        </p:blipFill>
        <p:spPr>
          <a:xfrm>
            <a:off x="8077200" y="0"/>
            <a:ext cx="4114800" cy="6858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8"/>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Ejercicio</a:t>
            </a:r>
            <a:endParaRPr/>
          </a:p>
        </p:txBody>
      </p:sp>
      <p:sp>
        <p:nvSpPr>
          <p:cNvPr id="524" name="Google Shape;524;p68"/>
          <p:cNvSpPr txBox="1"/>
          <p:nvPr/>
        </p:nvSpPr>
        <p:spPr>
          <a:xfrm>
            <a:off x="1273625" y="1338400"/>
            <a:ext cx="10206600" cy="46998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s-ES" b="1"/>
              <a:t>Crea la clase persona con las propiedades nombre e email y el método imprimir datos.</a:t>
            </a:r>
            <a:endParaRPr b="1"/>
          </a:p>
          <a:p>
            <a:pPr marL="457200" lvl="0" indent="-317500" algn="just" rtl="0">
              <a:lnSpc>
                <a:spcPct val="115000"/>
              </a:lnSpc>
              <a:spcBef>
                <a:spcPts val="0"/>
              </a:spcBef>
              <a:spcAft>
                <a:spcPts val="0"/>
              </a:spcAft>
              <a:buSzPts val="1400"/>
              <a:buChar char="●"/>
            </a:pPr>
            <a:r>
              <a:rPr lang="es-ES" b="1"/>
              <a:t>Crea la clase alumno que extienda a la clase persona. Añade la propiedad matriculado y extiende el método imprimir.</a:t>
            </a:r>
            <a:endParaRPr b="1"/>
          </a:p>
          <a:p>
            <a:pPr marL="457200" lvl="0" indent="-317500" algn="just" rtl="0">
              <a:lnSpc>
                <a:spcPct val="115000"/>
              </a:lnSpc>
              <a:spcBef>
                <a:spcPts val="0"/>
              </a:spcBef>
              <a:spcAft>
                <a:spcPts val="0"/>
              </a:spcAft>
              <a:buSzPts val="1400"/>
              <a:buChar char="●"/>
            </a:pPr>
            <a:r>
              <a:rPr lang="es-ES" b="1"/>
              <a:t>Crea la clase profesor que extienda a la clase persona. Añade la propiedad asignaturas, un array que almacena todas las asignaturas que imparte el profesor. Amplia el método imprimir datos.</a:t>
            </a:r>
            <a:endParaRPr b="1"/>
          </a:p>
          <a:p>
            <a:pPr marL="457200" lvl="0" indent="-317500" algn="just" rtl="0">
              <a:lnSpc>
                <a:spcPct val="115000"/>
              </a:lnSpc>
              <a:spcBef>
                <a:spcPts val="0"/>
              </a:spcBef>
              <a:spcAft>
                <a:spcPts val="0"/>
              </a:spcAft>
              <a:buSzPts val="1400"/>
              <a:buChar char="●"/>
            </a:pPr>
            <a:r>
              <a:rPr lang="es-ES" b="1"/>
              <a:t>Crea la clase asignatura con las propiedades nombre y profesor. Añade un método que imprima por pantalla la información de la asignatura.</a:t>
            </a:r>
            <a:endParaRPr b="1"/>
          </a:p>
          <a:p>
            <a:pPr marL="457200" lvl="0" indent="-317500" algn="just" rtl="0">
              <a:lnSpc>
                <a:spcPct val="115000"/>
              </a:lnSpc>
              <a:spcBef>
                <a:spcPts val="0"/>
              </a:spcBef>
              <a:spcAft>
                <a:spcPts val="0"/>
              </a:spcAft>
              <a:buSzPts val="1400"/>
              <a:buChar char="●"/>
            </a:pPr>
            <a:r>
              <a:rPr lang="es-ES" b="1"/>
              <a:t>Declarar un alumno, imprimirlo, matricularlo y volverlo a imprimir.</a:t>
            </a:r>
            <a:endParaRPr b="1"/>
          </a:p>
          <a:p>
            <a:pPr marL="457200" lvl="0" indent="-317500" algn="just" rtl="0">
              <a:lnSpc>
                <a:spcPct val="115000"/>
              </a:lnSpc>
              <a:spcBef>
                <a:spcPts val="0"/>
              </a:spcBef>
              <a:spcAft>
                <a:spcPts val="0"/>
              </a:spcAft>
              <a:buSzPts val="1400"/>
              <a:buChar char="●"/>
            </a:pPr>
            <a:r>
              <a:rPr lang="es-ES" b="1"/>
              <a:t>Declarar a un profesor. Imprimirlo.</a:t>
            </a:r>
            <a:endParaRPr b="1"/>
          </a:p>
          <a:p>
            <a:pPr marL="457200" lvl="0" indent="-317500" algn="just" rtl="0">
              <a:lnSpc>
                <a:spcPct val="115000"/>
              </a:lnSpc>
              <a:spcBef>
                <a:spcPts val="0"/>
              </a:spcBef>
              <a:spcAft>
                <a:spcPts val="0"/>
              </a:spcAft>
              <a:buSzPts val="1400"/>
              <a:buChar char="●"/>
            </a:pPr>
            <a:r>
              <a:rPr lang="es-ES" b="1"/>
              <a:t>Declarar una asignatura. Imprimirla.</a:t>
            </a:r>
            <a:endParaRPr b="1"/>
          </a:p>
          <a:p>
            <a:pPr marL="0" lvl="0" indent="0" algn="just" rtl="0">
              <a:lnSpc>
                <a:spcPct val="115000"/>
              </a:lnSpc>
              <a:spcBef>
                <a:spcPts val="800"/>
              </a:spcBef>
              <a:spcAft>
                <a:spcPts val="0"/>
              </a:spcAft>
              <a:buNone/>
            </a:pPr>
            <a:endParaRPr b="1"/>
          </a:p>
          <a:p>
            <a:pPr marL="0" lvl="0" indent="0" algn="just" rtl="0">
              <a:lnSpc>
                <a:spcPct val="115000"/>
              </a:lnSpc>
              <a:spcBef>
                <a:spcPts val="800"/>
              </a:spcBef>
              <a:spcAft>
                <a:spcPts val="0"/>
              </a:spcAft>
              <a:buNone/>
            </a:pPr>
            <a:r>
              <a:rPr lang="es-ES" b="1"/>
              <a:t>Ampliación:</a:t>
            </a:r>
            <a:endParaRPr b="1"/>
          </a:p>
          <a:p>
            <a:pPr marL="457200" lvl="0" indent="-317500" algn="just" rtl="0">
              <a:lnSpc>
                <a:spcPct val="115000"/>
              </a:lnSpc>
              <a:spcBef>
                <a:spcPts val="800"/>
              </a:spcBef>
              <a:spcAft>
                <a:spcPts val="0"/>
              </a:spcAft>
              <a:buSzPts val="1400"/>
              <a:buChar char="●"/>
            </a:pPr>
            <a:r>
              <a:rPr lang="es-ES" b="1"/>
              <a:t>Crea la clase estática curso. Piensa la mejor manera de almacenar 4 asignaturas de la clase asignatura. DEbe tener una propiedad que guarde el número de alumnos que hay matriculados. </a:t>
            </a:r>
            <a:endParaRPr b="1"/>
          </a:p>
          <a:p>
            <a:pPr marL="457200" lvl="0" indent="-317500" algn="just" rtl="0">
              <a:lnSpc>
                <a:spcPct val="115000"/>
              </a:lnSpc>
              <a:spcBef>
                <a:spcPts val="0"/>
              </a:spcBef>
              <a:spcAft>
                <a:spcPts val="0"/>
              </a:spcAft>
              <a:buSzPts val="1400"/>
              <a:buChar char="●"/>
            </a:pPr>
            <a:r>
              <a:rPr lang="es-ES"/>
              <a:t>Declarar 4 alumnos y 2 profesores.</a:t>
            </a:r>
            <a:endParaRPr/>
          </a:p>
          <a:p>
            <a:pPr marL="457200" lvl="0" indent="-317500" algn="just" rtl="0">
              <a:lnSpc>
                <a:spcPct val="115000"/>
              </a:lnSpc>
              <a:spcBef>
                <a:spcPts val="0"/>
              </a:spcBef>
              <a:spcAft>
                <a:spcPts val="0"/>
              </a:spcAft>
              <a:buSzPts val="1400"/>
              <a:buChar char="●"/>
            </a:pPr>
            <a:r>
              <a:rPr lang="es-ES"/>
              <a:t>Declarar 4 asignaturas.</a:t>
            </a:r>
            <a:endParaRPr/>
          </a:p>
          <a:p>
            <a:pPr marL="457200" lvl="0" indent="-317500" algn="just" rtl="0">
              <a:lnSpc>
                <a:spcPct val="115000"/>
              </a:lnSpc>
              <a:spcBef>
                <a:spcPts val="0"/>
              </a:spcBef>
              <a:spcAft>
                <a:spcPts val="0"/>
              </a:spcAft>
              <a:buSzPts val="1400"/>
              <a:buChar char="●"/>
            </a:pPr>
            <a:r>
              <a:rPr lang="es-ES"/>
              <a:t>Probarlo todo.</a:t>
            </a:r>
            <a:endParaRPr/>
          </a:p>
          <a:p>
            <a:pPr marL="0" lvl="0" indent="0" algn="just" rtl="0">
              <a:lnSpc>
                <a:spcPct val="115000"/>
              </a:lnSpc>
              <a:spcBef>
                <a:spcPts val="800"/>
              </a:spcBef>
              <a:spcAft>
                <a:spcPts val="0"/>
              </a:spcAft>
              <a:buNone/>
            </a:pPr>
            <a:endParaRPr sz="1800" b="1"/>
          </a:p>
          <a:p>
            <a:pPr marL="0" lvl="0" indent="0" algn="just" rtl="0">
              <a:lnSpc>
                <a:spcPct val="115000"/>
              </a:lnSpc>
              <a:spcBef>
                <a:spcPts val="800"/>
              </a:spcBef>
              <a:spcAft>
                <a:spcPts val="0"/>
              </a:spcAft>
              <a:buNone/>
            </a:pPr>
            <a:endParaRPr sz="2400">
              <a:solidFill>
                <a:srgbClr val="333333"/>
              </a:solidFill>
            </a:endParaRPr>
          </a:p>
          <a:p>
            <a:pPr marL="0" lvl="0" indent="0" algn="l" rtl="0">
              <a:lnSpc>
                <a:spcPct val="115000"/>
              </a:lnSpc>
              <a:spcBef>
                <a:spcPts val="800"/>
              </a:spcBef>
              <a:spcAft>
                <a:spcPts val="0"/>
              </a:spcAft>
              <a:buNone/>
            </a:pPr>
            <a:endParaRPr sz="1250">
              <a:solidFill>
                <a:srgbClr val="333333"/>
              </a:solidFill>
            </a:endParaRPr>
          </a:p>
          <a:p>
            <a:pPr marL="0" lvl="0" indent="0" algn="just" rtl="0">
              <a:lnSpc>
                <a:spcPct val="115000"/>
              </a:lnSpc>
              <a:spcBef>
                <a:spcPts val="8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0"/>
              </a:spcAft>
              <a:buNone/>
            </a:pPr>
            <a:endParaRPr sz="1800">
              <a:solidFill>
                <a:schemeClr val="dk1"/>
              </a:solidFill>
            </a:endParaRPr>
          </a:p>
          <a:p>
            <a:pPr marL="0" lvl="0" indent="0" algn="just" rtl="0">
              <a:lnSpc>
                <a:spcPct val="115000"/>
              </a:lnSpc>
              <a:spcBef>
                <a:spcPts val="1100"/>
              </a:spcBef>
              <a:spcAft>
                <a:spcPts val="1100"/>
              </a:spcAft>
              <a:buNone/>
            </a:pP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Tipos de  datos: booleanos </a:t>
            </a:r>
            <a:endParaRPr/>
          </a:p>
        </p:txBody>
      </p:sp>
      <p:sp>
        <p:nvSpPr>
          <p:cNvPr id="201" name="Google Shape;201;p23"/>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s-ES" b="1"/>
              <a:t>Terminal de VS code: </a:t>
            </a:r>
            <a:endParaRPr b="1"/>
          </a:p>
          <a:p>
            <a:pPr marL="0" lvl="0" indent="0" algn="ctr" rtl="0">
              <a:spcBef>
                <a:spcPts val="0"/>
              </a:spcBef>
              <a:spcAft>
                <a:spcPts val="0"/>
              </a:spcAft>
              <a:buNone/>
            </a:pPr>
            <a:r>
              <a:rPr lang="es-ES" b="1"/>
              <a:t>tsc app</a:t>
            </a:r>
            <a:endParaRPr b="1"/>
          </a:p>
          <a:p>
            <a:pPr marL="0" lvl="0" indent="0" algn="l" rtl="0">
              <a:spcBef>
                <a:spcPts val="1000"/>
              </a:spcBef>
              <a:spcAft>
                <a:spcPts val="0"/>
              </a:spcAft>
              <a:buNone/>
            </a:pPr>
            <a:endParaRPr b="1"/>
          </a:p>
        </p:txBody>
      </p:sp>
      <p:pic>
        <p:nvPicPr>
          <p:cNvPr id="202" name="Google Shape;202;p23"/>
          <p:cNvPicPr preferRelativeResize="0"/>
          <p:nvPr/>
        </p:nvPicPr>
        <p:blipFill>
          <a:blip r:embed="rId3">
            <a:alphaModFix/>
          </a:blip>
          <a:stretch>
            <a:fillRect/>
          </a:stretch>
        </p:blipFill>
        <p:spPr>
          <a:xfrm>
            <a:off x="866782" y="1451075"/>
            <a:ext cx="7984417" cy="1977925"/>
          </a:xfrm>
          <a:prstGeom prst="rect">
            <a:avLst/>
          </a:prstGeom>
          <a:noFill/>
          <a:ln>
            <a:noFill/>
          </a:ln>
        </p:spPr>
      </p:pic>
      <p:sp>
        <p:nvSpPr>
          <p:cNvPr id="203" name="Google Shape;203;p23"/>
          <p:cNvSpPr/>
          <p:nvPr/>
        </p:nvSpPr>
        <p:spPr>
          <a:xfrm>
            <a:off x="2474675" y="3540775"/>
            <a:ext cx="5099100" cy="1167600"/>
          </a:xfrm>
          <a:prstGeom prst="downArrow">
            <a:avLst>
              <a:gd name="adj1" fmla="val 50000"/>
              <a:gd name="adj2" fmla="val 5189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t>Terminal de VS code: </a:t>
            </a:r>
            <a:endParaRPr/>
          </a:p>
          <a:p>
            <a:pPr marL="0" lvl="0" indent="0" algn="ctr" rtl="0">
              <a:spcBef>
                <a:spcPts val="0"/>
              </a:spcBef>
              <a:spcAft>
                <a:spcPts val="0"/>
              </a:spcAft>
              <a:buNone/>
            </a:pPr>
            <a:r>
              <a:rPr lang="es-ES"/>
              <a:t>tsc app</a:t>
            </a:r>
            <a:endParaRPr/>
          </a:p>
        </p:txBody>
      </p:sp>
      <p:pic>
        <p:nvPicPr>
          <p:cNvPr id="204" name="Google Shape;204;p23"/>
          <p:cNvPicPr preferRelativeResize="0"/>
          <p:nvPr/>
        </p:nvPicPr>
        <p:blipFill>
          <a:blip r:embed="rId4">
            <a:alphaModFix/>
          </a:blip>
          <a:stretch>
            <a:fillRect/>
          </a:stretch>
        </p:blipFill>
        <p:spPr>
          <a:xfrm>
            <a:off x="765976" y="4708375"/>
            <a:ext cx="8186011" cy="197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Tipos de  datos: booleanos </a:t>
            </a:r>
            <a:endParaRPr/>
          </a:p>
        </p:txBody>
      </p:sp>
      <p:sp>
        <p:nvSpPr>
          <p:cNvPr id="210" name="Google Shape;210;p24"/>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s-ES" b="1"/>
              <a:t>Terminal de VS code: </a:t>
            </a:r>
            <a:endParaRPr b="1"/>
          </a:p>
          <a:p>
            <a:pPr marL="0" lvl="0" indent="0" algn="ctr" rtl="0">
              <a:spcBef>
                <a:spcPts val="0"/>
              </a:spcBef>
              <a:spcAft>
                <a:spcPts val="0"/>
              </a:spcAft>
              <a:buNone/>
            </a:pPr>
            <a:r>
              <a:rPr lang="es-ES" b="1"/>
              <a:t>tsc app</a:t>
            </a:r>
            <a:endParaRPr b="1"/>
          </a:p>
          <a:p>
            <a:pPr marL="0" lvl="0" indent="0" algn="l" rtl="0">
              <a:spcBef>
                <a:spcPts val="1000"/>
              </a:spcBef>
              <a:spcAft>
                <a:spcPts val="0"/>
              </a:spcAft>
              <a:buNone/>
            </a:pPr>
            <a:endParaRPr b="1"/>
          </a:p>
        </p:txBody>
      </p:sp>
      <p:pic>
        <p:nvPicPr>
          <p:cNvPr id="211" name="Google Shape;211;p24"/>
          <p:cNvPicPr preferRelativeResize="0"/>
          <p:nvPr/>
        </p:nvPicPr>
        <p:blipFill>
          <a:blip r:embed="rId3">
            <a:alphaModFix/>
          </a:blip>
          <a:stretch>
            <a:fillRect/>
          </a:stretch>
        </p:blipFill>
        <p:spPr>
          <a:xfrm>
            <a:off x="866772" y="1471040"/>
            <a:ext cx="7984417" cy="1977925"/>
          </a:xfrm>
          <a:prstGeom prst="rect">
            <a:avLst/>
          </a:prstGeom>
          <a:noFill/>
          <a:ln>
            <a:noFill/>
          </a:ln>
        </p:spPr>
      </p:pic>
      <p:sp>
        <p:nvSpPr>
          <p:cNvPr id="212" name="Google Shape;212;p24"/>
          <p:cNvSpPr/>
          <p:nvPr/>
        </p:nvSpPr>
        <p:spPr>
          <a:xfrm>
            <a:off x="2474675" y="3540775"/>
            <a:ext cx="5099100" cy="1167600"/>
          </a:xfrm>
          <a:prstGeom prst="downArrow">
            <a:avLst>
              <a:gd name="adj1" fmla="val 50000"/>
              <a:gd name="adj2" fmla="val 5189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a:t>Terminal de VS code: </a:t>
            </a:r>
            <a:endParaRPr/>
          </a:p>
          <a:p>
            <a:pPr marL="0" lvl="0" indent="0" algn="ctr" rtl="0">
              <a:spcBef>
                <a:spcPts val="0"/>
              </a:spcBef>
              <a:spcAft>
                <a:spcPts val="0"/>
              </a:spcAft>
              <a:buNone/>
            </a:pPr>
            <a:r>
              <a:rPr lang="es-ES"/>
              <a:t>tsc app</a:t>
            </a:r>
            <a:endParaRPr/>
          </a:p>
        </p:txBody>
      </p:sp>
      <p:pic>
        <p:nvPicPr>
          <p:cNvPr id="213" name="Google Shape;213;p24"/>
          <p:cNvPicPr preferRelativeResize="0"/>
          <p:nvPr/>
        </p:nvPicPr>
        <p:blipFill>
          <a:blip r:embed="rId4">
            <a:alphaModFix/>
          </a:blip>
          <a:stretch>
            <a:fillRect/>
          </a:stretch>
        </p:blipFill>
        <p:spPr>
          <a:xfrm>
            <a:off x="765976" y="4708375"/>
            <a:ext cx="8186011" cy="197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Tipos de  datos: booleanos </a:t>
            </a:r>
            <a:endParaRPr/>
          </a:p>
        </p:txBody>
      </p:sp>
      <p:sp>
        <p:nvSpPr>
          <p:cNvPr id="219" name="Google Shape;219;p25"/>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pic>
        <p:nvPicPr>
          <p:cNvPr id="220" name="Google Shape;220;p25"/>
          <p:cNvPicPr preferRelativeResize="0"/>
          <p:nvPr/>
        </p:nvPicPr>
        <p:blipFill>
          <a:blip r:embed="rId3">
            <a:alphaModFix/>
          </a:blip>
          <a:stretch>
            <a:fillRect/>
          </a:stretch>
        </p:blipFill>
        <p:spPr>
          <a:xfrm>
            <a:off x="192975" y="1221675"/>
            <a:ext cx="5110900" cy="3434075"/>
          </a:xfrm>
          <a:prstGeom prst="rect">
            <a:avLst/>
          </a:prstGeom>
          <a:noFill/>
          <a:ln>
            <a:noFill/>
          </a:ln>
        </p:spPr>
      </p:pic>
      <p:pic>
        <p:nvPicPr>
          <p:cNvPr id="221" name="Google Shape;221;p25"/>
          <p:cNvPicPr preferRelativeResize="0"/>
          <p:nvPr/>
        </p:nvPicPr>
        <p:blipFill>
          <a:blip r:embed="rId4">
            <a:alphaModFix/>
          </a:blip>
          <a:stretch>
            <a:fillRect/>
          </a:stretch>
        </p:blipFill>
        <p:spPr>
          <a:xfrm>
            <a:off x="5889446" y="1221675"/>
            <a:ext cx="6302554" cy="3434075"/>
          </a:xfrm>
          <a:prstGeom prst="rect">
            <a:avLst/>
          </a:prstGeom>
          <a:noFill/>
          <a:ln>
            <a:noFill/>
          </a:ln>
        </p:spPr>
      </p:pic>
      <p:sp>
        <p:nvSpPr>
          <p:cNvPr id="222" name="Google Shape;222;p25"/>
          <p:cNvSpPr/>
          <p:nvPr/>
        </p:nvSpPr>
        <p:spPr>
          <a:xfrm>
            <a:off x="4138450" y="4877450"/>
            <a:ext cx="3059400" cy="6798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2400" b="1"/>
              <a:t>tsc app</a:t>
            </a: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1788400" y="624100"/>
            <a:ext cx="97164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Tipos de  datos:numéricos (enteros y decimales)</a:t>
            </a:r>
            <a:endParaRPr/>
          </a:p>
        </p:txBody>
      </p:sp>
      <p:pic>
        <p:nvPicPr>
          <p:cNvPr id="228" name="Google Shape;228;p26"/>
          <p:cNvPicPr preferRelativeResize="0"/>
          <p:nvPr/>
        </p:nvPicPr>
        <p:blipFill>
          <a:blip r:embed="rId3">
            <a:alphaModFix/>
          </a:blip>
          <a:stretch>
            <a:fillRect/>
          </a:stretch>
        </p:blipFill>
        <p:spPr>
          <a:xfrm>
            <a:off x="270625" y="1983600"/>
            <a:ext cx="4938950" cy="3751100"/>
          </a:xfrm>
          <a:prstGeom prst="rect">
            <a:avLst/>
          </a:prstGeom>
          <a:noFill/>
          <a:ln>
            <a:noFill/>
          </a:ln>
        </p:spPr>
      </p:pic>
      <p:pic>
        <p:nvPicPr>
          <p:cNvPr id="229" name="Google Shape;229;p26"/>
          <p:cNvPicPr preferRelativeResize="0"/>
          <p:nvPr/>
        </p:nvPicPr>
        <p:blipFill>
          <a:blip r:embed="rId4">
            <a:alphaModFix/>
          </a:blip>
          <a:stretch>
            <a:fillRect/>
          </a:stretch>
        </p:blipFill>
        <p:spPr>
          <a:xfrm>
            <a:off x="6573925" y="2027938"/>
            <a:ext cx="5395675" cy="3662425"/>
          </a:xfrm>
          <a:prstGeom prst="rect">
            <a:avLst/>
          </a:prstGeom>
          <a:noFill/>
          <a:ln>
            <a:noFill/>
          </a:ln>
        </p:spPr>
      </p:pic>
      <p:sp>
        <p:nvSpPr>
          <p:cNvPr id="230" name="Google Shape;230;p26"/>
          <p:cNvSpPr/>
          <p:nvPr/>
        </p:nvSpPr>
        <p:spPr>
          <a:xfrm>
            <a:off x="4711525" y="3118625"/>
            <a:ext cx="1862400" cy="945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2400" b="1"/>
              <a:t>tsc app2</a:t>
            </a:r>
            <a:endParaRPr sz="2400" b="1"/>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2299</Words>
  <Application>Microsoft Office PowerPoint</Application>
  <PresentationFormat>Panorámica</PresentationFormat>
  <Paragraphs>317</Paragraphs>
  <Slides>50</Slides>
  <Notes>50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Noto Sans Symbols</vt:lpstr>
      <vt:lpstr>Wingdings</vt:lpstr>
      <vt:lpstr>Arial</vt:lpstr>
      <vt:lpstr>Century Gothic</vt:lpstr>
      <vt:lpstr>Wisp</vt:lpstr>
      <vt:lpstr>TYPESCRIPT</vt:lpstr>
      <vt:lpstr>ÍNDICE </vt:lpstr>
      <vt:lpstr>Instalación</vt:lpstr>
      <vt:lpstr>Hola Mundo</vt:lpstr>
      <vt:lpstr>Tipos de datos</vt:lpstr>
      <vt:lpstr>Tipos de  datos: booleanos </vt:lpstr>
      <vt:lpstr>Tipos de  datos: booleanos </vt:lpstr>
      <vt:lpstr>Tipos de  datos: booleanos </vt:lpstr>
      <vt:lpstr>Tipos de  datos:numéricos (enteros y decimales)</vt:lpstr>
      <vt:lpstr>Tipos de  datos: string</vt:lpstr>
      <vt:lpstr>Tipos de  datos: ANY</vt:lpstr>
      <vt:lpstr>ARRAY</vt:lpstr>
      <vt:lpstr>Objeto básico</vt:lpstr>
      <vt:lpstr>Objeto específico</vt:lpstr>
      <vt:lpstr>Tipos personalizados   También se puede poner un atributo como;  edad ? : number;  Eso significa que ese atributo NO es obligatorio ponerlo al crear ese Tipo                             </vt:lpstr>
      <vt:lpstr>Interfaz básica</vt:lpstr>
      <vt:lpstr>Interfaz básica en TypeScript</vt:lpstr>
      <vt:lpstr>Interfaz básica en TypeScript</vt:lpstr>
      <vt:lpstr>Interfaz básica en TypeScript</vt:lpstr>
      <vt:lpstr>Definición de una clase básica</vt:lpstr>
      <vt:lpstr>Ejercicio</vt:lpstr>
      <vt:lpstr>Funciones</vt:lpstr>
      <vt:lpstr>Funciones</vt:lpstr>
      <vt:lpstr>Funciones</vt:lpstr>
      <vt:lpstr>Funciones</vt:lpstr>
      <vt:lpstr>Funciones. Ejemplo.</vt:lpstr>
      <vt:lpstr>Funciones. Ejemplo.  El segundo argumento es un VARAGS, puedo mandar uno o la cantidad que quiera al ponerle los tres puntos ( … )</vt:lpstr>
      <vt:lpstr>Funciones. Ejemplo.  El tercer valor en OPCIONAL, al ponerle ?</vt:lpstr>
      <vt:lpstr>Funciones. Ejemplo.  El tercer valor es POR DEFECTO, en este ejemplo si no lo mando valdría “” ( vacío ) </vt:lpstr>
      <vt:lpstr>Funciones. Ejemplo.</vt:lpstr>
      <vt:lpstr>Funciones. Ejemplo.</vt:lpstr>
      <vt:lpstr>Funciones. Ejercicios.</vt:lpstr>
      <vt:lpstr>Clases. Herencias</vt:lpstr>
      <vt:lpstr>Clases. Herencias</vt:lpstr>
      <vt:lpstr>Clases. Herencias</vt:lpstr>
      <vt:lpstr>Clases. Herencias. Ejercicio</vt:lpstr>
      <vt:lpstr>Clase abstracta</vt:lpstr>
      <vt:lpstr>Clase abstracta</vt:lpstr>
      <vt:lpstr>Modificadores en Typescript</vt:lpstr>
      <vt:lpstr>Modificadores en Typescript: public</vt:lpstr>
      <vt:lpstr>Modificadores en Typescript: private</vt:lpstr>
      <vt:lpstr>Modificadores en Typescript: protected</vt:lpstr>
      <vt:lpstr>Modificadores en Typescript: readonly</vt:lpstr>
      <vt:lpstr>Propiedades y métodos estáticos</vt:lpstr>
      <vt:lpstr>Métodos estáticos: ejemplo.</vt:lpstr>
      <vt:lpstr>Propiedad estática: ejemplo</vt:lpstr>
      <vt:lpstr>Ejercicio Dado Estadística y Probabilidad</vt:lpstr>
      <vt:lpstr>Ejercicio Dado Estadística y Probabilidad</vt:lpstr>
      <vt:lpstr>Ejercicio</vt:lpstr>
      <vt:lpstr>Ejercicio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cp:lastModifiedBy>Jose</cp:lastModifiedBy>
  <cp:revision>19</cp:revision>
  <dcterms:modified xsi:type="dcterms:W3CDTF">2021-01-01T17:59:03Z</dcterms:modified>
</cp:coreProperties>
</file>