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2" r:id="rId6"/>
    <p:sldId id="261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3B47-9AAE-437B-97BA-DD045F5B6B1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890A-CDB0-4C8F-806B-5417DA4B1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36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3B47-9AAE-437B-97BA-DD045F5B6B1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890A-CDB0-4C8F-806B-5417DA4B1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30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3B47-9AAE-437B-97BA-DD045F5B6B1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890A-CDB0-4C8F-806B-5417DA4B1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39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3B47-9AAE-437B-97BA-DD045F5B6B1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890A-CDB0-4C8F-806B-5417DA4B1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32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3B47-9AAE-437B-97BA-DD045F5B6B1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890A-CDB0-4C8F-806B-5417DA4B1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26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3B47-9AAE-437B-97BA-DD045F5B6B1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890A-CDB0-4C8F-806B-5417DA4B1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09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3B47-9AAE-437B-97BA-DD045F5B6B1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890A-CDB0-4C8F-806B-5417DA4B1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33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3B47-9AAE-437B-97BA-DD045F5B6B1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890A-CDB0-4C8F-806B-5417DA4B1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00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3B47-9AAE-437B-97BA-DD045F5B6B1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890A-CDB0-4C8F-806B-5417DA4B1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91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3B47-9AAE-437B-97BA-DD045F5B6B1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890A-CDB0-4C8F-806B-5417DA4B1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34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3B47-9AAE-437B-97BA-DD045F5B6B1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890A-CDB0-4C8F-806B-5417DA4B1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4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F3B47-9AAE-437B-97BA-DD045F5B6B1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F890A-CDB0-4C8F-806B-5417DA4B1D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81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egorkainov/moscow-housing-price-dataset/dat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FC502-12BB-595E-E16A-BFDAE8B72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4998"/>
            <a:ext cx="9144000" cy="1655762"/>
          </a:xfrm>
        </p:spPr>
        <p:txBody>
          <a:bodyPr>
            <a:noAutofit/>
          </a:bodyPr>
          <a:lstStyle/>
          <a:p>
            <a:r>
              <a:rPr lang="ru-RU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СЕРВИС ДЛЯ ОЦЕНКИ СТОИМОСТИ НЕДВИЖИМОСТИ</a:t>
            </a:r>
            <a:endParaRPr lang="ru-RU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387312-9B41-19A8-13E8-85387E0B1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266" y="4367116"/>
            <a:ext cx="10295468" cy="1952095"/>
          </a:xfrm>
        </p:spPr>
        <p:txBody>
          <a:bodyPr>
            <a:normAutofit fontScale="925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Ларин Кирилл Андреевич – 10 класс – Кузбасс (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Капитан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анализ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проблемы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Филиппов Семён Сергеевич – 9 класс – Кузбасс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Сахибов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Холмухаммад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Фирдавсович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9 класс – Кузбасс (Обучение модели)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Исаков Илья Михайлович –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класс – Кузбасс (Сбор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 подготовка данных)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8582" y="2225958"/>
            <a:ext cx="6714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Дополнительное задание</a:t>
            </a:r>
          </a:p>
          <a:p>
            <a:pPr algn="ct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ко второму туру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0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982" y="448253"/>
            <a:ext cx="11490036" cy="734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Загрузка данных, вывод статистик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451" y="2112435"/>
            <a:ext cx="30289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работы с данными выбрана библиотека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датафрейм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выведены основные метрики по каждому столбцу таблицы для дальнейшего анализа.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3209635" y="1638299"/>
            <a:ext cx="8982075" cy="4733925"/>
            <a:chOff x="2794289" y="1243467"/>
            <a:chExt cx="9388186" cy="5128758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 rotWithShape="1">
            <a:blip r:embed="rId2"/>
            <a:srcRect l="-1" r="41332"/>
            <a:stretch/>
          </p:blipFill>
          <p:spPr>
            <a:xfrm>
              <a:off x="2794289" y="1243467"/>
              <a:ext cx="4444711" cy="5128758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3"/>
            <a:srcRect r="35603"/>
            <a:stretch/>
          </p:blipFill>
          <p:spPr>
            <a:xfrm>
              <a:off x="7221170" y="1243468"/>
              <a:ext cx="4961305" cy="51287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539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10244" y="1182253"/>
            <a:ext cx="447141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Проанализировав количество непустых ячеек в каждом столбце, было принято решение об удалении неинформативных столбцов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 строк (количество непустых записей в которых соответственно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21330 и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204 (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% от общего числа)). Таким образом удалено 10 колонок и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Оставшиеся пустые ячейки были заполнены средним значением по столбцу.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4" y="1421907"/>
            <a:ext cx="7489584" cy="478367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50982" y="420544"/>
            <a:ext cx="11490036" cy="7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Обработка отсутствующих значений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48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50982" y="448253"/>
            <a:ext cx="11490036" cy="734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Обработка лишних значений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blob:https://web.telegram.org/e4385d92-9c16-47cd-82a5-50c2dd93f23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blob:https://web.telegram.org/e4385d92-9c16-47cd-82a5-50c2dd93f235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blob:https://web.telegram.org/e4385d92-9c16-47cd-82a5-50c2dd93f235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blob:https://web.telegram.org/e4385d92-9c16-47cd-82a5-50c2dd93f235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0" descr="blob:https://web.telegram.org/e4385d92-9c16-47cd-82a5-50c2dd93f235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2" descr="blob:https://web.telegram.org/e4385d92-9c16-47cd-82a5-50c2dd93f235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4" descr="blob:https://web.telegram.org/e4385d92-9c16-47cd-82a5-50c2dd93f235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6" descr="blob:https://web.telegram.org/e4385d92-9c16-47cd-82a5-50c2dd93f235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18" descr="blob:https://web.telegram.org/e4385d92-9c16-47cd-82a5-50c2dd93f235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20" descr="blob:https://web.telegram.org/e4385d92-9c16-47cd-82a5-50c2dd93f235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2" descr="blob:https://web.telegram.org/e4385d92-9c16-47cd-82a5-50c2dd93f235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24" descr="blob:https://web.telegram.org/e4385d92-9c16-47cd-82a5-50c2dd93f235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26" descr="blob:https://web.telegram.org/e4385d92-9c16-47cd-82a5-50c2dd93f235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28" descr="blob:https://web.telegram.org/e4385d92-9c16-47cd-82a5-50c2dd93f235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30" descr="blob:https://web.telegram.org/e4385d92-9c16-47cd-82a5-50c2dd93f235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AutoShape 32" descr="blob:https://web.telegram.org/e4385d92-9c16-47cd-82a5-50c2dd93f235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34" descr="blob:https://web.telegram.org/e4385d92-9c16-47cd-82a5-50c2dd93f235"/>
          <p:cNvSpPr>
            <a:spLocks noChangeAspect="1" noChangeArrowheads="1"/>
          </p:cNvSpPr>
          <p:nvPr/>
        </p:nvSpPr>
        <p:spPr bwMode="auto">
          <a:xfrm>
            <a:off x="2593975" y="2293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36" descr="blob:https://web.telegram.org/e4385d92-9c16-47cd-82a5-50c2dd93f235"/>
          <p:cNvSpPr>
            <a:spLocks noChangeAspect="1" noChangeArrowheads="1"/>
          </p:cNvSpPr>
          <p:nvPr/>
        </p:nvSpPr>
        <p:spPr bwMode="auto">
          <a:xfrm>
            <a:off x="2746375" y="2446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AutoShape 38" descr="blob:https://web.telegram.org/e4385d92-9c16-47cd-82a5-50c2dd93f235"/>
          <p:cNvSpPr>
            <a:spLocks noChangeAspect="1" noChangeArrowheads="1"/>
          </p:cNvSpPr>
          <p:nvPr/>
        </p:nvSpPr>
        <p:spPr bwMode="auto">
          <a:xfrm>
            <a:off x="2898775" y="2598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" name="AutoShape 40" descr="blob:https://web.telegram.org/e4385d92-9c16-47cd-82a5-50c2dd93f235"/>
          <p:cNvSpPr>
            <a:spLocks noChangeAspect="1" noChangeArrowheads="1"/>
          </p:cNvSpPr>
          <p:nvPr/>
        </p:nvSpPr>
        <p:spPr bwMode="auto">
          <a:xfrm>
            <a:off x="3051175" y="2751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" name="AutoShape 42" descr="blob:https://web.telegram.org/e4385d92-9c16-47cd-82a5-50c2dd93f235"/>
          <p:cNvSpPr>
            <a:spLocks noChangeAspect="1" noChangeArrowheads="1"/>
          </p:cNvSpPr>
          <p:nvPr/>
        </p:nvSpPr>
        <p:spPr bwMode="auto">
          <a:xfrm>
            <a:off x="3203575" y="2903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AutoShape 44" descr="blob:https://web.telegram.org/e4385d92-9c16-47cd-82a5-50c2dd93f235"/>
          <p:cNvSpPr>
            <a:spLocks noChangeAspect="1" noChangeArrowheads="1"/>
          </p:cNvSpPr>
          <p:nvPr/>
        </p:nvSpPr>
        <p:spPr bwMode="auto">
          <a:xfrm>
            <a:off x="3355975" y="3055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" name="Picture 2" descr="C:\Users\Home\Pictures\Скриншот-30-03-2024 17_36_3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6" t="52550" r="46316" b="21053"/>
          <a:stretch/>
        </p:blipFill>
        <p:spPr bwMode="auto">
          <a:xfrm>
            <a:off x="752308" y="3055938"/>
            <a:ext cx="8951035" cy="355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рямоугольник 30"/>
          <p:cNvSpPr/>
          <p:nvPr/>
        </p:nvSpPr>
        <p:spPr>
          <a:xfrm>
            <a:off x="768350" y="1531937"/>
            <a:ext cx="89349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В ходе проведенного анализа можно заметить, что данные коррелируются с ценой.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В последнем столбце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price_doc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указана зависимость от каждой строчки.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В очищенном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датасете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больше всего коррелируют строчки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full_sq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’, ‘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num_room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life_sq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’,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имея значения: 0.608, 0.502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 0.456.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50982" y="448253"/>
            <a:ext cx="11490036" cy="734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Выявление аномалий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289" y="1333441"/>
            <a:ext cx="63997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Аномалии и некорректность в данных присутствует. Это может быть связано с человеческим фактором. Сразу после загрузки данных и вывода статистики по ним мы заметили, что в некоторых столбцах присутствуют нулевые значения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(например,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full_sq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life_sq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соответственно показывают общую и жилую площадь недвижимости, эти значения не могут равняться нулю, или год постройки здания не может быть позже 2015 года). В подобных случаях, необходимо удалить строку с некорректным значением целиком.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r="35603"/>
          <a:stretch/>
        </p:blipFill>
        <p:spPr>
          <a:xfrm>
            <a:off x="6794523" y="1182253"/>
            <a:ext cx="5046495" cy="5491706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8613737" y="4072206"/>
            <a:ext cx="1408066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405919" y="6579879"/>
            <a:ext cx="784263" cy="5648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86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50982" y="448253"/>
            <a:ext cx="11490036" cy="734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Сбалансированность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816" y="1204133"/>
            <a:ext cx="118676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Датасет не сбалансирован. Медианное значение должно примерно соответствовать среднему арифметическому данных по столбцу, чего во многих случаях не наблюдается. Также прослеживается не прямо пропорциональное увеличение данных в метриках 25%, 50%, 75%, что говорит о большом среднеквадратичном отклонении 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), т.е. несбалансированности. В качестве выхода из этой ситуации можно установить верхние и нижние границы по некоторым признакам. Например, по общей площади недвижимости, стоит брать записи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&lt;150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м².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7887854" y="3860798"/>
            <a:ext cx="3713019" cy="2780241"/>
            <a:chOff x="6987669" y="2544521"/>
            <a:chExt cx="5065786" cy="4096520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6987669" y="2544521"/>
              <a:ext cx="5065786" cy="4096520"/>
              <a:chOff x="6987669" y="2544521"/>
              <a:chExt cx="5065786" cy="4096520"/>
            </a:xfrm>
          </p:grpSpPr>
          <p:pic>
            <p:nvPicPr>
              <p:cNvPr id="2" name="Рисунок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87669" y="2544521"/>
                <a:ext cx="5065786" cy="4096520"/>
              </a:xfrm>
              <a:prstGeom prst="rect">
                <a:avLst/>
              </a:prstGeom>
            </p:spPr>
          </p:pic>
          <p:cxnSp>
            <p:nvCxnSpPr>
              <p:cNvPr id="6" name="Прямая соединительная линия 5"/>
              <p:cNvCxnSpPr/>
              <p:nvPr/>
            </p:nvCxnSpPr>
            <p:spPr>
              <a:xfrm flipV="1">
                <a:off x="10390910" y="2780146"/>
                <a:ext cx="0" cy="338051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Прямоугольник 7"/>
            <p:cNvSpPr/>
            <p:nvPr/>
          </p:nvSpPr>
          <p:spPr>
            <a:xfrm>
              <a:off x="10390910" y="2780146"/>
              <a:ext cx="1560945" cy="3380510"/>
            </a:xfrm>
            <a:prstGeom prst="rect">
              <a:avLst/>
            </a:prstGeom>
            <a:solidFill>
              <a:srgbClr val="FF0000">
                <a:alpha val="16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99" y="4251668"/>
            <a:ext cx="6616719" cy="2389371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5242915" y="5043055"/>
            <a:ext cx="1219200" cy="152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02260" y="5043055"/>
            <a:ext cx="6159855" cy="277090"/>
          </a:xfrm>
          <a:prstGeom prst="rect">
            <a:avLst/>
          </a:prstGeom>
          <a:solidFill>
            <a:srgbClr val="FF0000">
              <a:alpha val="23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05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0088" y="2392220"/>
            <a:ext cx="51557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Лишними колонками в данном датасете являются столбцы в роде «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ID_railroad_station_walk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», который содержит в себе информацию </a:t>
            </a:r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об идентификационном номере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ближайшей ж/д станции. Данная информация никак не влияет и не поможет для оценки стоимости недвижимости.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8" y="1480121"/>
            <a:ext cx="10791825" cy="676275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503382" y="600653"/>
            <a:ext cx="11490036" cy="7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Базовый отбор признаков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233" y="2156397"/>
            <a:ext cx="4734680" cy="38287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15979" y="5985164"/>
            <a:ext cx="5448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Подобные графики были построены с разными признаками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02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50982" y="448253"/>
            <a:ext cx="11490036" cy="734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Статистики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44945" y="1395664"/>
            <a:ext cx="1057223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Было проведено исследование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датасета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предоставленного в условиях, с найденным нами на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Kaggle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  <a:hlinkClick r:id="rId2"/>
              </a:rPr>
              <a:t>датасетом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 По итогам сравнения было выявлено, что стоимость на недвижимость с идентичными  характеристиками отличаются. Недвижимость в новом датасете при тех же данных стоит дороже, чем в выданном датасете. Причиной этому может служить инфляция, санкции (повышение издержек на строительство новостроек застройщиками).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6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50982" y="448253"/>
            <a:ext cx="11490036" cy="734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44945" y="1395664"/>
            <a:ext cx="1057223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Проведено полноценное исследование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датасета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по итогам которого можно отметить, что подготовка данных для машинного обучения достаточно сложный и трудоёмкий процесс, который ранее нами недооценивался. Данные для обучения модели нейронной сети следует тщательно очищать от ячеек, которые могут ухудшить точность работы НС, проверять их на сбалансированность, корреляцию между собой и т.д. Для этого используются разнообразные методы, статистики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52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7445</TotalTime>
  <Words>535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СЕРВИС ДЛЯ ОЦЕНКИ СТОИМОСТИ НЕДВИЖИМОСТИ</vt:lpstr>
      <vt:lpstr>Загрузка данных, вывод статистик</vt:lpstr>
      <vt:lpstr>Презентация PowerPoint</vt:lpstr>
      <vt:lpstr>Обработка лишних значений</vt:lpstr>
      <vt:lpstr>Выявление аномалий</vt:lpstr>
      <vt:lpstr>Сбалансированность</vt:lpstr>
      <vt:lpstr>Презентация PowerPoint</vt:lpstr>
      <vt:lpstr>Статистики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Layren</dc:creator>
  <cp:lastModifiedBy>Layren</cp:lastModifiedBy>
  <cp:revision>56</cp:revision>
  <dcterms:created xsi:type="dcterms:W3CDTF">2024-03-23T15:48:21Z</dcterms:created>
  <dcterms:modified xsi:type="dcterms:W3CDTF">2024-03-30T18:48:21Z</dcterms:modified>
</cp:coreProperties>
</file>