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Shape 12"/>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Shape 13"/>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Shape 14"/>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hape 15"/>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Shape 102"/>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Shape 10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hape 10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Shape 111"/>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Shape 112"/>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Shape 113"/>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hape 11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Shape 121"/>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Shape 122"/>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Shape 123"/>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Shape 124"/>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hape 1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Shape 132"/>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Shape 133"/>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Shape 134"/>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hape 1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Shape 142"/>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hape 14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hape 1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Alt">
    <p:spTree>
      <p:nvGrpSpPr>
        <p:cNvPr id="1" name=""/>
        <p:cNvGrpSpPr/>
        <p:nvPr/>
      </p:nvGrpSpPr>
      <p:grpSpPr>
        <a:xfrm>
          <a:off x="0" y="0"/>
          <a:ext cx="0" cy="0"/>
          <a:chOff x="0" y="0"/>
          <a:chExt cx="0" cy="0"/>
        </a:xfrm>
      </p:grpSpPr>
      <p:sp>
        <p:nvSpPr>
          <p:cNvPr id="157" name="Shape 1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Shape 22"/>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Shape 23"/>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Shape 24"/>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Shape 2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Alt">
    <p:spTree>
      <p:nvGrpSpPr>
        <p:cNvPr id="1" name=""/>
        <p:cNvGrpSpPr/>
        <p:nvPr/>
      </p:nvGrpSpPr>
      <p:grpSpPr>
        <a:xfrm>
          <a:off x="0" y="0"/>
          <a:ext cx="0" cy="0"/>
          <a:chOff x="0" y="0"/>
          <a:chExt cx="0" cy="0"/>
        </a:xfrm>
      </p:grpSpPr>
      <p:sp>
        <p:nvSpPr>
          <p:cNvPr id="33" name="Shape 33"/>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Shape 34"/>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Shape 35"/>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hape 36"/>
          <p:cNvSpPr/>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Shape 43"/>
          <p:cNvSpPr/>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hape 44"/>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Shape 51"/>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Shape 52"/>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Shape 53"/>
          <p:cNvSpPr/>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Shape 54"/>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hape 55"/>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Shape 62"/>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Shape 63"/>
          <p:cNvSpPr/>
          <p:nvPr>
            <p:ph type="title"/>
          </p:nvPr>
        </p:nvSpPr>
        <p:spPr>
          <a:prstGeom prst="rect">
            <a:avLst/>
          </a:prstGeom>
        </p:spPr>
        <p:txBody>
          <a:bodyPr/>
          <a:lstStyle/>
          <a:p>
            <a:pPr/>
            <a:r>
              <a:t>Title Text</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Shape 7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spTree>
      <p:nvGrpSpPr>
        <p:cNvPr id="1" name=""/>
        <p:cNvGrpSpPr/>
        <p:nvPr/>
      </p:nvGrpSpPr>
      <p:grpSpPr>
        <a:xfrm>
          <a:off x="0" y="0"/>
          <a:ext cx="0" cy="0"/>
          <a:chOff x="0" y="0"/>
          <a:chExt cx="0" cy="0"/>
        </a:xfrm>
      </p:grpSpPr>
      <p:sp>
        <p:nvSpPr>
          <p:cNvPr id="81" name="Shape 8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Shape 82"/>
          <p:cNvSpPr/>
          <p:nvPr>
            <p:ph type="title"/>
          </p:nvPr>
        </p:nvSpPr>
        <p:spPr>
          <a:prstGeom prst="rect">
            <a:avLst/>
          </a:prstGeom>
        </p:spPr>
        <p:txBody>
          <a:bodyPr/>
          <a:lstStyle/>
          <a:p>
            <a:pPr/>
            <a:r>
              <a:t>Title Text</a:t>
            </a:r>
          </a:p>
        </p:txBody>
      </p:sp>
      <p:sp>
        <p:nvSpPr>
          <p:cNvPr id="83" name="Shape 83"/>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hape 8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Shape 9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Shape 92"/>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Shape 93"/>
          <p:cNvSpPr/>
          <p:nvPr>
            <p:ph type="title"/>
          </p:nvPr>
        </p:nvSpPr>
        <p:spPr>
          <a:xfrm>
            <a:off x="406400" y="1536700"/>
            <a:ext cx="6299200" cy="723900"/>
          </a:xfrm>
          <a:prstGeom prst="rect">
            <a:avLst/>
          </a:prstGeom>
        </p:spPr>
        <p:txBody>
          <a:bodyPr/>
          <a:lstStyle/>
          <a:p>
            <a:pPr/>
            <a:r>
              <a:t>Title Text</a:t>
            </a:r>
          </a:p>
        </p:txBody>
      </p:sp>
      <p:sp>
        <p:nvSpPr>
          <p:cNvPr id="94" name="Shape 94"/>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Shape 3"/>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hape 4"/>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prstGeom prst="rect">
            <a:avLst/>
          </a:prstGeom>
        </p:spPr>
        <p:txBody>
          <a:bodyPr/>
          <a:lstStyle/>
          <a:p>
            <a:pPr/>
            <a:r>
              <a:t>ajax</a:t>
            </a:r>
          </a:p>
        </p:txBody>
      </p:sp>
      <p:sp>
        <p:nvSpPr>
          <p:cNvPr id="167" name="Shape 167"/>
          <p:cNvSpPr/>
          <p:nvPr>
            <p:ph type="body" sz="quarter" idx="1"/>
          </p:nvPr>
        </p:nvSpPr>
        <p:spPr>
          <a:prstGeom prst="rect">
            <a:avLst/>
          </a:prstGeom>
        </p:spPr>
        <p:txBody>
          <a:bodyPr/>
          <a:lstStyle/>
          <a:p>
            <a:pPr/>
            <a:r>
              <a:t>lesson 6</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body" idx="13"/>
          </p:nvPr>
        </p:nvSpPr>
        <p:spPr>
          <a:prstGeom prst="rect">
            <a:avLst/>
          </a:prstGeom>
        </p:spPr>
        <p:txBody>
          <a:bodyPr/>
          <a:lstStyle/>
          <a:p>
            <a:pPr/>
            <a:r>
              <a:t>ajax</a:t>
            </a:r>
          </a:p>
        </p:txBody>
      </p:sp>
      <p:sp>
        <p:nvSpPr>
          <p:cNvPr id="170" name="Shape 170"/>
          <p:cNvSpPr/>
          <p:nvPr>
            <p:ph type="title"/>
          </p:nvPr>
        </p:nvSpPr>
        <p:spPr>
          <a:prstGeom prst="rect">
            <a:avLst/>
          </a:prstGeom>
        </p:spPr>
        <p:txBody>
          <a:bodyPr/>
          <a:lstStyle>
            <a:lvl1pPr defTabSz="467359">
              <a:spcBef>
                <a:spcPts val="2200"/>
              </a:spcBef>
              <a:defRPr sz="4800"/>
            </a:lvl1pPr>
          </a:lstStyle>
          <a:p>
            <a:pPr/>
            <a:r>
              <a:t>What is it?</a:t>
            </a:r>
          </a:p>
        </p:txBody>
      </p:sp>
      <p:sp>
        <p:nvSpPr>
          <p:cNvPr id="171" name="Shape 171"/>
          <p:cNvSpPr/>
          <p:nvPr>
            <p:ph type="body" idx="1"/>
          </p:nvPr>
        </p:nvSpPr>
        <p:spPr>
          <a:prstGeom prst="rect">
            <a:avLst/>
          </a:prstGeom>
        </p:spPr>
        <p:txBody>
          <a:bodyPr/>
          <a:lstStyle/>
          <a:p>
            <a:pPr/>
            <a:r>
              <a:t>Short for Asynchronous JavaScript and XML. It is mainly used for updating a web page without reloading the page. It allows client side code to make a request to a remote server, to retrieve data. Once the data is returned to the client side, logic can be performed in order to update the current page. Examples of this can be seen in most modern web applications today.</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body" idx="13"/>
          </p:nvPr>
        </p:nvSpPr>
        <p:spPr>
          <a:prstGeom prst="rect">
            <a:avLst/>
          </a:prstGeom>
        </p:spPr>
        <p:txBody>
          <a:bodyPr/>
          <a:lstStyle/>
          <a:p>
            <a:pPr/>
            <a:r>
              <a:t>ajax</a:t>
            </a:r>
          </a:p>
        </p:txBody>
      </p:sp>
      <p:sp>
        <p:nvSpPr>
          <p:cNvPr id="174" name="Shape 174"/>
          <p:cNvSpPr/>
          <p:nvPr>
            <p:ph type="title"/>
          </p:nvPr>
        </p:nvSpPr>
        <p:spPr>
          <a:prstGeom prst="rect">
            <a:avLst/>
          </a:prstGeom>
        </p:spPr>
        <p:txBody>
          <a:bodyPr/>
          <a:lstStyle>
            <a:lvl1pPr defTabSz="467359">
              <a:spcBef>
                <a:spcPts val="2200"/>
              </a:spcBef>
              <a:defRPr sz="4800"/>
            </a:lvl1pPr>
          </a:lstStyle>
          <a:p>
            <a:pPr/>
            <a:r>
              <a:t>ajax examples</a:t>
            </a:r>
          </a:p>
        </p:txBody>
      </p:sp>
      <p:sp>
        <p:nvSpPr>
          <p:cNvPr id="175" name="Shape 175"/>
          <p:cNvSpPr/>
          <p:nvPr>
            <p:ph type="body" idx="1"/>
          </p:nvPr>
        </p:nvSpPr>
        <p:spPr>
          <a:prstGeom prst="rect">
            <a:avLst/>
          </a:prstGeom>
        </p:spPr>
        <p:txBody>
          <a:bodyPr/>
          <a:lstStyle/>
          <a:p>
            <a:pPr/>
            <a:r>
              <a:t>Pressing the "Like" button in Facebook. Note that data is sent to Facebook's servers, that you have liked something. Also note that your page does not reload after the button is clicked.</a:t>
            </a:r>
          </a:p>
          <a:p>
            <a:pPr/>
            <a:r>
              <a:t>In Gmail, when you send a new email. note that the page does not refresh.</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body" idx="13"/>
          </p:nvPr>
        </p:nvSpPr>
        <p:spPr>
          <a:prstGeom prst="rect">
            <a:avLst/>
          </a:prstGeom>
        </p:spPr>
        <p:txBody>
          <a:bodyPr/>
          <a:lstStyle/>
          <a:p>
            <a:pPr/>
            <a:r>
              <a:t>ajax</a:t>
            </a:r>
          </a:p>
        </p:txBody>
      </p:sp>
      <p:sp>
        <p:nvSpPr>
          <p:cNvPr id="178" name="Shape 178"/>
          <p:cNvSpPr/>
          <p:nvPr>
            <p:ph type="title"/>
          </p:nvPr>
        </p:nvSpPr>
        <p:spPr>
          <a:prstGeom prst="rect">
            <a:avLst/>
          </a:prstGeom>
        </p:spPr>
        <p:txBody>
          <a:bodyPr/>
          <a:lstStyle>
            <a:lvl1pPr defTabSz="467359">
              <a:spcBef>
                <a:spcPts val="2200"/>
              </a:spcBef>
              <a:defRPr sz="4800"/>
            </a:lvl1pPr>
          </a:lstStyle>
          <a:p>
            <a:pPr/>
            <a:r>
              <a:t>trying it out</a:t>
            </a:r>
          </a:p>
        </p:txBody>
      </p:sp>
      <p:sp>
        <p:nvSpPr>
          <p:cNvPr id="179" name="Shape 179"/>
          <p:cNvSpPr/>
          <p:nvPr>
            <p:ph type="body" idx="1"/>
          </p:nvPr>
        </p:nvSpPr>
        <p:spPr>
          <a:prstGeom prst="rect">
            <a:avLst/>
          </a:prstGeom>
        </p:spPr>
        <p:txBody>
          <a:bodyPr/>
          <a:lstStyle/>
          <a:p>
            <a:pPr/>
            <a:r>
              <a:t>Let's try it out. Nowadays, it is very rare to use AJAX without a framework or library to handle your AJAX requests. Let's use jQuery for this.</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body" idx="13"/>
          </p:nvPr>
        </p:nvSpPr>
        <p:spPr>
          <a:prstGeom prst="rect">
            <a:avLst/>
          </a:prstGeom>
        </p:spPr>
        <p:txBody>
          <a:bodyPr/>
          <a:lstStyle/>
          <a:p>
            <a:pPr/>
            <a:r>
              <a:t>ajax</a:t>
            </a:r>
          </a:p>
        </p:txBody>
      </p:sp>
      <p:sp>
        <p:nvSpPr>
          <p:cNvPr id="182" name="Shape 182"/>
          <p:cNvSpPr/>
          <p:nvPr/>
        </p:nvSpPr>
        <p:spPr>
          <a:xfrm>
            <a:off x="419100" y="1430858"/>
            <a:ext cx="12166601" cy="5740401"/>
          </a:xfrm>
          <a:prstGeom prst="rect">
            <a:avLst/>
          </a:prstGeom>
          <a:solidFill>
            <a:srgbClr val="EDEDED"/>
          </a:solidFill>
          <a:ln w="25400">
            <a:solidFill>
              <a:srgbClr val="CFC9C2"/>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0"/>
              </a:spcBef>
              <a:defRPr sz="2500"/>
            </a:pPr>
            <a:r>
              <a:t>var url = 'https://query.yahooapis.com/v1/public/yql?q=select%20*%20from%20weather.forecast%20where%20woeid%20in%20(select%20woeid%20from%20geo.places(1)%20where%20text%3D%22vancouver%2C%20bc%22)%20and%20u%20%3D%20"c"&amp;format=json&amp;env=store%3A%2F%2Fdatatables.org%2Falltableswithkeys';</a:t>
            </a:r>
          </a:p>
          <a:p>
            <a:pPr>
              <a:spcBef>
                <a:spcPts val="0"/>
              </a:spcBef>
              <a:defRPr sz="2500"/>
            </a:pPr>
          </a:p>
          <a:p>
            <a:pPr>
              <a:spcBef>
                <a:spcPts val="0"/>
              </a:spcBef>
              <a:defRPr sz="2500"/>
            </a:pPr>
            <a:r>
              <a:t>var callback = function(data) {</a:t>
            </a:r>
          </a:p>
          <a:p>
            <a:pPr>
              <a:spcBef>
                <a:spcPts val="0"/>
              </a:spcBef>
              <a:defRPr sz="2500"/>
            </a:pPr>
            <a:r>
              <a:t>  // the object 'data' is the response object provided by Yahoo.</a:t>
            </a:r>
          </a:p>
          <a:p>
            <a:pPr>
              <a:spcBef>
                <a:spcPts val="0"/>
              </a:spcBef>
              <a:defRPr sz="2500"/>
            </a:pPr>
            <a:r>
              <a:t>  var days = data.query.results.channel.item.forecast;</a:t>
            </a:r>
          </a:p>
          <a:p>
            <a:pPr>
              <a:spcBef>
                <a:spcPts val="0"/>
              </a:spcBef>
              <a:defRPr sz="2500"/>
            </a:pPr>
            <a:r>
              <a:t>  console.log(days);</a:t>
            </a:r>
          </a:p>
          <a:p>
            <a:pPr>
              <a:spcBef>
                <a:spcPts val="0"/>
              </a:spcBef>
              <a:defRPr sz="2500"/>
            </a:pPr>
            <a:r>
              <a:t>}</a:t>
            </a:r>
          </a:p>
          <a:p>
            <a:pPr>
              <a:spcBef>
                <a:spcPts val="0"/>
              </a:spcBef>
              <a:defRPr sz="2500"/>
            </a:pPr>
          </a:p>
          <a:p>
            <a:pPr>
              <a:spcBef>
                <a:spcPts val="0"/>
              </a:spcBef>
              <a:defRPr sz="2500"/>
            </a:pPr>
            <a:r>
              <a:t>$.get(url, null, callback);</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body" idx="13"/>
          </p:nvPr>
        </p:nvSpPr>
        <p:spPr>
          <a:prstGeom prst="rect">
            <a:avLst/>
          </a:prstGeom>
        </p:spPr>
        <p:txBody>
          <a:bodyPr/>
          <a:lstStyle/>
          <a:p>
            <a:pPr/>
            <a:r>
              <a:t>ajax</a:t>
            </a:r>
          </a:p>
        </p:txBody>
      </p:sp>
      <p:sp>
        <p:nvSpPr>
          <p:cNvPr id="185" name="Shape 185"/>
          <p:cNvSpPr/>
          <p:nvPr>
            <p:ph type="title"/>
          </p:nvPr>
        </p:nvSpPr>
        <p:spPr>
          <a:prstGeom prst="rect">
            <a:avLst/>
          </a:prstGeom>
        </p:spPr>
        <p:txBody>
          <a:bodyPr/>
          <a:lstStyle>
            <a:lvl1pPr defTabSz="467359">
              <a:spcBef>
                <a:spcPts val="2200"/>
              </a:spcBef>
              <a:defRPr sz="4800"/>
            </a:lvl1pPr>
          </a:lstStyle>
          <a:p>
            <a:pPr/>
            <a:r>
              <a:t>common uses</a:t>
            </a:r>
          </a:p>
        </p:txBody>
      </p:sp>
      <p:sp>
        <p:nvSpPr>
          <p:cNvPr id="186" name="Shape 186"/>
          <p:cNvSpPr/>
          <p:nvPr>
            <p:ph type="body" idx="1"/>
          </p:nvPr>
        </p:nvSpPr>
        <p:spPr>
          <a:prstGeom prst="rect">
            <a:avLst/>
          </a:prstGeom>
        </p:spPr>
        <p:txBody>
          <a:bodyPr/>
          <a:lstStyle/>
          <a:p>
            <a:pPr/>
            <a:r>
              <a:t>It is very common to use AJAX to make asynchronous requests to your own remote servers, or to third-party servers. On the example above, we're accessing Yahoo's public API (Application Programming Interface), which allows us to access data serviced by them.</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