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58" autoAdjust="0"/>
    <p:restoredTop sz="94660"/>
  </p:normalViewPr>
  <p:slideViewPr>
    <p:cSldViewPr snapToGrid="0">
      <p:cViewPr varScale="1">
        <p:scale>
          <a:sx n="53" d="100"/>
          <a:sy n="53" d="100"/>
        </p:scale>
        <p:origin x="13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solidFill>
          <a:srgbClr val="222222"/>
        </a:solidFill>
        <a:effectLst/>
      </p:bgPr>
    </p:bg>
    <p:spTree>
      <p:nvGrpSpPr>
        <p:cNvPr id="1" name=""/>
        <p:cNvGrpSpPr/>
        <p:nvPr/>
      </p:nvGrpSpPr>
      <p:grpSpPr>
        <a:xfrm>
          <a:off x="0" y="0"/>
          <a:ext cx="0" cy="0"/>
          <a:chOff x="0" y="0"/>
          <a:chExt cx="0" cy="0"/>
        </a:xfrm>
      </p:grpSpPr>
      <p:sp>
        <p:nvSpPr>
          <p:cNvPr id="12" name="Shape 12"/>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Shape 13"/>
          <p:cNvSpPr>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14" name="Shape 14"/>
          <p:cNvSpPr>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15" name="Shape 15"/>
          <p:cNvSpPr>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bg>
      <p:bgPr>
        <a:solidFill>
          <a:srgbClr val="222222"/>
        </a:solidFill>
        <a:effectLst/>
      </p:bgPr>
    </p:bg>
    <p:spTree>
      <p:nvGrpSpPr>
        <p:cNvPr id="1" name=""/>
        <p:cNvGrpSpPr/>
        <p:nvPr/>
      </p:nvGrpSpPr>
      <p:grpSpPr>
        <a:xfrm>
          <a:off x="0" y="0"/>
          <a:ext cx="0" cy="0"/>
          <a:chOff x="0" y="0"/>
          <a:chExt cx="0" cy="0"/>
        </a:xfrm>
      </p:grpSpPr>
      <p:sp>
        <p:nvSpPr>
          <p:cNvPr id="102" name="Shape 102"/>
          <p:cNvSpPr>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03" name="Shape 103"/>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104" name="Shape 10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222222"/>
        </a:solidFill>
        <a:effectLst/>
      </p:bgPr>
    </p:bg>
    <p:spTree>
      <p:nvGrpSpPr>
        <p:cNvPr id="1" name=""/>
        <p:cNvGrpSpPr/>
        <p:nvPr/>
      </p:nvGrpSpPr>
      <p:grpSpPr>
        <a:xfrm>
          <a:off x="0" y="0"/>
          <a:ext cx="0" cy="0"/>
          <a:chOff x="0" y="0"/>
          <a:chExt cx="0" cy="0"/>
        </a:xfrm>
      </p:grpSpPr>
      <p:sp>
        <p:nvSpPr>
          <p:cNvPr id="111" name="Shape 111"/>
          <p:cNvSpPr>
            <a:spLocks noGrp="1"/>
          </p:cNvSpPr>
          <p:nvPr>
            <p:ph type="pic" sz="half" idx="13"/>
          </p:nvPr>
        </p:nvSpPr>
        <p:spPr>
          <a:xfrm>
            <a:off x="6503154" y="0"/>
            <a:ext cx="6502401" cy="4864100"/>
          </a:xfrm>
          <a:prstGeom prst="rect">
            <a:avLst/>
          </a:prstGeom>
        </p:spPr>
        <p:txBody>
          <a:bodyPr lIns="91439" tIns="45719" rIns="91439" bIns="45719">
            <a:noAutofit/>
          </a:bodyPr>
          <a:lstStyle/>
          <a:p>
            <a:endParaRPr/>
          </a:p>
        </p:txBody>
      </p:sp>
      <p:sp>
        <p:nvSpPr>
          <p:cNvPr id="112" name="Shape 112"/>
          <p:cNvSpPr>
            <a:spLocks noGrp="1"/>
          </p:cNvSpPr>
          <p:nvPr>
            <p:ph type="pic" sz="half" idx="14"/>
          </p:nvPr>
        </p:nvSpPr>
        <p:spPr>
          <a:xfrm>
            <a:off x="6502400" y="4902200"/>
            <a:ext cx="6502400" cy="4864100"/>
          </a:xfrm>
          <a:prstGeom prst="rect">
            <a:avLst/>
          </a:prstGeom>
        </p:spPr>
        <p:txBody>
          <a:bodyPr lIns="91439" tIns="45719" rIns="91439" bIns="45719">
            <a:noAutofit/>
          </a:bodyPr>
          <a:lstStyle/>
          <a:p>
            <a:endParaRPr/>
          </a:p>
        </p:txBody>
      </p:sp>
      <p:sp>
        <p:nvSpPr>
          <p:cNvPr id="113" name="Shape 113"/>
          <p:cNvSpPr>
            <a:spLocks noGrp="1"/>
          </p:cNvSpPr>
          <p:nvPr>
            <p:ph type="pic" idx="15"/>
          </p:nvPr>
        </p:nvSpPr>
        <p:spPr>
          <a:xfrm>
            <a:off x="0" y="0"/>
            <a:ext cx="6468534" cy="9753600"/>
          </a:xfrm>
          <a:prstGeom prst="rect">
            <a:avLst/>
          </a:prstGeom>
        </p:spPr>
        <p:txBody>
          <a:bodyPr lIns="91439" tIns="45719" rIns="91439" bIns="45719">
            <a:noAutofit/>
          </a:bodyPr>
          <a:lstStyle/>
          <a:p>
            <a:endParaRPr/>
          </a:p>
        </p:txBody>
      </p:sp>
      <p:sp>
        <p:nvSpPr>
          <p:cNvPr id="114" name="Shape 11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bg>
      <p:bgPr>
        <a:solidFill>
          <a:srgbClr val="222222"/>
        </a:solidFill>
        <a:effectLst/>
      </p:bgPr>
    </p:bg>
    <p:spTree>
      <p:nvGrpSpPr>
        <p:cNvPr id="1" name=""/>
        <p:cNvGrpSpPr/>
        <p:nvPr/>
      </p:nvGrpSpPr>
      <p:grpSpPr>
        <a:xfrm>
          <a:off x="0" y="0"/>
          <a:ext cx="0" cy="0"/>
          <a:chOff x="0" y="0"/>
          <a:chExt cx="0" cy="0"/>
        </a:xfrm>
      </p:grpSpPr>
      <p:sp>
        <p:nvSpPr>
          <p:cNvPr id="121" name="Shape 121"/>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2" name="Shape 122"/>
          <p:cNvSpPr>
            <a:spLocks noGrp="1"/>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23" name="Shape 123"/>
          <p:cNvSpPr>
            <a:spLocks noGrp="1"/>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r>
              <a:t>Johnny Appleseed</a:t>
            </a:r>
          </a:p>
        </p:txBody>
      </p:sp>
      <p:sp>
        <p:nvSpPr>
          <p:cNvPr id="124" name="Shape 124"/>
          <p:cNvSpPr>
            <a:spLocks noGrp="1"/>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25" name="Shape 12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Quote Alt">
    <p:bg>
      <p:bgPr>
        <a:solidFill>
          <a:schemeClr val="accent1"/>
        </a:solidFill>
        <a:effectLst/>
      </p:bgPr>
    </p:bg>
    <p:spTree>
      <p:nvGrpSpPr>
        <p:cNvPr id="1" name=""/>
        <p:cNvGrpSpPr/>
        <p:nvPr/>
      </p:nvGrpSpPr>
      <p:grpSpPr>
        <a:xfrm>
          <a:off x="0" y="0"/>
          <a:ext cx="0" cy="0"/>
          <a:chOff x="0" y="0"/>
          <a:chExt cx="0" cy="0"/>
        </a:xfrm>
      </p:grpSpPr>
      <p:sp>
        <p:nvSpPr>
          <p:cNvPr id="132" name="Shape 132"/>
          <p:cNvSpPr>
            <a:spLocks noGrp="1"/>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33" name="Shape 133"/>
          <p:cNvSpPr>
            <a:spLocks noGrp="1"/>
          </p:cNvSpPr>
          <p:nvPr>
            <p:ph type="pic" idx="14"/>
          </p:nvPr>
        </p:nvSpPr>
        <p:spPr>
          <a:xfrm>
            <a:off x="0" y="0"/>
            <a:ext cx="5486400" cy="9753600"/>
          </a:xfrm>
          <a:prstGeom prst="rect">
            <a:avLst/>
          </a:prstGeom>
        </p:spPr>
        <p:txBody>
          <a:bodyPr lIns="91439" tIns="45719" rIns="91439" bIns="45719">
            <a:noAutofit/>
          </a:bodyPr>
          <a:lstStyle/>
          <a:p>
            <a:endParaRPr/>
          </a:p>
        </p:txBody>
      </p:sp>
      <p:sp>
        <p:nvSpPr>
          <p:cNvPr id="134" name="Shape 134"/>
          <p:cNvSpPr>
            <a:spLocks noGrp="1"/>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r>
              <a:t>Johnny Appleseed</a:t>
            </a:r>
          </a:p>
        </p:txBody>
      </p:sp>
      <p:sp>
        <p:nvSpPr>
          <p:cNvPr id="135" name="Shape 13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bg>
      <p:bgPr>
        <a:solidFill>
          <a:srgbClr val="222222"/>
        </a:solidFill>
        <a:effectLst/>
      </p:bgPr>
    </p:bg>
    <p:spTree>
      <p:nvGrpSpPr>
        <p:cNvPr id="1" name=""/>
        <p:cNvGrpSpPr/>
        <p:nvPr/>
      </p:nvGrpSpPr>
      <p:grpSpPr>
        <a:xfrm>
          <a:off x="0" y="0"/>
          <a:ext cx="0" cy="0"/>
          <a:chOff x="0" y="0"/>
          <a:chExt cx="0" cy="0"/>
        </a:xfrm>
      </p:grpSpPr>
      <p:sp>
        <p:nvSpPr>
          <p:cNvPr id="142" name="Shape 142"/>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43" name="Shape 14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222222"/>
        </a:solidFill>
        <a:effectLst/>
      </p:bgPr>
    </p:bg>
    <p:spTree>
      <p:nvGrpSpPr>
        <p:cNvPr id="1" name=""/>
        <p:cNvGrpSpPr/>
        <p:nvPr/>
      </p:nvGrpSpPr>
      <p:grpSpPr>
        <a:xfrm>
          <a:off x="0" y="0"/>
          <a:ext cx="0" cy="0"/>
          <a:chOff x="0" y="0"/>
          <a:chExt cx="0" cy="0"/>
        </a:xfrm>
      </p:grpSpPr>
      <p:sp>
        <p:nvSpPr>
          <p:cNvPr id="150" name="Shape 1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lank Alt">
    <p:spTree>
      <p:nvGrpSpPr>
        <p:cNvPr id="1" name=""/>
        <p:cNvGrpSpPr/>
        <p:nvPr/>
      </p:nvGrpSpPr>
      <p:grpSpPr>
        <a:xfrm>
          <a:off x="0" y="0"/>
          <a:ext cx="0" cy="0"/>
          <a:chOff x="0" y="0"/>
          <a:chExt cx="0" cy="0"/>
        </a:xfrm>
      </p:grpSpPr>
      <p:sp>
        <p:nvSpPr>
          <p:cNvPr id="157" name="Shape 15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bg>
      <p:bgPr>
        <a:solidFill>
          <a:srgbClr val="222222"/>
        </a:solidFill>
        <a:effectLst/>
      </p:bgPr>
    </p:bg>
    <p:spTree>
      <p:nvGrpSpPr>
        <p:cNvPr id="1" name=""/>
        <p:cNvGrpSpPr/>
        <p:nvPr/>
      </p:nvGrpSpPr>
      <p:grpSpPr>
        <a:xfrm>
          <a:off x="0" y="0"/>
          <a:ext cx="0" cy="0"/>
          <a:chOff x="0" y="0"/>
          <a:chExt cx="0" cy="0"/>
        </a:xfrm>
      </p:grpSpPr>
      <p:sp>
        <p:nvSpPr>
          <p:cNvPr id="22" name="Shape 22"/>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23" name="Shape 23"/>
          <p:cNvSpPr>
            <a:spLocks noGrp="1"/>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4" name="Shape 24"/>
          <p:cNvSpPr>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25" name="Shape 25"/>
          <p:cNvSpPr>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26" name="Shape 26"/>
          <p:cNvSpPr>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Subtitle Alt">
    <p:spTree>
      <p:nvGrpSpPr>
        <p:cNvPr id="1" name=""/>
        <p:cNvGrpSpPr/>
        <p:nvPr/>
      </p:nvGrpSpPr>
      <p:grpSpPr>
        <a:xfrm>
          <a:off x="0" y="0"/>
          <a:ext cx="0" cy="0"/>
          <a:chOff x="0" y="0"/>
          <a:chExt cx="0" cy="0"/>
        </a:xfrm>
      </p:grpSpPr>
      <p:sp>
        <p:nvSpPr>
          <p:cNvPr id="33" name="Shape 33"/>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Shape 34"/>
          <p:cNvSpPr>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35" name="Shape 35"/>
          <p:cNvSpPr>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36" name="Shape 36"/>
          <p:cNvSpPr>
            <a:spLocks noGrp="1"/>
          </p:cNvSpPr>
          <p:nvPr>
            <p:ph type="sldNum" sz="quarter" idx="2"/>
          </p:nvPr>
        </p:nvSpPr>
        <p:spPr>
          <a:xfrm>
            <a:off x="12161859" y="4191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Center">
    <p:bg>
      <p:bgPr>
        <a:solidFill>
          <a:srgbClr val="222222"/>
        </a:solidFill>
        <a:effectLst/>
      </p:bgPr>
    </p:bg>
    <p:spTree>
      <p:nvGrpSpPr>
        <p:cNvPr id="1" name=""/>
        <p:cNvGrpSpPr/>
        <p:nvPr/>
      </p:nvGrpSpPr>
      <p:grpSpPr>
        <a:xfrm>
          <a:off x="0" y="0"/>
          <a:ext cx="0" cy="0"/>
          <a:chOff x="0" y="0"/>
          <a:chExt cx="0" cy="0"/>
        </a:xfrm>
      </p:grpSpPr>
      <p:sp>
        <p:nvSpPr>
          <p:cNvPr id="43" name="Shape 43"/>
          <p:cNvSpPr>
            <a:spLocks noGrp="1"/>
          </p:cNvSpPr>
          <p:nvPr>
            <p:ph type="title"/>
          </p:nvPr>
        </p:nvSpPr>
        <p:spPr>
          <a:xfrm>
            <a:off x="406400" y="4038600"/>
            <a:ext cx="12192000" cy="4521200"/>
          </a:xfrm>
          <a:prstGeom prst="rect">
            <a:avLst/>
          </a:prstGeom>
        </p:spPr>
        <p:txBody>
          <a:bodyPr/>
          <a:lstStyle>
            <a:lvl1pPr>
              <a:spcBef>
                <a:spcPts val="0"/>
              </a:spcBef>
              <a:defRPr sz="17000"/>
            </a:lvl1pPr>
          </a:lstStyle>
          <a:p>
            <a:r>
              <a:t>Title Text</a:t>
            </a:r>
          </a:p>
        </p:txBody>
      </p:sp>
      <p:sp>
        <p:nvSpPr>
          <p:cNvPr id="44" name="Shape 44"/>
          <p:cNvSpPr>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hoto - Vertical">
    <p:bg>
      <p:bgPr>
        <a:solidFill>
          <a:srgbClr val="222222"/>
        </a:solidFill>
        <a:effectLst/>
      </p:bgPr>
    </p:bg>
    <p:spTree>
      <p:nvGrpSpPr>
        <p:cNvPr id="1" name=""/>
        <p:cNvGrpSpPr/>
        <p:nvPr/>
      </p:nvGrpSpPr>
      <p:grpSpPr>
        <a:xfrm>
          <a:off x="0" y="0"/>
          <a:ext cx="0" cy="0"/>
          <a:chOff x="0" y="0"/>
          <a:chExt cx="0" cy="0"/>
        </a:xfrm>
      </p:grpSpPr>
      <p:sp>
        <p:nvSpPr>
          <p:cNvPr id="51" name="Shape 51"/>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Shape 52"/>
          <p:cNvSpPr>
            <a:spLocks noGrp="1"/>
          </p:cNvSpPr>
          <p:nvPr>
            <p:ph type="pic" idx="13"/>
          </p:nvPr>
        </p:nvSpPr>
        <p:spPr>
          <a:xfrm>
            <a:off x="0" y="0"/>
            <a:ext cx="5486400" cy="9753600"/>
          </a:xfrm>
          <a:prstGeom prst="rect">
            <a:avLst/>
          </a:prstGeom>
        </p:spPr>
        <p:txBody>
          <a:bodyPr lIns="91439" tIns="45719" rIns="91439" bIns="45719">
            <a:noAutofit/>
          </a:bodyPr>
          <a:lstStyle/>
          <a:p>
            <a:endParaRPr/>
          </a:p>
        </p:txBody>
      </p:sp>
      <p:sp>
        <p:nvSpPr>
          <p:cNvPr id="53" name="Shape 53"/>
          <p:cNvSpPr>
            <a:spLocks noGrp="1"/>
          </p:cNvSpPr>
          <p:nvPr>
            <p:ph type="title"/>
          </p:nvPr>
        </p:nvSpPr>
        <p:spPr>
          <a:xfrm>
            <a:off x="5892800" y="6426200"/>
            <a:ext cx="6705600" cy="2705100"/>
          </a:xfrm>
          <a:prstGeom prst="rect">
            <a:avLst/>
          </a:prstGeom>
        </p:spPr>
        <p:txBody>
          <a:bodyPr/>
          <a:lstStyle>
            <a:lvl1pPr>
              <a:spcBef>
                <a:spcPts val="0"/>
              </a:spcBef>
              <a:defRPr sz="17000"/>
            </a:lvl1pPr>
          </a:lstStyle>
          <a:p>
            <a:r>
              <a:t>Title Text</a:t>
            </a:r>
          </a:p>
        </p:txBody>
      </p:sp>
      <p:sp>
        <p:nvSpPr>
          <p:cNvPr id="54" name="Shape 54"/>
          <p:cNvSpPr>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55" name="Shape 55"/>
          <p:cNvSpPr>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Shape 62"/>
          <p:cNvSpPr>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63" name="Shape 63"/>
          <p:cNvSpPr>
            <a:spLocks noGrp="1"/>
          </p:cNvSpPr>
          <p:nvPr>
            <p:ph type="title"/>
          </p:nvPr>
        </p:nvSpPr>
        <p:spPr>
          <a:prstGeom prst="rect">
            <a:avLst/>
          </a:prstGeom>
        </p:spPr>
        <p:txBody>
          <a:bodyPr/>
          <a:lstStyle/>
          <a:p>
            <a:r>
              <a:t>Title Text</a:t>
            </a:r>
          </a:p>
        </p:txBody>
      </p:sp>
      <p:sp>
        <p:nvSpPr>
          <p:cNvPr id="64" name="Shape 6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222222"/>
        </a:solidFill>
        <a:effectLst/>
      </p:bgPr>
    </p:bg>
    <p:spTree>
      <p:nvGrpSpPr>
        <p:cNvPr id="1" name=""/>
        <p:cNvGrpSpPr/>
        <p:nvPr/>
      </p:nvGrpSpPr>
      <p:grpSpPr>
        <a:xfrm>
          <a:off x="0" y="0"/>
          <a:ext cx="0" cy="0"/>
          <a:chOff x="0" y="0"/>
          <a:chExt cx="0" cy="0"/>
        </a:xfrm>
      </p:grpSpPr>
      <p:sp>
        <p:nvSpPr>
          <p:cNvPr id="71" name="Shape 71"/>
          <p:cNvSpPr>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72" name="Shape 72"/>
          <p:cNvSpPr>
            <a:spLocks noGrp="1"/>
          </p:cNvSpPr>
          <p:nvPr>
            <p:ph type="title"/>
          </p:nvPr>
        </p:nvSpPr>
        <p:spPr>
          <a:prstGeom prst="rect">
            <a:avLst/>
          </a:prstGeom>
        </p:spPr>
        <p:txBody>
          <a:bodyPr/>
          <a:lstStyle/>
          <a:p>
            <a:r>
              <a:t>Title Text</a:t>
            </a:r>
          </a:p>
        </p:txBody>
      </p:sp>
      <p:sp>
        <p:nvSpPr>
          <p:cNvPr id="73" name="Shape 73"/>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81" name="Shape 81"/>
          <p:cNvSpPr>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82" name="Shape 82"/>
          <p:cNvSpPr>
            <a:spLocks noGrp="1"/>
          </p:cNvSpPr>
          <p:nvPr>
            <p:ph type="title"/>
          </p:nvPr>
        </p:nvSpPr>
        <p:spPr>
          <a:prstGeom prst="rect">
            <a:avLst/>
          </a:prstGeom>
        </p:spPr>
        <p:txBody>
          <a:bodyPr/>
          <a:lstStyle/>
          <a:p>
            <a:r>
              <a:t>Title Text</a:t>
            </a:r>
          </a:p>
        </p:txBody>
      </p:sp>
      <p:sp>
        <p:nvSpPr>
          <p:cNvPr id="83" name="Shape 83"/>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222222"/>
        </a:solidFill>
        <a:effectLst/>
      </p:bgPr>
    </p:bg>
    <p:spTree>
      <p:nvGrpSpPr>
        <p:cNvPr id="1" name=""/>
        <p:cNvGrpSpPr/>
        <p:nvPr/>
      </p:nvGrpSpPr>
      <p:grpSpPr>
        <a:xfrm>
          <a:off x="0" y="0"/>
          <a:ext cx="0" cy="0"/>
          <a:chOff x="0" y="0"/>
          <a:chExt cx="0" cy="0"/>
        </a:xfrm>
      </p:grpSpPr>
      <p:sp>
        <p:nvSpPr>
          <p:cNvPr id="91" name="Shape 91"/>
          <p:cNvSpPr>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92" name="Shape 92"/>
          <p:cNvSpPr>
            <a:spLocks noGrp="1"/>
          </p:cNvSpPr>
          <p:nvPr>
            <p:ph type="pic" sz="half" idx="14"/>
          </p:nvPr>
        </p:nvSpPr>
        <p:spPr>
          <a:xfrm>
            <a:off x="7112000" y="1536700"/>
            <a:ext cx="5486400" cy="7797800"/>
          </a:xfrm>
          <a:prstGeom prst="rect">
            <a:avLst/>
          </a:prstGeom>
        </p:spPr>
        <p:txBody>
          <a:bodyPr lIns="91439" tIns="45719" rIns="91439" bIns="45719">
            <a:noAutofit/>
          </a:bodyPr>
          <a:lstStyle/>
          <a:p>
            <a:endParaRPr/>
          </a:p>
        </p:txBody>
      </p:sp>
      <p:sp>
        <p:nvSpPr>
          <p:cNvPr id="93" name="Shape 93"/>
          <p:cNvSpPr>
            <a:spLocks noGrp="1"/>
          </p:cNvSpPr>
          <p:nvPr>
            <p:ph type="title"/>
          </p:nvPr>
        </p:nvSpPr>
        <p:spPr>
          <a:xfrm>
            <a:off x="406400" y="1536700"/>
            <a:ext cx="6299200" cy="723900"/>
          </a:xfrm>
          <a:prstGeom prst="rect">
            <a:avLst/>
          </a:prstGeom>
        </p:spPr>
        <p:txBody>
          <a:bodyPr/>
          <a:lstStyle/>
          <a:p>
            <a:r>
              <a:t>Title Text</a:t>
            </a:r>
          </a:p>
        </p:txBody>
      </p:sp>
      <p:sp>
        <p:nvSpPr>
          <p:cNvPr id="94" name="Shape 94"/>
          <p:cNvSpPr>
            <a:spLocks noGrp="1"/>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Shape 3"/>
          <p:cNvSpPr>
            <a:spLocks noGrp="1"/>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Title Text</a:t>
            </a:r>
          </a:p>
        </p:txBody>
      </p:sp>
      <p:sp>
        <p:nvSpPr>
          <p:cNvPr id="4" name="Shape 4"/>
          <p:cNvSpPr>
            <a:spLocks noGrp="1"/>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p:cNvSpPr>
          <p:nvPr>
            <p:ph type="title"/>
          </p:nvPr>
        </p:nvSpPr>
        <p:spPr>
          <a:prstGeom prst="rect">
            <a:avLst/>
          </a:prstGeom>
        </p:spPr>
        <p:txBody>
          <a:bodyPr>
            <a:normAutofit fontScale="90000"/>
          </a:bodyPr>
          <a:lstStyle>
            <a:lvl1pPr defTabSz="438150">
              <a:defRPr sz="12750"/>
            </a:lvl1pPr>
          </a:lstStyle>
          <a:p>
            <a:r>
              <a:t>Objects &amp; Prototypes</a:t>
            </a:r>
          </a:p>
        </p:txBody>
      </p:sp>
      <p:sp>
        <p:nvSpPr>
          <p:cNvPr id="167" name="Shape 167"/>
          <p:cNvSpPr>
            <a:spLocks noGrp="1"/>
          </p:cNvSpPr>
          <p:nvPr>
            <p:ph type="body" sz="quarter" idx="1"/>
          </p:nvPr>
        </p:nvSpPr>
        <p:spPr>
          <a:prstGeom prst="rect">
            <a:avLst/>
          </a:prstGeom>
        </p:spPr>
        <p:txBody>
          <a:bodyPr/>
          <a:lstStyle/>
          <a:p>
            <a:r>
              <a:t>Lesson 6</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p:cNvSpPr>
          <p:nvPr>
            <p:ph type="body" idx="13"/>
          </p:nvPr>
        </p:nvSpPr>
        <p:spPr>
          <a:prstGeom prst="rect">
            <a:avLst/>
          </a:prstGeom>
        </p:spPr>
        <p:txBody>
          <a:bodyPr/>
          <a:lstStyle/>
          <a:p>
            <a:r>
              <a:t>Objects &amp; Prototypes</a:t>
            </a:r>
          </a:p>
        </p:txBody>
      </p:sp>
      <p:sp>
        <p:nvSpPr>
          <p:cNvPr id="205" name="Shape 205"/>
          <p:cNvSpPr>
            <a:spLocks noGrp="1"/>
          </p:cNvSpPr>
          <p:nvPr>
            <p:ph type="title"/>
          </p:nvPr>
        </p:nvSpPr>
        <p:spPr>
          <a:prstGeom prst="rect">
            <a:avLst/>
          </a:prstGeom>
        </p:spPr>
        <p:txBody>
          <a:bodyPr/>
          <a:lstStyle>
            <a:lvl1pPr defTabSz="467359">
              <a:spcBef>
                <a:spcPts val="2200"/>
              </a:spcBef>
              <a:defRPr sz="4800"/>
            </a:lvl1pPr>
          </a:lstStyle>
          <a:p>
            <a:r>
              <a:t>looping through an object</a:t>
            </a:r>
          </a:p>
        </p:txBody>
      </p:sp>
      <p:sp>
        <p:nvSpPr>
          <p:cNvPr id="206" name="Shape 206"/>
          <p:cNvSpPr>
            <a:spLocks noGrp="1"/>
          </p:cNvSpPr>
          <p:nvPr>
            <p:ph type="body" idx="1"/>
          </p:nvPr>
        </p:nvSpPr>
        <p:spPr>
          <a:xfrm>
            <a:off x="406400" y="2749550"/>
            <a:ext cx="12192000" cy="6108700"/>
          </a:xfrm>
          <a:prstGeom prst="rect">
            <a:avLst/>
          </a:prstGeom>
        </p:spPr>
        <p:txBody>
          <a:bodyPr/>
          <a:lstStyle/>
          <a:p>
            <a:r>
              <a:t>In previous classes you have learned that it is possible to loop through elements in an Array.</a:t>
            </a:r>
          </a:p>
          <a:p>
            <a:endParaRPr/>
          </a:p>
          <a:p>
            <a:endParaRPr/>
          </a:p>
        </p:txBody>
      </p:sp>
      <p:sp>
        <p:nvSpPr>
          <p:cNvPr id="207" name="Shape 207"/>
          <p:cNvSpPr/>
          <p:nvPr/>
        </p:nvSpPr>
        <p:spPr>
          <a:xfrm>
            <a:off x="419100" y="4790801"/>
            <a:ext cx="12166601" cy="2026196"/>
          </a:xfrm>
          <a:prstGeom prst="rect">
            <a:avLst/>
          </a:prstGeom>
          <a:solidFill>
            <a:srgbClr val="EDEDED"/>
          </a:solidFill>
          <a:ln w="25400">
            <a:solidFill>
              <a:srgbClr val="CFC9C2"/>
            </a:solidFill>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spcBef>
                <a:spcPts val="0"/>
              </a:spcBef>
              <a:defRPr sz="2500"/>
            </a:pPr>
            <a:r>
              <a:rPr dirty="0" err="1"/>
              <a:t>var</a:t>
            </a:r>
            <a:r>
              <a:rPr dirty="0"/>
              <a:t> weekdays = ['</a:t>
            </a:r>
            <a:r>
              <a:rPr dirty="0" err="1"/>
              <a:t>sunday</a:t>
            </a:r>
            <a:r>
              <a:rPr dirty="0"/>
              <a:t>', '</a:t>
            </a:r>
            <a:r>
              <a:rPr dirty="0" err="1"/>
              <a:t>monday</a:t>
            </a:r>
            <a:r>
              <a:rPr dirty="0"/>
              <a:t>', '</a:t>
            </a:r>
            <a:r>
              <a:rPr dirty="0" err="1"/>
              <a:t>tuesday</a:t>
            </a:r>
            <a:r>
              <a:rPr dirty="0"/>
              <a:t>', '</a:t>
            </a:r>
            <a:r>
              <a:rPr dirty="0" err="1"/>
              <a:t>wednesday</a:t>
            </a:r>
            <a:r>
              <a:rPr dirty="0"/>
              <a:t>', '</a:t>
            </a:r>
            <a:r>
              <a:rPr dirty="0" err="1"/>
              <a:t>thursday</a:t>
            </a:r>
            <a:r>
              <a:rPr dirty="0"/>
              <a:t>', '</a:t>
            </a:r>
            <a:r>
              <a:rPr dirty="0" err="1"/>
              <a:t>friday</a:t>
            </a:r>
            <a:r>
              <a:rPr dirty="0"/>
              <a:t>', '</a:t>
            </a:r>
            <a:r>
              <a:rPr dirty="0" err="1"/>
              <a:t>saturday</a:t>
            </a:r>
            <a:r>
              <a:rPr dirty="0"/>
              <a:t>'];</a:t>
            </a:r>
          </a:p>
          <a:p>
            <a:pPr>
              <a:spcBef>
                <a:spcPts val="0"/>
              </a:spcBef>
              <a:defRPr sz="2500"/>
            </a:pPr>
            <a:r>
              <a:rPr dirty="0"/>
              <a:t>for (</a:t>
            </a:r>
            <a:r>
              <a:rPr dirty="0" err="1"/>
              <a:t>var</a:t>
            </a:r>
            <a:r>
              <a:rPr dirty="0"/>
              <a:t> </a:t>
            </a:r>
            <a:r>
              <a:rPr dirty="0" err="1"/>
              <a:t>i</a:t>
            </a:r>
            <a:r>
              <a:rPr dirty="0"/>
              <a:t> = 0; </a:t>
            </a:r>
            <a:r>
              <a:rPr smtClean="0"/>
              <a:t>i </a:t>
            </a:r>
            <a:r>
              <a:rPr dirty="0"/>
              <a:t>&lt; </a:t>
            </a:r>
            <a:r>
              <a:rPr dirty="0" err="1"/>
              <a:t>weekdays.length</a:t>
            </a:r>
            <a:r>
              <a:rPr dirty="0"/>
              <a:t>; </a:t>
            </a:r>
            <a:r>
              <a:rPr dirty="0" err="1"/>
              <a:t>i</a:t>
            </a:r>
            <a:r>
              <a:rPr dirty="0"/>
              <a:t>++) {</a:t>
            </a:r>
          </a:p>
          <a:p>
            <a:pPr>
              <a:spcBef>
                <a:spcPts val="0"/>
              </a:spcBef>
              <a:defRPr sz="2500"/>
            </a:pPr>
            <a:r>
              <a:rPr dirty="0"/>
              <a:t>  console.log(weekdays[</a:t>
            </a:r>
            <a:r>
              <a:rPr dirty="0" err="1"/>
              <a:t>i</a:t>
            </a:r>
            <a:r>
              <a:rPr dirty="0"/>
              <a:t>]);</a:t>
            </a:r>
          </a:p>
          <a:p>
            <a:pPr>
              <a:spcBef>
                <a:spcPts val="0"/>
              </a:spcBef>
              <a:defRPr sz="2500"/>
            </a:pPr>
            <a:r>
              <a:rPr dirty="0"/>
              <a:t>}</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p:cNvSpPr>
          <p:nvPr>
            <p:ph type="body" idx="13"/>
          </p:nvPr>
        </p:nvSpPr>
        <p:spPr>
          <a:prstGeom prst="rect">
            <a:avLst/>
          </a:prstGeom>
        </p:spPr>
        <p:txBody>
          <a:bodyPr/>
          <a:lstStyle/>
          <a:p>
            <a:r>
              <a:t>Objects &amp; Prototypes</a:t>
            </a:r>
          </a:p>
        </p:txBody>
      </p:sp>
      <p:sp>
        <p:nvSpPr>
          <p:cNvPr id="210" name="Shape 210"/>
          <p:cNvSpPr>
            <a:spLocks noGrp="1"/>
          </p:cNvSpPr>
          <p:nvPr>
            <p:ph type="title"/>
          </p:nvPr>
        </p:nvSpPr>
        <p:spPr>
          <a:prstGeom prst="rect">
            <a:avLst/>
          </a:prstGeom>
        </p:spPr>
        <p:txBody>
          <a:bodyPr/>
          <a:lstStyle>
            <a:lvl1pPr defTabSz="467359">
              <a:spcBef>
                <a:spcPts val="2200"/>
              </a:spcBef>
              <a:defRPr sz="4800"/>
            </a:lvl1pPr>
          </a:lstStyle>
          <a:p>
            <a:r>
              <a:t>looping through an object</a:t>
            </a:r>
          </a:p>
        </p:txBody>
      </p:sp>
      <p:sp>
        <p:nvSpPr>
          <p:cNvPr id="211" name="Shape 211"/>
          <p:cNvSpPr>
            <a:spLocks noGrp="1"/>
          </p:cNvSpPr>
          <p:nvPr>
            <p:ph type="body" idx="1"/>
          </p:nvPr>
        </p:nvSpPr>
        <p:spPr>
          <a:xfrm>
            <a:off x="406400" y="2749550"/>
            <a:ext cx="12192000" cy="6108700"/>
          </a:xfrm>
          <a:prstGeom prst="rect">
            <a:avLst/>
          </a:prstGeom>
        </p:spPr>
        <p:txBody>
          <a:bodyPr/>
          <a:lstStyle/>
          <a:p>
            <a:r>
              <a:t>When looping through an Object, the syntax is slightly different:</a:t>
            </a:r>
          </a:p>
          <a:p>
            <a:endParaRPr/>
          </a:p>
          <a:p>
            <a:endParaRPr/>
          </a:p>
          <a:p>
            <a:endParaRPr/>
          </a:p>
        </p:txBody>
      </p:sp>
      <p:sp>
        <p:nvSpPr>
          <p:cNvPr id="212" name="Shape 212"/>
          <p:cNvSpPr/>
          <p:nvPr/>
        </p:nvSpPr>
        <p:spPr>
          <a:xfrm>
            <a:off x="419100" y="4188355"/>
            <a:ext cx="12166601" cy="4254501"/>
          </a:xfrm>
          <a:prstGeom prst="rect">
            <a:avLst/>
          </a:prstGeom>
          <a:solidFill>
            <a:srgbClr val="EDEDED"/>
          </a:solidFill>
          <a:ln w="25400">
            <a:solidFill>
              <a:srgbClr val="CFC9C2"/>
            </a:solidFill>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spcBef>
                <a:spcPts val="0"/>
              </a:spcBef>
              <a:defRPr sz="1800"/>
            </a:pPr>
            <a:r>
              <a:t>var weekdays = {</a:t>
            </a:r>
          </a:p>
          <a:p>
            <a:pPr>
              <a:spcBef>
                <a:spcPts val="0"/>
              </a:spcBef>
              <a:defRPr sz="1800"/>
            </a:pPr>
            <a:r>
              <a:t>  sunday: 'rest',</a:t>
            </a:r>
          </a:p>
          <a:p>
            <a:pPr>
              <a:spcBef>
                <a:spcPts val="0"/>
              </a:spcBef>
              <a:defRPr sz="1800"/>
            </a:pPr>
            <a:r>
              <a:t>  monday: 'work',</a:t>
            </a:r>
          </a:p>
          <a:p>
            <a:pPr>
              <a:spcBef>
                <a:spcPts val="0"/>
              </a:spcBef>
              <a:defRPr sz="1800"/>
            </a:pPr>
            <a:r>
              <a:t>  tuesday: 'work',</a:t>
            </a:r>
          </a:p>
          <a:p>
            <a:pPr>
              <a:spcBef>
                <a:spcPts val="0"/>
              </a:spcBef>
              <a:defRPr sz="1800"/>
            </a:pPr>
            <a:r>
              <a:t>  wednesday: 'work',</a:t>
            </a:r>
          </a:p>
          <a:p>
            <a:pPr>
              <a:spcBef>
                <a:spcPts val="0"/>
              </a:spcBef>
              <a:defRPr sz="1800"/>
            </a:pPr>
            <a:r>
              <a:t>  thursday: 'work',</a:t>
            </a:r>
          </a:p>
          <a:p>
            <a:pPr>
              <a:spcBef>
                <a:spcPts val="0"/>
              </a:spcBef>
              <a:defRPr sz="1800"/>
            </a:pPr>
            <a:r>
              <a:t>  friday: 'work',</a:t>
            </a:r>
          </a:p>
          <a:p>
            <a:pPr>
              <a:spcBef>
                <a:spcPts val="0"/>
              </a:spcBef>
              <a:defRPr sz="1800"/>
            </a:pPr>
            <a:r>
              <a:t>  saturday: 'javascript class'</a:t>
            </a:r>
          </a:p>
          <a:p>
            <a:pPr>
              <a:spcBef>
                <a:spcPts val="0"/>
              </a:spcBef>
              <a:defRPr sz="1800"/>
            </a:pPr>
            <a:r>
              <a:t>};</a:t>
            </a:r>
          </a:p>
          <a:p>
            <a:pPr>
              <a:spcBef>
                <a:spcPts val="0"/>
              </a:spcBef>
              <a:defRPr sz="1800"/>
            </a:pPr>
            <a:r>
              <a:t>for (var key in weekdays) {</a:t>
            </a:r>
          </a:p>
          <a:p>
            <a:pPr>
              <a:spcBef>
                <a:spcPts val="0"/>
              </a:spcBef>
              <a:defRPr sz="1800"/>
            </a:pPr>
            <a:r>
              <a:t>  console.log('this is the key:', key);</a:t>
            </a:r>
          </a:p>
          <a:p>
            <a:pPr>
              <a:spcBef>
                <a:spcPts val="0"/>
              </a:spcBef>
              <a:defRPr sz="1800"/>
            </a:pPr>
            <a:r>
              <a:t>  console.log('this is the value:', weekdays[key]);</a:t>
            </a:r>
          </a:p>
          <a:p>
            <a:pPr>
              <a:spcBef>
                <a:spcPts val="0"/>
              </a:spcBef>
              <a:defRPr sz="1800"/>
            </a:pPr>
            <a:r>
              <a:t>}</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body" idx="13"/>
          </p:nvPr>
        </p:nvSpPr>
        <p:spPr>
          <a:prstGeom prst="rect">
            <a:avLst/>
          </a:prstGeom>
        </p:spPr>
        <p:txBody>
          <a:bodyPr/>
          <a:lstStyle/>
          <a:p>
            <a:r>
              <a:t>Objects &amp; Prototypes</a:t>
            </a:r>
          </a:p>
        </p:txBody>
      </p:sp>
      <p:sp>
        <p:nvSpPr>
          <p:cNvPr id="215" name="Shape 215"/>
          <p:cNvSpPr>
            <a:spLocks noGrp="1"/>
          </p:cNvSpPr>
          <p:nvPr>
            <p:ph type="title"/>
          </p:nvPr>
        </p:nvSpPr>
        <p:spPr>
          <a:prstGeom prst="rect">
            <a:avLst/>
          </a:prstGeom>
        </p:spPr>
        <p:txBody>
          <a:bodyPr/>
          <a:lstStyle>
            <a:lvl1pPr defTabSz="467359">
              <a:spcBef>
                <a:spcPts val="2200"/>
              </a:spcBef>
              <a:defRPr sz="4800"/>
            </a:lvl1pPr>
          </a:lstStyle>
          <a:p>
            <a:r>
              <a:t>looping through an object</a:t>
            </a:r>
          </a:p>
        </p:txBody>
      </p:sp>
      <p:sp>
        <p:nvSpPr>
          <p:cNvPr id="216" name="Shape 216"/>
          <p:cNvSpPr>
            <a:spLocks noGrp="1"/>
          </p:cNvSpPr>
          <p:nvPr>
            <p:ph type="body" idx="1"/>
          </p:nvPr>
        </p:nvSpPr>
        <p:spPr>
          <a:xfrm>
            <a:off x="406400" y="2749550"/>
            <a:ext cx="12192000" cy="6108700"/>
          </a:xfrm>
          <a:prstGeom prst="rect">
            <a:avLst/>
          </a:prstGeom>
        </p:spPr>
        <p:txBody>
          <a:bodyPr/>
          <a:lstStyle/>
          <a:p>
            <a:r>
              <a:t>Keep in mind that as of right now, Object property enumeration is not guaranteed to always follow the same order as they are declared! It is important not to rely on this, as browser implementations can easily change over time.</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p:cNvSpPr>
          <p:nvPr>
            <p:ph type="body" idx="13"/>
          </p:nvPr>
        </p:nvSpPr>
        <p:spPr>
          <a:prstGeom prst="rect">
            <a:avLst/>
          </a:prstGeom>
        </p:spPr>
        <p:txBody>
          <a:bodyPr/>
          <a:lstStyle/>
          <a:p>
            <a:r>
              <a:t>Objects &amp; Prototypes</a:t>
            </a:r>
          </a:p>
        </p:txBody>
      </p:sp>
      <p:sp>
        <p:nvSpPr>
          <p:cNvPr id="219" name="Shape 219"/>
          <p:cNvSpPr>
            <a:spLocks noGrp="1"/>
          </p:cNvSpPr>
          <p:nvPr>
            <p:ph type="title"/>
          </p:nvPr>
        </p:nvSpPr>
        <p:spPr>
          <a:prstGeom prst="rect">
            <a:avLst/>
          </a:prstGeom>
        </p:spPr>
        <p:txBody>
          <a:bodyPr/>
          <a:lstStyle>
            <a:lvl1pPr defTabSz="467359">
              <a:spcBef>
                <a:spcPts val="2200"/>
              </a:spcBef>
              <a:defRPr sz="4800"/>
            </a:lvl1pPr>
          </a:lstStyle>
          <a:p>
            <a:r>
              <a:t>Object enumeration</a:t>
            </a:r>
          </a:p>
        </p:txBody>
      </p:sp>
      <p:sp>
        <p:nvSpPr>
          <p:cNvPr id="220" name="Shape 220"/>
          <p:cNvSpPr>
            <a:spLocks noGrp="1"/>
          </p:cNvSpPr>
          <p:nvPr>
            <p:ph type="body" idx="1"/>
          </p:nvPr>
        </p:nvSpPr>
        <p:spPr>
          <a:xfrm>
            <a:off x="406400" y="2749550"/>
            <a:ext cx="12192000" cy="6108700"/>
          </a:xfrm>
          <a:prstGeom prst="rect">
            <a:avLst/>
          </a:prstGeom>
        </p:spPr>
        <p:txBody>
          <a:bodyPr/>
          <a:lstStyle/>
          <a:p>
            <a:r>
              <a:t>In the previous example, note that the order in which a for loop loops through an Object may not be the same as the order that they were declared.</a:t>
            </a:r>
          </a:p>
          <a:p>
            <a:endParaRPr/>
          </a:p>
          <a:p>
            <a:endParaRPr/>
          </a:p>
        </p:txBody>
      </p:sp>
      <p:sp>
        <p:nvSpPr>
          <p:cNvPr id="221" name="Shape 221"/>
          <p:cNvSpPr/>
          <p:nvPr/>
        </p:nvSpPr>
        <p:spPr>
          <a:xfrm>
            <a:off x="419100" y="4789411"/>
            <a:ext cx="12166601" cy="3302001"/>
          </a:xfrm>
          <a:prstGeom prst="rect">
            <a:avLst/>
          </a:prstGeom>
          <a:solidFill>
            <a:srgbClr val="EDEDED"/>
          </a:solidFill>
          <a:ln w="25400">
            <a:solidFill>
              <a:srgbClr val="CFC9C2"/>
            </a:solidFill>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spcBef>
                <a:spcPts val="0"/>
              </a:spcBef>
              <a:defRPr sz="1800"/>
            </a:pPr>
            <a:r>
              <a:t>var myObj = {</a:t>
            </a:r>
          </a:p>
          <a:p>
            <a:pPr>
              <a:spcBef>
                <a:spcPts val="0"/>
              </a:spcBef>
              <a:defRPr sz="1800"/>
            </a:pPr>
            <a:r>
              <a:t>  hello: 'hello',</a:t>
            </a:r>
          </a:p>
          <a:p>
            <a:pPr>
              <a:spcBef>
                <a:spcPts val="0"/>
              </a:spcBef>
              <a:defRPr sz="1800"/>
            </a:pPr>
            <a:r>
              <a:t>  world: 'world',</a:t>
            </a:r>
          </a:p>
          <a:p>
            <a:pPr>
              <a:spcBef>
                <a:spcPts val="0"/>
              </a:spcBef>
              <a:defRPr sz="1800"/>
            </a:pPr>
            <a:r>
              <a:t>  3: 'three',</a:t>
            </a:r>
          </a:p>
          <a:p>
            <a:pPr>
              <a:spcBef>
                <a:spcPts val="0"/>
              </a:spcBef>
              <a:defRPr sz="1800"/>
            </a:pPr>
            <a:r>
              <a:t>  1: 'one',</a:t>
            </a:r>
          </a:p>
          <a:p>
            <a:pPr>
              <a:spcBef>
                <a:spcPts val="0"/>
              </a:spcBef>
              <a:defRPr sz="1800"/>
            </a:pPr>
            <a:r>
              <a:t>  44: 'forty four'</a:t>
            </a:r>
          </a:p>
          <a:p>
            <a:pPr>
              <a:spcBef>
                <a:spcPts val="0"/>
              </a:spcBef>
              <a:defRPr sz="1800"/>
            </a:pPr>
            <a:r>
              <a:t>}</a:t>
            </a:r>
          </a:p>
          <a:p>
            <a:pPr>
              <a:spcBef>
                <a:spcPts val="0"/>
              </a:spcBef>
              <a:defRPr sz="1800"/>
            </a:pPr>
            <a:r>
              <a:t>for (var key in myObj) {</a:t>
            </a:r>
          </a:p>
          <a:p>
            <a:pPr>
              <a:spcBef>
                <a:spcPts val="0"/>
              </a:spcBef>
              <a:defRPr sz="1800"/>
            </a:pPr>
            <a:r>
              <a:t>  console.log('this is the key:', key);</a:t>
            </a:r>
          </a:p>
          <a:p>
            <a:pPr>
              <a:spcBef>
                <a:spcPts val="0"/>
              </a:spcBef>
              <a:defRPr sz="1800"/>
            </a:pPr>
            <a:r>
              <a:t>}</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p:cNvSpPr>
          <p:nvPr>
            <p:ph type="body" idx="13"/>
          </p:nvPr>
        </p:nvSpPr>
        <p:spPr>
          <a:prstGeom prst="rect">
            <a:avLst/>
          </a:prstGeom>
        </p:spPr>
        <p:txBody>
          <a:bodyPr/>
          <a:lstStyle/>
          <a:p>
            <a:r>
              <a:t>Objects &amp; Prototypes</a:t>
            </a:r>
          </a:p>
        </p:txBody>
      </p:sp>
      <p:sp>
        <p:nvSpPr>
          <p:cNvPr id="224" name="Shape 224"/>
          <p:cNvSpPr>
            <a:spLocks noGrp="1"/>
          </p:cNvSpPr>
          <p:nvPr>
            <p:ph type="title"/>
          </p:nvPr>
        </p:nvSpPr>
        <p:spPr>
          <a:prstGeom prst="rect">
            <a:avLst/>
          </a:prstGeom>
        </p:spPr>
        <p:txBody>
          <a:bodyPr/>
          <a:lstStyle>
            <a:lvl1pPr defTabSz="467359">
              <a:spcBef>
                <a:spcPts val="2200"/>
              </a:spcBef>
              <a:defRPr sz="4800"/>
            </a:lvl1pPr>
          </a:lstStyle>
          <a:p>
            <a:r>
              <a:t>Object enumeration</a:t>
            </a:r>
          </a:p>
        </p:txBody>
      </p:sp>
      <p:sp>
        <p:nvSpPr>
          <p:cNvPr id="225" name="Shape 225"/>
          <p:cNvSpPr>
            <a:spLocks noGrp="1"/>
          </p:cNvSpPr>
          <p:nvPr>
            <p:ph type="body" idx="1"/>
          </p:nvPr>
        </p:nvSpPr>
        <p:spPr>
          <a:xfrm>
            <a:off x="406400" y="2749550"/>
            <a:ext cx="12192000" cy="6108700"/>
          </a:xfrm>
          <a:prstGeom prst="rect">
            <a:avLst/>
          </a:prstGeom>
        </p:spPr>
        <p:txBody>
          <a:bodyPr/>
          <a:lstStyle/>
          <a:p>
            <a:r>
              <a:t>If you'd like to get properties for a given object, you can use the keys function in Object.</a:t>
            </a:r>
          </a:p>
        </p:txBody>
      </p:sp>
      <p:sp>
        <p:nvSpPr>
          <p:cNvPr id="226" name="Shape 226"/>
          <p:cNvSpPr/>
          <p:nvPr/>
        </p:nvSpPr>
        <p:spPr>
          <a:xfrm>
            <a:off x="419100" y="4271563"/>
            <a:ext cx="12166601" cy="4013201"/>
          </a:xfrm>
          <a:prstGeom prst="rect">
            <a:avLst/>
          </a:prstGeom>
          <a:solidFill>
            <a:srgbClr val="EDEDED"/>
          </a:solidFill>
          <a:ln w="25400">
            <a:solidFill>
              <a:srgbClr val="CFC9C2"/>
            </a:solidFill>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spcBef>
                <a:spcPts val="0"/>
              </a:spcBef>
              <a:defRPr sz="2500"/>
            </a:pPr>
            <a:r>
              <a:t>var myObj = {</a:t>
            </a:r>
          </a:p>
          <a:p>
            <a:pPr>
              <a:spcBef>
                <a:spcPts val="0"/>
              </a:spcBef>
              <a:defRPr sz="2500"/>
            </a:pPr>
            <a:r>
              <a:t>  hello: 'hello',</a:t>
            </a:r>
          </a:p>
          <a:p>
            <a:pPr>
              <a:spcBef>
                <a:spcPts val="0"/>
              </a:spcBef>
              <a:defRPr sz="2500"/>
            </a:pPr>
            <a:r>
              <a:t>  world: 'world',</a:t>
            </a:r>
          </a:p>
          <a:p>
            <a:pPr>
              <a:spcBef>
                <a:spcPts val="0"/>
              </a:spcBef>
              <a:defRPr sz="2500"/>
            </a:pPr>
            <a:r>
              <a:t>  3: 'three',</a:t>
            </a:r>
          </a:p>
          <a:p>
            <a:pPr>
              <a:spcBef>
                <a:spcPts val="0"/>
              </a:spcBef>
              <a:defRPr sz="2500"/>
            </a:pPr>
            <a:r>
              <a:t>  1: 'one',</a:t>
            </a:r>
          </a:p>
          <a:p>
            <a:pPr>
              <a:spcBef>
                <a:spcPts val="0"/>
              </a:spcBef>
              <a:defRPr sz="2500"/>
            </a:pPr>
            <a:r>
              <a:t>  44: 'forty four'</a:t>
            </a:r>
          </a:p>
          <a:p>
            <a:pPr>
              <a:spcBef>
                <a:spcPts val="0"/>
              </a:spcBef>
              <a:defRPr sz="2500"/>
            </a:pPr>
            <a:r>
              <a:t>}</a:t>
            </a:r>
          </a:p>
          <a:p>
            <a:pPr>
              <a:spcBef>
                <a:spcPts val="0"/>
              </a:spcBef>
              <a:defRPr sz="2500"/>
            </a:pPr>
            <a:endParaRPr/>
          </a:p>
          <a:p>
            <a:pPr>
              <a:spcBef>
                <a:spcPts val="0"/>
              </a:spcBef>
              <a:defRPr sz="2500"/>
            </a:pPr>
            <a:r>
              <a:t>console.log(Object.keys(myObj));</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body" idx="13"/>
          </p:nvPr>
        </p:nvSpPr>
        <p:spPr>
          <a:prstGeom prst="rect">
            <a:avLst/>
          </a:prstGeom>
        </p:spPr>
        <p:txBody>
          <a:bodyPr/>
          <a:lstStyle/>
          <a:p>
            <a:r>
              <a:t>Objects &amp; Prototypes</a:t>
            </a:r>
          </a:p>
        </p:txBody>
      </p:sp>
      <p:sp>
        <p:nvSpPr>
          <p:cNvPr id="229" name="Shape 229"/>
          <p:cNvSpPr>
            <a:spLocks noGrp="1"/>
          </p:cNvSpPr>
          <p:nvPr>
            <p:ph type="title"/>
          </p:nvPr>
        </p:nvSpPr>
        <p:spPr>
          <a:prstGeom prst="rect">
            <a:avLst/>
          </a:prstGeom>
        </p:spPr>
        <p:txBody>
          <a:bodyPr/>
          <a:lstStyle>
            <a:lvl1pPr defTabSz="467359">
              <a:spcBef>
                <a:spcPts val="2200"/>
              </a:spcBef>
              <a:defRPr sz="4800"/>
            </a:lvl1pPr>
          </a:lstStyle>
          <a:p>
            <a:r>
              <a:t>Object enumeration</a:t>
            </a:r>
          </a:p>
        </p:txBody>
      </p:sp>
      <p:sp>
        <p:nvSpPr>
          <p:cNvPr id="230" name="Shape 230"/>
          <p:cNvSpPr>
            <a:spLocks noGrp="1"/>
          </p:cNvSpPr>
          <p:nvPr>
            <p:ph type="body" idx="1"/>
          </p:nvPr>
        </p:nvSpPr>
        <p:spPr>
          <a:xfrm>
            <a:off x="406400" y="2749550"/>
            <a:ext cx="12192000" cy="6108700"/>
          </a:xfrm>
          <a:prstGeom prst="rect">
            <a:avLst/>
          </a:prstGeom>
        </p:spPr>
        <p:txBody>
          <a:bodyPr/>
          <a:lstStyle/>
          <a:p>
            <a:r>
              <a:t>Note that the order that the keys are displayed matches the order of the for loop! Also, remember that object keys are always strings. We do need to add quotes when specifying keys when instantiating objects in the literal format, but note that once you log the keys above, all "numerical" keys are actually strings.</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body" idx="13"/>
          </p:nvPr>
        </p:nvSpPr>
        <p:spPr>
          <a:prstGeom prst="rect">
            <a:avLst/>
          </a:prstGeom>
        </p:spPr>
        <p:txBody>
          <a:bodyPr/>
          <a:lstStyle/>
          <a:p>
            <a:r>
              <a:t>Objects &amp; Prototypes</a:t>
            </a:r>
          </a:p>
        </p:txBody>
      </p:sp>
      <p:sp>
        <p:nvSpPr>
          <p:cNvPr id="233" name="Shape 233"/>
          <p:cNvSpPr>
            <a:spLocks noGrp="1"/>
          </p:cNvSpPr>
          <p:nvPr>
            <p:ph type="title"/>
          </p:nvPr>
        </p:nvSpPr>
        <p:spPr>
          <a:prstGeom prst="rect">
            <a:avLst/>
          </a:prstGeom>
        </p:spPr>
        <p:txBody>
          <a:bodyPr/>
          <a:lstStyle>
            <a:lvl1pPr defTabSz="467359">
              <a:spcBef>
                <a:spcPts val="2200"/>
              </a:spcBef>
              <a:defRPr sz="4800"/>
            </a:lvl1pPr>
          </a:lstStyle>
          <a:p>
            <a:r>
              <a:t>Objects vs Arrays</a:t>
            </a:r>
          </a:p>
        </p:txBody>
      </p:sp>
      <p:sp>
        <p:nvSpPr>
          <p:cNvPr id="234" name="Shape 234"/>
          <p:cNvSpPr>
            <a:spLocks noGrp="1"/>
          </p:cNvSpPr>
          <p:nvPr>
            <p:ph type="body" idx="1"/>
          </p:nvPr>
        </p:nvSpPr>
        <p:spPr>
          <a:xfrm>
            <a:off x="406400" y="2749550"/>
            <a:ext cx="12192000" cy="6108700"/>
          </a:xfrm>
          <a:prstGeom prst="rect">
            <a:avLst/>
          </a:prstGeom>
        </p:spPr>
        <p:txBody>
          <a:bodyPr/>
          <a:lstStyle>
            <a:lvl1pPr marL="444500" indent="-444500">
              <a:defRPr sz="2100"/>
            </a:lvl1pPr>
          </a:lstStyle>
          <a:p>
            <a:r>
              <a:t>It may have crossed your mind that Arrays and Objects are very similar in structure. They both can contain none to many values, either indexed by numbers or keyed by strings.</a:t>
            </a:r>
          </a:p>
        </p:txBody>
      </p:sp>
      <p:sp>
        <p:nvSpPr>
          <p:cNvPr id="235" name="Shape 235"/>
          <p:cNvSpPr/>
          <p:nvPr/>
        </p:nvSpPr>
        <p:spPr>
          <a:xfrm>
            <a:off x="419099" y="3795935"/>
            <a:ext cx="12166602" cy="5207001"/>
          </a:xfrm>
          <a:prstGeom prst="rect">
            <a:avLst/>
          </a:prstGeom>
          <a:solidFill>
            <a:srgbClr val="EDEDED"/>
          </a:solidFill>
          <a:ln w="25400">
            <a:solidFill>
              <a:srgbClr val="CFC9C2"/>
            </a:solidFill>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spcBef>
                <a:spcPts val="0"/>
              </a:spcBef>
              <a:defRPr sz="1800"/>
            </a:pPr>
            <a:r>
              <a:t>var myArray = ['sunday', 'monday', 'tuesday', 'wednesday', 'thursday', 'friday', 'saturday'];</a:t>
            </a:r>
          </a:p>
          <a:p>
            <a:pPr>
              <a:spcBef>
                <a:spcPts val="0"/>
              </a:spcBef>
              <a:defRPr sz="1800"/>
            </a:pPr>
            <a:r>
              <a:t>var myObj = {</a:t>
            </a:r>
          </a:p>
          <a:p>
            <a:pPr>
              <a:spcBef>
                <a:spcPts val="0"/>
              </a:spcBef>
              <a:defRPr sz="1800"/>
            </a:pPr>
            <a:r>
              <a:t>  sun: 'sunday',</a:t>
            </a:r>
          </a:p>
          <a:p>
            <a:pPr>
              <a:spcBef>
                <a:spcPts val="0"/>
              </a:spcBef>
              <a:defRPr sz="1800"/>
            </a:pPr>
            <a:r>
              <a:t>  mon: 'monday',</a:t>
            </a:r>
          </a:p>
          <a:p>
            <a:pPr>
              <a:spcBef>
                <a:spcPts val="0"/>
              </a:spcBef>
              <a:defRPr sz="1800"/>
            </a:pPr>
            <a:r>
              <a:t>  tue: 'tuesday',</a:t>
            </a:r>
          </a:p>
          <a:p>
            <a:pPr>
              <a:spcBef>
                <a:spcPts val="0"/>
              </a:spcBef>
              <a:defRPr sz="1800"/>
            </a:pPr>
            <a:r>
              <a:t>  wed: 'wednesday',</a:t>
            </a:r>
          </a:p>
          <a:p>
            <a:pPr>
              <a:spcBef>
                <a:spcPts val="0"/>
              </a:spcBef>
              <a:defRPr sz="1800"/>
            </a:pPr>
            <a:r>
              <a:t>  thu: 'thursday',</a:t>
            </a:r>
          </a:p>
          <a:p>
            <a:pPr>
              <a:spcBef>
                <a:spcPts val="0"/>
              </a:spcBef>
              <a:defRPr sz="1800"/>
            </a:pPr>
            <a:r>
              <a:t>  fri: 'friday',</a:t>
            </a:r>
          </a:p>
          <a:p>
            <a:pPr>
              <a:spcBef>
                <a:spcPts val="0"/>
              </a:spcBef>
              <a:defRPr sz="1800"/>
            </a:pPr>
            <a:r>
              <a:t>  sat: 'saturday'</a:t>
            </a:r>
          </a:p>
          <a:p>
            <a:pPr>
              <a:spcBef>
                <a:spcPts val="0"/>
              </a:spcBef>
              <a:defRPr sz="1800"/>
            </a:pPr>
            <a:r>
              <a:t>};</a:t>
            </a:r>
          </a:p>
          <a:p>
            <a:pPr>
              <a:spcBef>
                <a:spcPts val="0"/>
              </a:spcBef>
              <a:defRPr sz="1800"/>
            </a:pPr>
            <a:endParaRPr/>
          </a:p>
          <a:p>
            <a:pPr>
              <a:spcBef>
                <a:spcPts val="0"/>
              </a:spcBef>
              <a:defRPr sz="1800"/>
            </a:pPr>
            <a:r>
              <a:t>console.log(myArray[0]); // 'sunday'</a:t>
            </a:r>
          </a:p>
          <a:p>
            <a:pPr>
              <a:spcBef>
                <a:spcPts val="0"/>
              </a:spcBef>
              <a:defRPr sz="1800"/>
            </a:pPr>
            <a:r>
              <a:t>console.log(myObj['sun']); // 'sunday'</a:t>
            </a:r>
          </a:p>
          <a:p>
            <a:pPr>
              <a:spcBef>
                <a:spcPts val="0"/>
              </a:spcBef>
              <a:defRPr sz="1800"/>
            </a:pPr>
            <a:endParaRPr/>
          </a:p>
          <a:p>
            <a:pPr>
              <a:spcBef>
                <a:spcPts val="0"/>
              </a:spcBef>
              <a:defRPr sz="1800"/>
            </a:pPr>
            <a:r>
              <a:t>console.log(myArray[3]); // 'wednesday'</a:t>
            </a:r>
          </a:p>
          <a:p>
            <a:pPr>
              <a:spcBef>
                <a:spcPts val="0"/>
              </a:spcBef>
              <a:defRPr sz="1800"/>
            </a:pPr>
            <a:r>
              <a:t>console.log(myObj['wed']); // 'wednesday'</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body" idx="13"/>
          </p:nvPr>
        </p:nvSpPr>
        <p:spPr>
          <a:prstGeom prst="rect">
            <a:avLst/>
          </a:prstGeom>
        </p:spPr>
        <p:txBody>
          <a:bodyPr/>
          <a:lstStyle/>
          <a:p>
            <a:r>
              <a:t>Objects &amp; Prototypes</a:t>
            </a:r>
          </a:p>
        </p:txBody>
      </p:sp>
      <p:sp>
        <p:nvSpPr>
          <p:cNvPr id="238" name="Shape 238"/>
          <p:cNvSpPr>
            <a:spLocks noGrp="1"/>
          </p:cNvSpPr>
          <p:nvPr>
            <p:ph type="title"/>
          </p:nvPr>
        </p:nvSpPr>
        <p:spPr>
          <a:prstGeom prst="rect">
            <a:avLst/>
          </a:prstGeom>
        </p:spPr>
        <p:txBody>
          <a:bodyPr/>
          <a:lstStyle>
            <a:lvl1pPr defTabSz="467359">
              <a:spcBef>
                <a:spcPts val="2200"/>
              </a:spcBef>
              <a:defRPr sz="4800"/>
            </a:lvl1pPr>
          </a:lstStyle>
          <a:p>
            <a:r>
              <a:t>Prototypes - what is it?</a:t>
            </a:r>
          </a:p>
        </p:txBody>
      </p:sp>
      <p:sp>
        <p:nvSpPr>
          <p:cNvPr id="239" name="Shape 239"/>
          <p:cNvSpPr>
            <a:spLocks noGrp="1"/>
          </p:cNvSpPr>
          <p:nvPr>
            <p:ph type="body" idx="1"/>
          </p:nvPr>
        </p:nvSpPr>
        <p:spPr>
          <a:xfrm>
            <a:off x="406400" y="2749550"/>
            <a:ext cx="12192000" cy="6108700"/>
          </a:xfrm>
          <a:prstGeom prst="rect">
            <a:avLst/>
          </a:prstGeom>
        </p:spPr>
        <p:txBody>
          <a:bodyPr/>
          <a:lstStyle/>
          <a:p>
            <a:r>
              <a:t>Prototype is JavaScript's way of implementing inheritance. It somewhat mimics Classes from other languages like Java or C#, but keep in mind that they are not the same thing.</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p:cNvSpPr>
          <p:nvPr>
            <p:ph type="body" idx="13"/>
          </p:nvPr>
        </p:nvSpPr>
        <p:spPr>
          <a:prstGeom prst="rect">
            <a:avLst/>
          </a:prstGeom>
        </p:spPr>
        <p:txBody>
          <a:bodyPr/>
          <a:lstStyle/>
          <a:p>
            <a:r>
              <a:t>Objects &amp; Prototypes</a:t>
            </a:r>
          </a:p>
        </p:txBody>
      </p:sp>
      <p:sp>
        <p:nvSpPr>
          <p:cNvPr id="242" name="Shape 242"/>
          <p:cNvSpPr>
            <a:spLocks noGrp="1"/>
          </p:cNvSpPr>
          <p:nvPr>
            <p:ph type="title"/>
          </p:nvPr>
        </p:nvSpPr>
        <p:spPr>
          <a:prstGeom prst="rect">
            <a:avLst/>
          </a:prstGeom>
        </p:spPr>
        <p:txBody>
          <a:bodyPr/>
          <a:lstStyle>
            <a:lvl1pPr defTabSz="467359">
              <a:spcBef>
                <a:spcPts val="2200"/>
              </a:spcBef>
              <a:defRPr sz="4800"/>
            </a:lvl1pPr>
          </a:lstStyle>
          <a:p>
            <a:r>
              <a:t>Prototypes - what is it?</a:t>
            </a:r>
          </a:p>
        </p:txBody>
      </p:sp>
      <p:sp>
        <p:nvSpPr>
          <p:cNvPr id="243" name="Shape 243"/>
          <p:cNvSpPr>
            <a:spLocks noGrp="1"/>
          </p:cNvSpPr>
          <p:nvPr>
            <p:ph type="body" idx="1"/>
          </p:nvPr>
        </p:nvSpPr>
        <p:spPr>
          <a:xfrm>
            <a:off x="406400" y="2749550"/>
            <a:ext cx="12192000" cy="6108700"/>
          </a:xfrm>
          <a:prstGeom prst="rect">
            <a:avLst/>
          </a:prstGeom>
        </p:spPr>
        <p:txBody>
          <a:bodyPr/>
          <a:lstStyle/>
          <a:p>
            <a:r>
              <a:t>When you try to access an object's property, Javascript will attempt to use the object's property first. If it cannot find it, it will look into it's prototype next.</a:t>
            </a:r>
          </a:p>
        </p:txBody>
      </p:sp>
      <p:sp>
        <p:nvSpPr>
          <p:cNvPr id="244" name="Shape 244"/>
          <p:cNvSpPr/>
          <p:nvPr/>
        </p:nvSpPr>
        <p:spPr>
          <a:xfrm>
            <a:off x="419100" y="4898714"/>
            <a:ext cx="12166601" cy="762001"/>
          </a:xfrm>
          <a:prstGeom prst="rect">
            <a:avLst/>
          </a:prstGeom>
          <a:solidFill>
            <a:srgbClr val="EDEDED"/>
          </a:solidFill>
          <a:ln w="25400">
            <a:solidFill>
              <a:srgbClr val="CFC9C2"/>
            </a:solidFill>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spcBef>
                <a:spcPts val="0"/>
              </a:spcBef>
              <a:defRPr sz="1800"/>
            </a:pPr>
            <a:r>
              <a:t>var todaysDate = new Date(); // Note that we have not declared any properties on our own!</a:t>
            </a:r>
          </a:p>
          <a:p>
            <a:pPr>
              <a:spcBef>
                <a:spcPts val="0"/>
              </a:spcBef>
              <a:defRPr sz="1800"/>
            </a:pPr>
            <a:r>
              <a:t>todaysDate.getFullYear(); // Where does the function getFullYear come from?</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p:cNvSpPr>
          <p:nvPr>
            <p:ph type="body" idx="13"/>
          </p:nvPr>
        </p:nvSpPr>
        <p:spPr>
          <a:prstGeom prst="rect">
            <a:avLst/>
          </a:prstGeom>
        </p:spPr>
        <p:txBody>
          <a:bodyPr/>
          <a:lstStyle/>
          <a:p>
            <a:r>
              <a:t>Objects &amp; Prototypes</a:t>
            </a:r>
          </a:p>
        </p:txBody>
      </p:sp>
      <p:sp>
        <p:nvSpPr>
          <p:cNvPr id="247" name="Shape 247"/>
          <p:cNvSpPr>
            <a:spLocks noGrp="1"/>
          </p:cNvSpPr>
          <p:nvPr>
            <p:ph type="title"/>
          </p:nvPr>
        </p:nvSpPr>
        <p:spPr>
          <a:prstGeom prst="rect">
            <a:avLst/>
          </a:prstGeom>
        </p:spPr>
        <p:txBody>
          <a:bodyPr/>
          <a:lstStyle>
            <a:lvl1pPr defTabSz="467359">
              <a:spcBef>
                <a:spcPts val="2200"/>
              </a:spcBef>
              <a:defRPr sz="4800"/>
            </a:lvl1pPr>
          </a:lstStyle>
          <a:p>
            <a:r>
              <a:t>Prototypes - what is it?</a:t>
            </a:r>
          </a:p>
        </p:txBody>
      </p:sp>
      <p:sp>
        <p:nvSpPr>
          <p:cNvPr id="248" name="Shape 248"/>
          <p:cNvSpPr>
            <a:spLocks noGrp="1"/>
          </p:cNvSpPr>
          <p:nvPr>
            <p:ph type="body" idx="1"/>
          </p:nvPr>
        </p:nvSpPr>
        <p:spPr>
          <a:xfrm>
            <a:off x="406400" y="2749550"/>
            <a:ext cx="12192000" cy="6108700"/>
          </a:xfrm>
          <a:prstGeom prst="rect">
            <a:avLst/>
          </a:prstGeom>
        </p:spPr>
        <p:txBody>
          <a:bodyPr/>
          <a:lstStyle/>
          <a:p>
            <a:r>
              <a:t>As you can see in the example above, the function getFullYear was never declared, but it was available in the Date Object. If the Date Object had not implemented getFullYear, then the call to this property would have been delegated to the next prototype object in the chain. Following is an example of this behaviour:</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p:cNvSpPr>
          <p:nvPr>
            <p:ph type="body" idx="13"/>
          </p:nvPr>
        </p:nvSpPr>
        <p:spPr>
          <a:prstGeom prst="rect">
            <a:avLst/>
          </a:prstGeom>
        </p:spPr>
        <p:txBody>
          <a:bodyPr/>
          <a:lstStyle/>
          <a:p>
            <a:r>
              <a:t>Objects &amp; Prototypes</a:t>
            </a:r>
          </a:p>
        </p:txBody>
      </p:sp>
      <p:sp>
        <p:nvSpPr>
          <p:cNvPr id="170" name="Shape 170"/>
          <p:cNvSpPr>
            <a:spLocks noGrp="1"/>
          </p:cNvSpPr>
          <p:nvPr>
            <p:ph type="title"/>
          </p:nvPr>
        </p:nvSpPr>
        <p:spPr>
          <a:prstGeom prst="rect">
            <a:avLst/>
          </a:prstGeom>
        </p:spPr>
        <p:txBody>
          <a:bodyPr/>
          <a:lstStyle>
            <a:lvl1pPr defTabSz="467359">
              <a:spcBef>
                <a:spcPts val="2200"/>
              </a:spcBef>
              <a:defRPr sz="4800"/>
            </a:lvl1pPr>
          </a:lstStyle>
          <a:p>
            <a:r>
              <a:t>Literal Form</a:t>
            </a:r>
          </a:p>
        </p:txBody>
      </p:sp>
      <p:sp>
        <p:nvSpPr>
          <p:cNvPr id="171" name="Shape 171"/>
          <p:cNvSpPr>
            <a:spLocks noGrp="1"/>
          </p:cNvSpPr>
          <p:nvPr>
            <p:ph type="body" idx="1"/>
          </p:nvPr>
        </p:nvSpPr>
        <p:spPr>
          <a:xfrm>
            <a:off x="406400" y="2749550"/>
            <a:ext cx="12192001" cy="6108700"/>
          </a:xfrm>
          <a:prstGeom prst="rect">
            <a:avLst/>
          </a:prstGeom>
        </p:spPr>
        <p:txBody>
          <a:bodyPr/>
          <a:lstStyle/>
          <a:p>
            <a:r>
              <a:rPr dirty="0"/>
              <a:t>There are two ways to instantiate an Object in JavaScript. The following </a:t>
            </a:r>
            <a:r>
              <a:rPr lang="en-US" dirty="0" smtClean="0"/>
              <a:t>two </a:t>
            </a:r>
            <a:r>
              <a:rPr dirty="0" smtClean="0"/>
              <a:t>examples </a:t>
            </a:r>
            <a:r>
              <a:rPr lang="en-US" dirty="0" smtClean="0"/>
              <a:t>on these two slides </a:t>
            </a:r>
            <a:r>
              <a:rPr dirty="0" smtClean="0"/>
              <a:t>will </a:t>
            </a:r>
            <a:r>
              <a:rPr dirty="0"/>
              <a:t>declare identical objects. Let's define an object for a person called "John".</a:t>
            </a:r>
          </a:p>
        </p:txBody>
      </p:sp>
      <p:sp>
        <p:nvSpPr>
          <p:cNvPr id="172" name="Shape 172"/>
          <p:cNvSpPr/>
          <p:nvPr/>
        </p:nvSpPr>
        <p:spPr>
          <a:xfrm>
            <a:off x="419100" y="5156809"/>
            <a:ext cx="12166601" cy="2260601"/>
          </a:xfrm>
          <a:prstGeom prst="rect">
            <a:avLst/>
          </a:prstGeom>
          <a:solidFill>
            <a:srgbClr val="EDEDED"/>
          </a:solidFill>
          <a:ln w="25400">
            <a:solidFill>
              <a:srgbClr val="CFC9C2"/>
            </a:solidFill>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spcBef>
                <a:spcPts val="0"/>
              </a:spcBef>
              <a:defRPr sz="3100"/>
            </a:pPr>
            <a:r>
              <a:rPr dirty="0" err="1"/>
              <a:t>var</a:t>
            </a:r>
            <a:r>
              <a:rPr dirty="0"/>
              <a:t> john = {</a:t>
            </a:r>
          </a:p>
          <a:p>
            <a:pPr>
              <a:spcBef>
                <a:spcPts val="0"/>
              </a:spcBef>
              <a:defRPr sz="3100"/>
            </a:pPr>
            <a:r>
              <a:rPr dirty="0"/>
              <a:t>  name: "John Smith",</a:t>
            </a:r>
          </a:p>
          <a:p>
            <a:pPr>
              <a:spcBef>
                <a:spcPts val="0"/>
              </a:spcBef>
              <a:defRPr sz="3100"/>
            </a:pPr>
            <a:r>
              <a:rPr dirty="0"/>
              <a:t>  age: 25</a:t>
            </a:r>
          </a:p>
          <a:p>
            <a:pPr>
              <a:spcBef>
                <a:spcPts val="0"/>
              </a:spcBef>
              <a:defRPr sz="3100"/>
            </a:pPr>
            <a:r>
              <a:rPr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body" idx="13"/>
          </p:nvPr>
        </p:nvSpPr>
        <p:spPr>
          <a:prstGeom prst="rect">
            <a:avLst/>
          </a:prstGeom>
        </p:spPr>
        <p:txBody>
          <a:bodyPr/>
          <a:lstStyle/>
          <a:p>
            <a:r>
              <a:t>Objects &amp; Prototypes</a:t>
            </a:r>
          </a:p>
        </p:txBody>
      </p:sp>
      <p:sp>
        <p:nvSpPr>
          <p:cNvPr id="251" name="Shape 251"/>
          <p:cNvSpPr/>
          <p:nvPr/>
        </p:nvSpPr>
        <p:spPr>
          <a:xfrm>
            <a:off x="477515" y="1371599"/>
            <a:ext cx="5741963" cy="8382001"/>
          </a:xfrm>
          <a:prstGeom prst="rect">
            <a:avLst/>
          </a:prstGeom>
          <a:solidFill>
            <a:srgbClr val="EDEDED"/>
          </a:solidFill>
          <a:ln w="25400">
            <a:solidFill>
              <a:srgbClr val="CFC9C2"/>
            </a:solidFill>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spcBef>
                <a:spcPts val="0"/>
              </a:spcBef>
              <a:defRPr sz="1800"/>
            </a:pPr>
            <a:r>
              <a:rPr dirty="0"/>
              <a:t>function Animal() {</a:t>
            </a:r>
          </a:p>
          <a:p>
            <a:pPr>
              <a:spcBef>
                <a:spcPts val="0"/>
              </a:spcBef>
              <a:defRPr sz="1800"/>
            </a:pPr>
            <a:endParaRPr dirty="0"/>
          </a:p>
          <a:p>
            <a:pPr>
              <a:spcBef>
                <a:spcPts val="0"/>
              </a:spcBef>
              <a:defRPr sz="1800"/>
            </a:pPr>
            <a:r>
              <a:rPr dirty="0"/>
              <a:t>};</a:t>
            </a:r>
          </a:p>
          <a:p>
            <a:pPr>
              <a:spcBef>
                <a:spcPts val="0"/>
              </a:spcBef>
              <a:defRPr sz="1800"/>
            </a:pPr>
            <a:endParaRPr dirty="0"/>
          </a:p>
          <a:p>
            <a:pPr>
              <a:spcBef>
                <a:spcPts val="0"/>
              </a:spcBef>
              <a:defRPr sz="1800"/>
            </a:pPr>
            <a:r>
              <a:rPr dirty="0" err="1"/>
              <a:t>Animal.prototype.bite</a:t>
            </a:r>
            <a:r>
              <a:rPr dirty="0"/>
              <a:t> = function(target) {</a:t>
            </a:r>
          </a:p>
          <a:p>
            <a:pPr>
              <a:spcBef>
                <a:spcPts val="0"/>
              </a:spcBef>
              <a:defRPr sz="1800"/>
            </a:pPr>
            <a:r>
              <a:rPr dirty="0"/>
              <a:t>  return 'Bit ' + target + '!';</a:t>
            </a:r>
          </a:p>
          <a:p>
            <a:pPr>
              <a:spcBef>
                <a:spcPts val="0"/>
              </a:spcBef>
              <a:defRPr sz="1800"/>
            </a:pPr>
            <a:r>
              <a:rPr dirty="0"/>
              <a:t>};</a:t>
            </a:r>
          </a:p>
          <a:p>
            <a:pPr>
              <a:spcBef>
                <a:spcPts val="0"/>
              </a:spcBef>
              <a:defRPr sz="1800"/>
            </a:pPr>
            <a:endParaRPr dirty="0"/>
          </a:p>
          <a:p>
            <a:pPr>
              <a:spcBef>
                <a:spcPts val="0"/>
              </a:spcBef>
              <a:defRPr sz="1800"/>
            </a:pPr>
            <a:r>
              <a:rPr dirty="0"/>
              <a:t>function Dog() {</a:t>
            </a:r>
          </a:p>
          <a:p>
            <a:pPr>
              <a:spcBef>
                <a:spcPts val="0"/>
              </a:spcBef>
              <a:defRPr sz="1800"/>
            </a:pPr>
            <a:endParaRPr dirty="0"/>
          </a:p>
          <a:p>
            <a:pPr>
              <a:spcBef>
                <a:spcPts val="0"/>
              </a:spcBef>
              <a:defRPr sz="1800"/>
            </a:pPr>
            <a:r>
              <a:rPr dirty="0"/>
              <a:t>};</a:t>
            </a:r>
          </a:p>
          <a:p>
            <a:pPr>
              <a:spcBef>
                <a:spcPts val="0"/>
              </a:spcBef>
              <a:defRPr sz="1800"/>
            </a:pPr>
            <a:endParaRPr dirty="0"/>
          </a:p>
          <a:p>
            <a:pPr>
              <a:spcBef>
                <a:spcPts val="0"/>
              </a:spcBef>
              <a:defRPr sz="1800"/>
            </a:pPr>
            <a:r>
              <a:rPr dirty="0" err="1"/>
              <a:t>Dog.prototype</a:t>
            </a:r>
            <a:r>
              <a:rPr dirty="0"/>
              <a:t> = new Animal();</a:t>
            </a:r>
          </a:p>
          <a:p>
            <a:pPr>
              <a:spcBef>
                <a:spcPts val="0"/>
              </a:spcBef>
              <a:defRPr sz="1800"/>
            </a:pPr>
            <a:endParaRPr dirty="0"/>
          </a:p>
          <a:p>
            <a:pPr>
              <a:spcBef>
                <a:spcPts val="0"/>
              </a:spcBef>
              <a:defRPr sz="1800"/>
            </a:pPr>
            <a:r>
              <a:rPr dirty="0" err="1"/>
              <a:t>Dog.prototype.bark</a:t>
            </a:r>
            <a:r>
              <a:rPr dirty="0"/>
              <a:t> = function() {</a:t>
            </a:r>
          </a:p>
          <a:p>
            <a:pPr>
              <a:spcBef>
                <a:spcPts val="0"/>
              </a:spcBef>
              <a:defRPr sz="1800"/>
            </a:pPr>
            <a:r>
              <a:rPr dirty="0"/>
              <a:t>  return 'Woof </a:t>
            </a:r>
            <a:r>
              <a:rPr dirty="0" err="1"/>
              <a:t>woof</a:t>
            </a:r>
            <a:r>
              <a:rPr dirty="0"/>
              <a:t>';</a:t>
            </a:r>
          </a:p>
          <a:p>
            <a:pPr>
              <a:spcBef>
                <a:spcPts val="0"/>
              </a:spcBef>
              <a:defRPr sz="1800"/>
            </a:pPr>
            <a:r>
              <a:rPr dirty="0"/>
              <a:t>};</a:t>
            </a:r>
          </a:p>
          <a:p>
            <a:pPr>
              <a:spcBef>
                <a:spcPts val="0"/>
              </a:spcBef>
              <a:defRPr sz="1800"/>
            </a:pPr>
            <a:endParaRPr dirty="0"/>
          </a:p>
          <a:p>
            <a:pPr>
              <a:spcBef>
                <a:spcPts val="0"/>
              </a:spcBef>
              <a:defRPr sz="1800"/>
            </a:pPr>
            <a:r>
              <a:rPr dirty="0"/>
              <a:t>function Labrador() {</a:t>
            </a:r>
          </a:p>
          <a:p>
            <a:pPr>
              <a:spcBef>
                <a:spcPts val="0"/>
              </a:spcBef>
              <a:defRPr sz="1800"/>
            </a:pPr>
            <a:r>
              <a:rPr dirty="0"/>
              <a:t>  </a:t>
            </a:r>
            <a:r>
              <a:rPr dirty="0" err="1"/>
              <a:t>this.breed</a:t>
            </a:r>
            <a:r>
              <a:rPr dirty="0"/>
              <a:t> = '</a:t>
            </a:r>
            <a:r>
              <a:rPr dirty="0" err="1"/>
              <a:t>labrador</a:t>
            </a:r>
            <a:r>
              <a:rPr dirty="0"/>
              <a:t>';</a:t>
            </a:r>
          </a:p>
          <a:p>
            <a:pPr>
              <a:spcBef>
                <a:spcPts val="0"/>
              </a:spcBef>
              <a:defRPr sz="1800"/>
            </a:pPr>
            <a:r>
              <a:rPr dirty="0"/>
              <a:t>};</a:t>
            </a:r>
          </a:p>
          <a:p>
            <a:pPr>
              <a:spcBef>
                <a:spcPts val="0"/>
              </a:spcBef>
              <a:defRPr sz="1800"/>
            </a:pPr>
            <a:endParaRPr dirty="0"/>
          </a:p>
          <a:p>
            <a:pPr>
              <a:spcBef>
                <a:spcPts val="0"/>
              </a:spcBef>
              <a:defRPr sz="1800"/>
            </a:pPr>
            <a:r>
              <a:rPr dirty="0"/>
              <a:t>function Chihuahua() {</a:t>
            </a:r>
          </a:p>
          <a:p>
            <a:pPr>
              <a:spcBef>
                <a:spcPts val="0"/>
              </a:spcBef>
              <a:defRPr sz="1800"/>
            </a:pPr>
            <a:r>
              <a:rPr dirty="0"/>
              <a:t>  </a:t>
            </a:r>
            <a:r>
              <a:rPr dirty="0" err="1"/>
              <a:t>this.breed</a:t>
            </a:r>
            <a:r>
              <a:rPr dirty="0"/>
              <a:t> = '</a:t>
            </a:r>
            <a:r>
              <a:rPr dirty="0" err="1"/>
              <a:t>chihuahua</a:t>
            </a:r>
            <a:r>
              <a:rPr dirty="0"/>
              <a:t>';</a:t>
            </a:r>
          </a:p>
          <a:p>
            <a:pPr>
              <a:spcBef>
                <a:spcPts val="0"/>
              </a:spcBef>
              <a:defRPr sz="1800"/>
            </a:pPr>
            <a:r>
              <a:rPr dirty="0"/>
              <a:t>};</a:t>
            </a:r>
          </a:p>
        </p:txBody>
      </p:sp>
      <p:sp>
        <p:nvSpPr>
          <p:cNvPr id="252" name="Shape 252"/>
          <p:cNvSpPr/>
          <p:nvPr/>
        </p:nvSpPr>
        <p:spPr>
          <a:xfrm>
            <a:off x="6219478" y="1084883"/>
            <a:ext cx="6382767" cy="8382001"/>
          </a:xfrm>
          <a:prstGeom prst="rect">
            <a:avLst/>
          </a:prstGeom>
          <a:solidFill>
            <a:srgbClr val="EDEDED"/>
          </a:solidFill>
          <a:ln w="25400">
            <a:solidFill>
              <a:srgbClr val="CFC9C2"/>
            </a:solidFill>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spcBef>
                <a:spcPts val="0"/>
              </a:spcBef>
              <a:defRPr sz="1800"/>
            </a:pPr>
            <a:r>
              <a:rPr dirty="0" err="1"/>
              <a:t>Labrador.prototype</a:t>
            </a:r>
            <a:r>
              <a:rPr dirty="0"/>
              <a:t> = new Dog();</a:t>
            </a:r>
          </a:p>
          <a:p>
            <a:pPr>
              <a:spcBef>
                <a:spcPts val="0"/>
              </a:spcBef>
              <a:defRPr sz="1800"/>
            </a:pPr>
            <a:r>
              <a:rPr dirty="0" err="1"/>
              <a:t>Chihuahua.prototype</a:t>
            </a:r>
            <a:r>
              <a:rPr dirty="0"/>
              <a:t> = new Dog();</a:t>
            </a:r>
          </a:p>
          <a:p>
            <a:pPr>
              <a:spcBef>
                <a:spcPts val="0"/>
              </a:spcBef>
              <a:defRPr sz="1800"/>
            </a:pPr>
            <a:endParaRPr dirty="0"/>
          </a:p>
          <a:p>
            <a:pPr>
              <a:spcBef>
                <a:spcPts val="0"/>
              </a:spcBef>
              <a:defRPr sz="1800"/>
            </a:pPr>
            <a:r>
              <a:rPr dirty="0" err="1"/>
              <a:t>var</a:t>
            </a:r>
            <a:r>
              <a:rPr dirty="0"/>
              <a:t> rex = new Chihuahua();</a:t>
            </a:r>
          </a:p>
          <a:p>
            <a:pPr>
              <a:spcBef>
                <a:spcPts val="0"/>
              </a:spcBef>
              <a:defRPr sz="1800"/>
            </a:pPr>
            <a:r>
              <a:rPr dirty="0" err="1"/>
              <a:t>rex.breed</a:t>
            </a:r>
            <a:r>
              <a:rPr dirty="0"/>
              <a:t>; // '</a:t>
            </a:r>
            <a:r>
              <a:rPr dirty="0" err="1"/>
              <a:t>chihuahua</a:t>
            </a:r>
            <a:r>
              <a:rPr dirty="0"/>
              <a:t>'</a:t>
            </a:r>
          </a:p>
          <a:p>
            <a:pPr>
              <a:spcBef>
                <a:spcPts val="0"/>
              </a:spcBef>
              <a:defRPr sz="1800"/>
            </a:pPr>
            <a:r>
              <a:rPr dirty="0" err="1"/>
              <a:t>rex.bark</a:t>
            </a:r>
            <a:r>
              <a:rPr dirty="0"/>
              <a:t>(); // 'Woof </a:t>
            </a:r>
            <a:r>
              <a:rPr dirty="0" err="1"/>
              <a:t>woof</a:t>
            </a:r>
            <a:r>
              <a:rPr dirty="0"/>
              <a:t>'</a:t>
            </a:r>
          </a:p>
          <a:p>
            <a:pPr>
              <a:spcBef>
                <a:spcPts val="0"/>
              </a:spcBef>
              <a:defRPr sz="1800"/>
            </a:pPr>
            <a:r>
              <a:rPr dirty="0" err="1"/>
              <a:t>rex.bite</a:t>
            </a:r>
            <a:r>
              <a:rPr dirty="0"/>
              <a:t>('John'); // 'Bit John!'</a:t>
            </a:r>
          </a:p>
          <a:p>
            <a:pPr>
              <a:spcBef>
                <a:spcPts val="0"/>
              </a:spcBef>
              <a:defRPr sz="1800"/>
            </a:pPr>
            <a:endParaRPr dirty="0"/>
          </a:p>
          <a:p>
            <a:pPr>
              <a:spcBef>
                <a:spcPts val="0"/>
              </a:spcBef>
              <a:defRPr sz="1800"/>
            </a:pPr>
            <a:r>
              <a:rPr dirty="0" err="1"/>
              <a:t>var</a:t>
            </a:r>
            <a:r>
              <a:rPr dirty="0"/>
              <a:t> spike = new Labrador();</a:t>
            </a:r>
          </a:p>
          <a:p>
            <a:pPr>
              <a:spcBef>
                <a:spcPts val="0"/>
              </a:spcBef>
              <a:defRPr sz="1800"/>
            </a:pPr>
            <a:r>
              <a:rPr dirty="0" err="1"/>
              <a:t>spike.breed</a:t>
            </a:r>
            <a:r>
              <a:rPr dirty="0"/>
              <a:t>; // '</a:t>
            </a:r>
            <a:r>
              <a:rPr dirty="0" err="1"/>
              <a:t>labrador</a:t>
            </a:r>
            <a:r>
              <a:rPr dirty="0"/>
              <a:t>';</a:t>
            </a:r>
          </a:p>
          <a:p>
            <a:pPr>
              <a:spcBef>
                <a:spcPts val="0"/>
              </a:spcBef>
              <a:defRPr sz="1800"/>
            </a:pPr>
            <a:r>
              <a:rPr dirty="0" err="1"/>
              <a:t>spike.bark</a:t>
            </a:r>
            <a:r>
              <a:rPr dirty="0"/>
              <a:t>(); // 'Woof </a:t>
            </a:r>
            <a:r>
              <a:rPr dirty="0" err="1"/>
              <a:t>woof</a:t>
            </a:r>
            <a:r>
              <a:rPr dirty="0"/>
              <a:t>'</a:t>
            </a:r>
          </a:p>
          <a:p>
            <a:pPr>
              <a:spcBef>
                <a:spcPts val="0"/>
              </a:spcBef>
              <a:defRPr sz="1800"/>
            </a:pPr>
            <a:r>
              <a:rPr dirty="0" err="1"/>
              <a:t>spike.bite</a:t>
            </a:r>
            <a:r>
              <a:rPr dirty="0"/>
              <a:t>('John'); // 'Bit John!'</a:t>
            </a:r>
          </a:p>
          <a:p>
            <a:pPr>
              <a:spcBef>
                <a:spcPts val="0"/>
              </a:spcBef>
              <a:defRPr sz="1800"/>
            </a:pPr>
            <a:endParaRPr dirty="0"/>
          </a:p>
          <a:p>
            <a:pPr>
              <a:spcBef>
                <a:spcPts val="0"/>
              </a:spcBef>
              <a:defRPr sz="1800"/>
            </a:pPr>
            <a:r>
              <a:rPr dirty="0" err="1"/>
              <a:t>var</a:t>
            </a:r>
            <a:r>
              <a:rPr dirty="0"/>
              <a:t> buddy = new Dog();</a:t>
            </a:r>
          </a:p>
          <a:p>
            <a:pPr>
              <a:spcBef>
                <a:spcPts val="0"/>
              </a:spcBef>
              <a:defRPr sz="1800"/>
            </a:pPr>
            <a:r>
              <a:rPr dirty="0" err="1"/>
              <a:t>buddy.breed</a:t>
            </a:r>
            <a:r>
              <a:rPr dirty="0"/>
              <a:t>; // undefined;</a:t>
            </a:r>
          </a:p>
          <a:p>
            <a:pPr>
              <a:spcBef>
                <a:spcPts val="0"/>
              </a:spcBef>
              <a:defRPr sz="1800"/>
            </a:pPr>
            <a:r>
              <a:rPr dirty="0" err="1"/>
              <a:t>buddy.bark</a:t>
            </a:r>
            <a:r>
              <a:rPr dirty="0"/>
              <a:t>(); // 'Woof </a:t>
            </a:r>
            <a:r>
              <a:rPr dirty="0" err="1"/>
              <a:t>woof</a:t>
            </a:r>
            <a:r>
              <a:rPr dirty="0"/>
              <a:t>'</a:t>
            </a:r>
          </a:p>
          <a:p>
            <a:pPr>
              <a:spcBef>
                <a:spcPts val="0"/>
              </a:spcBef>
              <a:defRPr sz="1800"/>
            </a:pPr>
            <a:r>
              <a:rPr dirty="0" err="1"/>
              <a:t>buddy.bite</a:t>
            </a:r>
            <a:r>
              <a:rPr dirty="0"/>
              <a:t>('John'); // 'Bit John!'</a:t>
            </a:r>
          </a:p>
          <a:p>
            <a:pPr>
              <a:spcBef>
                <a:spcPts val="0"/>
              </a:spcBef>
              <a:defRPr sz="1800"/>
            </a:pPr>
            <a:endParaRPr dirty="0"/>
          </a:p>
          <a:p>
            <a:pPr>
              <a:spcBef>
                <a:spcPts val="0"/>
              </a:spcBef>
              <a:defRPr sz="1800"/>
            </a:pPr>
            <a:r>
              <a:rPr dirty="0" err="1"/>
              <a:t>var</a:t>
            </a:r>
            <a:r>
              <a:rPr dirty="0"/>
              <a:t> max = new Animal();</a:t>
            </a:r>
          </a:p>
          <a:p>
            <a:pPr>
              <a:spcBef>
                <a:spcPts val="0"/>
              </a:spcBef>
              <a:defRPr sz="1800"/>
            </a:pPr>
            <a:r>
              <a:rPr dirty="0" err="1"/>
              <a:t>max.breed</a:t>
            </a:r>
            <a:r>
              <a:rPr dirty="0"/>
              <a:t>; // undefined;</a:t>
            </a:r>
          </a:p>
          <a:p>
            <a:pPr>
              <a:spcBef>
                <a:spcPts val="0"/>
              </a:spcBef>
              <a:defRPr sz="1800"/>
            </a:pPr>
            <a:r>
              <a:rPr dirty="0" err="1"/>
              <a:t>max.bark</a:t>
            </a:r>
            <a:r>
              <a:rPr dirty="0"/>
              <a:t>(); // 'Uncaught </a:t>
            </a:r>
            <a:r>
              <a:rPr dirty="0" err="1"/>
              <a:t>TypeError</a:t>
            </a:r>
            <a:r>
              <a:rPr dirty="0"/>
              <a:t>: </a:t>
            </a:r>
            <a:r>
              <a:rPr dirty="0" err="1"/>
              <a:t>a.bark</a:t>
            </a:r>
            <a:r>
              <a:rPr dirty="0"/>
              <a:t> is not a function'</a:t>
            </a:r>
          </a:p>
          <a:p>
            <a:pPr>
              <a:spcBef>
                <a:spcPts val="0"/>
              </a:spcBef>
              <a:defRPr sz="1800"/>
            </a:pPr>
            <a:r>
              <a:rPr dirty="0" err="1"/>
              <a:t>max.bite</a:t>
            </a:r>
            <a:r>
              <a:rPr dirty="0"/>
              <a:t>('John'); // 'Bit John!’</a:t>
            </a:r>
          </a:p>
          <a:p>
            <a:pPr>
              <a:spcBef>
                <a:spcPts val="0"/>
              </a:spcBef>
              <a:defRPr sz="1800"/>
            </a:pPr>
            <a:endParaRPr dirty="0"/>
          </a:p>
          <a:p>
            <a:pPr>
              <a:spcBef>
                <a:spcPts val="0"/>
              </a:spcBef>
              <a:defRPr sz="1800"/>
            </a:pPr>
            <a:endParaRPr dirty="0"/>
          </a:p>
          <a:p>
            <a:pPr>
              <a:spcBef>
                <a:spcPts val="0"/>
              </a:spcBef>
              <a:defRPr sz="1800"/>
            </a:pPr>
            <a:endParaRPr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a:spLocks noGrp="1"/>
          </p:cNvSpPr>
          <p:nvPr>
            <p:ph type="body" idx="13"/>
          </p:nvPr>
        </p:nvSpPr>
        <p:spPr>
          <a:prstGeom prst="rect">
            <a:avLst/>
          </a:prstGeom>
        </p:spPr>
        <p:txBody>
          <a:bodyPr/>
          <a:lstStyle/>
          <a:p>
            <a:r>
              <a:t>Objects &amp; Prototypes</a:t>
            </a:r>
          </a:p>
        </p:txBody>
      </p:sp>
      <p:sp>
        <p:nvSpPr>
          <p:cNvPr id="255" name="Shape 255"/>
          <p:cNvSpPr>
            <a:spLocks noGrp="1"/>
          </p:cNvSpPr>
          <p:nvPr>
            <p:ph type="title"/>
          </p:nvPr>
        </p:nvSpPr>
        <p:spPr>
          <a:prstGeom prst="rect">
            <a:avLst/>
          </a:prstGeom>
        </p:spPr>
        <p:txBody>
          <a:bodyPr/>
          <a:lstStyle>
            <a:lvl1pPr defTabSz="467359">
              <a:spcBef>
                <a:spcPts val="2200"/>
              </a:spcBef>
              <a:defRPr sz="4800"/>
            </a:lvl1pPr>
          </a:lstStyle>
          <a:p>
            <a:r>
              <a:t>Prototypes</a:t>
            </a:r>
          </a:p>
        </p:txBody>
      </p:sp>
      <p:sp>
        <p:nvSpPr>
          <p:cNvPr id="256" name="Shape 256"/>
          <p:cNvSpPr>
            <a:spLocks noGrp="1"/>
          </p:cNvSpPr>
          <p:nvPr>
            <p:ph type="body" idx="1"/>
          </p:nvPr>
        </p:nvSpPr>
        <p:spPr>
          <a:xfrm>
            <a:off x="406400" y="2749550"/>
            <a:ext cx="12192000" cy="6108700"/>
          </a:xfrm>
          <a:prstGeom prst="rect">
            <a:avLst/>
          </a:prstGeom>
        </p:spPr>
        <p:txBody>
          <a:bodyPr/>
          <a:lstStyle/>
          <a:p>
            <a:r>
              <a:t>All Objects in JavaScript have a prototype. Depending on how you create your objects, the prototype inherited will differ.</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p:cNvSpPr>
          <p:nvPr>
            <p:ph type="body" idx="13"/>
          </p:nvPr>
        </p:nvSpPr>
        <p:spPr>
          <a:prstGeom prst="rect">
            <a:avLst/>
          </a:prstGeom>
        </p:spPr>
        <p:txBody>
          <a:bodyPr/>
          <a:lstStyle/>
          <a:p>
            <a:r>
              <a:t>Objects &amp; Prototypes</a:t>
            </a:r>
          </a:p>
        </p:txBody>
      </p:sp>
      <p:sp>
        <p:nvSpPr>
          <p:cNvPr id="259" name="Shape 259"/>
          <p:cNvSpPr>
            <a:spLocks noGrp="1"/>
          </p:cNvSpPr>
          <p:nvPr>
            <p:ph type="title"/>
          </p:nvPr>
        </p:nvSpPr>
        <p:spPr>
          <a:prstGeom prst="rect">
            <a:avLst/>
          </a:prstGeom>
        </p:spPr>
        <p:txBody>
          <a:bodyPr/>
          <a:lstStyle>
            <a:lvl1pPr defTabSz="467359">
              <a:spcBef>
                <a:spcPts val="2200"/>
              </a:spcBef>
              <a:defRPr sz="4800"/>
            </a:lvl1pPr>
          </a:lstStyle>
          <a:p>
            <a:r>
              <a:t>Prototypes</a:t>
            </a:r>
          </a:p>
        </p:txBody>
      </p:sp>
      <p:sp>
        <p:nvSpPr>
          <p:cNvPr id="260" name="Shape 260"/>
          <p:cNvSpPr>
            <a:spLocks noGrp="1"/>
          </p:cNvSpPr>
          <p:nvPr>
            <p:ph type="body" idx="1"/>
          </p:nvPr>
        </p:nvSpPr>
        <p:spPr>
          <a:xfrm>
            <a:off x="406400" y="2749550"/>
            <a:ext cx="12192000" cy="6108700"/>
          </a:xfrm>
          <a:prstGeom prst="rect">
            <a:avLst/>
          </a:prstGeom>
        </p:spPr>
        <p:txBody>
          <a:bodyPr/>
          <a:lstStyle/>
          <a:p>
            <a:r>
              <a:t>Objects instantiated using the Literal Form will inherit from Object.prototype.</a:t>
            </a:r>
          </a:p>
        </p:txBody>
      </p:sp>
      <p:sp>
        <p:nvSpPr>
          <p:cNvPr id="261" name="Shape 261"/>
          <p:cNvSpPr/>
          <p:nvPr/>
        </p:nvSpPr>
        <p:spPr>
          <a:xfrm>
            <a:off x="503357" y="4461405"/>
            <a:ext cx="12166601" cy="1854201"/>
          </a:xfrm>
          <a:prstGeom prst="rect">
            <a:avLst/>
          </a:prstGeom>
          <a:solidFill>
            <a:srgbClr val="EDEDED"/>
          </a:solidFill>
          <a:ln w="25400">
            <a:solidFill>
              <a:srgbClr val="CFC9C2"/>
            </a:solidFill>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spcBef>
                <a:spcPts val="0"/>
              </a:spcBef>
              <a:defRPr sz="2500"/>
            </a:pPr>
            <a:r>
              <a:t>// The prototype for the object john is Object.prototype.</a:t>
            </a:r>
          </a:p>
          <a:p>
            <a:pPr>
              <a:spcBef>
                <a:spcPts val="0"/>
              </a:spcBef>
              <a:defRPr sz="2500"/>
            </a:pPr>
            <a:r>
              <a:t>var john = {</a:t>
            </a:r>
          </a:p>
          <a:p>
            <a:pPr>
              <a:spcBef>
                <a:spcPts val="0"/>
              </a:spcBef>
              <a:defRPr sz="2500"/>
            </a:pPr>
            <a:r>
              <a:t>  name: 'John Smith'</a:t>
            </a:r>
          </a:p>
          <a:p>
            <a:pPr>
              <a:spcBef>
                <a:spcPts val="0"/>
              </a:spcBef>
              <a:defRPr sz="2500"/>
            </a:pPr>
            <a:r>
              <a:t>};</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p:cNvSpPr>
          <p:nvPr>
            <p:ph type="body" idx="13"/>
          </p:nvPr>
        </p:nvSpPr>
        <p:spPr>
          <a:prstGeom prst="rect">
            <a:avLst/>
          </a:prstGeom>
        </p:spPr>
        <p:txBody>
          <a:bodyPr/>
          <a:lstStyle/>
          <a:p>
            <a:r>
              <a:t>Objects &amp; Prototypes</a:t>
            </a:r>
          </a:p>
        </p:txBody>
      </p:sp>
      <p:sp>
        <p:nvSpPr>
          <p:cNvPr id="264" name="Shape 264"/>
          <p:cNvSpPr>
            <a:spLocks noGrp="1"/>
          </p:cNvSpPr>
          <p:nvPr>
            <p:ph type="title"/>
          </p:nvPr>
        </p:nvSpPr>
        <p:spPr>
          <a:prstGeom prst="rect">
            <a:avLst/>
          </a:prstGeom>
        </p:spPr>
        <p:txBody>
          <a:bodyPr/>
          <a:lstStyle>
            <a:lvl1pPr defTabSz="467359">
              <a:spcBef>
                <a:spcPts val="2200"/>
              </a:spcBef>
              <a:defRPr sz="4800"/>
            </a:lvl1pPr>
          </a:lstStyle>
          <a:p>
            <a:r>
              <a:t>Prototypes</a:t>
            </a:r>
          </a:p>
        </p:txBody>
      </p:sp>
      <p:sp>
        <p:nvSpPr>
          <p:cNvPr id="265" name="Shape 265"/>
          <p:cNvSpPr>
            <a:spLocks noGrp="1"/>
          </p:cNvSpPr>
          <p:nvPr>
            <p:ph type="body" idx="1"/>
          </p:nvPr>
        </p:nvSpPr>
        <p:spPr>
          <a:xfrm>
            <a:off x="406400" y="2749550"/>
            <a:ext cx="12192000" cy="6108700"/>
          </a:xfrm>
          <a:prstGeom prst="rect">
            <a:avLst/>
          </a:prstGeom>
        </p:spPr>
        <p:txBody>
          <a:bodyPr/>
          <a:lstStyle/>
          <a:p>
            <a:r>
              <a:t>Objects instantiated using the Constructed Form will inherit from their corresponding Object.</a:t>
            </a:r>
          </a:p>
        </p:txBody>
      </p:sp>
      <p:sp>
        <p:nvSpPr>
          <p:cNvPr id="266" name="Shape 266"/>
          <p:cNvSpPr/>
          <p:nvPr/>
        </p:nvSpPr>
        <p:spPr>
          <a:xfrm>
            <a:off x="419100" y="4381500"/>
            <a:ext cx="12166601" cy="990601"/>
          </a:xfrm>
          <a:prstGeom prst="rect">
            <a:avLst/>
          </a:prstGeom>
          <a:solidFill>
            <a:srgbClr val="EDEDED"/>
          </a:solidFill>
          <a:ln w="25400">
            <a:solidFill>
              <a:srgbClr val="CFC9C2"/>
            </a:solidFill>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spcBef>
                <a:spcPts val="0"/>
              </a:spcBef>
              <a:defRPr sz="2500"/>
            </a:pPr>
            <a:r>
              <a:t>// the prototype for the object todaysDate is Date.prototype.</a:t>
            </a:r>
          </a:p>
          <a:p>
            <a:pPr>
              <a:spcBef>
                <a:spcPts val="0"/>
              </a:spcBef>
              <a:defRPr sz="2500"/>
            </a:pPr>
            <a:r>
              <a:t>var todaysDate = new Date();</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body" idx="13"/>
          </p:nvPr>
        </p:nvSpPr>
        <p:spPr>
          <a:prstGeom prst="rect">
            <a:avLst/>
          </a:prstGeom>
        </p:spPr>
        <p:txBody>
          <a:bodyPr/>
          <a:lstStyle/>
          <a:p>
            <a:r>
              <a:t>Objects &amp; Prototypes</a:t>
            </a:r>
          </a:p>
        </p:txBody>
      </p:sp>
      <p:sp>
        <p:nvSpPr>
          <p:cNvPr id="175" name="Shape 175"/>
          <p:cNvSpPr>
            <a:spLocks noGrp="1"/>
          </p:cNvSpPr>
          <p:nvPr>
            <p:ph type="title"/>
          </p:nvPr>
        </p:nvSpPr>
        <p:spPr>
          <a:prstGeom prst="rect">
            <a:avLst/>
          </a:prstGeom>
        </p:spPr>
        <p:txBody>
          <a:bodyPr/>
          <a:lstStyle>
            <a:lvl1pPr defTabSz="467359">
              <a:spcBef>
                <a:spcPts val="2200"/>
              </a:spcBef>
              <a:defRPr sz="4800"/>
            </a:lvl1pPr>
          </a:lstStyle>
          <a:p>
            <a:r>
              <a:t>constructed form</a:t>
            </a:r>
          </a:p>
        </p:txBody>
      </p:sp>
      <p:sp>
        <p:nvSpPr>
          <p:cNvPr id="176" name="Shape 176"/>
          <p:cNvSpPr/>
          <p:nvPr/>
        </p:nvSpPr>
        <p:spPr>
          <a:xfrm>
            <a:off x="419100" y="2515526"/>
            <a:ext cx="12166601" cy="1727201"/>
          </a:xfrm>
          <a:prstGeom prst="rect">
            <a:avLst/>
          </a:prstGeom>
          <a:solidFill>
            <a:srgbClr val="EDEDED"/>
          </a:solidFill>
          <a:ln w="25400">
            <a:solidFill>
              <a:srgbClr val="CFC9C2"/>
            </a:solidFill>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spcBef>
                <a:spcPts val="0"/>
              </a:spcBef>
              <a:defRPr sz="3100"/>
            </a:pPr>
            <a:r>
              <a:t>var john = new Object();</a:t>
            </a:r>
          </a:p>
          <a:p>
            <a:pPr>
              <a:spcBef>
                <a:spcPts val="0"/>
              </a:spcBef>
              <a:defRPr sz="3100"/>
            </a:pPr>
            <a:r>
              <a:t>john.name = "John Smith";</a:t>
            </a:r>
          </a:p>
          <a:p>
            <a:pPr>
              <a:spcBef>
                <a:spcPts val="0"/>
              </a:spcBef>
              <a:defRPr sz="3100"/>
            </a:pPr>
            <a:r>
              <a:t>john.age = 25;</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p:cNvSpPr>
          <p:nvPr>
            <p:ph type="body" idx="13"/>
          </p:nvPr>
        </p:nvSpPr>
        <p:spPr>
          <a:prstGeom prst="rect">
            <a:avLst/>
          </a:prstGeom>
        </p:spPr>
        <p:txBody>
          <a:bodyPr/>
          <a:lstStyle/>
          <a:p>
            <a:r>
              <a:t>Objects &amp; Prototypes</a:t>
            </a:r>
          </a:p>
        </p:txBody>
      </p:sp>
      <p:sp>
        <p:nvSpPr>
          <p:cNvPr id="179" name="Shape 179"/>
          <p:cNvSpPr>
            <a:spLocks noGrp="1"/>
          </p:cNvSpPr>
          <p:nvPr>
            <p:ph type="title"/>
          </p:nvPr>
        </p:nvSpPr>
        <p:spPr>
          <a:prstGeom prst="rect">
            <a:avLst/>
          </a:prstGeom>
        </p:spPr>
        <p:txBody>
          <a:bodyPr/>
          <a:lstStyle>
            <a:lvl1pPr defTabSz="467359">
              <a:spcBef>
                <a:spcPts val="2200"/>
              </a:spcBef>
              <a:defRPr sz="4800"/>
            </a:lvl1pPr>
          </a:lstStyle>
          <a:p>
            <a:r>
              <a:t>accessing properties</a:t>
            </a:r>
          </a:p>
        </p:txBody>
      </p:sp>
      <p:sp>
        <p:nvSpPr>
          <p:cNvPr id="180" name="Shape 180"/>
          <p:cNvSpPr>
            <a:spLocks noGrp="1"/>
          </p:cNvSpPr>
          <p:nvPr>
            <p:ph type="body" idx="1"/>
          </p:nvPr>
        </p:nvSpPr>
        <p:spPr>
          <a:xfrm>
            <a:off x="406400" y="2749550"/>
            <a:ext cx="12192000" cy="6108700"/>
          </a:xfrm>
          <a:prstGeom prst="rect">
            <a:avLst/>
          </a:prstGeom>
        </p:spPr>
        <p:txBody>
          <a:bodyPr/>
          <a:lstStyle/>
          <a:p>
            <a:r>
              <a:t>Once you have instantiated your object in any of the ways above, you can access their properties in 2 ways.</a:t>
            </a:r>
          </a:p>
          <a:p>
            <a:endParaRPr/>
          </a:p>
        </p:txBody>
      </p:sp>
      <p:sp>
        <p:nvSpPr>
          <p:cNvPr id="181" name="Shape 181"/>
          <p:cNvSpPr/>
          <p:nvPr/>
        </p:nvSpPr>
        <p:spPr>
          <a:xfrm>
            <a:off x="419100" y="4356709"/>
            <a:ext cx="12166601" cy="3860801"/>
          </a:xfrm>
          <a:prstGeom prst="rect">
            <a:avLst/>
          </a:prstGeom>
          <a:solidFill>
            <a:srgbClr val="EDEDED"/>
          </a:solidFill>
          <a:ln w="25400">
            <a:solidFill>
              <a:srgbClr val="CFC9C2"/>
            </a:solidFill>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spcBef>
                <a:spcPts val="0"/>
              </a:spcBef>
              <a:defRPr sz="3100"/>
            </a:pPr>
            <a:r>
              <a:rPr dirty="0"/>
              <a:t>// Dot Notation</a:t>
            </a:r>
          </a:p>
          <a:p>
            <a:pPr>
              <a:spcBef>
                <a:spcPts val="0"/>
              </a:spcBef>
              <a:defRPr sz="3100"/>
            </a:pPr>
            <a:r>
              <a:rPr dirty="0"/>
              <a:t>john.name; // "John Smith"</a:t>
            </a:r>
          </a:p>
          <a:p>
            <a:pPr>
              <a:spcBef>
                <a:spcPts val="0"/>
              </a:spcBef>
              <a:defRPr sz="3100"/>
            </a:pPr>
            <a:r>
              <a:rPr dirty="0" err="1"/>
              <a:t>john.age</a:t>
            </a:r>
            <a:r>
              <a:rPr dirty="0"/>
              <a:t> // 25</a:t>
            </a:r>
          </a:p>
          <a:p>
            <a:pPr>
              <a:spcBef>
                <a:spcPts val="0"/>
              </a:spcBef>
              <a:defRPr sz="3100"/>
            </a:pPr>
            <a:endParaRPr dirty="0"/>
          </a:p>
          <a:p>
            <a:pPr>
              <a:spcBef>
                <a:spcPts val="0"/>
              </a:spcBef>
              <a:defRPr sz="3100"/>
            </a:pPr>
            <a:r>
              <a:rPr dirty="0"/>
              <a:t>// Bracket Notation</a:t>
            </a:r>
          </a:p>
          <a:p>
            <a:pPr>
              <a:spcBef>
                <a:spcPts val="0"/>
              </a:spcBef>
              <a:defRPr sz="3100"/>
            </a:pPr>
            <a:r>
              <a:rPr dirty="0"/>
              <a:t>john['name'] //"John Smith"</a:t>
            </a:r>
          </a:p>
          <a:p>
            <a:pPr>
              <a:spcBef>
                <a:spcPts val="0"/>
              </a:spcBef>
              <a:defRPr sz="3100"/>
            </a:pPr>
            <a:r>
              <a:rPr dirty="0"/>
              <a:t>john['age'] // 25</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p:cNvSpPr>
          <p:nvPr>
            <p:ph type="body" idx="13"/>
          </p:nvPr>
        </p:nvSpPr>
        <p:spPr>
          <a:prstGeom prst="rect">
            <a:avLst/>
          </a:prstGeom>
        </p:spPr>
        <p:txBody>
          <a:bodyPr/>
          <a:lstStyle/>
          <a:p>
            <a:r>
              <a:t>Objects &amp; Prototypes</a:t>
            </a:r>
          </a:p>
        </p:txBody>
      </p:sp>
      <p:sp>
        <p:nvSpPr>
          <p:cNvPr id="184" name="Shape 184"/>
          <p:cNvSpPr>
            <a:spLocks noGrp="1"/>
          </p:cNvSpPr>
          <p:nvPr>
            <p:ph type="title"/>
          </p:nvPr>
        </p:nvSpPr>
        <p:spPr>
          <a:prstGeom prst="rect">
            <a:avLst/>
          </a:prstGeom>
        </p:spPr>
        <p:txBody>
          <a:bodyPr/>
          <a:lstStyle>
            <a:lvl1pPr defTabSz="467359">
              <a:spcBef>
                <a:spcPts val="2200"/>
              </a:spcBef>
              <a:defRPr sz="4800"/>
            </a:lvl1pPr>
          </a:lstStyle>
          <a:p>
            <a:r>
              <a:t>accessing properties</a:t>
            </a:r>
          </a:p>
        </p:txBody>
      </p:sp>
      <p:sp>
        <p:nvSpPr>
          <p:cNvPr id="185" name="Shape 185"/>
          <p:cNvSpPr>
            <a:spLocks noGrp="1"/>
          </p:cNvSpPr>
          <p:nvPr>
            <p:ph type="body" idx="1"/>
          </p:nvPr>
        </p:nvSpPr>
        <p:spPr>
          <a:xfrm>
            <a:off x="406400" y="2749550"/>
            <a:ext cx="12192000" cy="6108700"/>
          </a:xfrm>
          <a:prstGeom prst="rect">
            <a:avLst/>
          </a:prstGeom>
        </p:spPr>
        <p:txBody>
          <a:bodyPr/>
          <a:lstStyle/>
          <a:p>
            <a:r>
              <a:t>In JavaScript, an Object is a collection of properties. A property is an association between a key and a value. Keys are always strings, whereas values can be of any type. Following is an example:</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p:cNvSpPr>
          <p:nvPr>
            <p:ph type="body" idx="13"/>
          </p:nvPr>
        </p:nvSpPr>
        <p:spPr>
          <a:prstGeom prst="rect">
            <a:avLst/>
          </a:prstGeom>
        </p:spPr>
        <p:txBody>
          <a:bodyPr/>
          <a:lstStyle/>
          <a:p>
            <a:r>
              <a:t>Objects &amp; Prototypes</a:t>
            </a:r>
          </a:p>
        </p:txBody>
      </p:sp>
      <p:sp>
        <p:nvSpPr>
          <p:cNvPr id="188" name="Shape 188"/>
          <p:cNvSpPr/>
          <p:nvPr/>
        </p:nvSpPr>
        <p:spPr>
          <a:xfrm>
            <a:off x="6206998" y="4654550"/>
            <a:ext cx="590804" cy="444500"/>
          </a:xfrm>
          <a:prstGeom prst="rect">
            <a:avLst/>
          </a:prstGeom>
          <a:ln w="12700">
            <a:miter lim="400000"/>
          </a:ln>
        </p:spPr>
        <p:txBody>
          <a:bodyPr wrap="none" lIns="50800" tIns="50800" rIns="50800" bIns="50800" anchor="ctr">
            <a:spAutoFit/>
          </a:bodyPr>
          <a:lstStyle/>
          <a:p>
            <a:endParaRPr/>
          </a:p>
        </p:txBody>
      </p:sp>
      <p:sp>
        <p:nvSpPr>
          <p:cNvPr id="189" name="Shape 189"/>
          <p:cNvSpPr/>
          <p:nvPr/>
        </p:nvSpPr>
        <p:spPr>
          <a:xfrm>
            <a:off x="406539" y="1271084"/>
            <a:ext cx="12191722" cy="8064501"/>
          </a:xfrm>
          <a:prstGeom prst="rect">
            <a:avLst/>
          </a:prstGeom>
          <a:solidFill>
            <a:srgbClr val="EDEDED"/>
          </a:solidFill>
          <a:ln w="25400">
            <a:solidFill>
              <a:srgbClr val="CFC9C2"/>
            </a:solidFill>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spcBef>
                <a:spcPts val="0"/>
              </a:spcBef>
              <a:defRPr sz="1800"/>
            </a:pPr>
            <a:r>
              <a:rPr dirty="0" err="1"/>
              <a:t>var</a:t>
            </a:r>
            <a:r>
              <a:rPr dirty="0"/>
              <a:t> john = {</a:t>
            </a:r>
          </a:p>
          <a:p>
            <a:pPr>
              <a:spcBef>
                <a:spcPts val="0"/>
              </a:spcBef>
              <a:defRPr sz="1800"/>
            </a:pPr>
            <a:r>
              <a:rPr dirty="0"/>
              <a:t>  </a:t>
            </a:r>
            <a:r>
              <a:rPr dirty="0" err="1"/>
              <a:t>firstName</a:t>
            </a:r>
            <a:r>
              <a:rPr dirty="0"/>
              <a:t>: "John",</a:t>
            </a:r>
          </a:p>
          <a:p>
            <a:pPr>
              <a:spcBef>
                <a:spcPts val="0"/>
              </a:spcBef>
              <a:defRPr sz="1800"/>
            </a:pPr>
            <a:r>
              <a:rPr dirty="0"/>
              <a:t>  </a:t>
            </a:r>
            <a:r>
              <a:rPr dirty="0" err="1"/>
              <a:t>lastName</a:t>
            </a:r>
            <a:r>
              <a:rPr dirty="0"/>
              <a:t>: "Smith",</a:t>
            </a:r>
          </a:p>
          <a:p>
            <a:pPr>
              <a:spcBef>
                <a:spcPts val="0"/>
              </a:spcBef>
              <a:defRPr sz="1800"/>
            </a:pPr>
            <a:r>
              <a:rPr dirty="0"/>
              <a:t>  age: 25,</a:t>
            </a:r>
          </a:p>
          <a:p>
            <a:pPr>
              <a:spcBef>
                <a:spcPts val="0"/>
              </a:spcBef>
              <a:defRPr sz="1800"/>
            </a:pPr>
            <a:r>
              <a:rPr dirty="0"/>
              <a:t>  </a:t>
            </a:r>
            <a:r>
              <a:rPr dirty="0" err="1"/>
              <a:t>isStudent</a:t>
            </a:r>
            <a:r>
              <a:rPr dirty="0"/>
              <a:t>: true,</a:t>
            </a:r>
          </a:p>
          <a:p>
            <a:pPr>
              <a:spcBef>
                <a:spcPts val="0"/>
              </a:spcBef>
              <a:defRPr sz="1800"/>
            </a:pPr>
            <a:r>
              <a:rPr dirty="0"/>
              <a:t>  courses: ['JavaScript', 'Java', 'HTML', 'CSS'],</a:t>
            </a:r>
          </a:p>
          <a:p>
            <a:pPr>
              <a:spcBef>
                <a:spcPts val="0"/>
              </a:spcBef>
              <a:defRPr sz="1800"/>
            </a:pPr>
            <a:r>
              <a:rPr dirty="0"/>
              <a:t>  address: {</a:t>
            </a:r>
          </a:p>
          <a:p>
            <a:pPr>
              <a:spcBef>
                <a:spcPts val="0"/>
              </a:spcBef>
              <a:defRPr sz="1800"/>
            </a:pPr>
            <a:r>
              <a:rPr dirty="0"/>
              <a:t>    city: 'Vancouver',</a:t>
            </a:r>
          </a:p>
          <a:p>
            <a:pPr>
              <a:spcBef>
                <a:spcPts val="0"/>
              </a:spcBef>
              <a:defRPr sz="1800"/>
            </a:pPr>
            <a:r>
              <a:rPr dirty="0"/>
              <a:t>    province: 'BC',</a:t>
            </a:r>
          </a:p>
          <a:p>
            <a:pPr>
              <a:spcBef>
                <a:spcPts val="0"/>
              </a:spcBef>
              <a:defRPr sz="1800"/>
            </a:pPr>
            <a:r>
              <a:rPr dirty="0"/>
              <a:t>    country: 'Canada'</a:t>
            </a:r>
          </a:p>
          <a:p>
            <a:pPr>
              <a:spcBef>
                <a:spcPts val="0"/>
              </a:spcBef>
              <a:defRPr sz="1800"/>
            </a:pPr>
            <a:r>
              <a:rPr dirty="0"/>
              <a:t>  },</a:t>
            </a:r>
          </a:p>
          <a:p>
            <a:pPr>
              <a:spcBef>
                <a:spcPts val="0"/>
              </a:spcBef>
              <a:defRPr sz="1800"/>
            </a:pPr>
            <a:r>
              <a:rPr dirty="0"/>
              <a:t>  </a:t>
            </a:r>
            <a:r>
              <a:rPr dirty="0" err="1"/>
              <a:t>phoneNumber</a:t>
            </a:r>
            <a:r>
              <a:rPr dirty="0"/>
              <a:t>: null,</a:t>
            </a:r>
          </a:p>
          <a:p>
            <a:pPr>
              <a:spcBef>
                <a:spcPts val="0"/>
              </a:spcBef>
              <a:defRPr sz="1800"/>
            </a:pPr>
            <a:r>
              <a:rPr dirty="0"/>
              <a:t>  </a:t>
            </a:r>
            <a:r>
              <a:rPr dirty="0" err="1"/>
              <a:t>getFullName</a:t>
            </a:r>
            <a:r>
              <a:rPr dirty="0"/>
              <a:t>: function() {</a:t>
            </a:r>
          </a:p>
          <a:p>
            <a:pPr>
              <a:spcBef>
                <a:spcPts val="0"/>
              </a:spcBef>
              <a:defRPr sz="1800"/>
            </a:pPr>
            <a:r>
              <a:rPr dirty="0"/>
              <a:t>    return </a:t>
            </a:r>
            <a:r>
              <a:rPr dirty="0" err="1"/>
              <a:t>this.firstName</a:t>
            </a:r>
            <a:r>
              <a:rPr dirty="0"/>
              <a:t> + ' ' + </a:t>
            </a:r>
            <a:r>
              <a:rPr dirty="0" err="1"/>
              <a:t>this.lastName</a:t>
            </a:r>
            <a:r>
              <a:rPr dirty="0"/>
              <a:t>;</a:t>
            </a:r>
          </a:p>
          <a:p>
            <a:pPr>
              <a:spcBef>
                <a:spcPts val="0"/>
              </a:spcBef>
              <a:defRPr sz="1800"/>
            </a:pPr>
            <a:r>
              <a:rPr dirty="0"/>
              <a:t>  }</a:t>
            </a:r>
          </a:p>
          <a:p>
            <a:pPr>
              <a:spcBef>
                <a:spcPts val="0"/>
              </a:spcBef>
              <a:defRPr sz="1800"/>
            </a:pPr>
            <a:r>
              <a:rPr dirty="0"/>
              <a:t>}</a:t>
            </a:r>
          </a:p>
          <a:p>
            <a:pPr>
              <a:spcBef>
                <a:spcPts val="0"/>
              </a:spcBef>
              <a:defRPr sz="1800"/>
            </a:pPr>
            <a:endParaRPr dirty="0"/>
          </a:p>
          <a:p>
            <a:pPr>
              <a:spcBef>
                <a:spcPts val="0"/>
              </a:spcBef>
              <a:defRPr sz="1800"/>
            </a:pPr>
            <a:r>
              <a:rPr dirty="0" err="1"/>
              <a:t>john.firstName</a:t>
            </a:r>
            <a:r>
              <a:rPr dirty="0"/>
              <a:t>; // returns "John". type: string</a:t>
            </a:r>
          </a:p>
          <a:p>
            <a:pPr>
              <a:spcBef>
                <a:spcPts val="0"/>
              </a:spcBef>
              <a:defRPr sz="1800"/>
            </a:pPr>
            <a:r>
              <a:rPr dirty="0" err="1"/>
              <a:t>john.age</a:t>
            </a:r>
            <a:r>
              <a:rPr dirty="0"/>
              <a:t>; // returns 25. type: number</a:t>
            </a:r>
          </a:p>
          <a:p>
            <a:pPr>
              <a:spcBef>
                <a:spcPts val="0"/>
              </a:spcBef>
              <a:defRPr sz="1800"/>
            </a:pPr>
            <a:r>
              <a:rPr dirty="0" err="1"/>
              <a:t>john.isStudent</a:t>
            </a:r>
            <a:r>
              <a:rPr dirty="0"/>
              <a:t>; // returns true. type: </a:t>
            </a:r>
            <a:r>
              <a:rPr dirty="0" err="1"/>
              <a:t>boolean</a:t>
            </a:r>
            <a:endParaRPr dirty="0"/>
          </a:p>
          <a:p>
            <a:pPr>
              <a:spcBef>
                <a:spcPts val="0"/>
              </a:spcBef>
              <a:defRPr sz="1800"/>
            </a:pPr>
            <a:r>
              <a:rPr dirty="0" err="1"/>
              <a:t>john.courses</a:t>
            </a:r>
            <a:r>
              <a:rPr dirty="0"/>
              <a:t>; // returns an Array ['JavaScript', 'Java', 'HTML', 'CSS']. type: object</a:t>
            </a:r>
          </a:p>
          <a:p>
            <a:pPr>
              <a:spcBef>
                <a:spcPts val="0"/>
              </a:spcBef>
              <a:defRPr sz="1800"/>
            </a:pPr>
            <a:r>
              <a:rPr dirty="0" err="1"/>
              <a:t>john.address</a:t>
            </a:r>
            <a:r>
              <a:rPr dirty="0"/>
              <a:t>; // returns an Object, representing John's address. type: object</a:t>
            </a:r>
          </a:p>
          <a:p>
            <a:pPr>
              <a:spcBef>
                <a:spcPts val="0"/>
              </a:spcBef>
              <a:defRPr sz="1800"/>
            </a:pPr>
            <a:r>
              <a:rPr dirty="0" err="1"/>
              <a:t>john.phoneNumber</a:t>
            </a:r>
            <a:r>
              <a:rPr dirty="0"/>
              <a:t>; // returns null. type: object (this is a </a:t>
            </a:r>
            <a:r>
              <a:rPr dirty="0" err="1"/>
              <a:t>Javascript</a:t>
            </a:r>
            <a:r>
              <a:rPr dirty="0"/>
              <a:t> language bug which will probably not be fixed)</a:t>
            </a:r>
          </a:p>
          <a:p>
            <a:pPr>
              <a:spcBef>
                <a:spcPts val="0"/>
              </a:spcBef>
              <a:defRPr sz="1800"/>
            </a:pPr>
            <a:r>
              <a:rPr dirty="0" err="1"/>
              <a:t>john.dateOfBirth</a:t>
            </a:r>
            <a:r>
              <a:rPr dirty="0"/>
              <a:t>; // returns undefined. type: undefined</a:t>
            </a:r>
          </a:p>
          <a:p>
            <a:pPr>
              <a:spcBef>
                <a:spcPts val="0"/>
              </a:spcBef>
              <a:defRPr sz="1800"/>
            </a:pPr>
            <a:r>
              <a:rPr dirty="0" err="1"/>
              <a:t>john.getFullName</a:t>
            </a:r>
            <a:r>
              <a:rPr dirty="0"/>
              <a:t>; // returns a function. type: function</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body" idx="13"/>
          </p:nvPr>
        </p:nvSpPr>
        <p:spPr>
          <a:prstGeom prst="rect">
            <a:avLst/>
          </a:prstGeom>
        </p:spPr>
        <p:txBody>
          <a:bodyPr/>
          <a:lstStyle/>
          <a:p>
            <a:r>
              <a:t>Objects &amp; Prototypes</a:t>
            </a:r>
          </a:p>
        </p:txBody>
      </p:sp>
      <p:sp>
        <p:nvSpPr>
          <p:cNvPr id="192" name="Shape 192"/>
          <p:cNvSpPr>
            <a:spLocks noGrp="1"/>
          </p:cNvSpPr>
          <p:nvPr>
            <p:ph type="title"/>
          </p:nvPr>
        </p:nvSpPr>
        <p:spPr>
          <a:prstGeom prst="rect">
            <a:avLst/>
          </a:prstGeom>
        </p:spPr>
        <p:txBody>
          <a:bodyPr/>
          <a:lstStyle>
            <a:lvl1pPr defTabSz="467359">
              <a:spcBef>
                <a:spcPts val="2200"/>
              </a:spcBef>
              <a:defRPr sz="4800"/>
            </a:lvl1pPr>
          </a:lstStyle>
          <a:p>
            <a:r>
              <a:t>objects in-depth</a:t>
            </a:r>
          </a:p>
        </p:txBody>
      </p:sp>
      <p:sp>
        <p:nvSpPr>
          <p:cNvPr id="193" name="Shape 193"/>
          <p:cNvSpPr>
            <a:spLocks noGrp="1"/>
          </p:cNvSpPr>
          <p:nvPr>
            <p:ph type="body" idx="1"/>
          </p:nvPr>
        </p:nvSpPr>
        <p:spPr>
          <a:xfrm>
            <a:off x="406400" y="2749550"/>
            <a:ext cx="12192000" cy="6108700"/>
          </a:xfrm>
          <a:prstGeom prst="rect">
            <a:avLst/>
          </a:prstGeom>
        </p:spPr>
        <p:txBody>
          <a:bodyPr/>
          <a:lstStyle/>
          <a:p>
            <a:r>
              <a:t>Looking at the code below, what do you expect will happen?</a:t>
            </a:r>
          </a:p>
          <a:p>
            <a:endParaRPr/>
          </a:p>
        </p:txBody>
      </p:sp>
      <p:sp>
        <p:nvSpPr>
          <p:cNvPr id="194" name="Shape 194"/>
          <p:cNvSpPr/>
          <p:nvPr/>
        </p:nvSpPr>
        <p:spPr>
          <a:xfrm>
            <a:off x="419100" y="4305470"/>
            <a:ext cx="12166601" cy="4013201"/>
          </a:xfrm>
          <a:prstGeom prst="rect">
            <a:avLst/>
          </a:prstGeom>
          <a:solidFill>
            <a:srgbClr val="EDEDED"/>
          </a:solidFill>
          <a:ln w="25400">
            <a:solidFill>
              <a:srgbClr val="CFC9C2"/>
            </a:solidFill>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spcBef>
                <a:spcPts val="0"/>
              </a:spcBef>
              <a:defRPr sz="2500"/>
            </a:pPr>
            <a:r>
              <a:rPr dirty="0" err="1"/>
              <a:t>var</a:t>
            </a:r>
            <a:r>
              <a:rPr dirty="0"/>
              <a:t> car1 = { brand: 'Toyota', model: 'Corolla', year: 2016, </a:t>
            </a:r>
            <a:r>
              <a:rPr dirty="0" err="1"/>
              <a:t>colour</a:t>
            </a:r>
            <a:r>
              <a:rPr dirty="0"/>
              <a:t>: 'black' };</a:t>
            </a:r>
          </a:p>
          <a:p>
            <a:pPr>
              <a:spcBef>
                <a:spcPts val="0"/>
              </a:spcBef>
              <a:defRPr sz="2500"/>
            </a:pPr>
            <a:r>
              <a:rPr dirty="0" err="1"/>
              <a:t>var</a:t>
            </a:r>
            <a:r>
              <a:rPr dirty="0"/>
              <a:t> car2 = { brand: 'Toyota', model: 'Corolla', year: 2016, </a:t>
            </a:r>
            <a:r>
              <a:rPr dirty="0" err="1"/>
              <a:t>colour</a:t>
            </a:r>
            <a:r>
              <a:rPr dirty="0"/>
              <a:t>: 'black' </a:t>
            </a:r>
            <a:r>
              <a:rPr dirty="0" smtClean="0"/>
              <a:t>};</a:t>
            </a:r>
            <a:endParaRPr lang="en-US" dirty="0" smtClean="0"/>
          </a:p>
          <a:p>
            <a:pPr>
              <a:spcBef>
                <a:spcPts val="0"/>
              </a:spcBef>
              <a:defRPr sz="2500"/>
            </a:pPr>
            <a:r>
              <a:rPr lang="en-US" dirty="0" err="1" smtClean="0"/>
              <a:t>var</a:t>
            </a:r>
            <a:r>
              <a:rPr lang="en-US" dirty="0" smtClean="0"/>
              <a:t> car3 = car1;</a:t>
            </a:r>
            <a:endParaRPr dirty="0"/>
          </a:p>
          <a:p>
            <a:pPr>
              <a:spcBef>
                <a:spcPts val="0"/>
              </a:spcBef>
              <a:defRPr sz="2500"/>
            </a:pPr>
            <a:endParaRPr dirty="0"/>
          </a:p>
          <a:p>
            <a:pPr>
              <a:spcBef>
                <a:spcPts val="0"/>
              </a:spcBef>
              <a:defRPr sz="2500"/>
            </a:pPr>
            <a:r>
              <a:rPr dirty="0"/>
              <a:t>if (car1 === car2) {</a:t>
            </a:r>
          </a:p>
          <a:p>
            <a:pPr>
              <a:spcBef>
                <a:spcPts val="0"/>
              </a:spcBef>
              <a:defRPr sz="2500"/>
            </a:pPr>
            <a:r>
              <a:rPr dirty="0"/>
              <a:t>  alert('These are the same car!');</a:t>
            </a:r>
          </a:p>
          <a:p>
            <a:pPr>
              <a:spcBef>
                <a:spcPts val="0"/>
              </a:spcBef>
              <a:defRPr sz="2500"/>
            </a:pPr>
            <a:r>
              <a:rPr dirty="0"/>
              <a:t>}</a:t>
            </a:r>
          </a:p>
          <a:p>
            <a:pPr>
              <a:spcBef>
                <a:spcPts val="0"/>
              </a:spcBef>
              <a:defRPr sz="2500"/>
            </a:pPr>
            <a:r>
              <a:rPr dirty="0"/>
              <a:t>else {</a:t>
            </a:r>
          </a:p>
          <a:p>
            <a:pPr>
              <a:spcBef>
                <a:spcPts val="0"/>
              </a:spcBef>
              <a:defRPr sz="2500"/>
            </a:pPr>
            <a:r>
              <a:rPr dirty="0"/>
              <a:t>  alert('These are different cars!');</a:t>
            </a:r>
          </a:p>
          <a:p>
            <a:pPr>
              <a:spcBef>
                <a:spcPts val="0"/>
              </a:spcBef>
              <a:defRPr sz="2500"/>
            </a:pPr>
            <a:r>
              <a:rPr dirty="0"/>
              <a:t>}</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body" idx="13"/>
          </p:nvPr>
        </p:nvSpPr>
        <p:spPr>
          <a:prstGeom prst="rect">
            <a:avLst/>
          </a:prstGeom>
        </p:spPr>
        <p:txBody>
          <a:bodyPr/>
          <a:lstStyle/>
          <a:p>
            <a:r>
              <a:t>Objects &amp; Prototypes</a:t>
            </a:r>
          </a:p>
        </p:txBody>
      </p:sp>
      <p:sp>
        <p:nvSpPr>
          <p:cNvPr id="197" name="Shape 197"/>
          <p:cNvSpPr>
            <a:spLocks noGrp="1"/>
          </p:cNvSpPr>
          <p:nvPr>
            <p:ph type="title"/>
          </p:nvPr>
        </p:nvSpPr>
        <p:spPr>
          <a:prstGeom prst="rect">
            <a:avLst/>
          </a:prstGeom>
        </p:spPr>
        <p:txBody>
          <a:bodyPr/>
          <a:lstStyle>
            <a:lvl1pPr defTabSz="467359">
              <a:spcBef>
                <a:spcPts val="2200"/>
              </a:spcBef>
              <a:defRPr sz="4800"/>
            </a:lvl1pPr>
          </a:lstStyle>
          <a:p>
            <a:r>
              <a:t>objects in-depth</a:t>
            </a:r>
          </a:p>
        </p:txBody>
      </p:sp>
      <p:sp>
        <p:nvSpPr>
          <p:cNvPr id="198" name="Shape 198"/>
          <p:cNvSpPr>
            <a:spLocks noGrp="1"/>
          </p:cNvSpPr>
          <p:nvPr>
            <p:ph type="body" idx="1"/>
          </p:nvPr>
        </p:nvSpPr>
        <p:spPr>
          <a:xfrm>
            <a:off x="406400" y="2749550"/>
            <a:ext cx="12192000" cy="6108700"/>
          </a:xfrm>
          <a:prstGeom prst="rect">
            <a:avLst/>
          </a:prstGeom>
        </p:spPr>
        <p:txBody>
          <a:bodyPr/>
          <a:lstStyle>
            <a:lvl1pPr marL="377825" indent="-377825" defTabSz="496570">
              <a:spcBef>
                <a:spcPts val="2300"/>
              </a:spcBef>
              <a:defRPr sz="2890"/>
            </a:lvl1pPr>
          </a:lstStyle>
          <a:p>
            <a:r>
              <a:t>If you run the code above, you will be alerted with "These are different cars!". Why does this happen? Although these objects are identical, they are actually 2 different instances of identical objects. Just how there are multiple 2016 Black Toyota Corollas on the streets, it does not mean that they are the same object. This may be a difficult concept to understand right now, but keep in mind that when you use operators on primitive values (such as string, number, boolean, null or undefined), you are dealing with their values. When you use operators on objects, you are actually dealing with their "pointers" in memory. What this means is, you are actually comparing where these objects are saved to, as opposed to what they contain. This is why:</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p:cNvSpPr>
          <p:nvPr>
            <p:ph type="body" idx="13"/>
          </p:nvPr>
        </p:nvSpPr>
        <p:spPr>
          <a:prstGeom prst="rect">
            <a:avLst/>
          </a:prstGeom>
        </p:spPr>
        <p:txBody>
          <a:bodyPr/>
          <a:lstStyle/>
          <a:p>
            <a:r>
              <a:t>Objects &amp; Prototypes</a:t>
            </a:r>
          </a:p>
        </p:txBody>
      </p:sp>
      <p:sp>
        <p:nvSpPr>
          <p:cNvPr id="201" name="Shape 201"/>
          <p:cNvSpPr/>
          <p:nvPr/>
        </p:nvSpPr>
        <p:spPr>
          <a:xfrm>
            <a:off x="6206997" y="4654550"/>
            <a:ext cx="590805" cy="444501"/>
          </a:xfrm>
          <a:prstGeom prst="rect">
            <a:avLst/>
          </a:prstGeom>
          <a:ln w="12700">
            <a:miter lim="400000"/>
          </a:ln>
        </p:spPr>
        <p:txBody>
          <a:bodyPr wrap="none" lIns="50800" tIns="50800" rIns="50800" bIns="50800" anchor="ctr">
            <a:spAutoFit/>
          </a:bodyPr>
          <a:lstStyle/>
          <a:p>
            <a:endParaRPr/>
          </a:p>
        </p:txBody>
      </p:sp>
      <p:sp>
        <p:nvSpPr>
          <p:cNvPr id="202" name="Shape 202"/>
          <p:cNvSpPr/>
          <p:nvPr/>
        </p:nvSpPr>
        <p:spPr>
          <a:xfrm>
            <a:off x="419099" y="1508691"/>
            <a:ext cx="12166602" cy="5842001"/>
          </a:xfrm>
          <a:prstGeom prst="rect">
            <a:avLst/>
          </a:prstGeom>
          <a:solidFill>
            <a:srgbClr val="EDEDED"/>
          </a:solidFill>
          <a:ln w="25400">
            <a:solidFill>
              <a:srgbClr val="CFC9C2"/>
            </a:solidFill>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spcBef>
                <a:spcPts val="0"/>
              </a:spcBef>
              <a:defRPr sz="1800"/>
            </a:pPr>
            <a:r>
              <a:t>var car1 = { brand: 'Toyota', model: 'Corolla', year: 2016, colour: 'black' };</a:t>
            </a:r>
          </a:p>
          <a:p>
            <a:pPr>
              <a:spcBef>
                <a:spcPts val="0"/>
              </a:spcBef>
              <a:defRPr sz="1800"/>
            </a:pPr>
            <a:r>
              <a:t>var car2 = car1; // Here, you are assigning the pointer of car1 to car2. They point to the same value in memory!</a:t>
            </a:r>
          </a:p>
          <a:p>
            <a:pPr>
              <a:spcBef>
                <a:spcPts val="0"/>
              </a:spcBef>
              <a:defRPr sz="1800"/>
            </a:pPr>
            <a:endParaRPr/>
          </a:p>
          <a:p>
            <a:pPr>
              <a:spcBef>
                <a:spcPts val="0"/>
              </a:spcBef>
              <a:defRPr sz="1800"/>
            </a:pPr>
            <a:r>
              <a:t>car2.colour = 'red';</a:t>
            </a:r>
          </a:p>
          <a:p>
            <a:pPr>
              <a:spcBef>
                <a:spcPts val="0"/>
              </a:spcBef>
              <a:defRPr sz="1800"/>
            </a:pPr>
            <a:r>
              <a:t>car1.colour; // returns 'red'. In this case, car1 and car2 are indeed the *same* car.</a:t>
            </a:r>
          </a:p>
          <a:p>
            <a:pPr>
              <a:spcBef>
                <a:spcPts val="0"/>
              </a:spcBef>
              <a:defRPr sz="1800"/>
            </a:pPr>
            <a:r>
              <a:t>car2.colour; // returns 'red'. Again, car2 and car1 point to the same value in memory!</a:t>
            </a:r>
          </a:p>
          <a:p>
            <a:pPr>
              <a:spcBef>
                <a:spcPts val="0"/>
              </a:spcBef>
              <a:defRPr sz="1800"/>
            </a:pPr>
            <a:endParaRPr/>
          </a:p>
          <a:p>
            <a:pPr>
              <a:spcBef>
                <a:spcPts val="0"/>
              </a:spcBef>
              <a:defRPr sz="1800"/>
            </a:pPr>
            <a:r>
              <a:t>// Now with primitives:</a:t>
            </a:r>
          </a:p>
          <a:p>
            <a:pPr>
              <a:spcBef>
                <a:spcPts val="0"/>
              </a:spcBef>
              <a:defRPr sz="1800"/>
            </a:pPr>
            <a:r>
              <a:t>var name1 = 'John';</a:t>
            </a:r>
          </a:p>
          <a:p>
            <a:pPr>
              <a:spcBef>
                <a:spcPts val="0"/>
              </a:spcBef>
              <a:defRPr sz="1800"/>
            </a:pPr>
            <a:r>
              <a:t>var name2 = name1; // Here you are assigning the value of name1 to name1. Not the pointer!</a:t>
            </a:r>
          </a:p>
          <a:p>
            <a:pPr>
              <a:spcBef>
                <a:spcPts val="0"/>
              </a:spcBef>
              <a:defRPr sz="1800"/>
            </a:pPr>
            <a:endParaRPr/>
          </a:p>
          <a:p>
            <a:pPr>
              <a:spcBef>
                <a:spcPts val="0"/>
              </a:spcBef>
              <a:defRPr sz="1800"/>
            </a:pPr>
            <a:r>
              <a:t>name1; // 'John'</a:t>
            </a:r>
          </a:p>
          <a:p>
            <a:pPr>
              <a:spcBef>
                <a:spcPts val="0"/>
              </a:spcBef>
              <a:defRPr sz="1800"/>
            </a:pPr>
            <a:r>
              <a:t>name2; // 'John'</a:t>
            </a:r>
          </a:p>
          <a:p>
            <a:pPr>
              <a:spcBef>
                <a:spcPts val="0"/>
              </a:spcBef>
              <a:defRPr sz="1800"/>
            </a:pPr>
            <a:endParaRPr/>
          </a:p>
          <a:p>
            <a:pPr>
              <a:spcBef>
                <a:spcPts val="0"/>
              </a:spcBef>
              <a:defRPr sz="1800"/>
            </a:pPr>
            <a:r>
              <a:t>name2 = 'Mary';</a:t>
            </a:r>
          </a:p>
          <a:p>
            <a:pPr>
              <a:spcBef>
                <a:spcPts val="0"/>
              </a:spcBef>
              <a:defRPr sz="1800"/>
            </a:pPr>
            <a:endParaRPr/>
          </a:p>
          <a:p>
            <a:pPr>
              <a:spcBef>
                <a:spcPts val="0"/>
              </a:spcBef>
              <a:defRPr sz="1800"/>
            </a:pPr>
            <a:r>
              <a:t>name1; // still 'John'</a:t>
            </a:r>
          </a:p>
          <a:p>
            <a:pPr>
              <a:spcBef>
                <a:spcPts val="0"/>
              </a:spcBef>
              <a:defRPr sz="1800"/>
            </a:pPr>
            <a:r>
              <a:t>name2; // 'Mary'</a:t>
            </a:r>
          </a:p>
        </p:txBody>
      </p:sp>
    </p:spTree>
  </p:cSld>
  <p:clrMapOvr>
    <a:masterClrMapping/>
  </p:clrMapOvr>
  <p:transition spd="slow"/>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235</TotalTime>
  <Words>1765</Words>
  <Application>Microsoft Office PowerPoint</Application>
  <PresentationFormat>Custom</PresentationFormat>
  <Paragraphs>237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Avenir Next</vt:lpstr>
      <vt:lpstr>Avenir Next Medium</vt:lpstr>
      <vt:lpstr>DIN Alternate</vt:lpstr>
      <vt:lpstr>DIN Condensed</vt:lpstr>
      <vt:lpstr>Helvetica</vt:lpstr>
      <vt:lpstr>Helvetica Neue</vt:lpstr>
      <vt:lpstr>New_Template7</vt:lpstr>
      <vt:lpstr>Objects &amp; Prototypes</vt:lpstr>
      <vt:lpstr>Literal Form</vt:lpstr>
      <vt:lpstr>constructed form</vt:lpstr>
      <vt:lpstr>accessing properties</vt:lpstr>
      <vt:lpstr>accessing properties</vt:lpstr>
      <vt:lpstr>PowerPoint Presentation</vt:lpstr>
      <vt:lpstr>objects in-depth</vt:lpstr>
      <vt:lpstr>objects in-depth</vt:lpstr>
      <vt:lpstr>PowerPoint Presentation</vt:lpstr>
      <vt:lpstr>looping through an object</vt:lpstr>
      <vt:lpstr>looping through an object</vt:lpstr>
      <vt:lpstr>looping through an object</vt:lpstr>
      <vt:lpstr>Object enumeration</vt:lpstr>
      <vt:lpstr>Object enumeration</vt:lpstr>
      <vt:lpstr>Object enumeration</vt:lpstr>
      <vt:lpstr>Objects vs Arrays</vt:lpstr>
      <vt:lpstr>Prototypes - what is it?</vt:lpstr>
      <vt:lpstr>Prototypes - what is it?</vt:lpstr>
      <vt:lpstr>Prototypes - what is it?</vt:lpstr>
      <vt:lpstr>PowerPoint Presentation</vt:lpstr>
      <vt:lpstr>Prototypes</vt:lpstr>
      <vt:lpstr>Prototypes</vt:lpstr>
      <vt:lpstr>Prototypes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Objects &amp; Prototypes</dc:title>
  <cp:lastModifiedBy>Windows User</cp:lastModifiedBy>
  <cp:revision>3</cp:revision>
  <dcterms:modified xsi:type="dcterms:W3CDTF">2016-12-10T22:59:57Z</dcterms:modified>
</cp:coreProperties>
</file>