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quickStyle9.xml" ContentType="application/vnd.openxmlformats-officedocument.drawingml.diagramStyle+xml"/>
  <Override PartName="/ppt/notesSlides/notesSlide10.xml" ContentType="application/vnd.openxmlformats-officedocument.presentationml.notesSlide+xml"/>
  <Override PartName="/ppt/diagrams/quickStyle11.xml" ContentType="application/vnd.openxmlformats-officedocument.drawingml.diagramStyle+xml"/>
  <Override PartName="/ppt/diagrams/drawing12.xml" ContentType="application/vnd.ms-office.drawingml.diagramDrawing+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70" r:id="rId4"/>
    <p:sldId id="258" r:id="rId5"/>
    <p:sldId id="266" r:id="rId6"/>
    <p:sldId id="259" r:id="rId7"/>
    <p:sldId id="260" r:id="rId8"/>
    <p:sldId id="261" r:id="rId9"/>
    <p:sldId id="262" r:id="rId10"/>
    <p:sldId id="264" r:id="rId11"/>
    <p:sldId id="265" r:id="rId12"/>
    <p:sldId id="267" r:id="rId13"/>
    <p:sldId id="263" r:id="rId14"/>
    <p:sldId id="273" r:id="rId15"/>
    <p:sldId id="274" r:id="rId16"/>
    <p:sldId id="275"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42" autoAdjust="0"/>
  </p:normalViewPr>
  <p:slideViewPr>
    <p:cSldViewPr>
      <p:cViewPr varScale="1">
        <p:scale>
          <a:sx n="62" d="100"/>
          <a:sy n="62" d="100"/>
        </p:scale>
        <p:origin x="-13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en-US" altLang="zh-CN" sz="2800" b="1" dirty="0" smtClean="0">
              <a:latin typeface="+mj-ea"/>
              <a:ea typeface="+mj-ea"/>
            </a:rPr>
            <a:t>    </a:t>
          </a:r>
          <a:r>
            <a:rPr lang="zh-CN" sz="2800" b="1" dirty="0" smtClean="0">
              <a:latin typeface="+mj-ea"/>
              <a:ea typeface="+mj-ea"/>
            </a:rPr>
            <a:t>现有的部分网盘中存在着保存网盘文件历史记录的功能</a:t>
          </a:r>
          <a:r>
            <a:rPr lang="en-US" sz="2800" b="1" dirty="0" smtClean="0">
              <a:latin typeface="+mj-ea"/>
              <a:ea typeface="+mj-ea"/>
            </a:rPr>
            <a:t>.</a:t>
          </a:r>
          <a:r>
            <a:rPr lang="zh-CN" sz="2800" b="1" dirty="0" smtClean="0">
              <a:latin typeface="+mj-ea"/>
              <a:ea typeface="+mj-ea"/>
            </a:rPr>
            <a:t>即网盘系统利用多级缓存机制将网盘的历史记录保存在不同的服务器中</a:t>
          </a:r>
          <a:r>
            <a:rPr lang="en-US" sz="2800" b="1" dirty="0" smtClean="0">
              <a:latin typeface="+mj-ea"/>
              <a:ea typeface="+mj-ea"/>
            </a:rPr>
            <a:t>,</a:t>
          </a:r>
          <a:r>
            <a:rPr lang="zh-CN" sz="2800" b="1" dirty="0" smtClean="0">
              <a:latin typeface="+mj-ea"/>
              <a:ea typeface="+mj-ea"/>
            </a:rPr>
            <a:t>或网盘使用策略对文件的历史记录进行保存。由于代价的不同在不同的服务器中保存历史版本的个数是不相同的</a:t>
          </a:r>
          <a:r>
            <a:rPr lang="zh-CN" altLang="en-US" sz="2800" b="1" dirty="0" smtClean="0">
              <a:latin typeface="+mj-ea"/>
              <a:ea typeface="+mj-ea"/>
            </a:rPr>
            <a:t>。例如：</a:t>
          </a:r>
          <a:r>
            <a:rPr lang="en-US" altLang="zh-CN" sz="2800" b="1" dirty="0" smtClean="0">
              <a:latin typeface="+mj-ea"/>
              <a:ea typeface="+mj-ea"/>
            </a:rPr>
            <a:t>Sugarsync</a:t>
          </a:r>
          <a:r>
            <a:rPr lang="zh-CN" altLang="en-US" sz="2800" b="1" dirty="0" smtClean="0">
              <a:latin typeface="+mj-ea"/>
              <a:ea typeface="+mj-ea"/>
            </a:rPr>
            <a:t>的保存数目为三个历史版本</a:t>
          </a:r>
          <a:r>
            <a:rPr lang="zh-CN" altLang="en-US" sz="2800" b="1" dirty="0" smtClean="0">
              <a:latin typeface="+mj-ea"/>
              <a:ea typeface="+mj-ea"/>
            </a:rPr>
            <a:t>，</a:t>
          </a:r>
          <a:r>
            <a:rPr lang="en-US" altLang="zh-CN" sz="2800" b="1" dirty="0" err="1" smtClean="0">
              <a:latin typeface="+mj-ea"/>
              <a:ea typeface="+mj-ea"/>
            </a:rPr>
            <a:t>uushare</a:t>
          </a:r>
          <a:r>
            <a:rPr lang="zh-CN" altLang="en-US" sz="2800" b="1" dirty="0" smtClean="0">
              <a:latin typeface="+mj-ea"/>
              <a:ea typeface="+mj-ea"/>
            </a:rPr>
            <a:t>也提供历史版本功能但</a:t>
          </a:r>
          <a:r>
            <a:rPr lang="zh-CN" altLang="en-US" sz="2800" b="1" dirty="0" smtClean="0">
              <a:latin typeface="+mj-ea"/>
              <a:ea typeface="+mj-ea"/>
            </a:rPr>
            <a:t>没有说明最大</a:t>
          </a:r>
          <a:r>
            <a:rPr lang="zh-CN" altLang="en-US" sz="2800" b="1" dirty="0" smtClean="0">
              <a:latin typeface="+mj-ea"/>
              <a:ea typeface="+mj-ea"/>
            </a:rPr>
            <a:t>数目。</a:t>
          </a:r>
          <a:endParaRPr lang="zh-CN"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1" custScaleY="1416852" custLinFactNeighborY="-2763">
        <dgm:presLayoutVars>
          <dgm:chMax val="0"/>
          <dgm:bulletEnabled val="1"/>
        </dgm:presLayoutVars>
      </dgm:prSet>
      <dgm:spPr/>
      <dgm:t>
        <a:bodyPr/>
        <a:lstStyle/>
        <a:p>
          <a:endParaRPr lang="zh-CN" altLang="en-US"/>
        </a:p>
      </dgm:t>
    </dgm:pt>
  </dgm:ptLst>
  <dgm:cxnLst>
    <dgm:cxn modelId="{1269E88B-3317-4961-A985-7E6EE225911E}" type="presOf" srcId="{161E3B21-E710-4E72-8514-D19F64ACA9DC}" destId="{9F060466-DE9C-4F2F-AC7F-823084B1BD7F}"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2B158B48-08FF-4E8F-AB76-ACFF3A4EDCB4}" type="presOf" srcId="{8862209E-DF7E-4232-B625-FC3B173A6C21}" destId="{AEB86354-1B39-4123-B3A7-193206D812E5}" srcOrd="0" destOrd="0" presId="urn:microsoft.com/office/officeart/2005/8/layout/vList2"/>
    <dgm:cxn modelId="{45665874-8CE5-4DE4-9C7A-DE315B5EA859}" type="presParOf" srcId="{9F060466-DE9C-4F2F-AC7F-823084B1BD7F}" destId="{AEB86354-1B39-4123-B3A7-193206D812E5}"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zh-CN" altLang="en-US" sz="2800" b="1" dirty="0" smtClean="0">
              <a:latin typeface="+mj-ea"/>
              <a:ea typeface="+mj-ea"/>
            </a:rPr>
            <a:t>多个历史版本功能若采用系统</a:t>
          </a:r>
          <a:r>
            <a:rPr lang="zh-CN" altLang="en-US" sz="2800" b="1" dirty="0" smtClean="0">
              <a:latin typeface="+mj-ea"/>
              <a:ea typeface="+mj-ea"/>
            </a:rPr>
            <a:t>策略备份的</a:t>
          </a:r>
          <a:r>
            <a:rPr lang="zh-CN" altLang="en-US" sz="2800" b="1" dirty="0" smtClean="0">
              <a:latin typeface="+mj-ea"/>
              <a:ea typeface="+mj-ea"/>
            </a:rPr>
            <a:t>方式，实现代价太大。</a:t>
          </a:r>
          <a:endParaRPr lang="zh-CN"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C81CF3D4-02C6-4E05-8FEB-C182892AA779}">
      <dgm:prSet custT="1"/>
      <dgm:spPr/>
      <dgm:t>
        <a:bodyPr/>
        <a:lstStyle/>
        <a:p>
          <a:pPr rtl="0"/>
          <a:r>
            <a:rPr lang="zh-CN" altLang="en-US" sz="2800" b="1" dirty="0" smtClean="0">
              <a:latin typeface="+mj-ea"/>
              <a:ea typeface="+mj-ea"/>
            </a:rPr>
            <a:t>如果采用多级服务器缓存的方式进行保存则存在缓存有效期的问题。文件的进一步缓存是由时间控制或是由事件控制。</a:t>
          </a:r>
          <a:endParaRPr lang="zh-CN" sz="2800" b="1" dirty="0">
            <a:latin typeface="+mj-ea"/>
            <a:ea typeface="+mj-ea"/>
          </a:endParaRPr>
        </a:p>
      </dgm:t>
    </dgm:pt>
    <dgm:pt modelId="{8CCC540D-EA62-4DA3-9FC5-ADFA3BF84557}" type="parTrans" cxnId="{C911B4AF-4E56-4F14-86F3-C9C2BDF657C8}">
      <dgm:prSet/>
      <dgm:spPr/>
    </dgm:pt>
    <dgm:pt modelId="{DA59BB00-5359-4DE6-A135-BF9B2F9FD243}" type="sibTrans" cxnId="{C911B4AF-4E56-4F14-86F3-C9C2BDF657C8}">
      <dgm:prSet/>
      <dgm:spPr/>
    </dgm:pt>
    <dgm:pt modelId="{120FFBF1-BA05-429F-BEC9-30E6E390E6C8}">
      <dgm:prSet custT="1"/>
      <dgm:spPr/>
      <dgm:t>
        <a:bodyPr/>
        <a:lstStyle/>
        <a:p>
          <a:pPr rtl="0"/>
          <a:r>
            <a:rPr lang="zh-CN" altLang="en-US" sz="2800" b="1" dirty="0" smtClean="0">
              <a:latin typeface="+mj-ea"/>
              <a:ea typeface="+mj-ea"/>
            </a:rPr>
            <a:t>如何保证历史文件的指向性的正确</a:t>
          </a:r>
          <a:r>
            <a:rPr lang="en-US" altLang="zh-CN" sz="2800" b="1" dirty="0" smtClean="0">
              <a:latin typeface="+mj-ea"/>
              <a:ea typeface="+mj-ea"/>
            </a:rPr>
            <a:t>,</a:t>
          </a:r>
          <a:r>
            <a:rPr lang="zh-CN" altLang="en-US" sz="2800" b="1" dirty="0" smtClean="0">
              <a:latin typeface="+mj-ea"/>
              <a:ea typeface="+mj-ea"/>
            </a:rPr>
            <a:t>是由文件名来控制或由系统的指令控制</a:t>
          </a:r>
          <a:endParaRPr lang="zh-CN" sz="2800" b="1" dirty="0">
            <a:latin typeface="+mj-ea"/>
            <a:ea typeface="+mj-ea"/>
          </a:endParaRPr>
        </a:p>
      </dgm:t>
    </dgm:pt>
    <dgm:pt modelId="{63E349A4-4AEF-4C7A-A5D1-693709EC065C}" type="parTrans" cxnId="{5E988F77-6A41-48CF-841C-6945D3C95377}">
      <dgm:prSet/>
      <dgm:spPr/>
    </dgm:pt>
    <dgm:pt modelId="{A437B804-86E6-4CC7-852D-DE81DC31D972}" type="sibTrans" cxnId="{5E988F77-6A41-48CF-841C-6945D3C95377}">
      <dgm:prSet/>
      <dgm:spPr/>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3" custScaleY="89031" custLinFactY="-190317" custLinFactNeighborY="-200000">
        <dgm:presLayoutVars>
          <dgm:chMax val="0"/>
          <dgm:bulletEnabled val="1"/>
        </dgm:presLayoutVars>
      </dgm:prSet>
      <dgm:spPr/>
      <dgm:t>
        <a:bodyPr/>
        <a:lstStyle/>
        <a:p>
          <a:endParaRPr lang="zh-CN" altLang="en-US"/>
        </a:p>
      </dgm:t>
    </dgm:pt>
    <dgm:pt modelId="{E44FD626-3F2E-4AA0-8632-42EEF03A85F1}" type="pres">
      <dgm:prSet presAssocID="{EAF421DA-B3DD-4E85-9EA3-AC59976FC408}" presName="spacer" presStyleCnt="0"/>
      <dgm:spPr/>
    </dgm:pt>
    <dgm:pt modelId="{5D33DAF0-5170-488C-B936-1B7EF05EE83F}" type="pres">
      <dgm:prSet presAssocID="{C81CF3D4-02C6-4E05-8FEB-C182892AA779}" presName="parentText" presStyleLbl="node1" presStyleIdx="1" presStyleCnt="3" custLinFactNeighborY="49187">
        <dgm:presLayoutVars>
          <dgm:chMax val="0"/>
          <dgm:bulletEnabled val="1"/>
        </dgm:presLayoutVars>
      </dgm:prSet>
      <dgm:spPr/>
      <dgm:t>
        <a:bodyPr/>
        <a:lstStyle/>
        <a:p>
          <a:endParaRPr lang="zh-CN" altLang="en-US"/>
        </a:p>
      </dgm:t>
    </dgm:pt>
    <dgm:pt modelId="{529E4B52-9F76-44B7-B883-7BE42743041C}" type="pres">
      <dgm:prSet presAssocID="{DA59BB00-5359-4DE6-A135-BF9B2F9FD243}" presName="spacer" presStyleCnt="0"/>
      <dgm:spPr/>
    </dgm:pt>
    <dgm:pt modelId="{CABAD713-40FA-4E4B-85BC-53970273A920}" type="pres">
      <dgm:prSet presAssocID="{120FFBF1-BA05-429F-BEC9-30E6E390E6C8}" presName="parentText" presStyleLbl="node1" presStyleIdx="2" presStyleCnt="3" custLinFactNeighborY="46388">
        <dgm:presLayoutVars>
          <dgm:chMax val="0"/>
          <dgm:bulletEnabled val="1"/>
        </dgm:presLayoutVars>
      </dgm:prSet>
      <dgm:spPr/>
      <dgm:t>
        <a:bodyPr/>
        <a:lstStyle/>
        <a:p>
          <a:endParaRPr lang="zh-CN" altLang="en-US"/>
        </a:p>
      </dgm:t>
    </dgm:pt>
  </dgm:ptLst>
  <dgm:cxnLst>
    <dgm:cxn modelId="{17072106-C6FB-4C61-A425-08004E7D558F}" type="presOf" srcId="{161E3B21-E710-4E72-8514-D19F64ACA9DC}" destId="{9F060466-DE9C-4F2F-AC7F-823084B1BD7F}" srcOrd="0" destOrd="0" presId="urn:microsoft.com/office/officeart/2005/8/layout/vList2"/>
    <dgm:cxn modelId="{8AEFA494-F7C1-4171-AF87-C4BAC38C2ABB}" type="presOf" srcId="{8862209E-DF7E-4232-B625-FC3B173A6C21}" destId="{AEB86354-1B39-4123-B3A7-193206D812E5}"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5E988F77-6A41-48CF-841C-6945D3C95377}" srcId="{161E3B21-E710-4E72-8514-D19F64ACA9DC}" destId="{120FFBF1-BA05-429F-BEC9-30E6E390E6C8}" srcOrd="2" destOrd="0" parTransId="{63E349A4-4AEF-4C7A-A5D1-693709EC065C}" sibTransId="{A437B804-86E6-4CC7-852D-DE81DC31D972}"/>
    <dgm:cxn modelId="{4FC06FD7-F246-4C74-AB09-2BD925907914}" type="presOf" srcId="{C81CF3D4-02C6-4E05-8FEB-C182892AA779}" destId="{5D33DAF0-5170-488C-B936-1B7EF05EE83F}" srcOrd="0" destOrd="0" presId="urn:microsoft.com/office/officeart/2005/8/layout/vList2"/>
    <dgm:cxn modelId="{C911B4AF-4E56-4F14-86F3-C9C2BDF657C8}" srcId="{161E3B21-E710-4E72-8514-D19F64ACA9DC}" destId="{C81CF3D4-02C6-4E05-8FEB-C182892AA779}" srcOrd="1" destOrd="0" parTransId="{8CCC540D-EA62-4DA3-9FC5-ADFA3BF84557}" sibTransId="{DA59BB00-5359-4DE6-A135-BF9B2F9FD243}"/>
    <dgm:cxn modelId="{31E7220D-CF97-4799-8DF0-3A55CEC1505D}" type="presOf" srcId="{120FFBF1-BA05-429F-BEC9-30E6E390E6C8}" destId="{CABAD713-40FA-4E4B-85BC-53970273A920}" srcOrd="0" destOrd="0" presId="urn:microsoft.com/office/officeart/2005/8/layout/vList2"/>
    <dgm:cxn modelId="{DB5C19FB-1BF3-4A9A-ACDB-9803DA677E2C}" type="presParOf" srcId="{9F060466-DE9C-4F2F-AC7F-823084B1BD7F}" destId="{AEB86354-1B39-4123-B3A7-193206D812E5}" srcOrd="0" destOrd="0" presId="urn:microsoft.com/office/officeart/2005/8/layout/vList2"/>
    <dgm:cxn modelId="{7992A878-D314-4D56-9F10-537D4EB9468E}" type="presParOf" srcId="{9F060466-DE9C-4F2F-AC7F-823084B1BD7F}" destId="{E44FD626-3F2E-4AA0-8632-42EEF03A85F1}" srcOrd="1" destOrd="0" presId="urn:microsoft.com/office/officeart/2005/8/layout/vList2"/>
    <dgm:cxn modelId="{B4933286-E98B-413E-9235-138281CB5942}" type="presParOf" srcId="{9F060466-DE9C-4F2F-AC7F-823084B1BD7F}" destId="{5D33DAF0-5170-488C-B936-1B7EF05EE83F}" srcOrd="2" destOrd="0" presId="urn:microsoft.com/office/officeart/2005/8/layout/vList2"/>
    <dgm:cxn modelId="{3B701B6E-FD60-4852-8D7B-967EDA0E899E}" type="presParOf" srcId="{9F060466-DE9C-4F2F-AC7F-823084B1BD7F}" destId="{529E4B52-9F76-44B7-B883-7BE42743041C}" srcOrd="3" destOrd="0" presId="urn:microsoft.com/office/officeart/2005/8/layout/vList2"/>
    <dgm:cxn modelId="{85432CA4-A9D6-4FB4-9A42-EF54F70B4B15}" type="presParOf" srcId="{9F060466-DE9C-4F2F-AC7F-823084B1BD7F}" destId="{CABAD713-40FA-4E4B-85BC-53970273A920}"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en-US" altLang="zh-CN" sz="2800" b="1" dirty="0" smtClean="0">
              <a:latin typeface="+mj-ea"/>
              <a:ea typeface="+mj-ea"/>
            </a:rPr>
            <a:t>1</a:t>
          </a:r>
          <a:r>
            <a:rPr lang="zh-CN" altLang="en-US" sz="2800" b="1" dirty="0" smtClean="0">
              <a:latin typeface="+mj-ea"/>
              <a:ea typeface="+mj-ea"/>
            </a:rPr>
            <a:t>、所有的网盘在登录安全性上都没有一套较为有保证的机制，即用户认证这方面做的十分不到位。</a:t>
          </a:r>
          <a:r>
            <a:rPr lang="en-US" altLang="zh-CN" sz="2800" b="1" dirty="0" smtClean="0">
              <a:latin typeface="+mj-ea"/>
              <a:ea typeface="+mj-ea"/>
            </a:rPr>
            <a:t>2</a:t>
          </a:r>
          <a:r>
            <a:rPr lang="zh-CN" altLang="en-US" sz="2800" b="1" dirty="0" smtClean="0">
              <a:latin typeface="+mj-ea"/>
              <a:ea typeface="+mj-ea"/>
            </a:rPr>
            <a:t>、虽然有的网盘提供了提取码、子账户等功能，但都比较初级，并且限制较多，且为收费使用。</a:t>
          </a:r>
          <a:endParaRPr lang="en-US" altLang="zh-CN" sz="2800" b="1" dirty="0" smtClean="0">
            <a:latin typeface="+mj-ea"/>
            <a:ea typeface="+mj-ea"/>
          </a:endParaRPr>
        </a:p>
        <a:p>
          <a:pPr rtl="0"/>
          <a:r>
            <a:rPr lang="en-US" altLang="zh-CN" sz="2800" b="1" dirty="0" smtClean="0">
              <a:latin typeface="+mj-ea"/>
              <a:ea typeface="+mj-ea"/>
            </a:rPr>
            <a:t>3</a:t>
          </a:r>
          <a:r>
            <a:rPr lang="zh-CN" altLang="en-US" sz="2800" b="1" dirty="0" smtClean="0">
              <a:latin typeface="+mj-ea"/>
              <a:ea typeface="+mj-ea"/>
            </a:rPr>
            <a:t>、加密都只是在设置密码上下功夫，在文件的存储上仍旧是整块存储，没有用到任何安全的存储方式。</a:t>
          </a:r>
          <a:endParaRPr lang="en-US" altLang="zh-CN" sz="2800" b="1" dirty="0" smtClean="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1" custScaleY="116604" custLinFactY="-190317" custLinFactNeighborY="-200000">
        <dgm:presLayoutVars>
          <dgm:chMax val="0"/>
          <dgm:bulletEnabled val="1"/>
        </dgm:presLayoutVars>
      </dgm:prSet>
      <dgm:spPr/>
      <dgm:t>
        <a:bodyPr/>
        <a:lstStyle/>
        <a:p>
          <a:endParaRPr lang="zh-CN" altLang="en-US"/>
        </a:p>
      </dgm:t>
    </dgm:pt>
  </dgm:ptLst>
  <dgm:cxnLst>
    <dgm:cxn modelId="{16168AF5-A131-4A5B-BBD3-0E03338882D9}" type="presOf" srcId="{8862209E-DF7E-4232-B625-FC3B173A6C21}" destId="{AEB86354-1B39-4123-B3A7-193206D812E5}"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F5711205-C35A-4300-8F74-E71F7A52E36C}" type="presOf" srcId="{161E3B21-E710-4E72-8514-D19F64ACA9DC}" destId="{9F060466-DE9C-4F2F-AC7F-823084B1BD7F}" srcOrd="0" destOrd="0" presId="urn:microsoft.com/office/officeart/2005/8/layout/vList2"/>
    <dgm:cxn modelId="{40346E8C-B290-4F38-8227-DF5E043CDFFD}" type="presParOf" srcId="{9F060466-DE9C-4F2F-AC7F-823084B1BD7F}" destId="{AEB86354-1B39-4123-B3A7-193206D812E5}"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zh-CN" altLang="en-US" sz="2800" b="1" dirty="0" smtClean="0">
              <a:latin typeface="+mj-ea"/>
              <a:ea typeface="+mj-ea"/>
            </a:rPr>
            <a:t>类型趋向于人人网等社交网络，在增加娱乐性的同时也增加了风险。好友越多，文件的可接触面就越广、因而文件的失窃，盗用等问题就会接踵而来。</a:t>
          </a:r>
          <a:endParaRPr lang="zh-CN" altLang="en-US"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7EFB7E98-60E3-4863-8F8D-6C3D695D0D2D}">
      <dgm:prSet custT="1"/>
      <dgm:spPr/>
      <dgm:t>
        <a:bodyPr/>
        <a:lstStyle/>
        <a:p>
          <a:pPr rtl="0"/>
          <a:r>
            <a:rPr lang="zh-CN" altLang="en-US" sz="2800" b="1" dirty="0" smtClean="0">
              <a:latin typeface="+mj-ea"/>
              <a:ea typeface="+mj-ea"/>
            </a:rPr>
            <a:t>文件的外链也会导致文件被非法用户操作（下载、修改等）。基于简单的验证码安全性低，如果对方绕过网盘系统，那么该验证码将形同虚设。</a:t>
          </a:r>
          <a:endParaRPr lang="zh-CN" altLang="en-US" sz="2800" b="1" dirty="0">
            <a:latin typeface="+mj-ea"/>
            <a:ea typeface="+mj-ea"/>
          </a:endParaRPr>
        </a:p>
      </dgm:t>
    </dgm:pt>
    <dgm:pt modelId="{09E2A08A-72BD-41B6-A1D0-F022DC432A0B}" type="parTrans" cxnId="{0146664C-112A-4682-A8D7-8B5D90B631A3}">
      <dgm:prSet/>
      <dgm:spPr/>
      <dgm:t>
        <a:bodyPr/>
        <a:lstStyle/>
        <a:p>
          <a:endParaRPr lang="zh-CN" altLang="en-US"/>
        </a:p>
      </dgm:t>
    </dgm:pt>
    <dgm:pt modelId="{0E48C90E-634E-4883-9A76-23C0404405D5}" type="sibTrans" cxnId="{0146664C-112A-4682-A8D7-8B5D90B631A3}">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2" custScaleY="116604" custLinFactY="-268" custLinFactNeighborY="-100000">
        <dgm:presLayoutVars>
          <dgm:chMax val="0"/>
          <dgm:bulletEnabled val="1"/>
        </dgm:presLayoutVars>
      </dgm:prSet>
      <dgm:spPr/>
      <dgm:t>
        <a:bodyPr/>
        <a:lstStyle/>
        <a:p>
          <a:endParaRPr lang="zh-CN" altLang="en-US"/>
        </a:p>
      </dgm:t>
    </dgm:pt>
    <dgm:pt modelId="{E44FD626-3F2E-4AA0-8632-42EEF03A85F1}" type="pres">
      <dgm:prSet presAssocID="{EAF421DA-B3DD-4E85-9EA3-AC59976FC408}" presName="spacer" presStyleCnt="0"/>
      <dgm:spPr/>
    </dgm:pt>
    <dgm:pt modelId="{BBC8BD92-DE01-41C5-B42E-164523A03608}" type="pres">
      <dgm:prSet presAssocID="{7EFB7E98-60E3-4863-8F8D-6C3D695D0D2D}" presName="parentText" presStyleLbl="node1" presStyleIdx="1" presStyleCnt="2" custScaleY="116604" custLinFactNeighborY="87034">
        <dgm:presLayoutVars>
          <dgm:chMax val="0"/>
          <dgm:bulletEnabled val="1"/>
        </dgm:presLayoutVars>
      </dgm:prSet>
      <dgm:spPr/>
      <dgm:t>
        <a:bodyPr/>
        <a:lstStyle/>
        <a:p>
          <a:endParaRPr lang="zh-CN" altLang="en-US"/>
        </a:p>
      </dgm:t>
    </dgm:pt>
  </dgm:ptLst>
  <dgm:cxnLst>
    <dgm:cxn modelId="{0146664C-112A-4682-A8D7-8B5D90B631A3}" srcId="{161E3B21-E710-4E72-8514-D19F64ACA9DC}" destId="{7EFB7E98-60E3-4863-8F8D-6C3D695D0D2D}" srcOrd="1" destOrd="0" parTransId="{09E2A08A-72BD-41B6-A1D0-F022DC432A0B}" sibTransId="{0E48C90E-634E-4883-9A76-23C0404405D5}"/>
    <dgm:cxn modelId="{E1D6B847-2A8C-441F-8835-3EB1C18A4452}" type="presOf" srcId="{8862209E-DF7E-4232-B625-FC3B173A6C21}" destId="{AEB86354-1B39-4123-B3A7-193206D812E5}" srcOrd="0" destOrd="0" presId="urn:microsoft.com/office/officeart/2005/8/layout/vList2"/>
    <dgm:cxn modelId="{8DF9C2B9-CBFE-4382-BF02-16ABB0C98E13}" type="presOf" srcId="{7EFB7E98-60E3-4863-8F8D-6C3D695D0D2D}" destId="{BBC8BD92-DE01-41C5-B42E-164523A03608}"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E9904A32-10C6-4B43-9C6B-55DB8C929E6D}" type="presOf" srcId="{161E3B21-E710-4E72-8514-D19F64ACA9DC}" destId="{9F060466-DE9C-4F2F-AC7F-823084B1BD7F}" srcOrd="0" destOrd="0" presId="urn:microsoft.com/office/officeart/2005/8/layout/vList2"/>
    <dgm:cxn modelId="{5AA385E4-4308-4A41-B637-6D23E98594D7}" type="presParOf" srcId="{9F060466-DE9C-4F2F-AC7F-823084B1BD7F}" destId="{AEB86354-1B39-4123-B3A7-193206D812E5}" srcOrd="0" destOrd="0" presId="urn:microsoft.com/office/officeart/2005/8/layout/vList2"/>
    <dgm:cxn modelId="{3EEE8489-4104-4DD6-98ED-BA47BCAD7AA8}" type="presParOf" srcId="{9F060466-DE9C-4F2F-AC7F-823084B1BD7F}" destId="{E44FD626-3F2E-4AA0-8632-42EEF03A85F1}" srcOrd="1" destOrd="0" presId="urn:microsoft.com/office/officeart/2005/8/layout/vList2"/>
    <dgm:cxn modelId="{FBBA35BE-61F2-4136-AA1B-1EE4510C0E04}" type="presParOf" srcId="{9F060466-DE9C-4F2F-AC7F-823084B1BD7F}" destId="{BBC8BD92-DE01-41C5-B42E-164523A03608}"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zh-CN" altLang="en-US" sz="2800" b="1" dirty="0" smtClean="0">
              <a:latin typeface="+mj-ea"/>
              <a:ea typeface="+mj-ea"/>
            </a:rPr>
            <a:t>多账号匹配登陆将呈指数级增大网盘的风险。因为一旦多个匹配账户中的一个账号密码失窃，将导致网盘的内容遭受极大的安全威胁。</a:t>
          </a:r>
          <a:endParaRPr lang="zh-CN" altLang="en-US"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1" custScaleY="116604" custLinFactNeighborY="-31704">
        <dgm:presLayoutVars>
          <dgm:chMax val="0"/>
          <dgm:bulletEnabled val="1"/>
        </dgm:presLayoutVars>
      </dgm:prSet>
      <dgm:spPr/>
      <dgm:t>
        <a:bodyPr/>
        <a:lstStyle/>
        <a:p>
          <a:endParaRPr lang="zh-CN" altLang="en-US"/>
        </a:p>
      </dgm:t>
    </dgm:pt>
  </dgm:ptLst>
  <dgm:cxnLst>
    <dgm:cxn modelId="{5495FE44-2A91-4E0A-ABB8-965BD4C37C22}" type="presOf" srcId="{8862209E-DF7E-4232-B625-FC3B173A6C21}" destId="{AEB86354-1B39-4123-B3A7-193206D812E5}" srcOrd="0" destOrd="0" presId="urn:microsoft.com/office/officeart/2005/8/layout/vList2"/>
    <dgm:cxn modelId="{98F5F4FC-0251-4DC6-924C-E381FAA8EE98}" type="presOf" srcId="{161E3B21-E710-4E72-8514-D19F64ACA9DC}" destId="{9F060466-DE9C-4F2F-AC7F-823084B1BD7F}"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C4843874-0DB4-4C09-89D9-4E4BC7467732}" type="presParOf" srcId="{9F060466-DE9C-4F2F-AC7F-823084B1BD7F}" destId="{AEB86354-1B39-4123-B3A7-193206D812E5}"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zh-CN" altLang="en-US" sz="2800" b="1" dirty="0" smtClean="0">
              <a:latin typeface="+mj-ea"/>
              <a:ea typeface="+mj-ea"/>
            </a:rPr>
            <a:t>网盘界面对文件夹按照文档、图片、音乐、视频分为四类，文件上传有特殊界面显示，有上传速度，文件名，上传时间等显示，并支持断点续传、批量上传下载等功能。同时，上传的文件夹有公开文件夹呃私密文件夹之分，用户可自行选择哪些文件上传共分享，哪些属于自己的私密文档。例如够快网盘，在以上功能中都十分突出，是特色所在。</a:t>
          </a:r>
          <a:endParaRPr lang="zh-CN" altLang="en-US"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1" custScaleY="1416852" custLinFactNeighborY="-2763">
        <dgm:presLayoutVars>
          <dgm:chMax val="0"/>
          <dgm:bulletEnabled val="1"/>
        </dgm:presLayoutVars>
      </dgm:prSet>
      <dgm:spPr/>
      <dgm:t>
        <a:bodyPr/>
        <a:lstStyle/>
        <a:p>
          <a:endParaRPr lang="zh-CN" altLang="en-US"/>
        </a:p>
      </dgm:t>
    </dgm:pt>
  </dgm:ptLst>
  <dgm:cxnLst>
    <dgm:cxn modelId="{21793291-EA73-4337-BC63-FF0C35BC1176}" type="presOf" srcId="{8862209E-DF7E-4232-B625-FC3B173A6C21}" destId="{AEB86354-1B39-4123-B3A7-193206D812E5}"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327D4B9B-B28A-4F98-81F2-85CDAAA01DAE}" type="presOf" srcId="{161E3B21-E710-4E72-8514-D19F64ACA9DC}" destId="{9F060466-DE9C-4F2F-AC7F-823084B1BD7F}" srcOrd="0" destOrd="0" presId="urn:microsoft.com/office/officeart/2005/8/layout/vList2"/>
    <dgm:cxn modelId="{E70D6E67-FE3D-419F-9CCE-1CFE55D22D3A}" type="presParOf" srcId="{9F060466-DE9C-4F2F-AC7F-823084B1BD7F}" destId="{AEB86354-1B39-4123-B3A7-193206D812E5}"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en-US" altLang="zh-CN" sz="2800" b="1" dirty="0" smtClean="0">
              <a:latin typeface="+mj-ea"/>
              <a:ea typeface="+mj-ea"/>
            </a:rPr>
            <a:t>    </a:t>
          </a:r>
          <a:r>
            <a:rPr lang="zh-CN" altLang="en-US" sz="2800" b="1" dirty="0" smtClean="0">
              <a:latin typeface="+mj-ea"/>
              <a:ea typeface="+mj-ea"/>
            </a:rPr>
            <a:t>在网盘中可以设置一个或多个同步文件夹。这样一旦本地的同步文件夹中的文件发生改变，远程网盘系统中的文件也将同步实时发生改变</a:t>
          </a:r>
          <a:r>
            <a:rPr lang="zh-CN" altLang="en-US" sz="2800" b="1" dirty="0" smtClean="0">
              <a:latin typeface="+mj-ea"/>
              <a:ea typeface="+mj-ea"/>
            </a:rPr>
            <a:t>。并且同步的文件是可选择的。例如</a:t>
          </a:r>
          <a:r>
            <a:rPr lang="en-US" altLang="zh-CN" sz="2800" b="1" dirty="0" smtClean="0">
              <a:latin typeface="+mj-ea"/>
              <a:ea typeface="+mj-ea"/>
            </a:rPr>
            <a:t>115</a:t>
          </a:r>
          <a:r>
            <a:rPr lang="zh-CN" altLang="en-US" sz="2800" b="1" dirty="0" smtClean="0">
              <a:latin typeface="+mj-ea"/>
              <a:ea typeface="+mj-ea"/>
            </a:rPr>
            <a:t>网盘可自动同步本地文件夹和网盘。金山网盘功能更加细致，可进行选择性文件同步。</a:t>
          </a:r>
          <a:r>
            <a:rPr lang="en-US" altLang="zh-CN" sz="2800" b="1" dirty="0" smtClean="0">
              <a:latin typeface="+mj-ea"/>
              <a:ea typeface="+mj-ea"/>
            </a:rPr>
            <a:t>Sugarsync</a:t>
          </a:r>
          <a:r>
            <a:rPr lang="zh-CN" altLang="en-US" sz="2800" b="1" dirty="0" smtClean="0">
              <a:latin typeface="+mj-ea"/>
              <a:ea typeface="+mj-ea"/>
            </a:rPr>
            <a:t>网盘则是只同步用户额外设定的同步文件夹中的内容。够快不但提供文件同步，而且每次文件操作都将被记录下来，这样方便用户进行确认自己的文件是否被非法操作过。</a:t>
          </a:r>
          <a:endParaRPr lang="zh-CN"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1" custScaleY="1416852" custLinFactNeighborY="-2763">
        <dgm:presLayoutVars>
          <dgm:chMax val="0"/>
          <dgm:bulletEnabled val="1"/>
        </dgm:presLayoutVars>
      </dgm:prSet>
      <dgm:spPr/>
      <dgm:t>
        <a:bodyPr/>
        <a:lstStyle/>
        <a:p>
          <a:endParaRPr lang="zh-CN" altLang="en-US"/>
        </a:p>
      </dgm:t>
    </dgm:pt>
  </dgm:ptLst>
  <dgm:cxnLst>
    <dgm:cxn modelId="{38AFC947-0B83-4C58-AE4C-8066CFC37B86}" type="presOf" srcId="{8862209E-DF7E-4232-B625-FC3B173A6C21}" destId="{AEB86354-1B39-4123-B3A7-193206D812E5}" srcOrd="0" destOrd="0" presId="urn:microsoft.com/office/officeart/2005/8/layout/vList2"/>
    <dgm:cxn modelId="{70705DF8-9E5E-4DC1-9732-DC218584056B}" type="presOf" srcId="{161E3B21-E710-4E72-8514-D19F64ACA9DC}" destId="{9F060466-DE9C-4F2F-AC7F-823084B1BD7F}"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A7E9EACD-8EAE-44EA-810C-A83D94191F9E}" type="presParOf" srcId="{9F060466-DE9C-4F2F-AC7F-823084B1BD7F}" destId="{AEB86354-1B39-4123-B3A7-193206D812E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en-US" altLang="zh-CN" sz="2800" b="1" dirty="0" smtClean="0">
              <a:latin typeface="+mj-ea"/>
              <a:ea typeface="+mj-ea"/>
            </a:rPr>
            <a:t>    </a:t>
          </a:r>
          <a:r>
            <a:rPr lang="zh-CN" altLang="en-US" sz="2800" b="1" dirty="0" smtClean="0">
              <a:latin typeface="+mj-ea"/>
              <a:ea typeface="+mj-ea"/>
            </a:rPr>
            <a:t>大部分网盘中都实现了外链这一功能，利用外链可以方便的实现文件共享及发布而不必担心其他文件受到影响</a:t>
          </a:r>
          <a:r>
            <a:rPr lang="zh-CN" altLang="en-US" sz="2800" b="1" dirty="0" smtClean="0">
              <a:latin typeface="+mj-ea"/>
              <a:ea typeface="+mj-ea"/>
            </a:rPr>
            <a:t>。并且用户可自主设定是否加密。例如：够快网盘为用户提供文件发布功能，用户自己决定是否设置密码，并且该外链链接地址可被分享至其他大型社交网络中，如新浪微博、人人网、</a:t>
          </a:r>
          <a:r>
            <a:rPr lang="en-US" altLang="zh-CN" sz="2800" b="1" dirty="0" smtClean="0">
              <a:latin typeface="+mj-ea"/>
              <a:ea typeface="+mj-ea"/>
            </a:rPr>
            <a:t>QQ</a:t>
          </a:r>
          <a:r>
            <a:rPr lang="zh-CN" altLang="en-US" sz="2800" b="1" dirty="0" smtClean="0">
              <a:latin typeface="+mj-ea"/>
              <a:ea typeface="+mj-ea"/>
            </a:rPr>
            <a:t>空间等（</a:t>
          </a:r>
          <a:r>
            <a:rPr lang="en-US" altLang="zh-CN" sz="2800" b="1" dirty="0" smtClean="0">
              <a:latin typeface="+mj-ea"/>
              <a:ea typeface="+mj-ea"/>
            </a:rPr>
            <a:t>VIP Only</a:t>
          </a:r>
          <a:r>
            <a:rPr lang="zh-CN" altLang="en-US" sz="2800" b="1" dirty="0" smtClean="0">
              <a:latin typeface="+mj-ea"/>
              <a:ea typeface="+mj-ea"/>
            </a:rPr>
            <a:t>）。</a:t>
          </a:r>
          <a:endParaRPr lang="zh-CN"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1" custScaleY="1416852" custLinFactNeighborY="-2763">
        <dgm:presLayoutVars>
          <dgm:chMax val="0"/>
          <dgm:bulletEnabled val="1"/>
        </dgm:presLayoutVars>
      </dgm:prSet>
      <dgm:spPr/>
      <dgm:t>
        <a:bodyPr/>
        <a:lstStyle/>
        <a:p>
          <a:endParaRPr lang="zh-CN" altLang="en-US"/>
        </a:p>
      </dgm:t>
    </dgm:pt>
  </dgm:ptLst>
  <dgm:cxnLst>
    <dgm:cxn modelId="{3116EC63-3CCF-43A2-829C-E202D1478685}" type="presOf" srcId="{8862209E-DF7E-4232-B625-FC3B173A6C21}" destId="{AEB86354-1B39-4123-B3A7-193206D812E5}" srcOrd="0" destOrd="0" presId="urn:microsoft.com/office/officeart/2005/8/layout/vList2"/>
    <dgm:cxn modelId="{1860F4A3-5DC8-4784-8FBD-047AF1F24622}" type="presOf" srcId="{161E3B21-E710-4E72-8514-D19F64ACA9DC}" destId="{9F060466-DE9C-4F2F-AC7F-823084B1BD7F}"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C11ED5AA-3B3B-463B-8196-131733355BCB}" type="presParOf" srcId="{9F060466-DE9C-4F2F-AC7F-823084B1BD7F}" destId="{AEB86354-1B39-4123-B3A7-193206D812E5}"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en-US" altLang="zh-CN" sz="2800" b="1" dirty="0" smtClean="0">
              <a:latin typeface="+mj-ea"/>
              <a:ea typeface="+mj-ea"/>
            </a:rPr>
            <a:t>    </a:t>
          </a:r>
          <a:r>
            <a:rPr lang="zh-CN" altLang="en-US" sz="2800" b="1" dirty="0" smtClean="0">
              <a:latin typeface="+mj-ea"/>
              <a:ea typeface="+mj-ea"/>
            </a:rPr>
            <a:t>部分网盘中都实现了文件预览这一功能。实现这一功能的初衷是为了用户的方便性考虑，但是在预览的过程中系统为了简便起见是将整个文件解密或是置为经过验证的状态。这样只要将处理过的文件发送一部分或全部给用户即</a:t>
          </a:r>
          <a:r>
            <a:rPr lang="zh-CN" altLang="en-US" sz="2800" b="1" dirty="0" smtClean="0">
              <a:latin typeface="+mj-ea"/>
              <a:ea typeface="+mj-ea"/>
            </a:rPr>
            <a:t>可。例如够快网盘，用户界面有</a:t>
          </a:r>
          <a:r>
            <a:rPr lang="en-US" altLang="zh-CN" sz="2800" b="1" dirty="0" smtClean="0">
              <a:latin typeface="+mj-ea"/>
              <a:ea typeface="+mj-ea"/>
            </a:rPr>
            <a:t>3</a:t>
          </a:r>
          <a:r>
            <a:rPr lang="zh-CN" altLang="en-US" sz="2800" b="1" dirty="0" smtClean="0">
              <a:latin typeface="+mj-ea"/>
              <a:ea typeface="+mj-ea"/>
            </a:rPr>
            <a:t>种风格选择，其中有一种就是文件预览模式，另外两种是列表模式和播放器模式，页面十分精致。</a:t>
          </a:r>
          <a:endParaRPr lang="zh-CN"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1" custScaleY="1416852" custLinFactNeighborY="-2763">
        <dgm:presLayoutVars>
          <dgm:chMax val="0"/>
          <dgm:bulletEnabled val="1"/>
        </dgm:presLayoutVars>
      </dgm:prSet>
      <dgm:spPr/>
      <dgm:t>
        <a:bodyPr/>
        <a:lstStyle/>
        <a:p>
          <a:endParaRPr lang="zh-CN" altLang="en-US"/>
        </a:p>
      </dgm:t>
    </dgm:pt>
  </dgm:ptLst>
  <dgm:cxnLst>
    <dgm:cxn modelId="{22536075-E31E-4F7C-9364-F46501C2AB51}" type="presOf" srcId="{161E3B21-E710-4E72-8514-D19F64ACA9DC}" destId="{9F060466-DE9C-4F2F-AC7F-823084B1BD7F}"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9FCF4E0A-E610-4FB9-84A4-0DC691539B68}" type="presOf" srcId="{8862209E-DF7E-4232-B625-FC3B173A6C21}" destId="{AEB86354-1B39-4123-B3A7-193206D812E5}" srcOrd="0" destOrd="0" presId="urn:microsoft.com/office/officeart/2005/8/layout/vList2"/>
    <dgm:cxn modelId="{9228F2AA-D22C-409A-9344-E8B6B689159D}" type="presParOf" srcId="{9F060466-DE9C-4F2F-AC7F-823084B1BD7F}" destId="{AEB86354-1B39-4123-B3A7-193206D812E5}"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zh-CN" altLang="en-US" sz="2800" b="1" dirty="0" smtClean="0">
              <a:latin typeface="+mj-ea"/>
              <a:ea typeface="+mj-ea"/>
            </a:rPr>
            <a:t>用户</a:t>
          </a:r>
          <a:r>
            <a:rPr lang="zh-CN" altLang="en-US" sz="2800" b="1" dirty="0" smtClean="0">
              <a:latin typeface="+mj-ea"/>
              <a:ea typeface="+mj-ea"/>
            </a:rPr>
            <a:t>在上传文件的过程中不需要输入用户名和密码而是直接以匿名帐号的方式进行登录。该种方式在一定程度上可以</a:t>
          </a:r>
          <a:r>
            <a:rPr lang="zh-CN" altLang="en-US" sz="2800" b="1" dirty="0" smtClean="0">
              <a:latin typeface="+mj-ea"/>
              <a:ea typeface="+mj-ea"/>
            </a:rPr>
            <a:t>方便用户。例如纳米盘中，网盘为用户提供了匿名上传这一上传方式，并且在</a:t>
          </a:r>
          <a:r>
            <a:rPr lang="zh-CN" altLang="en-US" sz="2800" b="1" dirty="0" smtClean="0">
              <a:latin typeface="+mj-ea"/>
              <a:ea typeface="+mj-ea"/>
            </a:rPr>
            <a:t>正式用户登录后，匿名用户中的文件将自动传到登陆账号的空间中</a:t>
          </a:r>
          <a:r>
            <a:rPr lang="zh-CN" altLang="en-US" sz="2800" b="1" dirty="0" smtClean="0">
              <a:latin typeface="+mj-ea"/>
              <a:ea typeface="+mj-ea"/>
            </a:rPr>
            <a:t>去。</a:t>
          </a:r>
          <a:endParaRPr lang="zh-CN"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1" custScaleY="1416852" custLinFactNeighborY="-2763">
        <dgm:presLayoutVars>
          <dgm:chMax val="0"/>
          <dgm:bulletEnabled val="1"/>
        </dgm:presLayoutVars>
      </dgm:prSet>
      <dgm:spPr/>
      <dgm:t>
        <a:bodyPr/>
        <a:lstStyle/>
        <a:p>
          <a:endParaRPr lang="zh-CN" altLang="en-US"/>
        </a:p>
      </dgm:t>
    </dgm:pt>
  </dgm:ptLst>
  <dgm:cxnLst>
    <dgm:cxn modelId="{DC68AD42-3E16-45DF-9DA5-9D38CB681EAD}" type="presOf" srcId="{8862209E-DF7E-4232-B625-FC3B173A6C21}" destId="{AEB86354-1B39-4123-B3A7-193206D812E5}"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CB376897-08C9-410F-92D8-D27E2C3152A4}" type="presOf" srcId="{161E3B21-E710-4E72-8514-D19F64ACA9DC}" destId="{9F060466-DE9C-4F2F-AC7F-823084B1BD7F}" srcOrd="0" destOrd="0" presId="urn:microsoft.com/office/officeart/2005/8/layout/vList2"/>
    <dgm:cxn modelId="{9D3B166D-9C64-4153-9E00-259FEB9FE968}" type="presParOf" srcId="{9F060466-DE9C-4F2F-AC7F-823084B1BD7F}" destId="{AEB86354-1B39-4123-B3A7-193206D812E5}"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zh-CN" altLang="en-US" sz="2800" b="1" dirty="0" smtClean="0">
              <a:latin typeface="+mj-ea"/>
              <a:ea typeface="+mj-ea"/>
            </a:rPr>
            <a:t>用户可通过电脑或手机对自己的网盘进行操作，十分友好方便。例如金山网盘，新浪微盘，</a:t>
          </a:r>
          <a:r>
            <a:rPr lang="en-US" altLang="zh-CN" sz="2800" b="1" dirty="0" err="1" smtClean="0">
              <a:latin typeface="+mj-ea"/>
              <a:ea typeface="+mj-ea"/>
            </a:rPr>
            <a:t>DBank</a:t>
          </a:r>
          <a:r>
            <a:rPr lang="zh-CN" altLang="en-US" sz="2800" b="1" dirty="0" smtClean="0">
              <a:latin typeface="+mj-ea"/>
              <a:ea typeface="+mj-ea"/>
            </a:rPr>
            <a:t>网盘、</a:t>
          </a:r>
          <a:r>
            <a:rPr lang="en-US" altLang="zh-CN" sz="2800" b="1" dirty="0" err="1" smtClean="0">
              <a:latin typeface="+mj-ea"/>
              <a:ea typeface="+mj-ea"/>
            </a:rPr>
            <a:t>IboxFile</a:t>
          </a:r>
          <a:r>
            <a:rPr lang="zh-CN" altLang="en-US" sz="2800" b="1" dirty="0" smtClean="0">
              <a:latin typeface="+mj-ea"/>
              <a:ea typeface="+mj-ea"/>
            </a:rPr>
            <a:t>、够快网盘等，都提供了文件查看、上传、下载、重命名等最基础的网盘文件操作功能。并针对</a:t>
          </a:r>
          <a:r>
            <a:rPr lang="en-US" altLang="zh-CN" sz="2800" b="1" dirty="0" smtClean="0">
              <a:latin typeface="+mj-ea"/>
              <a:ea typeface="+mj-ea"/>
            </a:rPr>
            <a:t>PC</a:t>
          </a:r>
          <a:r>
            <a:rPr lang="zh-CN" altLang="en-US" sz="2800" b="1" dirty="0" smtClean="0">
              <a:latin typeface="+mj-ea"/>
              <a:ea typeface="+mj-ea"/>
            </a:rPr>
            <a:t>和手机平台特性赋予各客户端相关功能。</a:t>
          </a:r>
          <a:endParaRPr lang="zh-CN"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1" custScaleY="1416852" custLinFactNeighborY="-2763">
        <dgm:presLayoutVars>
          <dgm:chMax val="0"/>
          <dgm:bulletEnabled val="1"/>
        </dgm:presLayoutVars>
      </dgm:prSet>
      <dgm:spPr/>
      <dgm:t>
        <a:bodyPr/>
        <a:lstStyle/>
        <a:p>
          <a:endParaRPr lang="zh-CN" altLang="en-US"/>
        </a:p>
      </dgm:t>
    </dgm:pt>
  </dgm:ptLst>
  <dgm:cxnLst>
    <dgm:cxn modelId="{06D13C8D-D374-4C99-95CE-911915EF7DAC}" type="presOf" srcId="{8862209E-DF7E-4232-B625-FC3B173A6C21}" destId="{AEB86354-1B39-4123-B3A7-193206D812E5}"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709DCE2C-57D7-456E-9A3C-1990616B1700}" type="presOf" srcId="{161E3B21-E710-4E72-8514-D19F64ACA9DC}" destId="{9F060466-DE9C-4F2F-AC7F-823084B1BD7F}" srcOrd="0" destOrd="0" presId="urn:microsoft.com/office/officeart/2005/8/layout/vList2"/>
    <dgm:cxn modelId="{78759576-D75E-4F82-BEE3-37DD259A4A89}" type="presParOf" srcId="{9F060466-DE9C-4F2F-AC7F-823084B1BD7F}" destId="{AEB86354-1B39-4123-B3A7-193206D812E5}"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zh-CN" altLang="en-US" sz="2800" b="1" dirty="0" smtClean="0">
              <a:latin typeface="+mj-ea"/>
              <a:ea typeface="+mj-ea"/>
            </a:rPr>
            <a:t>用户可通过例如新浪微博，人人账户，开心网账户，手机号码，电子邮箱等多账户进行同一个身份验证，意味着用户不必再多耗费时间进行账户注册申请并多记一个账户密码。</a:t>
          </a:r>
          <a:endParaRPr lang="zh-CN"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1" custScaleY="1416852" custLinFactNeighborY="-2763">
        <dgm:presLayoutVars>
          <dgm:chMax val="0"/>
          <dgm:bulletEnabled val="1"/>
        </dgm:presLayoutVars>
      </dgm:prSet>
      <dgm:spPr/>
      <dgm:t>
        <a:bodyPr/>
        <a:lstStyle/>
        <a:p>
          <a:endParaRPr lang="zh-CN" altLang="en-US"/>
        </a:p>
      </dgm:t>
    </dgm:pt>
  </dgm:ptLst>
  <dgm:cxnLst>
    <dgm:cxn modelId="{61E26778-8463-4488-A21D-4185B7C86D3A}" type="presOf" srcId="{8862209E-DF7E-4232-B625-FC3B173A6C21}" destId="{AEB86354-1B39-4123-B3A7-193206D812E5}"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AB00E02C-0594-4D17-920F-34BF173D2584}" type="presOf" srcId="{161E3B21-E710-4E72-8514-D19F64ACA9DC}" destId="{9F060466-DE9C-4F2F-AC7F-823084B1BD7F}" srcOrd="0" destOrd="0" presId="urn:microsoft.com/office/officeart/2005/8/layout/vList2"/>
    <dgm:cxn modelId="{108EC3A3-6C28-4600-B95A-E0E0F2E9E150}" type="presParOf" srcId="{9F060466-DE9C-4F2F-AC7F-823084B1BD7F}" destId="{AEB86354-1B39-4123-B3A7-193206D812E5}"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61E3B21-E710-4E72-8514-D19F64AC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862209E-DF7E-4232-B625-FC3B173A6C21}">
      <dgm:prSet custT="1"/>
      <dgm:spPr/>
      <dgm:t>
        <a:bodyPr/>
        <a:lstStyle/>
        <a:p>
          <a:pPr rtl="0"/>
          <a:r>
            <a:rPr lang="zh-CN" altLang="en-US" sz="2800" b="1" dirty="0" smtClean="0">
              <a:latin typeface="+mj-ea"/>
              <a:ea typeface="+mj-ea"/>
            </a:rPr>
            <a:t>用户分普通用户和</a:t>
          </a:r>
          <a:r>
            <a:rPr lang="en-US" altLang="zh-CN" sz="2800" b="1" dirty="0" smtClean="0">
              <a:latin typeface="+mj-ea"/>
              <a:ea typeface="+mj-ea"/>
            </a:rPr>
            <a:t>VIP</a:t>
          </a:r>
          <a:r>
            <a:rPr lang="zh-CN" altLang="en-US" sz="2800" b="1" dirty="0" smtClean="0">
              <a:latin typeface="+mj-ea"/>
              <a:ea typeface="+mj-ea"/>
            </a:rPr>
            <a:t>用户，并且可进行邀请好友，在线、离线消息传递，关注我的人、我的联系人、最近访客、文件局域共享、朋友圈等操作。使得网盘使用更人性化、娱乐化。例如够快网盘、</a:t>
          </a:r>
          <a:r>
            <a:rPr lang="en-US" altLang="zh-CN" sz="2800" b="1" dirty="0" smtClean="0">
              <a:latin typeface="+mj-ea"/>
              <a:ea typeface="+mj-ea"/>
            </a:rPr>
            <a:t>115</a:t>
          </a:r>
          <a:r>
            <a:rPr lang="zh-CN" altLang="en-US" sz="2800" b="1" dirty="0" smtClean="0">
              <a:latin typeface="+mj-ea"/>
              <a:ea typeface="+mj-ea"/>
            </a:rPr>
            <a:t>盘等都。并且还设置了相关用户等级升级激励制度，不同等级的用户对应相应的空间大小和特殊功能。</a:t>
          </a:r>
          <a:endParaRPr lang="zh-CN" sz="2800" b="1" dirty="0">
            <a:latin typeface="+mj-ea"/>
            <a:ea typeface="+mj-ea"/>
          </a:endParaRPr>
        </a:p>
      </dgm:t>
    </dgm:pt>
    <dgm:pt modelId="{9476F849-2AFF-4DEC-896B-24228FF6B279}" type="parTrans" cxnId="{B9ABCEC2-5E80-4D40-B67F-9FC8499F04AF}">
      <dgm:prSet/>
      <dgm:spPr/>
      <dgm:t>
        <a:bodyPr/>
        <a:lstStyle/>
        <a:p>
          <a:endParaRPr lang="zh-CN" altLang="en-US"/>
        </a:p>
      </dgm:t>
    </dgm:pt>
    <dgm:pt modelId="{EAF421DA-B3DD-4E85-9EA3-AC59976FC408}" type="sibTrans" cxnId="{B9ABCEC2-5E80-4D40-B67F-9FC8499F04AF}">
      <dgm:prSet/>
      <dgm:spPr/>
      <dgm:t>
        <a:bodyPr/>
        <a:lstStyle/>
        <a:p>
          <a:endParaRPr lang="zh-CN" altLang="en-US"/>
        </a:p>
      </dgm:t>
    </dgm:pt>
    <dgm:pt modelId="{9F060466-DE9C-4F2F-AC7F-823084B1BD7F}" type="pres">
      <dgm:prSet presAssocID="{161E3B21-E710-4E72-8514-D19F64ACA9DC}" presName="linear" presStyleCnt="0">
        <dgm:presLayoutVars>
          <dgm:animLvl val="lvl"/>
          <dgm:resizeHandles val="exact"/>
        </dgm:presLayoutVars>
      </dgm:prSet>
      <dgm:spPr/>
      <dgm:t>
        <a:bodyPr/>
        <a:lstStyle/>
        <a:p>
          <a:endParaRPr lang="zh-CN" altLang="en-US"/>
        </a:p>
      </dgm:t>
    </dgm:pt>
    <dgm:pt modelId="{AEB86354-1B39-4123-B3A7-193206D812E5}" type="pres">
      <dgm:prSet presAssocID="{8862209E-DF7E-4232-B625-FC3B173A6C21}" presName="parentText" presStyleLbl="node1" presStyleIdx="0" presStyleCnt="1" custScaleY="1416852" custLinFactNeighborY="-2763">
        <dgm:presLayoutVars>
          <dgm:chMax val="0"/>
          <dgm:bulletEnabled val="1"/>
        </dgm:presLayoutVars>
      </dgm:prSet>
      <dgm:spPr/>
      <dgm:t>
        <a:bodyPr/>
        <a:lstStyle/>
        <a:p>
          <a:endParaRPr lang="zh-CN" altLang="en-US"/>
        </a:p>
      </dgm:t>
    </dgm:pt>
  </dgm:ptLst>
  <dgm:cxnLst>
    <dgm:cxn modelId="{D37F2F37-C974-4DBD-A2E3-B8CA0D77F021}" type="presOf" srcId="{8862209E-DF7E-4232-B625-FC3B173A6C21}" destId="{AEB86354-1B39-4123-B3A7-193206D812E5}" srcOrd="0" destOrd="0" presId="urn:microsoft.com/office/officeart/2005/8/layout/vList2"/>
    <dgm:cxn modelId="{FB0E1131-BCF2-4159-AF45-5CE6F21B8E93}" type="presOf" srcId="{161E3B21-E710-4E72-8514-D19F64ACA9DC}" destId="{9F060466-DE9C-4F2F-AC7F-823084B1BD7F}" srcOrd="0" destOrd="0" presId="urn:microsoft.com/office/officeart/2005/8/layout/vList2"/>
    <dgm:cxn modelId="{B9ABCEC2-5E80-4D40-B67F-9FC8499F04AF}" srcId="{161E3B21-E710-4E72-8514-D19F64ACA9DC}" destId="{8862209E-DF7E-4232-B625-FC3B173A6C21}" srcOrd="0" destOrd="0" parTransId="{9476F849-2AFF-4DEC-896B-24228FF6B279}" sibTransId="{EAF421DA-B3DD-4E85-9EA3-AC59976FC408}"/>
    <dgm:cxn modelId="{BBB40069-E4B3-4E50-BB60-62731A720817}" type="presParOf" srcId="{9F060466-DE9C-4F2F-AC7F-823084B1BD7F}" destId="{AEB86354-1B39-4123-B3A7-193206D812E5}"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0"/>
          <a:ext cx="8358246" cy="47103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mj-ea"/>
              <a:ea typeface="+mj-ea"/>
            </a:rPr>
            <a:t>    </a:t>
          </a:r>
          <a:r>
            <a:rPr lang="zh-CN" sz="2800" b="1" kern="1200" dirty="0" smtClean="0">
              <a:latin typeface="+mj-ea"/>
              <a:ea typeface="+mj-ea"/>
            </a:rPr>
            <a:t>现有的部分网盘中存在着保存网盘文件历史记录的功能</a:t>
          </a:r>
          <a:r>
            <a:rPr lang="en-US" sz="2800" b="1" kern="1200" dirty="0" smtClean="0">
              <a:latin typeface="+mj-ea"/>
              <a:ea typeface="+mj-ea"/>
            </a:rPr>
            <a:t>.</a:t>
          </a:r>
          <a:r>
            <a:rPr lang="zh-CN" sz="2800" b="1" kern="1200" dirty="0" smtClean="0">
              <a:latin typeface="+mj-ea"/>
              <a:ea typeface="+mj-ea"/>
            </a:rPr>
            <a:t>即网盘系统利用多级缓存机制将网盘的历史记录保存在不同的服务器中</a:t>
          </a:r>
          <a:r>
            <a:rPr lang="en-US" sz="2800" b="1" kern="1200" dirty="0" smtClean="0">
              <a:latin typeface="+mj-ea"/>
              <a:ea typeface="+mj-ea"/>
            </a:rPr>
            <a:t>,</a:t>
          </a:r>
          <a:r>
            <a:rPr lang="zh-CN" sz="2800" b="1" kern="1200" dirty="0" smtClean="0">
              <a:latin typeface="+mj-ea"/>
              <a:ea typeface="+mj-ea"/>
            </a:rPr>
            <a:t>或网盘使用策略对文件的历史记录进行保存。由于代价的不同在不同的服务器中保存历史版本的个数是不相同的</a:t>
          </a:r>
          <a:r>
            <a:rPr lang="zh-CN" altLang="en-US" sz="2800" b="1" kern="1200" dirty="0" smtClean="0">
              <a:latin typeface="+mj-ea"/>
              <a:ea typeface="+mj-ea"/>
            </a:rPr>
            <a:t>。例如：</a:t>
          </a:r>
          <a:r>
            <a:rPr lang="en-US" altLang="zh-CN" sz="2800" b="1" kern="1200" dirty="0" smtClean="0">
              <a:latin typeface="+mj-ea"/>
              <a:ea typeface="+mj-ea"/>
            </a:rPr>
            <a:t>Sugarsync</a:t>
          </a:r>
          <a:r>
            <a:rPr lang="zh-CN" altLang="en-US" sz="2800" b="1" kern="1200" dirty="0" smtClean="0">
              <a:latin typeface="+mj-ea"/>
              <a:ea typeface="+mj-ea"/>
            </a:rPr>
            <a:t>的保存数目为三个历史版本</a:t>
          </a:r>
          <a:r>
            <a:rPr lang="zh-CN" altLang="en-US" sz="2800" b="1" kern="1200" dirty="0" smtClean="0">
              <a:latin typeface="+mj-ea"/>
              <a:ea typeface="+mj-ea"/>
            </a:rPr>
            <a:t>，</a:t>
          </a:r>
          <a:r>
            <a:rPr lang="en-US" altLang="zh-CN" sz="2800" b="1" kern="1200" dirty="0" err="1" smtClean="0">
              <a:latin typeface="+mj-ea"/>
              <a:ea typeface="+mj-ea"/>
            </a:rPr>
            <a:t>uushare</a:t>
          </a:r>
          <a:r>
            <a:rPr lang="zh-CN" altLang="en-US" sz="2800" b="1" kern="1200" dirty="0" smtClean="0">
              <a:latin typeface="+mj-ea"/>
              <a:ea typeface="+mj-ea"/>
            </a:rPr>
            <a:t>也提供历史版本功能但</a:t>
          </a:r>
          <a:r>
            <a:rPr lang="zh-CN" altLang="en-US" sz="2800" b="1" kern="1200" dirty="0" smtClean="0">
              <a:latin typeface="+mj-ea"/>
              <a:ea typeface="+mj-ea"/>
            </a:rPr>
            <a:t>没有说明最大</a:t>
          </a:r>
          <a:r>
            <a:rPr lang="zh-CN" altLang="en-US" sz="2800" b="1" kern="1200" dirty="0" smtClean="0">
              <a:latin typeface="+mj-ea"/>
              <a:ea typeface="+mj-ea"/>
            </a:rPr>
            <a:t>数目。</a:t>
          </a:r>
          <a:endParaRPr lang="zh-CN" sz="2800" b="1" kern="1200" dirty="0">
            <a:latin typeface="+mj-ea"/>
            <a:ea typeface="+mj-ea"/>
          </a:endParaRPr>
        </a:p>
      </dsp:txBody>
      <dsp:txXfrm>
        <a:off x="0" y="0"/>
        <a:ext cx="8358246" cy="4710303"/>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0"/>
          <a:ext cx="8358246" cy="14433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latin typeface="+mj-ea"/>
              <a:ea typeface="+mj-ea"/>
            </a:rPr>
            <a:t>多个历史版本功能若采用系统</a:t>
          </a:r>
          <a:r>
            <a:rPr lang="zh-CN" altLang="en-US" sz="2800" b="1" kern="1200" dirty="0" smtClean="0">
              <a:latin typeface="+mj-ea"/>
              <a:ea typeface="+mj-ea"/>
            </a:rPr>
            <a:t>策略备份的</a:t>
          </a:r>
          <a:r>
            <a:rPr lang="zh-CN" altLang="en-US" sz="2800" b="1" kern="1200" dirty="0" smtClean="0">
              <a:latin typeface="+mj-ea"/>
              <a:ea typeface="+mj-ea"/>
            </a:rPr>
            <a:t>方式，实现代价太大。</a:t>
          </a:r>
          <a:endParaRPr lang="zh-CN" sz="2800" b="1" kern="1200" dirty="0">
            <a:latin typeface="+mj-ea"/>
            <a:ea typeface="+mj-ea"/>
          </a:endParaRPr>
        </a:p>
      </dsp:txBody>
      <dsp:txXfrm>
        <a:off x="0" y="0"/>
        <a:ext cx="8358246" cy="1443380"/>
      </dsp:txXfrm>
    </dsp:sp>
    <dsp:sp modelId="{5D33DAF0-5170-488C-B936-1B7EF05EE83F}">
      <dsp:nvSpPr>
        <dsp:cNvPr id="0" name=""/>
        <dsp:cNvSpPr/>
      </dsp:nvSpPr>
      <dsp:spPr>
        <a:xfrm>
          <a:off x="0" y="1464912"/>
          <a:ext cx="8358246" cy="16212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latin typeface="+mj-ea"/>
              <a:ea typeface="+mj-ea"/>
            </a:rPr>
            <a:t>如果采用多级服务器缓存的方式进行保存则存在缓存有效期的问题。文件的进一步缓存是由时间控制或是由事件控制。</a:t>
          </a:r>
          <a:endParaRPr lang="zh-CN" sz="2800" b="1" kern="1200" dirty="0">
            <a:latin typeface="+mj-ea"/>
            <a:ea typeface="+mj-ea"/>
          </a:endParaRPr>
        </a:p>
      </dsp:txBody>
      <dsp:txXfrm>
        <a:off x="0" y="1464912"/>
        <a:ext cx="8358246" cy="1621211"/>
      </dsp:txXfrm>
    </dsp:sp>
    <dsp:sp modelId="{CABAD713-40FA-4E4B-85BC-53970273A920}">
      <dsp:nvSpPr>
        <dsp:cNvPr id="0" name=""/>
        <dsp:cNvSpPr/>
      </dsp:nvSpPr>
      <dsp:spPr>
        <a:xfrm>
          <a:off x="0" y="3093696"/>
          <a:ext cx="8358246" cy="16212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latin typeface="+mj-ea"/>
              <a:ea typeface="+mj-ea"/>
            </a:rPr>
            <a:t>如何保证历史文件的指向性的正确</a:t>
          </a:r>
          <a:r>
            <a:rPr lang="en-US" altLang="zh-CN" sz="2800" b="1" kern="1200" dirty="0" smtClean="0">
              <a:latin typeface="+mj-ea"/>
              <a:ea typeface="+mj-ea"/>
            </a:rPr>
            <a:t>,</a:t>
          </a:r>
          <a:r>
            <a:rPr lang="zh-CN" altLang="en-US" sz="2800" b="1" kern="1200" dirty="0" smtClean="0">
              <a:latin typeface="+mj-ea"/>
              <a:ea typeface="+mj-ea"/>
            </a:rPr>
            <a:t>是由文件名来控制或由系统的指令控制</a:t>
          </a:r>
          <a:endParaRPr lang="zh-CN" sz="2800" b="1" kern="1200" dirty="0">
            <a:latin typeface="+mj-ea"/>
            <a:ea typeface="+mj-ea"/>
          </a:endParaRPr>
        </a:p>
      </dsp:txBody>
      <dsp:txXfrm>
        <a:off x="0" y="3093696"/>
        <a:ext cx="8358246" cy="1621211"/>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0"/>
          <a:ext cx="8358246" cy="42565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mj-ea"/>
              <a:ea typeface="+mj-ea"/>
            </a:rPr>
            <a:t>1</a:t>
          </a:r>
          <a:r>
            <a:rPr lang="zh-CN" altLang="en-US" sz="2800" b="1" kern="1200" dirty="0" smtClean="0">
              <a:latin typeface="+mj-ea"/>
              <a:ea typeface="+mj-ea"/>
            </a:rPr>
            <a:t>、所有的网盘在登录安全性上都没有一套较为有保证的机制，即用户认证这方面做的十分不到位。</a:t>
          </a:r>
          <a:r>
            <a:rPr lang="en-US" altLang="zh-CN" sz="2800" b="1" kern="1200" dirty="0" smtClean="0">
              <a:latin typeface="+mj-ea"/>
              <a:ea typeface="+mj-ea"/>
            </a:rPr>
            <a:t>2</a:t>
          </a:r>
          <a:r>
            <a:rPr lang="zh-CN" altLang="en-US" sz="2800" b="1" kern="1200" dirty="0" smtClean="0">
              <a:latin typeface="+mj-ea"/>
              <a:ea typeface="+mj-ea"/>
            </a:rPr>
            <a:t>、虽然有的网盘提供了提取码、子账户等功能，但都比较初级，并且限制较多，且为收费使用。</a:t>
          </a:r>
          <a:endParaRPr lang="en-US" altLang="zh-CN" sz="2800" b="1" kern="1200" dirty="0" smtClean="0">
            <a:latin typeface="+mj-ea"/>
            <a:ea typeface="+mj-ea"/>
          </a:endParaRPr>
        </a:p>
        <a:p>
          <a:pPr lvl="0" algn="l" defTabSz="1244600" rtl="0">
            <a:lnSpc>
              <a:spcPct val="90000"/>
            </a:lnSpc>
            <a:spcBef>
              <a:spcPct val="0"/>
            </a:spcBef>
            <a:spcAft>
              <a:spcPct val="35000"/>
            </a:spcAft>
          </a:pPr>
          <a:r>
            <a:rPr lang="en-US" altLang="zh-CN" sz="2800" b="1" kern="1200" dirty="0" smtClean="0">
              <a:latin typeface="+mj-ea"/>
              <a:ea typeface="+mj-ea"/>
            </a:rPr>
            <a:t>3</a:t>
          </a:r>
          <a:r>
            <a:rPr lang="zh-CN" altLang="en-US" sz="2800" b="1" kern="1200" dirty="0" smtClean="0">
              <a:latin typeface="+mj-ea"/>
              <a:ea typeface="+mj-ea"/>
            </a:rPr>
            <a:t>、加密都只是在设置密码上下功夫，在文件的存储上仍旧是整块存储，没有用到任何安全的存储方式。</a:t>
          </a:r>
          <a:endParaRPr lang="en-US" altLang="zh-CN" sz="2800" b="1" kern="1200" dirty="0" smtClean="0">
            <a:latin typeface="+mj-ea"/>
            <a:ea typeface="+mj-ea"/>
          </a:endParaRPr>
        </a:p>
      </dsp:txBody>
      <dsp:txXfrm>
        <a:off x="0" y="0"/>
        <a:ext cx="8358246" cy="4256512"/>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165709"/>
          <a:ext cx="8358246" cy="1906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latin typeface="+mj-ea"/>
              <a:ea typeface="+mj-ea"/>
            </a:rPr>
            <a:t>类型趋向于人人网等社交网络，在增加娱乐性的同时也增加了风险。好友越多，文件的可接触面就越广、因而文件的失窃，盗用等问题就会接踵而来。</a:t>
          </a:r>
          <a:endParaRPr lang="zh-CN" altLang="en-US" sz="2800" b="1" kern="1200" dirty="0">
            <a:latin typeface="+mj-ea"/>
            <a:ea typeface="+mj-ea"/>
          </a:endParaRPr>
        </a:p>
      </dsp:txBody>
      <dsp:txXfrm>
        <a:off x="0" y="165709"/>
        <a:ext cx="8358246" cy="1906562"/>
      </dsp:txXfrm>
    </dsp:sp>
    <dsp:sp modelId="{BBC8BD92-DE01-41C5-B42E-164523A03608}">
      <dsp:nvSpPr>
        <dsp:cNvPr id="0" name=""/>
        <dsp:cNvSpPr/>
      </dsp:nvSpPr>
      <dsp:spPr>
        <a:xfrm>
          <a:off x="0" y="2613981"/>
          <a:ext cx="8358246" cy="1906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latin typeface="+mj-ea"/>
              <a:ea typeface="+mj-ea"/>
            </a:rPr>
            <a:t>文件的外链也会导致文件被非法用户操作（下载、修改等）。基于简单的验证码安全性低，如果对方绕过网盘系统，那么该验证码将形同虚设。</a:t>
          </a:r>
          <a:endParaRPr lang="zh-CN" altLang="en-US" sz="2800" b="1" kern="1200" dirty="0">
            <a:latin typeface="+mj-ea"/>
            <a:ea typeface="+mj-ea"/>
          </a:endParaRPr>
        </a:p>
      </dsp:txBody>
      <dsp:txXfrm>
        <a:off x="0" y="2613981"/>
        <a:ext cx="8358246" cy="1906562"/>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885788"/>
          <a:ext cx="8358246" cy="1906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latin typeface="+mj-ea"/>
              <a:ea typeface="+mj-ea"/>
            </a:rPr>
            <a:t>多账号匹配登陆将呈指数级增大网盘的风险。因为一旦多个匹配账户中的一个账号密码失窃，将导致网盘的内容遭受极大的安全威胁。</a:t>
          </a:r>
          <a:endParaRPr lang="zh-CN" altLang="en-US" sz="2800" b="1" kern="1200" dirty="0">
            <a:latin typeface="+mj-ea"/>
            <a:ea typeface="+mj-ea"/>
          </a:endParaRPr>
        </a:p>
      </dsp:txBody>
      <dsp:txXfrm>
        <a:off x="0" y="885788"/>
        <a:ext cx="8358246" cy="190656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0"/>
          <a:ext cx="8358246" cy="47103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latin typeface="+mj-ea"/>
              <a:ea typeface="+mj-ea"/>
            </a:rPr>
            <a:t>网盘界面对文件夹按照文档、图片、音乐、视频分为四类，文件上传有特殊界面显示，有上传速度，文件名，上传时间等显示，并支持断点续传、批量上传下载等功能。同时，上传的文件夹有公开文件夹呃私密文件夹之分，用户可自行选择哪些文件上传共分享，哪些属于自己的私密文档。例如够快网盘，在以上功能中都十分突出，是特色所在。</a:t>
          </a:r>
          <a:endParaRPr lang="zh-CN" altLang="en-US" sz="2800" b="1" kern="1200" dirty="0">
            <a:latin typeface="+mj-ea"/>
            <a:ea typeface="+mj-ea"/>
          </a:endParaRPr>
        </a:p>
      </dsp:txBody>
      <dsp:txXfrm>
        <a:off x="0" y="0"/>
        <a:ext cx="8358246" cy="471030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0"/>
          <a:ext cx="8358246" cy="47103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mj-ea"/>
              <a:ea typeface="+mj-ea"/>
            </a:rPr>
            <a:t>    </a:t>
          </a:r>
          <a:r>
            <a:rPr lang="zh-CN" altLang="en-US" sz="2800" b="1" kern="1200" dirty="0" smtClean="0">
              <a:latin typeface="+mj-ea"/>
              <a:ea typeface="+mj-ea"/>
            </a:rPr>
            <a:t>在网盘中可以设置一个或多个同步文件夹。这样一旦本地的同步文件夹中的文件发生改变，远程网盘系统中的文件也将同步实时发生改变</a:t>
          </a:r>
          <a:r>
            <a:rPr lang="zh-CN" altLang="en-US" sz="2800" b="1" kern="1200" dirty="0" smtClean="0">
              <a:latin typeface="+mj-ea"/>
              <a:ea typeface="+mj-ea"/>
            </a:rPr>
            <a:t>。并且同步的文件是可选择的。例如</a:t>
          </a:r>
          <a:r>
            <a:rPr lang="en-US" altLang="zh-CN" sz="2800" b="1" kern="1200" dirty="0" smtClean="0">
              <a:latin typeface="+mj-ea"/>
              <a:ea typeface="+mj-ea"/>
            </a:rPr>
            <a:t>115</a:t>
          </a:r>
          <a:r>
            <a:rPr lang="zh-CN" altLang="en-US" sz="2800" b="1" kern="1200" dirty="0" smtClean="0">
              <a:latin typeface="+mj-ea"/>
              <a:ea typeface="+mj-ea"/>
            </a:rPr>
            <a:t>网盘可自动同步本地文件夹和网盘。金山网盘功能更加细致，可进行选择性文件同步。</a:t>
          </a:r>
          <a:r>
            <a:rPr lang="en-US" altLang="zh-CN" sz="2800" b="1" kern="1200" dirty="0" smtClean="0">
              <a:latin typeface="+mj-ea"/>
              <a:ea typeface="+mj-ea"/>
            </a:rPr>
            <a:t>Sugarsync</a:t>
          </a:r>
          <a:r>
            <a:rPr lang="zh-CN" altLang="en-US" sz="2800" b="1" kern="1200" dirty="0" smtClean="0">
              <a:latin typeface="+mj-ea"/>
              <a:ea typeface="+mj-ea"/>
            </a:rPr>
            <a:t>网盘则是只同步用户额外设定的同步文件夹中的内容。够快不但提供文件同步，而且每次文件操作都将被记录下来，这样方便用户进行确认自己的文件是否被非法操作过。</a:t>
          </a:r>
          <a:endParaRPr lang="zh-CN" sz="2800" b="1" kern="1200" dirty="0">
            <a:latin typeface="+mj-ea"/>
            <a:ea typeface="+mj-ea"/>
          </a:endParaRPr>
        </a:p>
      </dsp:txBody>
      <dsp:txXfrm>
        <a:off x="0" y="0"/>
        <a:ext cx="8358246" cy="471030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0"/>
          <a:ext cx="8358246" cy="47103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mj-ea"/>
              <a:ea typeface="+mj-ea"/>
            </a:rPr>
            <a:t>    </a:t>
          </a:r>
          <a:r>
            <a:rPr lang="zh-CN" altLang="en-US" sz="2800" b="1" kern="1200" dirty="0" smtClean="0">
              <a:latin typeface="+mj-ea"/>
              <a:ea typeface="+mj-ea"/>
            </a:rPr>
            <a:t>大部分网盘中都实现了外链这一功能，利用外链可以方便的实现文件共享及发布而不必担心其他文件受到影响</a:t>
          </a:r>
          <a:r>
            <a:rPr lang="zh-CN" altLang="en-US" sz="2800" b="1" kern="1200" dirty="0" smtClean="0">
              <a:latin typeface="+mj-ea"/>
              <a:ea typeface="+mj-ea"/>
            </a:rPr>
            <a:t>。并且用户可自主设定是否加密。例如：够快网盘为用户提供文件发布功能，用户自己决定是否设置密码，并且该外链链接地址可被分享至其他大型社交网络中，如新浪微博、人人网、</a:t>
          </a:r>
          <a:r>
            <a:rPr lang="en-US" altLang="zh-CN" sz="2800" b="1" kern="1200" dirty="0" smtClean="0">
              <a:latin typeface="+mj-ea"/>
              <a:ea typeface="+mj-ea"/>
            </a:rPr>
            <a:t>QQ</a:t>
          </a:r>
          <a:r>
            <a:rPr lang="zh-CN" altLang="en-US" sz="2800" b="1" kern="1200" dirty="0" smtClean="0">
              <a:latin typeface="+mj-ea"/>
              <a:ea typeface="+mj-ea"/>
            </a:rPr>
            <a:t>空间等（</a:t>
          </a:r>
          <a:r>
            <a:rPr lang="en-US" altLang="zh-CN" sz="2800" b="1" kern="1200" dirty="0" smtClean="0">
              <a:latin typeface="+mj-ea"/>
              <a:ea typeface="+mj-ea"/>
            </a:rPr>
            <a:t>VIP Only</a:t>
          </a:r>
          <a:r>
            <a:rPr lang="zh-CN" altLang="en-US" sz="2800" b="1" kern="1200" dirty="0" smtClean="0">
              <a:latin typeface="+mj-ea"/>
              <a:ea typeface="+mj-ea"/>
            </a:rPr>
            <a:t>）。</a:t>
          </a:r>
          <a:endParaRPr lang="zh-CN" sz="2800" b="1" kern="1200" dirty="0">
            <a:latin typeface="+mj-ea"/>
            <a:ea typeface="+mj-ea"/>
          </a:endParaRPr>
        </a:p>
      </dsp:txBody>
      <dsp:txXfrm>
        <a:off x="0" y="0"/>
        <a:ext cx="8358246" cy="471030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0"/>
          <a:ext cx="8358246" cy="47103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latin typeface="+mj-ea"/>
              <a:ea typeface="+mj-ea"/>
            </a:rPr>
            <a:t>    </a:t>
          </a:r>
          <a:r>
            <a:rPr lang="zh-CN" altLang="en-US" sz="2800" b="1" kern="1200" dirty="0" smtClean="0">
              <a:latin typeface="+mj-ea"/>
              <a:ea typeface="+mj-ea"/>
            </a:rPr>
            <a:t>部分网盘中都实现了文件预览这一功能。实现这一功能的初衷是为了用户的方便性考虑，但是在预览的过程中系统为了简便起见是将整个文件解密或是置为经过验证的状态。这样只要将处理过的文件发送一部分或全部给用户即</a:t>
          </a:r>
          <a:r>
            <a:rPr lang="zh-CN" altLang="en-US" sz="2800" b="1" kern="1200" dirty="0" smtClean="0">
              <a:latin typeface="+mj-ea"/>
              <a:ea typeface="+mj-ea"/>
            </a:rPr>
            <a:t>可。例如够快网盘，用户界面有</a:t>
          </a:r>
          <a:r>
            <a:rPr lang="en-US" altLang="zh-CN" sz="2800" b="1" kern="1200" dirty="0" smtClean="0">
              <a:latin typeface="+mj-ea"/>
              <a:ea typeface="+mj-ea"/>
            </a:rPr>
            <a:t>3</a:t>
          </a:r>
          <a:r>
            <a:rPr lang="zh-CN" altLang="en-US" sz="2800" b="1" kern="1200" dirty="0" smtClean="0">
              <a:latin typeface="+mj-ea"/>
              <a:ea typeface="+mj-ea"/>
            </a:rPr>
            <a:t>种风格选择，其中有一种就是文件预览模式，另外两种是列表模式和播放器模式，页面十分精致。</a:t>
          </a:r>
          <a:endParaRPr lang="zh-CN" sz="2800" b="1" kern="1200" dirty="0">
            <a:latin typeface="+mj-ea"/>
            <a:ea typeface="+mj-ea"/>
          </a:endParaRPr>
        </a:p>
      </dsp:txBody>
      <dsp:txXfrm>
        <a:off x="0" y="0"/>
        <a:ext cx="8358246" cy="471030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71438"/>
          <a:ext cx="8358246" cy="455426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latin typeface="+mj-ea"/>
              <a:ea typeface="+mj-ea"/>
            </a:rPr>
            <a:t>用户</a:t>
          </a:r>
          <a:r>
            <a:rPr lang="zh-CN" altLang="en-US" sz="2800" b="1" kern="1200" dirty="0" smtClean="0">
              <a:latin typeface="+mj-ea"/>
              <a:ea typeface="+mj-ea"/>
            </a:rPr>
            <a:t>在上传文件的过程中不需要输入用户名和密码而是直接以匿名帐号的方式进行登录。该种方式在一定程度上可以</a:t>
          </a:r>
          <a:r>
            <a:rPr lang="zh-CN" altLang="en-US" sz="2800" b="1" kern="1200" dirty="0" smtClean="0">
              <a:latin typeface="+mj-ea"/>
              <a:ea typeface="+mj-ea"/>
            </a:rPr>
            <a:t>方便用户。例如纳米盘中，网盘为用户提供了匿名上传这一上传方式，并且在</a:t>
          </a:r>
          <a:r>
            <a:rPr lang="zh-CN" altLang="en-US" sz="2800" b="1" kern="1200" dirty="0" smtClean="0">
              <a:latin typeface="+mj-ea"/>
              <a:ea typeface="+mj-ea"/>
            </a:rPr>
            <a:t>正式用户登录后，匿名用户中的文件将自动传到登陆账号的空间中</a:t>
          </a:r>
          <a:r>
            <a:rPr lang="zh-CN" altLang="en-US" sz="2800" b="1" kern="1200" dirty="0" smtClean="0">
              <a:latin typeface="+mj-ea"/>
              <a:ea typeface="+mj-ea"/>
            </a:rPr>
            <a:t>去。</a:t>
          </a:r>
          <a:endParaRPr lang="zh-CN" sz="2800" b="1" kern="1200" dirty="0">
            <a:latin typeface="+mj-ea"/>
            <a:ea typeface="+mj-ea"/>
          </a:endParaRPr>
        </a:p>
      </dsp:txBody>
      <dsp:txXfrm>
        <a:off x="0" y="71438"/>
        <a:ext cx="8358246" cy="455426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71438"/>
          <a:ext cx="8358246" cy="455426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latin typeface="+mj-ea"/>
              <a:ea typeface="+mj-ea"/>
            </a:rPr>
            <a:t>用户可通过电脑或手机对自己的网盘进行操作，十分友好方便。例如金山网盘，新浪微盘，</a:t>
          </a:r>
          <a:r>
            <a:rPr lang="en-US" altLang="zh-CN" sz="2800" b="1" kern="1200" dirty="0" err="1" smtClean="0">
              <a:latin typeface="+mj-ea"/>
              <a:ea typeface="+mj-ea"/>
            </a:rPr>
            <a:t>DBank</a:t>
          </a:r>
          <a:r>
            <a:rPr lang="zh-CN" altLang="en-US" sz="2800" b="1" kern="1200" dirty="0" smtClean="0">
              <a:latin typeface="+mj-ea"/>
              <a:ea typeface="+mj-ea"/>
            </a:rPr>
            <a:t>网盘、</a:t>
          </a:r>
          <a:r>
            <a:rPr lang="en-US" altLang="zh-CN" sz="2800" b="1" kern="1200" dirty="0" err="1" smtClean="0">
              <a:latin typeface="+mj-ea"/>
              <a:ea typeface="+mj-ea"/>
            </a:rPr>
            <a:t>IboxFile</a:t>
          </a:r>
          <a:r>
            <a:rPr lang="zh-CN" altLang="en-US" sz="2800" b="1" kern="1200" dirty="0" smtClean="0">
              <a:latin typeface="+mj-ea"/>
              <a:ea typeface="+mj-ea"/>
            </a:rPr>
            <a:t>、够快网盘等，都提供了文件查看、上传、下载、重命名等最基础的网盘文件操作功能。并针对</a:t>
          </a:r>
          <a:r>
            <a:rPr lang="en-US" altLang="zh-CN" sz="2800" b="1" kern="1200" dirty="0" smtClean="0">
              <a:latin typeface="+mj-ea"/>
              <a:ea typeface="+mj-ea"/>
            </a:rPr>
            <a:t>PC</a:t>
          </a:r>
          <a:r>
            <a:rPr lang="zh-CN" altLang="en-US" sz="2800" b="1" kern="1200" dirty="0" smtClean="0">
              <a:latin typeface="+mj-ea"/>
              <a:ea typeface="+mj-ea"/>
            </a:rPr>
            <a:t>和手机平台特性赋予各客户端相关功能。</a:t>
          </a:r>
          <a:endParaRPr lang="zh-CN" sz="2800" b="1" kern="1200" dirty="0">
            <a:latin typeface="+mj-ea"/>
            <a:ea typeface="+mj-ea"/>
          </a:endParaRPr>
        </a:p>
      </dsp:txBody>
      <dsp:txXfrm>
        <a:off x="0" y="71438"/>
        <a:ext cx="8358246" cy="455426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71438"/>
          <a:ext cx="8358246" cy="455426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latin typeface="+mj-ea"/>
              <a:ea typeface="+mj-ea"/>
            </a:rPr>
            <a:t>用户可通过例如新浪微博，人人账户，开心网账户，手机号码，电子邮箱等多账户进行同一个身份验证，意味着用户不必再多耗费时间进行账户注册申请并多记一个账户密码。</a:t>
          </a:r>
          <a:endParaRPr lang="zh-CN" sz="2800" b="1" kern="1200" dirty="0">
            <a:latin typeface="+mj-ea"/>
            <a:ea typeface="+mj-ea"/>
          </a:endParaRPr>
        </a:p>
      </dsp:txBody>
      <dsp:txXfrm>
        <a:off x="0" y="71438"/>
        <a:ext cx="8358246" cy="455426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86354-1B39-4123-B3A7-193206D812E5}">
      <dsp:nvSpPr>
        <dsp:cNvPr id="0" name=""/>
        <dsp:cNvSpPr/>
      </dsp:nvSpPr>
      <dsp:spPr>
        <a:xfrm>
          <a:off x="0" y="0"/>
          <a:ext cx="8358246" cy="47103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b="1" kern="1200" dirty="0" smtClean="0">
              <a:latin typeface="+mj-ea"/>
              <a:ea typeface="+mj-ea"/>
            </a:rPr>
            <a:t>用户分普通用户和</a:t>
          </a:r>
          <a:r>
            <a:rPr lang="en-US" altLang="zh-CN" sz="2800" b="1" kern="1200" dirty="0" smtClean="0">
              <a:latin typeface="+mj-ea"/>
              <a:ea typeface="+mj-ea"/>
            </a:rPr>
            <a:t>VIP</a:t>
          </a:r>
          <a:r>
            <a:rPr lang="zh-CN" altLang="en-US" sz="2800" b="1" kern="1200" dirty="0" smtClean="0">
              <a:latin typeface="+mj-ea"/>
              <a:ea typeface="+mj-ea"/>
            </a:rPr>
            <a:t>用户，并且可进行邀请好友，在线、离线消息传递，关注我的人、我的联系人、最近访客、文件局域共享、朋友圈等操作。使得网盘使用更人性化、娱乐化。例如够快网盘、</a:t>
          </a:r>
          <a:r>
            <a:rPr lang="en-US" altLang="zh-CN" sz="2800" b="1" kern="1200" dirty="0" smtClean="0">
              <a:latin typeface="+mj-ea"/>
              <a:ea typeface="+mj-ea"/>
            </a:rPr>
            <a:t>115</a:t>
          </a:r>
          <a:r>
            <a:rPr lang="zh-CN" altLang="en-US" sz="2800" b="1" kern="1200" dirty="0" smtClean="0">
              <a:latin typeface="+mj-ea"/>
              <a:ea typeface="+mj-ea"/>
            </a:rPr>
            <a:t>盘等都。并且还设置了相关用户等级升级激励制度，不同等级的用户对应相应的空间大小和特殊功能。</a:t>
          </a:r>
          <a:endParaRPr lang="zh-CN" sz="2800" b="1" kern="1200" dirty="0">
            <a:latin typeface="+mj-ea"/>
            <a:ea typeface="+mj-ea"/>
          </a:endParaRPr>
        </a:p>
      </dsp:txBody>
      <dsp:txXfrm>
        <a:off x="0" y="0"/>
        <a:ext cx="8358246" cy="47103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D18C5C-A699-4343-A9F5-2B4437E7E1E4}" type="datetimeFigureOut">
              <a:rPr lang="zh-CN" altLang="en-US" smtClean="0"/>
              <a:pPr/>
              <a:t>2011/12/4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B941C7-A11B-442A-A65C-3B7F23B61A5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场景：</a:t>
            </a:r>
            <a:endParaRPr lang="en-US" altLang="zh-CN" dirty="0" smtClean="0"/>
          </a:p>
          <a:p>
            <a:r>
              <a:rPr lang="zh-CN" altLang="en-US" dirty="0" smtClean="0"/>
              <a:t>缺陷一：对于一定大小文件一旦在较短的时间内频繁发生较小改动，则系统将花费较大一部分不必要的代价来对系统文件进行维护</a:t>
            </a:r>
            <a:endParaRPr lang="en-US" altLang="zh-CN" dirty="0" smtClean="0"/>
          </a:p>
          <a:p>
            <a:r>
              <a:rPr lang="zh-CN" altLang="en-US" dirty="0" smtClean="0"/>
              <a:t>缺陷二：对于某一文件，如果采用时间控制保存其历史记录则如果在某一段时间内发生较多次数的改变则系统将无法记录其历史，如果采用事件控  制的方式存储历史记录，一旦文件在存储后的较长时间内无任何变化，则文件将不会进一步写入其他存储</a:t>
            </a:r>
            <a:endParaRPr lang="en-US" altLang="zh-CN" dirty="0" smtClean="0"/>
          </a:p>
          <a:p>
            <a:r>
              <a:rPr lang="zh-CN" altLang="en-US" dirty="0" smtClean="0"/>
              <a:t>缺陷三：对于历史文件的对应问题，如何保证文件在存储的过程中指向的正确性，如果文件在改动的过程中与另一已删除的文件同名如何处理</a:t>
            </a:r>
            <a:endParaRPr lang="zh-CN" altLang="en-US" dirty="0"/>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场景：</a:t>
            </a:r>
            <a:endParaRPr lang="en-US" altLang="zh-CN" dirty="0" smtClean="0"/>
          </a:p>
          <a:p>
            <a:r>
              <a:rPr lang="zh-CN" altLang="en-US" dirty="0" smtClean="0"/>
              <a:t>缺陷一：对于一定大小文件一旦在较短的时间内频繁发生较小改动，则系统将花费较大一部分不必要的代价来对系统文件进行维护</a:t>
            </a:r>
            <a:endParaRPr lang="en-US" altLang="zh-CN" dirty="0" smtClean="0"/>
          </a:p>
          <a:p>
            <a:r>
              <a:rPr lang="zh-CN" altLang="en-US" dirty="0" smtClean="0"/>
              <a:t>缺陷二：对于某一文件，如果采用时间控制保存其历史记录则如果在某一段时间内发生较多次数的改变则系统将无法记录其历史，如果采用事件控  制的方式存储历史记录，一旦文件在存储后的较长时间内无任何变化，则文件将不会进一步写入其他存储</a:t>
            </a:r>
            <a:endParaRPr lang="en-US" altLang="zh-CN" dirty="0" smtClean="0"/>
          </a:p>
          <a:p>
            <a:r>
              <a:rPr lang="zh-CN" altLang="en-US" dirty="0" smtClean="0"/>
              <a:t>缺陷三：对于历史文件的对应问题，如何保证文件在存储的过程中指向的正确性，如果文件在改动的过程中与另一已删除的文件同名如何处理</a:t>
            </a:r>
            <a:endParaRPr lang="zh-CN" altLang="en-US" dirty="0"/>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场景：</a:t>
            </a:r>
            <a:endParaRPr lang="en-US" altLang="zh-CN" dirty="0" smtClean="0"/>
          </a:p>
          <a:p>
            <a:r>
              <a:rPr lang="zh-CN" altLang="en-US" dirty="0" smtClean="0"/>
              <a:t>缺陷一：对于一定大小文件一旦在较短的时间内频繁发生较小改动，则系统将花费较大一部分不必要的代价来对系统文件进行维护</a:t>
            </a:r>
            <a:endParaRPr lang="en-US" altLang="zh-CN" dirty="0" smtClean="0"/>
          </a:p>
          <a:p>
            <a:r>
              <a:rPr lang="zh-CN" altLang="en-US" dirty="0" smtClean="0"/>
              <a:t>缺陷二：对于某一文件，如果采用时间控制保存其历史记录则如果在某一段时间内发生较多次数的改变则系统将无法记录其历史，如果采用事件控  制的方式存储历史记录，一旦文件在存储后的较长时间内无任何变化，则文件将不会进一步写入其他存储</a:t>
            </a:r>
            <a:endParaRPr lang="en-US" altLang="zh-CN" dirty="0" smtClean="0"/>
          </a:p>
          <a:p>
            <a:r>
              <a:rPr lang="zh-CN" altLang="en-US" dirty="0" smtClean="0"/>
              <a:t>缺陷三：对于历史文件的对应问题，如何保证文件在存储的过程中指向的正确性，如果文件在改动的过程中与另一已删除的文件同名如何处理</a:t>
            </a:r>
            <a:endParaRPr lang="zh-CN" altLang="en-US" dirty="0"/>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latin typeface="+mj-ea"/>
                <a:ea typeface="+mn-ea"/>
                <a:cs typeface="+mn-cs"/>
              </a:rPr>
              <a:t>实现外链这一功能的主要途径为根据文件生成一个一个单独的网页并给用户一个提取码，使用这个提取码在网页中可以无需账号密码下载指定的文件。</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latin typeface="+mj-ea"/>
                <a:ea typeface="+mn-ea"/>
                <a:cs typeface="+mn-cs"/>
              </a:rPr>
              <a:t>但这种方法的缺陷在于所有的验证机制都是由网盘系统完成，一旦验证机制甚至网盘系统被旁路则外链的验证将失去作用，文件的安全性得不到保证。</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latin typeface="+mj-ea"/>
                <a:ea typeface="+mn-ea"/>
                <a:cs typeface="+mn-cs"/>
              </a:rPr>
              <a:t>但是在这个过程中文件的安全性将得不到保证，因为它此时是出于没有任何安全措施的状态。</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latin typeface="+mj-ea"/>
                <a:ea typeface="+mn-ea"/>
                <a:cs typeface="+mn-cs"/>
              </a:rPr>
              <a:t>这样上传的文件将面临不知传到何处的危险，特别是在公用机器上。</a:t>
            </a:r>
            <a:endParaRPr lang="zh-CN" altLang="zh-CN" sz="1200" b="1" kern="1200" dirty="0" smtClean="0">
              <a:solidFill>
                <a:schemeClr val="tx1"/>
              </a:solidFill>
              <a:latin typeface="+mj-ea"/>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latin typeface="+mj-ea"/>
                <a:ea typeface="+mn-ea"/>
                <a:cs typeface="+mn-cs"/>
              </a:rPr>
              <a:t>这样上传的文件将面临不知传到何处的危险，特别是在公用机器上。</a:t>
            </a:r>
            <a:endParaRPr lang="zh-CN" altLang="zh-CN" sz="1200" b="1" kern="1200" dirty="0" smtClean="0">
              <a:solidFill>
                <a:schemeClr val="tx1"/>
              </a:solidFill>
              <a:latin typeface="+mj-ea"/>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latin typeface="+mj-ea"/>
                <a:ea typeface="+mn-ea"/>
                <a:cs typeface="+mn-cs"/>
              </a:rPr>
              <a:t>这样上传的文件将面临不知传到何处的危险，特别是在公用机器上。</a:t>
            </a:r>
            <a:endParaRPr lang="zh-CN" altLang="zh-CN" sz="1200" b="1" kern="1200" dirty="0" smtClean="0">
              <a:solidFill>
                <a:schemeClr val="tx1"/>
              </a:solidFill>
              <a:latin typeface="+mj-ea"/>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latin typeface="+mj-ea"/>
                <a:ea typeface="+mn-ea"/>
                <a:cs typeface="+mn-cs"/>
              </a:rPr>
              <a:t>这样上传的文件将面临不知传到何处的危险，特别是在公用机器上。</a:t>
            </a:r>
            <a:endParaRPr lang="zh-CN" altLang="zh-CN" sz="1200" b="1" kern="1200" dirty="0" smtClean="0">
              <a:solidFill>
                <a:schemeClr val="tx1"/>
              </a:solidFill>
              <a:latin typeface="+mj-ea"/>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场景：</a:t>
            </a:r>
            <a:endParaRPr lang="en-US" altLang="zh-CN" dirty="0" smtClean="0"/>
          </a:p>
          <a:p>
            <a:r>
              <a:rPr lang="zh-CN" altLang="en-US" dirty="0" smtClean="0"/>
              <a:t>缺陷一：对于一定大小文件一旦在较短的时间内频繁发生较小改动，则系统将花费较大一部分不必要的代价来对系统文件进行维护</a:t>
            </a:r>
            <a:endParaRPr lang="en-US" altLang="zh-CN" dirty="0" smtClean="0"/>
          </a:p>
          <a:p>
            <a:r>
              <a:rPr lang="zh-CN" altLang="en-US" dirty="0" smtClean="0"/>
              <a:t>缺陷二：对于某一文件，如果采用时间控制保存其历史记录则如果在某一段时间内发生较多次数的改变则系统将无法记录其历史，如果采用事件控  制的方式存储历史记录，一旦文件在存储后的较长时间内无任何变化，则文件将不会进一步写入其他存储</a:t>
            </a:r>
            <a:endParaRPr lang="en-US" altLang="zh-CN" dirty="0" smtClean="0"/>
          </a:p>
          <a:p>
            <a:r>
              <a:rPr lang="zh-CN" altLang="en-US" dirty="0" smtClean="0"/>
              <a:t>缺陷三：对于历史文件的对应问题，如何保证文件在存储的过程中指向的正确性，如果文件在改动的过程中与另一已删除的文件同名如何处理</a:t>
            </a:r>
            <a:endParaRPr lang="zh-CN" altLang="en-US" dirty="0"/>
          </a:p>
        </p:txBody>
      </p:sp>
      <p:sp>
        <p:nvSpPr>
          <p:cNvPr id="4" name="灯片编号占位符 3"/>
          <p:cNvSpPr>
            <a:spLocks noGrp="1"/>
          </p:cNvSpPr>
          <p:nvPr>
            <p:ph type="sldNum" sz="quarter" idx="10"/>
          </p:nvPr>
        </p:nvSpPr>
        <p:spPr/>
        <p:txBody>
          <a:bodyPr/>
          <a:lstStyle/>
          <a:p>
            <a:fld id="{6DB941C7-A11B-442A-A65C-3B7F23B61A55}"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79E03701-AB53-4DB9-9632-345FE4B2AC0C}" type="datetimeFigureOut">
              <a:rPr lang="zh-CN" altLang="en-US" smtClean="0"/>
              <a:pPr/>
              <a:t>2011/12/4</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D6A7DEAD-A446-487B-B33D-F076952C7D2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9E03701-AB53-4DB9-9632-345FE4B2AC0C}" type="datetimeFigureOut">
              <a:rPr lang="zh-CN" altLang="en-US" smtClean="0"/>
              <a:pPr/>
              <a:t>2011/12/4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A7DEAD-A446-487B-B33D-F076952C7D25}" type="slidenum">
              <a:rPr lang="zh-CN" altLang="en-US" smtClean="0"/>
              <a:pPr/>
              <a:t>‹#›</a:t>
            </a:fld>
            <a:endParaRPr lang="zh-CN" altLang="en-US"/>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9E03701-AB53-4DB9-9632-345FE4B2AC0C}" type="datetimeFigureOut">
              <a:rPr lang="zh-CN" altLang="en-US" smtClean="0"/>
              <a:pPr/>
              <a:t>2011/12/4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A7DEAD-A446-487B-B33D-F076952C7D25}" type="slidenum">
              <a:rPr lang="zh-CN" altLang="en-US" smtClean="0"/>
              <a:pPr/>
              <a:t>‹#›</a:t>
            </a:fld>
            <a:endParaRPr lang="zh-CN" alt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9E03701-AB53-4DB9-9632-345FE4B2AC0C}" type="datetimeFigureOut">
              <a:rPr lang="zh-CN" altLang="en-US" smtClean="0"/>
              <a:pPr/>
              <a:t>2011/12/4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A7DEAD-A446-487B-B33D-F076952C7D25}" type="slidenum">
              <a:rPr lang="zh-CN" altLang="en-US" smtClean="0"/>
              <a:pPr/>
              <a:t>‹#›</a:t>
            </a:fld>
            <a:endParaRPr lang="zh-CN" altLang="en-US"/>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9E03701-AB53-4DB9-9632-345FE4B2AC0C}" type="datetimeFigureOut">
              <a:rPr lang="zh-CN" altLang="en-US" smtClean="0"/>
              <a:pPr/>
              <a:t>2011/12/4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A7DEAD-A446-487B-B33D-F076952C7D2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9E03701-AB53-4DB9-9632-345FE4B2AC0C}" type="datetimeFigureOut">
              <a:rPr lang="zh-CN" altLang="en-US" smtClean="0"/>
              <a:pPr/>
              <a:t>2011/12/4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A7DEAD-A446-487B-B33D-F076952C7D25}" type="slidenum">
              <a:rPr lang="zh-CN" altLang="en-US" smtClean="0"/>
              <a:pPr/>
              <a:t>‹#›</a:t>
            </a:fld>
            <a:endParaRPr lang="zh-CN" altLang="en-US"/>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79E03701-AB53-4DB9-9632-345FE4B2AC0C}" type="datetimeFigureOut">
              <a:rPr lang="zh-CN" altLang="en-US" smtClean="0"/>
              <a:pPr/>
              <a:t>2011/12/4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A7DEAD-A446-487B-B33D-F076952C7D25}" type="slidenum">
              <a:rPr lang="zh-CN" altLang="en-US" smtClean="0"/>
              <a:pPr/>
              <a:t>‹#›</a:t>
            </a:fld>
            <a:endParaRPr lang="zh-CN" altLang="en-US"/>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9E03701-AB53-4DB9-9632-345FE4B2AC0C}" type="datetimeFigureOut">
              <a:rPr lang="zh-CN" altLang="en-US" smtClean="0"/>
              <a:pPr/>
              <a:t>2011/12/4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A7DEAD-A446-487B-B33D-F076952C7D25}" type="slidenum">
              <a:rPr lang="zh-CN" altLang="en-US" smtClean="0"/>
              <a:pPr/>
              <a:t>‹#›</a:t>
            </a:fld>
            <a:endParaRPr lang="zh-CN" altLang="en-US"/>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E03701-AB53-4DB9-9632-345FE4B2AC0C}" type="datetimeFigureOut">
              <a:rPr lang="zh-CN" altLang="en-US" smtClean="0"/>
              <a:pPr/>
              <a:t>2011/12/4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A7DEAD-A446-487B-B33D-F076952C7D25}" type="slidenum">
              <a:rPr lang="zh-CN" altLang="en-US" smtClean="0"/>
              <a:pPr/>
              <a:t>‹#›</a:t>
            </a:fld>
            <a:endParaRPr lang="zh-CN" altLang="en-US"/>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9E03701-AB53-4DB9-9632-345FE4B2AC0C}" type="datetimeFigureOut">
              <a:rPr lang="zh-CN" altLang="en-US" smtClean="0"/>
              <a:pPr/>
              <a:t>2011/12/4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A7DEAD-A446-487B-B33D-F076952C7D25}" type="slidenum">
              <a:rPr lang="zh-CN" altLang="en-US" smtClean="0"/>
              <a:pPr/>
              <a:t>‹#›</a:t>
            </a:fld>
            <a:endParaRPr lang="zh-CN" altLang="en-US"/>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9E03701-AB53-4DB9-9632-345FE4B2AC0C}" type="datetimeFigureOut">
              <a:rPr lang="zh-CN" altLang="en-US" smtClean="0"/>
              <a:pPr/>
              <a:t>2011/12/4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D6A7DEAD-A446-487B-B33D-F076952C7D25}"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E03701-AB53-4DB9-9632-345FE4B2AC0C}" type="datetimeFigureOut">
              <a:rPr lang="zh-CN" altLang="en-US" smtClean="0"/>
              <a:pPr/>
              <a:t>2011/12/4</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6A7DEAD-A446-487B-B33D-F076952C7D25}"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20" y="2428868"/>
            <a:ext cx="8610600" cy="1128722"/>
          </a:xfrm>
        </p:spPr>
        <p:txBody>
          <a:bodyPr>
            <a:noAutofit/>
          </a:bodyPr>
          <a:lstStyle/>
          <a:p>
            <a:pPr algn="ctr"/>
            <a:r>
              <a:rPr lang="zh-CN" altLang="en-US" sz="6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mn-ea"/>
                <a:cs typeface="+mn-cs"/>
              </a:rPr>
              <a:t>当前网</a:t>
            </a:r>
            <a:r>
              <a:rPr lang="zh-CN" altLang="en-US" sz="6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mn-ea"/>
                <a:cs typeface="+mn-cs"/>
              </a:rPr>
              <a:t>盘常见功能及其改进</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10" y="214290"/>
            <a:ext cx="7074373" cy="769441"/>
          </a:xfrm>
          <a:prstGeom prst="rect">
            <a:avLst/>
          </a:prstGeom>
          <a:noFill/>
        </p:spPr>
        <p:txBody>
          <a:bodyPr wrap="none" lIns="91440" tIns="45720" rIns="91440" bIns="45720">
            <a:spAutoFit/>
          </a:bodyPr>
          <a:lstStyle/>
          <a:p>
            <a:r>
              <a:rPr lang="en-US" altLang="zh-C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7</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t>
            </a:r>
            <a:r>
              <a:rPr lang="en-US" altLang="zh-C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PC</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和手机客户端等多平台操作</a:t>
            </a:r>
            <a:endParaRPr lang="en-US" altLang="zh-C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10" y="214290"/>
            <a:ext cx="4192173" cy="769441"/>
          </a:xfrm>
          <a:prstGeom prst="rect">
            <a:avLst/>
          </a:prstGeom>
          <a:noFill/>
        </p:spPr>
        <p:txBody>
          <a:bodyPr wrap="none" lIns="91440" tIns="45720" rIns="91440" bIns="45720">
            <a:spAutoFit/>
          </a:bodyPr>
          <a:lstStyle/>
          <a:p>
            <a:r>
              <a:rPr lang="en-US" altLang="zh-C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8</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、多账户兼容登陆</a:t>
            </a:r>
            <a:endParaRPr lang="en-US" altLang="zh-C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14290"/>
            <a:ext cx="8831264" cy="769441"/>
          </a:xfrm>
          <a:prstGeom prst="rect">
            <a:avLst/>
          </a:prstGeom>
          <a:noFill/>
        </p:spPr>
        <p:txBody>
          <a:bodyPr wrap="none" lIns="91440" tIns="45720" rIns="91440" bIns="45720">
            <a:spAutoFit/>
          </a:bodyPr>
          <a:lstStyle/>
          <a:p>
            <a:r>
              <a:rPr lang="en-US" altLang="zh-C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9</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、可同社交网络一样进行添加好友等功能</a:t>
            </a:r>
            <a:endParaRPr lang="en-US" altLang="zh-C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230" y="357166"/>
            <a:ext cx="4354076" cy="646331"/>
          </a:xfrm>
          <a:prstGeom prst="rect">
            <a:avLst/>
          </a:prstGeom>
          <a:noFill/>
        </p:spPr>
        <p:txBody>
          <a:bodyPr wrap="none" lIns="91440" tIns="45720" rIns="91440" bIns="45720">
            <a:spAutoFit/>
          </a:bodyPr>
          <a:lstStyle/>
          <a:p>
            <a:pPr algn="ctr"/>
            <a:r>
              <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其主要缺陷及</a:t>
            </a:r>
            <a:r>
              <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隐患：</a:t>
            </a:r>
            <a:endParaRPr lang="zh-CN"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230" y="357166"/>
            <a:ext cx="4354076" cy="646331"/>
          </a:xfrm>
          <a:prstGeom prst="rect">
            <a:avLst/>
          </a:prstGeom>
          <a:noFill/>
        </p:spPr>
        <p:txBody>
          <a:bodyPr wrap="none" lIns="91440" tIns="45720" rIns="91440" bIns="45720">
            <a:spAutoFit/>
          </a:bodyPr>
          <a:lstStyle/>
          <a:p>
            <a:pPr algn="ctr"/>
            <a:r>
              <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其主要缺陷及</a:t>
            </a:r>
            <a:r>
              <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隐患：</a:t>
            </a:r>
            <a:endParaRPr lang="zh-CN"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230" y="357166"/>
            <a:ext cx="4354076" cy="646331"/>
          </a:xfrm>
          <a:prstGeom prst="rect">
            <a:avLst/>
          </a:prstGeom>
          <a:noFill/>
        </p:spPr>
        <p:txBody>
          <a:bodyPr wrap="none" lIns="91440" tIns="45720" rIns="91440" bIns="45720">
            <a:spAutoFit/>
          </a:bodyPr>
          <a:lstStyle/>
          <a:p>
            <a:pPr algn="ctr"/>
            <a:r>
              <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其主要缺陷及</a:t>
            </a:r>
            <a:r>
              <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隐患：</a:t>
            </a:r>
            <a:endParaRPr lang="zh-CN"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230" y="357166"/>
            <a:ext cx="4354076" cy="646331"/>
          </a:xfrm>
          <a:prstGeom prst="rect">
            <a:avLst/>
          </a:prstGeom>
          <a:noFill/>
        </p:spPr>
        <p:txBody>
          <a:bodyPr wrap="none" lIns="91440" tIns="45720" rIns="91440" bIns="45720">
            <a:spAutoFit/>
          </a:bodyPr>
          <a:lstStyle/>
          <a:p>
            <a:pPr algn="ctr"/>
            <a:r>
              <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其主要缺陷及</a:t>
            </a:r>
            <a:r>
              <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隐患：</a:t>
            </a:r>
            <a:endParaRPr lang="zh-CN"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857232"/>
            <a:ext cx="7772400" cy="862390"/>
          </a:xfrm>
        </p:spPr>
        <p:txBody>
          <a:bodyPr/>
          <a:lstStyle/>
          <a:p>
            <a:r>
              <a:rPr lang="zh-CN" altLang="en-US" sz="6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j-ea"/>
                <a:cs typeface="+mn-cs"/>
              </a:rPr>
              <a:t>现有网盘功能：</a:t>
            </a:r>
          </a:p>
        </p:txBody>
      </p:sp>
      <p:sp>
        <p:nvSpPr>
          <p:cNvPr id="3" name="文本占位符 2"/>
          <p:cNvSpPr>
            <a:spLocks noGrp="1"/>
          </p:cNvSpPr>
          <p:nvPr>
            <p:ph type="body" idx="1"/>
          </p:nvPr>
        </p:nvSpPr>
        <p:spPr>
          <a:xfrm>
            <a:off x="571472" y="2285992"/>
            <a:ext cx="7772400" cy="3571900"/>
          </a:xfrm>
        </p:spPr>
        <p:txBody>
          <a:bodyPr>
            <a:noAutofit/>
          </a:bodyPr>
          <a:lstStyle/>
          <a:p>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1</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网</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盘文件存在多个历史</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版本</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endParaRPr lang="en-US" altLang="zh-CN" sz="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2</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文件分类上传，支持断点、批量上</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传</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endParaRPr lang="en-US" altLang="zh-CN" sz="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3</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文件可选择性实时同步并同步记录</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操作</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endParaRPr lang="en-US" altLang="zh-CN" sz="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4</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、可以设置外</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链</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endParaRPr lang="en-US" altLang="zh-CN" sz="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5</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、可以对保存文件进行</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预览</a:t>
            </a:r>
          </a:p>
          <a:p>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to="" calcmode="lin" valueType="num">
                                      <p:cBhvr>
                                        <p:cTn id="27" dur="1" fill="hold"/>
                                        <p:tgtEl>
                                          <p:spTgt spid="3">
                                            <p:txEl>
                                              <p:pRg st="6" end="6"/>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to="" calcmode="lin" valueType="num">
                                      <p:cBhvr>
                                        <p:cTn id="32" dur="1" fill="hold"/>
                                        <p:tgtEl>
                                          <p:spTgt spid="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857232"/>
            <a:ext cx="7772400" cy="862390"/>
          </a:xfrm>
        </p:spPr>
        <p:txBody>
          <a:bodyPr/>
          <a:lstStyle/>
          <a:p>
            <a:r>
              <a:rPr lang="zh-CN" altLang="en-US" sz="6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j-ea"/>
                <a:cs typeface="+mn-cs"/>
              </a:rPr>
              <a:t>现有网盘功能：</a:t>
            </a:r>
          </a:p>
        </p:txBody>
      </p:sp>
      <p:sp>
        <p:nvSpPr>
          <p:cNvPr id="3" name="文本占位符 2"/>
          <p:cNvSpPr>
            <a:spLocks noGrp="1"/>
          </p:cNvSpPr>
          <p:nvPr>
            <p:ph type="body" idx="1"/>
          </p:nvPr>
        </p:nvSpPr>
        <p:spPr>
          <a:xfrm>
            <a:off x="571472" y="2285992"/>
            <a:ext cx="7772400" cy="3571900"/>
          </a:xfrm>
        </p:spPr>
        <p:txBody>
          <a:bodyPr>
            <a:noAutofit/>
          </a:bodyPr>
          <a:lstStyle/>
          <a:p>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6</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支持匿名</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登录</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endParaRPr lang="en-US" altLang="zh-CN" sz="105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7</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t>
            </a: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 PC</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和手机客户端等多平台</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操作</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endParaRPr lang="en-US" altLang="zh-CN" sz="105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8</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多账户兼容</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登陆</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endParaRPr lang="en-US" altLang="zh-CN" sz="105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a:p>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9</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可同社交网络一样进行添加好友等功能</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to="" calcmode="lin" valueType="num">
                                      <p:cBhvr>
                                        <p:cTn id="27" dur="1" fill="hold"/>
                                        <p:tgtEl>
                                          <p:spTgt spid="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6431569" cy="830997"/>
          </a:xfrm>
          <a:prstGeom prst="rect">
            <a:avLst/>
          </a:prstGeom>
          <a:noFill/>
        </p:spPr>
        <p:txBody>
          <a:bodyPr wrap="none" lIns="91440" tIns="45720" rIns="91440" bIns="45720">
            <a:spAutoFit/>
          </a:bodyPr>
          <a:lstStyle/>
          <a:p>
            <a:pPr algn="ctr"/>
            <a:r>
              <a:rPr lang="en-US" altLang="zh-CN"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1</a:t>
            </a:r>
            <a:r>
              <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、网盘文件存在多个历史版本</a:t>
            </a:r>
            <a:endParaRPr lang="zh-CN"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260648"/>
            <a:ext cx="8358378" cy="830997"/>
          </a:xfrm>
          <a:prstGeom prst="rect">
            <a:avLst/>
          </a:prstGeom>
          <a:noFill/>
        </p:spPr>
        <p:txBody>
          <a:bodyPr wrap="none" lIns="91440" tIns="45720" rIns="91440" bIns="45720">
            <a:spAutoFit/>
          </a:bodyPr>
          <a:lstStyle/>
          <a:p>
            <a:r>
              <a:rPr lang="en-US" altLang="zh-CN"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2</a:t>
            </a:r>
            <a:r>
              <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、文件分类上传，支持断点、批量上传</a:t>
            </a:r>
            <a:endParaRPr lang="zh-CN"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60648"/>
            <a:ext cx="8804013" cy="830997"/>
          </a:xfrm>
          <a:prstGeom prst="rect">
            <a:avLst/>
          </a:prstGeom>
          <a:noFill/>
        </p:spPr>
        <p:txBody>
          <a:bodyPr wrap="none" lIns="91440" tIns="45720" rIns="91440" bIns="45720">
            <a:spAutoFit/>
          </a:bodyPr>
          <a:lstStyle/>
          <a:p>
            <a:r>
              <a:rPr lang="en-US" altLang="zh-CN"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3</a:t>
            </a:r>
            <a:r>
              <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、文件可选择性实时同步并同步记录操作</a:t>
            </a:r>
            <a:endParaRPr lang="zh-CN"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285728"/>
            <a:ext cx="3722494" cy="769441"/>
          </a:xfrm>
          <a:prstGeom prst="rect">
            <a:avLst/>
          </a:prstGeom>
          <a:noFill/>
        </p:spPr>
        <p:txBody>
          <a:bodyPr wrap="none" lIns="91440" tIns="45720" rIns="91440" bIns="45720">
            <a:spAutoFit/>
          </a:bodyPr>
          <a:lstStyle/>
          <a:p>
            <a:r>
              <a:rPr lang="en-US" altLang="zh-C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4</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可以设置外链</a:t>
            </a:r>
            <a:endParaRPr lang="en-US" altLang="zh-C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285728"/>
            <a:ext cx="6006773" cy="769441"/>
          </a:xfrm>
          <a:prstGeom prst="rect">
            <a:avLst/>
          </a:prstGeom>
          <a:noFill/>
        </p:spPr>
        <p:txBody>
          <a:bodyPr wrap="none" lIns="91440" tIns="45720" rIns="91440" bIns="45720">
            <a:spAutoFit/>
          </a:bodyPr>
          <a:lstStyle/>
          <a:p>
            <a:r>
              <a:rPr lang="en-US" altLang="zh-C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5</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可以对保存文件进行预览</a:t>
            </a:r>
            <a:endParaRPr lang="en-US" altLang="zh-C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10" y="214290"/>
            <a:ext cx="3736920" cy="769441"/>
          </a:xfrm>
          <a:prstGeom prst="rect">
            <a:avLst/>
          </a:prstGeom>
          <a:noFill/>
        </p:spPr>
        <p:txBody>
          <a:bodyPr wrap="none" lIns="91440" tIns="45720" rIns="91440" bIns="45720">
            <a:spAutoFit/>
          </a:bodyPr>
          <a:lstStyle/>
          <a:p>
            <a:r>
              <a:rPr lang="en-US" altLang="zh-C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6</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支持匿名登录</a:t>
            </a:r>
            <a:endParaRPr lang="en-US" altLang="zh-C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graphicFrame>
        <p:nvGraphicFramePr>
          <p:cNvPr id="6" name="图示 5"/>
          <p:cNvGraphicFramePr/>
          <p:nvPr/>
        </p:nvGraphicFramePr>
        <p:xfrm>
          <a:off x="428596" y="1428736"/>
          <a:ext cx="8358246"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285</TotalTime>
  <Words>2059</Words>
  <Application>Microsoft Office PowerPoint</Application>
  <PresentationFormat>全屏显示(4:3)</PresentationFormat>
  <Paragraphs>84</Paragraphs>
  <Slides>16</Slides>
  <Notes>12</Notes>
  <HiddenSlides>1</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流畅</vt:lpstr>
      <vt:lpstr>当前网盘常见功能及其改进</vt:lpstr>
      <vt:lpstr>现有网盘功能：</vt:lpstr>
      <vt:lpstr>现有网盘功能：</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网盘常见功能及其缺陷</dc:title>
  <dc:creator>user; zzkun</dc:creator>
  <cp:lastModifiedBy>SONY</cp:lastModifiedBy>
  <cp:revision>23</cp:revision>
  <dcterms:created xsi:type="dcterms:W3CDTF">2011-12-02T12:09:55Z</dcterms:created>
  <dcterms:modified xsi:type="dcterms:W3CDTF">2011-12-04T05:56:54Z</dcterms:modified>
</cp:coreProperties>
</file>