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notesMasterIdLst>
    <p:notesMasterId r:id="rId71"/>
  </p:notesMasterIdLst>
  <p:sldIdLst>
    <p:sldId id="366" r:id="rId2"/>
    <p:sldId id="394" r:id="rId3"/>
    <p:sldId id="514" r:id="rId4"/>
    <p:sldId id="515" r:id="rId5"/>
    <p:sldId id="368" r:id="rId6"/>
    <p:sldId id="369" r:id="rId7"/>
    <p:sldId id="387" r:id="rId8"/>
    <p:sldId id="386" r:id="rId9"/>
    <p:sldId id="388" r:id="rId10"/>
    <p:sldId id="516" r:id="rId11"/>
    <p:sldId id="395" r:id="rId12"/>
    <p:sldId id="396" r:id="rId13"/>
    <p:sldId id="400" r:id="rId14"/>
    <p:sldId id="512" r:id="rId15"/>
    <p:sldId id="513" r:id="rId16"/>
    <p:sldId id="261" r:id="rId17"/>
    <p:sldId id="420" r:id="rId18"/>
    <p:sldId id="375" r:id="rId19"/>
    <p:sldId id="401" r:id="rId20"/>
    <p:sldId id="402" r:id="rId21"/>
    <p:sldId id="404" r:id="rId22"/>
    <p:sldId id="407" r:id="rId23"/>
    <p:sldId id="408" r:id="rId24"/>
    <p:sldId id="409" r:id="rId25"/>
    <p:sldId id="416" r:id="rId26"/>
    <p:sldId id="417" r:id="rId27"/>
    <p:sldId id="427" r:id="rId28"/>
    <p:sldId id="518" r:id="rId29"/>
    <p:sldId id="435" r:id="rId30"/>
    <p:sldId id="436" r:id="rId31"/>
    <p:sldId id="438" r:id="rId32"/>
    <p:sldId id="467" r:id="rId33"/>
    <p:sldId id="465" r:id="rId34"/>
    <p:sldId id="459" r:id="rId35"/>
    <p:sldId id="460" r:id="rId36"/>
    <p:sldId id="461" r:id="rId37"/>
    <p:sldId id="462" r:id="rId38"/>
    <p:sldId id="483" r:id="rId39"/>
    <p:sldId id="470" r:id="rId40"/>
    <p:sldId id="471" r:id="rId41"/>
    <p:sldId id="477" r:id="rId42"/>
    <p:sldId id="478" r:id="rId43"/>
    <p:sldId id="479" r:id="rId44"/>
    <p:sldId id="484" r:id="rId45"/>
    <p:sldId id="494" r:id="rId46"/>
    <p:sldId id="488" r:id="rId47"/>
    <p:sldId id="486" r:id="rId48"/>
    <p:sldId id="517" r:id="rId49"/>
    <p:sldId id="336" r:id="rId50"/>
    <p:sldId id="337" r:id="rId51"/>
    <p:sldId id="489" r:id="rId52"/>
    <p:sldId id="490" r:id="rId53"/>
    <p:sldId id="492" r:id="rId54"/>
    <p:sldId id="493" r:id="rId55"/>
    <p:sldId id="519" r:id="rId56"/>
    <p:sldId id="491" r:id="rId57"/>
    <p:sldId id="498" r:id="rId58"/>
    <p:sldId id="510" r:id="rId59"/>
    <p:sldId id="511" r:id="rId60"/>
    <p:sldId id="495" r:id="rId61"/>
    <p:sldId id="496" r:id="rId62"/>
    <p:sldId id="497" r:id="rId63"/>
    <p:sldId id="500" r:id="rId64"/>
    <p:sldId id="501" r:id="rId65"/>
    <p:sldId id="502" r:id="rId66"/>
    <p:sldId id="503" r:id="rId67"/>
    <p:sldId id="506" r:id="rId68"/>
    <p:sldId id="507" r:id="rId69"/>
    <p:sldId id="365" r:id="rId70"/>
  </p:sldIdLst>
  <p:sldSz cx="9902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274" autoAdjust="0"/>
    <p:restoredTop sz="97217" autoAdjust="0"/>
  </p:normalViewPr>
  <p:slideViewPr>
    <p:cSldViewPr>
      <p:cViewPr>
        <p:scale>
          <a:sx n="75" d="100"/>
          <a:sy n="75" d="100"/>
        </p:scale>
        <p:origin x="-1140" y="48"/>
      </p:cViewPr>
      <p:guideLst>
        <p:guide orient="horz" pos="2160"/>
        <p:guide pos="2880"/>
      </p:guideLst>
    </p:cSldViewPr>
  </p:slideViewPr>
  <p:outlineViewPr>
    <p:cViewPr>
      <p:scale>
        <a:sx n="33" d="100"/>
        <a:sy n="33" d="100"/>
      </p:scale>
      <p:origin x="0" y="274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emf"/><Relationship Id="rId4"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4" Type="http://schemas.openxmlformats.org/officeDocument/2006/relationships/image" Target="../media/image8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30.wmf"/><Relationship Id="rId1" Type="http://schemas.openxmlformats.org/officeDocument/2006/relationships/image" Target="../media/image13.wmf"/><Relationship Id="rId5" Type="http://schemas.openxmlformats.org/officeDocument/2006/relationships/image" Target="../media/image32.wmf"/><Relationship Id="rId4"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9F1B56-FE20-4E98-A46A-C0C10A758875}" type="datetimeFigureOut">
              <a:rPr lang="zh-CN" altLang="en-US" smtClean="0"/>
              <a:pPr/>
              <a:t>2014/9/29</a:t>
            </a:fld>
            <a:endParaRPr lang="zh-CN" altLang="en-US"/>
          </a:p>
        </p:txBody>
      </p:sp>
      <p:sp>
        <p:nvSpPr>
          <p:cNvPr id="4" name="幻灯片图像占位符 3"/>
          <p:cNvSpPr>
            <a:spLocks noGrp="1" noRot="1" noChangeAspect="1"/>
          </p:cNvSpPr>
          <p:nvPr>
            <p:ph type="sldImg" idx="2"/>
          </p:nvPr>
        </p:nvSpPr>
        <p:spPr>
          <a:xfrm>
            <a:off x="954088" y="685800"/>
            <a:ext cx="4949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DF6103-09C5-4183-B687-0128AE22C7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FWA: Fixed Wireless Access</a:t>
            </a:r>
            <a:r>
              <a:rPr lang="zh-CN" altLang="en-US" sz="1200" b="0" i="0" kern="1200" dirty="0" smtClean="0">
                <a:solidFill>
                  <a:schemeClr val="tx1"/>
                </a:solidFill>
                <a:latin typeface="+mn-lt"/>
                <a:ea typeface="+mn-ea"/>
                <a:cs typeface="+mn-cs"/>
              </a:rPr>
              <a:t>：固定无线接入系统，对于固定位置的用户或仅在小范围内移动的用户群体，可采用的一种无线接入技术。服务的用户终端主要为话机、传真机和计算机等</a:t>
            </a:r>
            <a:endParaRPr lang="en-US"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WPAN: Wireless</a:t>
            </a:r>
            <a:r>
              <a:rPr lang="en-US" altLang="zh-CN"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Personal Area Network</a:t>
            </a:r>
            <a:r>
              <a:rPr lang="zh-CN" altLang="en-US" sz="1200" b="0" i="0" kern="1200" dirty="0" smtClean="0">
                <a:solidFill>
                  <a:schemeClr val="tx1"/>
                </a:solidFill>
                <a:latin typeface="+mn-lt"/>
                <a:ea typeface="+mn-ea"/>
                <a:cs typeface="+mn-cs"/>
              </a:rPr>
              <a:t>：无线个域网，蓝牙、</a:t>
            </a:r>
            <a:r>
              <a:rPr lang="en-US" sz="1200" b="0" i="0" kern="1200" dirty="0" err="1" smtClean="0">
                <a:solidFill>
                  <a:schemeClr val="tx1"/>
                </a:solidFill>
                <a:latin typeface="+mn-lt"/>
                <a:ea typeface="+mn-ea"/>
                <a:cs typeface="+mn-cs"/>
              </a:rPr>
              <a:t>ZigBee</a:t>
            </a:r>
            <a:r>
              <a:rPr lang="en-US"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红外线、</a:t>
            </a:r>
            <a:r>
              <a:rPr lang="en-US" sz="1200" b="0" i="0" kern="1200" dirty="0" err="1" smtClean="0">
                <a:solidFill>
                  <a:schemeClr val="tx1"/>
                </a:solidFill>
                <a:latin typeface="+mn-lt"/>
                <a:ea typeface="+mn-ea"/>
                <a:cs typeface="+mn-cs"/>
              </a:rPr>
              <a:t>TransferJet</a:t>
            </a:r>
            <a:r>
              <a:rPr lang="zh-CN" altLang="en-US" sz="1200" b="0" i="0" kern="1200" dirty="0" smtClean="0">
                <a:solidFill>
                  <a:schemeClr val="tx1"/>
                </a:solidFill>
                <a:latin typeface="+mn-lt"/>
                <a:ea typeface="+mn-ea"/>
                <a:cs typeface="+mn-cs"/>
              </a:rPr>
              <a:t>等技术</a:t>
            </a:r>
            <a:endParaRPr lang="zh-CN" altLang="en-US" dirty="0"/>
          </a:p>
        </p:txBody>
      </p:sp>
      <p:sp>
        <p:nvSpPr>
          <p:cNvPr id="4" name="灯片编号占位符 3"/>
          <p:cNvSpPr>
            <a:spLocks noGrp="1"/>
          </p:cNvSpPr>
          <p:nvPr>
            <p:ph type="sldNum" sz="quarter" idx="10"/>
          </p:nvPr>
        </p:nvSpPr>
        <p:spPr/>
        <p:txBody>
          <a:bodyPr/>
          <a:lstStyle/>
          <a:p>
            <a:fld id="{93DF6103-09C5-4183-B687-0128AE22C76F}" type="slidenum">
              <a:rPr lang="zh-CN" altLang="en-US" smtClean="0"/>
              <a:pPr/>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3DF6103-09C5-4183-B687-0128AE22C76F}" type="slidenum">
              <a:rPr lang="zh-CN" altLang="en-US" smtClean="0"/>
              <a:pPr/>
              <a:t>62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F21C4F9-EE94-4C04-96E0-537D18BE9E71}" type="slidenum">
              <a:rPr lang="en-US" altLang="zh-CN" smtClean="0">
                <a:latin typeface="Arial" pitchFamily="34" charset="0"/>
              </a:rPr>
              <a:pPr/>
              <a:t>64</a:t>
            </a:fld>
            <a:endParaRPr lang="en-US" altLang="zh-CN" smtClean="0">
              <a:latin typeface="Arial"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a:p>
            <a:pPr eaLnBrk="1" hangingPunct="1"/>
            <a:endParaRPr lang="en-US" altLang="zh-CN" smtClean="0">
              <a:latin typeface="Arial" pitchFamily="34" charset="0"/>
            </a:endParaRPr>
          </a:p>
          <a:p>
            <a:pPr eaLnBrk="1" hangingPunct="1"/>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3DF6103-09C5-4183-B687-0128AE22C76F}" type="slidenum">
              <a:rPr lang="zh-CN" altLang="en-US" smtClean="0"/>
              <a:pPr/>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3DF6103-09C5-4183-B687-0128AE22C76F}" type="slidenum">
              <a:rPr lang="zh-CN" altLang="en-US" smtClean="0"/>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3DF6103-09C5-4183-B687-0128AE22C76F}" type="slidenum">
              <a:rPr lang="zh-CN" altLang="en-US" smtClean="0"/>
              <a:pPr/>
              <a:t>22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3DF6103-09C5-4183-B687-0128AE22C76F}" type="slidenum">
              <a:rPr lang="zh-CN" altLang="en-US" smtClean="0"/>
              <a:pPr/>
              <a:t>32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endParaRPr lang="zh-CN" altLang="en-US" dirty="0"/>
          </a:p>
        </p:txBody>
      </p:sp>
      <p:sp>
        <p:nvSpPr>
          <p:cNvPr id="4" name="灯片编号占位符 3"/>
          <p:cNvSpPr>
            <a:spLocks noGrp="1"/>
          </p:cNvSpPr>
          <p:nvPr>
            <p:ph type="sldNum" sz="quarter" idx="10"/>
          </p:nvPr>
        </p:nvSpPr>
        <p:spPr/>
        <p:txBody>
          <a:bodyPr/>
          <a:lstStyle/>
          <a:p>
            <a:fld id="{93DF6103-09C5-4183-B687-0128AE22C76F}" type="slidenum">
              <a:rPr lang="zh-CN" altLang="en-US" smtClean="0"/>
              <a:pPr/>
              <a:t>36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en-US" dirty="0" smtClean="0"/>
              <a:t>他不到十岁就开始自学</a:t>
            </a:r>
            <a:r>
              <a:rPr lang="en-US" altLang="zh-CN" dirty="0" smtClean="0"/>
              <a:t>《</a:t>
            </a:r>
            <a:r>
              <a:rPr lang="zh-CN" altLang="en-US" dirty="0" smtClean="0"/>
              <a:t>代数学</a:t>
            </a:r>
            <a:r>
              <a:rPr lang="en-US" altLang="zh-CN" dirty="0" smtClean="0"/>
              <a:t>》</a:t>
            </a:r>
            <a:r>
              <a:rPr lang="zh-CN" altLang="en-US" dirty="0" smtClean="0"/>
              <a:t>，那时候很多欧洲的骑士还是大字不识</a:t>
            </a:r>
          </a:p>
          <a:p>
            <a:endParaRPr lang="zh-CN" altLang="en-US" dirty="0" smtClean="0"/>
          </a:p>
          <a:p>
            <a:r>
              <a:rPr lang="en-US" altLang="zh-CN" dirty="0" smtClean="0"/>
              <a:t>13</a:t>
            </a:r>
            <a:r>
              <a:rPr lang="zh-CN" altLang="en-US" dirty="0" smtClean="0"/>
              <a:t>岁靠自己的努力考入了巴塞尔大学，师从约翰</a:t>
            </a:r>
            <a:r>
              <a:rPr lang="en-US" altLang="zh-CN" dirty="0" smtClean="0"/>
              <a:t>·</a:t>
            </a:r>
            <a:r>
              <a:rPr lang="zh-CN" altLang="en-US" dirty="0" smtClean="0"/>
              <a:t>伯努利</a:t>
            </a:r>
          </a:p>
          <a:p>
            <a:endParaRPr lang="zh-CN" altLang="en-US" dirty="0" smtClean="0"/>
          </a:p>
          <a:p>
            <a:r>
              <a:rPr lang="zh-CN" altLang="en-US" dirty="0" smtClean="0"/>
              <a:t>用</a:t>
            </a:r>
            <a:r>
              <a:rPr lang="en-US" altLang="zh-CN" dirty="0" smtClean="0"/>
              <a:t>3</a:t>
            </a:r>
            <a:r>
              <a:rPr lang="zh-CN" altLang="en-US" dirty="0" smtClean="0"/>
              <a:t>天的时间计算出彗星轨道</a:t>
            </a:r>
          </a:p>
          <a:p>
            <a:endParaRPr lang="zh-CN" altLang="en-US" dirty="0" smtClean="0"/>
          </a:p>
          <a:p>
            <a:r>
              <a:rPr lang="zh-CN" altLang="en-US" dirty="0" smtClean="0"/>
              <a:t>他从</a:t>
            </a:r>
            <a:r>
              <a:rPr lang="en-US" altLang="zh-CN" dirty="0" smtClean="0"/>
              <a:t>19</a:t>
            </a:r>
            <a:r>
              <a:rPr lang="zh-CN" altLang="en-US" dirty="0" smtClean="0"/>
              <a:t>岁开始发表论文，直到</a:t>
            </a:r>
            <a:r>
              <a:rPr lang="en-US" altLang="zh-CN" dirty="0" smtClean="0"/>
              <a:t>76</a:t>
            </a:r>
            <a:r>
              <a:rPr lang="zh-CN" altLang="en-US" dirty="0" smtClean="0"/>
              <a:t>岁，半个多世纪写下了</a:t>
            </a:r>
            <a:r>
              <a:rPr lang="en-US" altLang="zh-CN" dirty="0" smtClean="0"/>
              <a:t>886</a:t>
            </a:r>
            <a:r>
              <a:rPr lang="zh-CN" altLang="en-US" dirty="0" smtClean="0"/>
              <a:t>本书籍和论文，其中分析、代数、数论占</a:t>
            </a:r>
            <a:r>
              <a:rPr lang="en-US" altLang="zh-CN" dirty="0" smtClean="0"/>
              <a:t>40%</a:t>
            </a:r>
            <a:r>
              <a:rPr lang="zh-CN" altLang="en-US" dirty="0" smtClean="0"/>
              <a:t>，几何占</a:t>
            </a:r>
            <a:r>
              <a:rPr lang="en-US" altLang="zh-CN" dirty="0" smtClean="0"/>
              <a:t>18%</a:t>
            </a:r>
            <a:r>
              <a:rPr lang="zh-CN" altLang="en-US" dirty="0" smtClean="0"/>
              <a:t>，物理和力学占</a:t>
            </a:r>
            <a:r>
              <a:rPr lang="en-US" altLang="zh-CN" dirty="0" smtClean="0"/>
              <a:t>28%</a:t>
            </a:r>
            <a:r>
              <a:rPr lang="zh-CN" altLang="en-US" dirty="0" smtClean="0"/>
              <a:t>，天文学占</a:t>
            </a:r>
            <a:r>
              <a:rPr lang="en-US" altLang="zh-CN" dirty="0" smtClean="0"/>
              <a:t>11%</a:t>
            </a:r>
            <a:r>
              <a:rPr lang="zh-CN" altLang="en-US" dirty="0" smtClean="0"/>
              <a:t>，弹道学</a:t>
            </a:r>
          </a:p>
          <a:p>
            <a:endParaRPr lang="zh-CN" altLang="en-US" dirty="0" smtClean="0"/>
          </a:p>
          <a:p>
            <a:r>
              <a:rPr lang="zh-CN" altLang="en-US" dirty="0" smtClean="0"/>
              <a:t>、航海学、建筑学等占</a:t>
            </a:r>
            <a:r>
              <a:rPr lang="en-US" altLang="zh-CN" dirty="0" smtClean="0"/>
              <a:t>3%</a:t>
            </a:r>
            <a:r>
              <a:rPr lang="zh-CN" altLang="en-US" dirty="0" smtClean="0"/>
              <a:t>。他死后彼得堡科学院花了</a:t>
            </a:r>
            <a:r>
              <a:rPr lang="en-US" altLang="zh-CN" dirty="0" smtClean="0"/>
              <a:t>47</a:t>
            </a:r>
            <a:r>
              <a:rPr lang="zh-CN" altLang="en-US" dirty="0" smtClean="0"/>
              <a:t>年才整理完毕。</a:t>
            </a:r>
          </a:p>
          <a:p>
            <a:endParaRPr lang="zh-CN" altLang="en-US" dirty="0" smtClean="0"/>
          </a:p>
          <a:p>
            <a:r>
              <a:rPr lang="en-US" altLang="zh-CN" dirty="0" smtClean="0"/>
              <a:t>1771</a:t>
            </a:r>
            <a:r>
              <a:rPr lang="zh-CN" altLang="en-US" dirty="0" smtClean="0"/>
              <a:t>年彼得堡遭受大火灾，他的书房毁于一旦。但是已经失明的他居然凭借记忆，用一年的时间重写出大部分论文</a:t>
            </a:r>
          </a:p>
          <a:p>
            <a:endParaRPr lang="zh-CN" altLang="en-US" dirty="0" smtClean="0"/>
          </a:p>
          <a:p>
            <a:r>
              <a:rPr lang="zh-CN" altLang="en-US" dirty="0" smtClean="0"/>
              <a:t>创立了许多新的符号：课本上常见的如</a:t>
            </a:r>
            <a:r>
              <a:rPr lang="en-US" altLang="zh-CN" dirty="0" smtClean="0"/>
              <a:t>π</a:t>
            </a:r>
            <a:r>
              <a:rPr lang="zh-CN" altLang="en-US" dirty="0" smtClean="0"/>
              <a:t>，</a:t>
            </a:r>
            <a:r>
              <a:rPr lang="en-US" altLang="zh-CN" dirty="0" err="1" smtClean="0"/>
              <a:t>i</a:t>
            </a:r>
            <a:r>
              <a:rPr lang="en-US" altLang="zh-CN" dirty="0" smtClean="0"/>
              <a:t></a:t>
            </a:r>
            <a:r>
              <a:rPr lang="zh-CN" altLang="en-US" dirty="0" smtClean="0"/>
              <a:t>，</a:t>
            </a:r>
            <a:r>
              <a:rPr lang="en-US" altLang="zh-CN" dirty="0" smtClean="0"/>
              <a:t>e</a:t>
            </a:r>
            <a:r>
              <a:rPr lang="zh-CN" altLang="en-US" dirty="0" smtClean="0"/>
              <a:t>，</a:t>
            </a:r>
            <a:r>
              <a:rPr lang="en-US" altLang="zh-CN" dirty="0" smtClean="0"/>
              <a:t>sin</a:t>
            </a:r>
            <a:r>
              <a:rPr lang="zh-CN" altLang="en-US" dirty="0" smtClean="0"/>
              <a:t>和</a:t>
            </a:r>
            <a:r>
              <a:rPr lang="en-US" altLang="zh-CN" dirty="0" err="1" smtClean="0"/>
              <a:t>cos</a:t>
            </a:r>
            <a:r>
              <a:rPr lang="zh-CN" altLang="en-US" dirty="0" smtClean="0"/>
              <a:t>，</a:t>
            </a:r>
            <a:r>
              <a:rPr lang="en-US" altLang="zh-CN" dirty="0" err="1" smtClean="0"/>
              <a:t>tg</a:t>
            </a:r>
            <a:r>
              <a:rPr lang="zh-CN" altLang="en-US" dirty="0" smtClean="0"/>
              <a:t>，△</a:t>
            </a:r>
            <a:r>
              <a:rPr lang="en-US" altLang="zh-CN" dirty="0" smtClean="0"/>
              <a:t>x</a:t>
            </a:r>
            <a:r>
              <a:rPr lang="zh-CN" altLang="en-US" dirty="0" smtClean="0"/>
              <a:t>，∑，</a:t>
            </a:r>
            <a:r>
              <a:rPr lang="en-US" altLang="zh-CN" dirty="0" smtClean="0"/>
              <a:t>f(x)</a:t>
            </a:r>
            <a:r>
              <a:rPr lang="zh-CN" altLang="en-US" dirty="0" smtClean="0"/>
              <a:t>等</a:t>
            </a:r>
          </a:p>
          <a:p>
            <a:endParaRPr lang="zh-CN" altLang="en-US" dirty="0" smtClean="0"/>
          </a:p>
          <a:p>
            <a:r>
              <a:rPr lang="zh-CN" altLang="en-US" dirty="0" smtClean="0"/>
              <a:t>几乎每个数学领域都有他的名字：从初等几何的欧拉线，多面体的欧拉定理，立体解析几何的欧拉变换公式，四次方程的欧拉解法到数论中的欧拉函数，微分</a:t>
            </a:r>
          </a:p>
          <a:p>
            <a:endParaRPr lang="zh-CN" altLang="en-US" dirty="0" smtClean="0"/>
          </a:p>
          <a:p>
            <a:r>
              <a:rPr lang="zh-CN" altLang="en-US" dirty="0" smtClean="0"/>
              <a:t>方程的欧拉方程，级数论的欧拉常数，变分学的欧拉方程，复变函数的欧拉公式等等，数也数不清。</a:t>
            </a:r>
          </a:p>
          <a:p>
            <a:r>
              <a:rPr lang="zh-CN" altLang="en-US" dirty="0" smtClean="0"/>
              <a:t>	</a:t>
            </a:r>
          </a:p>
          <a:p>
            <a:r>
              <a:rPr lang="zh-CN" altLang="en-US" dirty="0" smtClean="0"/>
              <a:t>数学史上称</a:t>
            </a:r>
            <a:r>
              <a:rPr lang="en-US" altLang="zh-CN" dirty="0" smtClean="0"/>
              <a:t>18</a:t>
            </a:r>
            <a:r>
              <a:rPr lang="zh-CN" altLang="en-US" dirty="0" smtClean="0"/>
              <a:t>世纪为“欧拉时代”</a:t>
            </a:r>
          </a:p>
          <a:p>
            <a:endParaRPr lang="zh-CN" altLang="en-US" dirty="0"/>
          </a:p>
        </p:txBody>
      </p:sp>
      <p:sp>
        <p:nvSpPr>
          <p:cNvPr id="4" name="灯片编号占位符 3"/>
          <p:cNvSpPr>
            <a:spLocks noGrp="1"/>
          </p:cNvSpPr>
          <p:nvPr>
            <p:ph type="sldNum" sz="quarter" idx="10"/>
          </p:nvPr>
        </p:nvSpPr>
        <p:spPr/>
        <p:txBody>
          <a:bodyPr/>
          <a:lstStyle/>
          <a:p>
            <a:fld id="{93DF6103-09C5-4183-B687-0128AE22C76F}" type="slidenum">
              <a:rPr lang="zh-CN" altLang="en-US" smtClean="0"/>
              <a:pPr/>
              <a:t>43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atinLnBrk="0"/>
            <a:r>
              <a:rPr lang="en-US" altLang="zh-CN" sz="1200" b="0" i="0" kern="1200" dirty="0" err="1" smtClean="0">
                <a:solidFill>
                  <a:schemeClr val="tx1"/>
                </a:solidFill>
                <a:latin typeface="+mn-lt"/>
                <a:ea typeface="+mn-ea"/>
                <a:cs typeface="+mn-cs"/>
              </a:rPr>
              <a:t>rrc</a:t>
            </a:r>
            <a:r>
              <a:rPr lang="en-US" altLang="zh-CN" sz="1200" b="0" i="0" kern="1200" dirty="0" smtClean="0">
                <a:solidFill>
                  <a:schemeClr val="tx1"/>
                </a:solidFill>
                <a:latin typeface="+mn-lt"/>
                <a:ea typeface="+mn-ea"/>
                <a:cs typeface="+mn-cs"/>
              </a:rPr>
              <a:t> filter</a:t>
            </a:r>
            <a:r>
              <a:rPr lang="zh-CN" altLang="en-US" sz="1200" b="0" i="0" kern="1200" dirty="0" smtClean="0">
                <a:solidFill>
                  <a:schemeClr val="tx1"/>
                </a:solidFill>
                <a:latin typeface="+mn-lt"/>
                <a:ea typeface="+mn-ea"/>
                <a:cs typeface="+mn-cs"/>
              </a:rPr>
              <a:t>是用来做</a:t>
            </a:r>
            <a:r>
              <a:rPr lang="en-US" altLang="zh-CN" sz="1200" b="0" i="0" kern="1200" dirty="0" smtClean="0">
                <a:solidFill>
                  <a:schemeClr val="tx1"/>
                </a:solidFill>
                <a:latin typeface="+mn-lt"/>
                <a:ea typeface="+mn-ea"/>
                <a:cs typeface="+mn-cs"/>
              </a:rPr>
              <a:t>signal shaping</a:t>
            </a:r>
            <a:r>
              <a:rPr lang="zh-CN" altLang="en-US" sz="1200" b="0" i="0" kern="1200" dirty="0" smtClean="0">
                <a:solidFill>
                  <a:schemeClr val="tx1"/>
                </a:solidFill>
                <a:latin typeface="+mn-lt"/>
                <a:ea typeface="+mn-ea"/>
                <a:cs typeface="+mn-cs"/>
              </a:rPr>
              <a:t>的，目的是在一定的带宽要求下，尽量的减少</a:t>
            </a:r>
            <a:r>
              <a:rPr lang="en-US" altLang="zh-CN" sz="1200" b="0" i="0" kern="1200" dirty="0" err="1" smtClean="0">
                <a:solidFill>
                  <a:schemeClr val="tx1"/>
                </a:solidFill>
                <a:latin typeface="+mn-lt"/>
                <a:ea typeface="+mn-ea"/>
                <a:cs typeface="+mn-cs"/>
              </a:rPr>
              <a:t>isi</a:t>
            </a:r>
            <a:r>
              <a:rPr lang="zh-CN" altLang="en-US" sz="1200" b="0" i="0" kern="1200" dirty="0" smtClean="0">
                <a:solidFill>
                  <a:schemeClr val="tx1"/>
                </a:solidFill>
                <a:latin typeface="+mn-lt"/>
                <a:ea typeface="+mn-ea"/>
                <a:cs typeface="+mn-cs"/>
              </a:rPr>
              <a:t>，匹配滤波的目标也是为了修正</a:t>
            </a:r>
            <a:r>
              <a:rPr lang="en-US" altLang="zh-CN" sz="1200" b="0" i="0" kern="1200" dirty="0" err="1" smtClean="0">
                <a:solidFill>
                  <a:schemeClr val="tx1"/>
                </a:solidFill>
                <a:latin typeface="+mn-lt"/>
                <a:ea typeface="+mn-ea"/>
                <a:cs typeface="+mn-cs"/>
              </a:rPr>
              <a:t>isi</a:t>
            </a:r>
            <a:r>
              <a:rPr lang="zh-CN" altLang="en-US" sz="1200" b="0" i="0" kern="1200" dirty="0" smtClean="0">
                <a:solidFill>
                  <a:schemeClr val="tx1"/>
                </a:solidFill>
                <a:latin typeface="+mn-lt"/>
                <a:ea typeface="+mn-ea"/>
                <a:cs typeface="+mn-cs"/>
              </a:rPr>
              <a:t>带来的信号崎变。这两个的目标是相同的，但是一个是避 免</a:t>
            </a:r>
            <a:r>
              <a:rPr lang="en-US" altLang="zh-CN" sz="1200" b="0" i="0" kern="1200" dirty="0" err="1" smtClean="0">
                <a:solidFill>
                  <a:schemeClr val="tx1"/>
                </a:solidFill>
                <a:latin typeface="+mn-lt"/>
                <a:ea typeface="+mn-ea"/>
                <a:cs typeface="+mn-cs"/>
              </a:rPr>
              <a:t>isi</a:t>
            </a:r>
            <a:r>
              <a:rPr lang="zh-CN" altLang="en-US" sz="1200" b="0" i="0" kern="1200" dirty="0" smtClean="0">
                <a:solidFill>
                  <a:schemeClr val="tx1"/>
                </a:solidFill>
                <a:latin typeface="+mn-lt"/>
                <a:ea typeface="+mn-ea"/>
                <a:cs typeface="+mn-cs"/>
              </a:rPr>
              <a:t>，一个是修正</a:t>
            </a:r>
            <a:r>
              <a:rPr lang="en-US" altLang="zh-CN" sz="1200" b="0" i="0" kern="1200" dirty="0" err="1" smtClean="0">
                <a:solidFill>
                  <a:schemeClr val="tx1"/>
                </a:solidFill>
                <a:latin typeface="+mn-lt"/>
                <a:ea typeface="+mn-ea"/>
                <a:cs typeface="+mn-cs"/>
              </a:rPr>
              <a:t>isi</a:t>
            </a:r>
            <a:r>
              <a:rPr lang="zh-CN" altLang="en-US" sz="1200" b="0" i="0" kern="1200" dirty="0" smtClean="0">
                <a:solidFill>
                  <a:schemeClr val="tx1"/>
                </a:solidFill>
                <a:latin typeface="+mn-lt"/>
                <a:ea typeface="+mn-ea"/>
                <a:cs typeface="+mn-cs"/>
              </a:rPr>
              <a:t>。</a:t>
            </a:r>
          </a:p>
          <a:p>
            <a:pPr latinLnBrk="0"/>
            <a:r>
              <a:rPr lang="zh-CN" altLang="en-US" sz="1200" b="0" i="0" kern="1200" dirty="0" smtClean="0">
                <a:solidFill>
                  <a:schemeClr val="tx1"/>
                </a:solidFill>
                <a:latin typeface="+mn-lt"/>
                <a:ea typeface="+mn-ea"/>
                <a:cs typeface="+mn-cs"/>
              </a:rPr>
              <a:t>升余弦滚降信号用来消除码间串扰，实际实现时采用的方式是由发送端的基带成行滤波器和接收端的匹配滤波器两个环节公共实现。传输系统的传递函数二者的乘 积，所以每个环节均为平方根升余弦滚降滤波器。这样可以降低滤波器的实现难度</a:t>
            </a:r>
          </a:p>
          <a:p>
            <a:pPr latinLnBrk="0"/>
            <a:r>
              <a:rPr lang="zh-CN" altLang="en-US" sz="1200" b="0" i="0" kern="1200" dirty="0" smtClean="0">
                <a:solidFill>
                  <a:schemeClr val="tx1"/>
                </a:solidFill>
                <a:latin typeface="+mn-lt"/>
                <a:ea typeface="+mn-ea"/>
                <a:cs typeface="+mn-cs"/>
              </a:rPr>
              <a:t>数字通信中，实际发射出的信号是各个离散样值序列通过成形滤波器后的成形脉冲序列。</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匹配滤波器是为了使得在抽样时刻信噪比最大。</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当发端成形滤波器用根升余弦滤波器，接收端同样用根升余弦滤波器匹配滤波时，</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既能够使得抽样时刻信噪比最高（即完成匹配滤波器的作用），</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又能够在一定的带限平坦信道中不引入码间干扰（满足</a:t>
            </a:r>
            <a:r>
              <a:rPr lang="en-US" altLang="zh-CN" sz="1200" b="0" i="0" kern="1200" dirty="0" err="1" smtClean="0">
                <a:solidFill>
                  <a:schemeClr val="tx1"/>
                </a:solidFill>
                <a:latin typeface="+mn-lt"/>
                <a:ea typeface="+mn-ea"/>
                <a:cs typeface="+mn-cs"/>
              </a:rPr>
              <a:t>Nyquist</a:t>
            </a:r>
            <a:r>
              <a:rPr lang="zh-CN" altLang="en-US" sz="1200" b="0" i="0" kern="1200" dirty="0" smtClean="0">
                <a:solidFill>
                  <a:schemeClr val="tx1"/>
                </a:solidFill>
                <a:latin typeface="+mn-lt"/>
                <a:ea typeface="+mn-ea"/>
                <a:cs typeface="+mn-cs"/>
              </a:rPr>
              <a:t>无码间干扰准则）。 </a:t>
            </a:r>
          </a:p>
          <a:p>
            <a:endParaRPr lang="zh-CN" altLang="en-US" dirty="0"/>
          </a:p>
        </p:txBody>
      </p:sp>
      <p:sp>
        <p:nvSpPr>
          <p:cNvPr id="4" name="灯片编号占位符 3"/>
          <p:cNvSpPr>
            <a:spLocks noGrp="1"/>
          </p:cNvSpPr>
          <p:nvPr>
            <p:ph type="sldNum" sz="quarter" idx="10"/>
          </p:nvPr>
        </p:nvSpPr>
        <p:spPr/>
        <p:txBody>
          <a:bodyPr/>
          <a:lstStyle/>
          <a:p>
            <a:fld id="{93DF6103-09C5-4183-B687-0128AE22C76F}" type="slidenum">
              <a:rPr lang="zh-CN" altLang="en-US" smtClean="0"/>
              <a:pPr/>
              <a:t>59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3DF6103-09C5-4183-B687-0128AE22C76F}" type="slidenum">
              <a:rPr lang="zh-CN" altLang="en-US" smtClean="0"/>
              <a:pPr/>
              <a:t>61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19.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7" Type="http://schemas.openxmlformats.org/officeDocument/2006/relationships/image" Target="../media/image42.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1.xml"/><Relationship Id="rId5" Type="http://schemas.openxmlformats.org/officeDocument/2006/relationships/image" Target="../media/image48.jpeg"/><Relationship Id="rId4" Type="http://schemas.openxmlformats.org/officeDocument/2006/relationships/image" Target="../media/image47.jpeg"/></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52.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67.png"/><Relationship Id="rId4" Type="http://schemas.openxmlformats.org/officeDocument/2006/relationships/oleObject" Target="../embeddings/oleObject29.bin"/></Relationships>
</file>

<file path=ppt/slides/_rels/slide5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33.bin"/><Relationship Id="rId5" Type="http://schemas.openxmlformats.org/officeDocument/2006/relationships/oleObject" Target="../embeddings/oleObject32.bin"/><Relationship Id="rId10" Type="http://schemas.openxmlformats.org/officeDocument/2006/relationships/oleObject" Target="../embeddings/oleObject37.bin"/><Relationship Id="rId4" Type="http://schemas.openxmlformats.org/officeDocument/2006/relationships/oleObject" Target="../embeddings/oleObject31.bin"/><Relationship Id="rId9" Type="http://schemas.openxmlformats.org/officeDocument/2006/relationships/oleObject" Target="../embeddings/oleObject36.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11.xml"/><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 Id="rId9" Type="http://schemas.openxmlformats.org/officeDocument/2006/relationships/oleObject" Target="../embeddings/oleObject43.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ChangeArrowheads="1"/>
          </p:cNvSpPr>
          <p:nvPr/>
        </p:nvSpPr>
        <p:spPr bwMode="auto">
          <a:xfrm>
            <a:off x="2066527" y="1628775"/>
            <a:ext cx="6005307" cy="1035050"/>
          </a:xfrm>
          <a:prstGeom prst="rect">
            <a:avLst/>
          </a:prstGeom>
          <a:noFill/>
          <a:ln w="9525">
            <a:noFill/>
            <a:miter lim="800000"/>
            <a:headEnd/>
            <a:tailEnd/>
          </a:ln>
        </p:spPr>
        <p:txBody>
          <a:bodyPr anchor="ctr"/>
          <a:lstStyle/>
          <a:p>
            <a:r>
              <a:rPr lang="zh-CN" altLang="en-US" sz="4400" dirty="0" smtClean="0">
                <a:latin typeface="隶书" pitchFamily="49" charset="-122"/>
                <a:ea typeface="隶书" pitchFamily="49" charset="-122"/>
              </a:rPr>
              <a:t>数字信号调制解调基础</a:t>
            </a:r>
            <a:endParaRPr lang="zh-CN" altLang="en-US" sz="4400" b="0" dirty="0">
              <a:latin typeface="隶书" pitchFamily="49" charset="-122"/>
              <a:ea typeface="隶书" pitchFamily="49" charset="-122"/>
            </a:endParaRPr>
          </a:p>
        </p:txBody>
      </p:sp>
      <p:sp>
        <p:nvSpPr>
          <p:cNvPr id="4100" name="Rectangle 6"/>
          <p:cNvSpPr>
            <a:spLocks noChangeArrowheads="1"/>
          </p:cNvSpPr>
          <p:nvPr/>
        </p:nvSpPr>
        <p:spPr bwMode="auto">
          <a:xfrm>
            <a:off x="5942012" y="5791200"/>
            <a:ext cx="3091593" cy="647700"/>
          </a:xfrm>
          <a:prstGeom prst="rect">
            <a:avLst/>
          </a:prstGeom>
          <a:noFill/>
          <a:ln w="9525">
            <a:noFill/>
            <a:miter lim="800000"/>
            <a:headEnd/>
            <a:tailEnd/>
          </a:ln>
        </p:spPr>
        <p:txBody>
          <a:bodyPr/>
          <a:lstStyle/>
          <a:p>
            <a:r>
              <a:rPr lang="en-US" altLang="zh-CN" b="0" dirty="0">
                <a:latin typeface="隶书" pitchFamily="49" charset="-122"/>
                <a:ea typeface="隶书" pitchFamily="49" charset="-122"/>
              </a:rPr>
              <a:t>   </a:t>
            </a:r>
            <a:r>
              <a:rPr lang="zh-CN" altLang="en-US" sz="2800" b="0" dirty="0">
                <a:latin typeface="隶书" pitchFamily="49" charset="-122"/>
                <a:ea typeface="隶书" pitchFamily="49" charset="-122"/>
              </a:rPr>
              <a:t>日  期：</a:t>
            </a:r>
            <a:r>
              <a:rPr lang="en-US" altLang="zh-CN" sz="2800" b="0" dirty="0" smtClean="0">
                <a:latin typeface="隶书" pitchFamily="49" charset="-122"/>
                <a:ea typeface="隶书" pitchFamily="49" charset="-122"/>
              </a:rPr>
              <a:t>2014-7</a:t>
            </a:r>
            <a:endParaRPr lang="en-US" altLang="zh-CN" sz="2800" b="0"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27012" y="0"/>
            <a:ext cx="9220200" cy="659732"/>
          </a:xfrm>
          <a:prstGeom prst="rect">
            <a:avLst/>
          </a:prstGeom>
          <a:noFill/>
        </p:spPr>
        <p:txBody>
          <a:bodyPr wrap="square" lIns="0" tIns="0" rIns="0" rtlCol="0">
            <a:spAutoFit/>
          </a:bodyPr>
          <a:lstStyle/>
          <a:p>
            <a:pPr>
              <a:lnSpc>
                <a:spcPts val="1000"/>
              </a:lnSpc>
            </a:pPr>
            <a:endParaRPr lang="en-US" altLang="zh-CN" sz="2400" dirty="0" smtClean="0"/>
          </a:p>
          <a:p>
            <a:pPr>
              <a:lnSpc>
                <a:spcPct val="150000"/>
              </a:lnSpc>
              <a:tabLst>
                <a:tab pos="254000" algn="l"/>
              </a:tabLst>
            </a:pPr>
            <a:r>
              <a:rPr lang="zh-CN" altLang="en-US" sz="2400" dirty="0" smtClean="0">
                <a:latin typeface="Microsoft YaHei UI" pitchFamily="18" charset="0"/>
                <a:cs typeface="Microsoft YaHei UI" pitchFamily="18" charset="0"/>
              </a:rPr>
              <a:t>数字射频通信系统方框图</a:t>
            </a:r>
            <a:endParaRPr lang="en-US" altLang="zh-CN" sz="2400" dirty="0" smtClean="0">
              <a:latin typeface="Microsoft YaHei UI" pitchFamily="18" charset="0"/>
              <a:cs typeface="Microsoft YaHei UI" pitchFamily="18" charset="0"/>
            </a:endParaRPr>
          </a:p>
        </p:txBody>
      </p:sp>
      <p:pic>
        <p:nvPicPr>
          <p:cNvPr id="98307" name="Picture 3"/>
          <p:cNvPicPr>
            <a:picLocks noChangeAspect="1" noChangeArrowheads="1"/>
          </p:cNvPicPr>
          <p:nvPr/>
        </p:nvPicPr>
        <p:blipFill>
          <a:blip r:embed="rId2"/>
          <a:srcRect/>
          <a:stretch>
            <a:fillRect/>
          </a:stretch>
        </p:blipFill>
        <p:spPr bwMode="auto">
          <a:xfrm>
            <a:off x="227012" y="1219200"/>
            <a:ext cx="9234663" cy="4191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6692900"/>
            <a:ext cx="50800" cy="88900"/>
          </a:xfrm>
          <a:prstGeom prst="rect">
            <a:avLst/>
          </a:prstGeom>
          <a:noFill/>
        </p:spPr>
        <p:txBody>
          <a:bodyPr wrap="none" lIns="0" tIns="0" rIns="0" rtlCol="0">
            <a:spAutoFit/>
          </a:bodyPr>
          <a:lstStyle/>
          <a:p>
            <a:pPr>
              <a:lnSpc>
                <a:spcPts val="700"/>
              </a:lnSpc>
              <a:tabLst/>
            </a:pPr>
            <a:r>
              <a:rPr lang="en-US" altLang="zh-CN" sz="806" dirty="0" smtClean="0">
                <a:solidFill>
                  <a:srgbClr val="FFFFFF"/>
                </a:solidFill>
                <a:latin typeface="Times New Roman" pitchFamily="18" charset="0"/>
                <a:cs typeface="Times New Roman" pitchFamily="18" charset="0"/>
              </a:rPr>
              <a:t>3</a:t>
            </a:r>
          </a:p>
        </p:txBody>
      </p:sp>
      <p:sp>
        <p:nvSpPr>
          <p:cNvPr id="4" name="TextBox 1"/>
          <p:cNvSpPr txBox="1"/>
          <p:nvPr/>
        </p:nvSpPr>
        <p:spPr>
          <a:xfrm>
            <a:off x="9105900" y="6642100"/>
            <a:ext cx="533400" cy="152400"/>
          </a:xfrm>
          <a:prstGeom prst="rect">
            <a:avLst/>
          </a:prstGeom>
          <a:noFill/>
        </p:spPr>
        <p:txBody>
          <a:bodyPr wrap="none" lIns="0" tIns="0" rIns="0" rtlCol="0">
            <a:spAutoFit/>
          </a:bodyPr>
          <a:lstStyle/>
          <a:p>
            <a:pPr>
              <a:lnSpc>
                <a:spcPts val="1200"/>
              </a:lnSpc>
              <a:tabLst/>
            </a:pP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
        <p:nvSpPr>
          <p:cNvPr id="7" name="矩形 6"/>
          <p:cNvSpPr/>
          <p:nvPr/>
        </p:nvSpPr>
        <p:spPr>
          <a:xfrm>
            <a:off x="4646612" y="2133600"/>
            <a:ext cx="4724400" cy="746743"/>
          </a:xfrm>
          <a:prstGeom prst="rect">
            <a:avLst/>
          </a:prstGeom>
        </p:spPr>
        <p:txBody>
          <a:bodyPr wrap="square">
            <a:spAutoFit/>
          </a:bodyPr>
          <a:lstStyle/>
          <a:p>
            <a:pPr>
              <a:lnSpc>
                <a:spcPct val="150000"/>
              </a:lnSpc>
              <a:tabLst/>
            </a:pPr>
            <a:r>
              <a:rPr lang="zh-CN" altLang="en-US" sz="3200" dirty="0" smtClean="0"/>
              <a:t>为何采用数字通信系统</a:t>
            </a:r>
            <a:endParaRPr lang="en-US" altLang="zh-CN" sz="3200" dirty="0" smtClean="0"/>
          </a:p>
        </p:txBody>
      </p:sp>
      <p:pic>
        <p:nvPicPr>
          <p:cNvPr id="13318" name="Picture 6" descr="http://image.zcool.com.cn/cover/59/12/1250615444264.jpg"/>
          <p:cNvPicPr>
            <a:picLocks noChangeAspect="1" noChangeArrowheads="1"/>
          </p:cNvPicPr>
          <p:nvPr/>
        </p:nvPicPr>
        <p:blipFill>
          <a:blip r:embed="rId2" cstate="print"/>
          <a:srcRect/>
          <a:stretch>
            <a:fillRect/>
          </a:stretch>
        </p:blipFill>
        <p:spPr bwMode="auto">
          <a:xfrm>
            <a:off x="684212" y="838200"/>
            <a:ext cx="3122612" cy="416348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6692900"/>
            <a:ext cx="50800" cy="88900"/>
          </a:xfrm>
          <a:prstGeom prst="rect">
            <a:avLst/>
          </a:prstGeom>
          <a:noFill/>
        </p:spPr>
        <p:txBody>
          <a:bodyPr wrap="none" lIns="0" tIns="0" rIns="0" rtlCol="0">
            <a:spAutoFit/>
          </a:bodyPr>
          <a:lstStyle/>
          <a:p>
            <a:pPr>
              <a:lnSpc>
                <a:spcPts val="700"/>
              </a:lnSpc>
              <a:tabLst/>
            </a:pPr>
            <a:r>
              <a:rPr lang="en-US" altLang="zh-CN" sz="806" dirty="0" smtClean="0">
                <a:solidFill>
                  <a:srgbClr val="FFFFFF"/>
                </a:solidFill>
                <a:latin typeface="Times New Roman" pitchFamily="18" charset="0"/>
                <a:cs typeface="Times New Roman" pitchFamily="18" charset="0"/>
              </a:rPr>
              <a:t>3</a:t>
            </a:r>
          </a:p>
        </p:txBody>
      </p:sp>
      <p:sp>
        <p:nvSpPr>
          <p:cNvPr id="4" name="TextBox 1"/>
          <p:cNvSpPr txBox="1"/>
          <p:nvPr/>
        </p:nvSpPr>
        <p:spPr>
          <a:xfrm>
            <a:off x="9105900" y="6642100"/>
            <a:ext cx="533400" cy="152400"/>
          </a:xfrm>
          <a:prstGeom prst="rect">
            <a:avLst/>
          </a:prstGeom>
          <a:noFill/>
        </p:spPr>
        <p:txBody>
          <a:bodyPr wrap="none" lIns="0" tIns="0" rIns="0" rtlCol="0">
            <a:spAutoFit/>
          </a:bodyPr>
          <a:lstStyle/>
          <a:p>
            <a:pPr>
              <a:lnSpc>
                <a:spcPts val="1200"/>
              </a:lnSpc>
              <a:tabLst/>
            </a:pP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
        <p:nvSpPr>
          <p:cNvPr id="6" name="TextBox 1"/>
          <p:cNvSpPr txBox="1"/>
          <p:nvPr/>
        </p:nvSpPr>
        <p:spPr>
          <a:xfrm>
            <a:off x="1293812" y="685800"/>
            <a:ext cx="2667397" cy="379591"/>
          </a:xfrm>
          <a:prstGeom prst="rect">
            <a:avLst/>
          </a:prstGeom>
          <a:noFill/>
        </p:spPr>
        <p:txBody>
          <a:bodyPr wrap="none" lIns="0" tIns="0" rIns="0" rtlCol="0">
            <a:spAutoFit/>
          </a:bodyPr>
          <a:lstStyle/>
          <a:p>
            <a:pPr>
              <a:lnSpc>
                <a:spcPts val="2600"/>
              </a:lnSpc>
              <a:tabLst/>
            </a:pPr>
            <a:r>
              <a:rPr lang="zh-CN" altLang="en-US" sz="2604" dirty="0" smtClean="0">
                <a:solidFill>
                  <a:srgbClr val="7030A0"/>
                </a:solidFill>
                <a:latin typeface="Times New Roman" pitchFamily="18" charset="0"/>
                <a:cs typeface="Times New Roman" pitchFamily="18" charset="0"/>
              </a:rPr>
              <a:t>数字通信系统优点</a:t>
            </a:r>
            <a:endParaRPr lang="en-US" altLang="zh-CN" sz="2604" dirty="0" smtClean="0">
              <a:solidFill>
                <a:srgbClr val="7030A0"/>
              </a:solidFill>
              <a:latin typeface="Times New Roman" pitchFamily="18" charset="0"/>
              <a:cs typeface="Times New Roman" pitchFamily="18" charset="0"/>
            </a:endParaRPr>
          </a:p>
        </p:txBody>
      </p:sp>
      <p:sp>
        <p:nvSpPr>
          <p:cNvPr id="11" name="矩形 10"/>
          <p:cNvSpPr/>
          <p:nvPr/>
        </p:nvSpPr>
        <p:spPr>
          <a:xfrm>
            <a:off x="1293812" y="1143000"/>
            <a:ext cx="8001000" cy="3000821"/>
          </a:xfrm>
          <a:prstGeom prst="rect">
            <a:avLst/>
          </a:prstGeom>
        </p:spPr>
        <p:txBody>
          <a:bodyPr wrap="square">
            <a:spAutoFit/>
          </a:bodyPr>
          <a:lstStyle/>
          <a:p>
            <a:pPr>
              <a:lnSpc>
                <a:spcPct val="150000"/>
              </a:lnSpc>
              <a:tabLst/>
            </a:pPr>
            <a:r>
              <a:rPr lang="en-US" altLang="zh-CN" dirty="0" smtClean="0"/>
              <a:t>1.</a:t>
            </a:r>
            <a:r>
              <a:rPr lang="zh-CN" altLang="en-US" dirty="0" smtClean="0"/>
              <a:t>数字通信比模拟通信抗干扰能力强，通过中继再生后可消除噪声积累</a:t>
            </a:r>
            <a:endParaRPr lang="en-US" altLang="zh-CN" dirty="0" smtClean="0"/>
          </a:p>
          <a:p>
            <a:pPr>
              <a:lnSpc>
                <a:spcPct val="150000"/>
              </a:lnSpc>
              <a:tabLst/>
            </a:pPr>
            <a:r>
              <a:rPr lang="en-US" altLang="zh-CN" dirty="0" smtClean="0"/>
              <a:t>2.</a:t>
            </a:r>
            <a:r>
              <a:rPr lang="zh-CN" altLang="en-US" dirty="0" smtClean="0"/>
              <a:t>数字信号比模拟信号易于调制</a:t>
            </a:r>
            <a:endParaRPr lang="en-US" altLang="zh-CN" dirty="0" smtClean="0"/>
          </a:p>
          <a:p>
            <a:pPr>
              <a:lnSpc>
                <a:spcPct val="150000"/>
              </a:lnSpc>
              <a:tabLst/>
            </a:pPr>
            <a:r>
              <a:rPr lang="en-US" altLang="zh-CN" dirty="0" smtClean="0"/>
              <a:t>3.</a:t>
            </a:r>
            <a:r>
              <a:rPr lang="zh-CN" altLang="en-US" dirty="0" smtClean="0"/>
              <a:t>数字信号比模拟信号保密性强</a:t>
            </a:r>
            <a:endParaRPr lang="en-US" altLang="zh-CN" dirty="0" smtClean="0"/>
          </a:p>
          <a:p>
            <a:pPr>
              <a:lnSpc>
                <a:spcPct val="150000"/>
              </a:lnSpc>
              <a:tabLst/>
            </a:pPr>
            <a:r>
              <a:rPr lang="en-US" altLang="zh-CN" dirty="0" smtClean="0"/>
              <a:t>4.</a:t>
            </a:r>
            <a:r>
              <a:rPr lang="zh-CN" altLang="en-US" dirty="0" smtClean="0"/>
              <a:t>自动发现和控制差错</a:t>
            </a:r>
            <a:endParaRPr lang="en-US" altLang="zh-CN" dirty="0" smtClean="0"/>
          </a:p>
          <a:p>
            <a:pPr>
              <a:lnSpc>
                <a:spcPct val="150000"/>
              </a:lnSpc>
              <a:tabLst/>
            </a:pPr>
            <a:r>
              <a:rPr lang="en-US" altLang="zh-CN" dirty="0" smtClean="0"/>
              <a:t>5.</a:t>
            </a:r>
            <a:r>
              <a:rPr lang="zh-CN" altLang="en-US" dirty="0" smtClean="0"/>
              <a:t>便于和电子计算机结合</a:t>
            </a:r>
            <a:endParaRPr lang="en-US" altLang="zh-CN" dirty="0" smtClean="0"/>
          </a:p>
          <a:p>
            <a:pPr>
              <a:lnSpc>
                <a:spcPct val="150000"/>
              </a:lnSpc>
              <a:tabLst/>
            </a:pPr>
            <a:r>
              <a:rPr lang="en-US" altLang="zh-CN" dirty="0" smtClean="0"/>
              <a:t>6.</a:t>
            </a:r>
            <a:r>
              <a:rPr kumimoji="1" lang="zh-CN" altLang="en-US" dirty="0" smtClean="0">
                <a:latin typeface="宋体" pitchFamily="2" charset="-122"/>
                <a:ea typeface="宋体" pitchFamily="2" charset="-122"/>
              </a:rPr>
              <a:t>设备便于集成化、微型化</a:t>
            </a:r>
            <a:endParaRPr kumimoji="1" lang="en-US" altLang="zh-CN" dirty="0" smtClean="0">
              <a:latin typeface="宋体" pitchFamily="2" charset="-122"/>
              <a:ea typeface="宋体" pitchFamily="2" charset="-122"/>
            </a:endParaRPr>
          </a:p>
          <a:p>
            <a:pPr>
              <a:lnSpc>
                <a:spcPct val="150000"/>
              </a:lnSpc>
              <a:tabLst/>
            </a:pPr>
            <a:r>
              <a:rPr kumimoji="1" lang="en-US" altLang="zh-CN" dirty="0" smtClean="0">
                <a:latin typeface="宋体" pitchFamily="2" charset="-122"/>
                <a:ea typeface="宋体" pitchFamily="2" charset="-122"/>
              </a:rPr>
              <a:t>…………</a:t>
            </a:r>
            <a:endParaRPr lang="zh-CN" altLang="en-US" dirty="0" smtClean="0"/>
          </a:p>
        </p:txBody>
      </p:sp>
      <p:sp>
        <p:nvSpPr>
          <p:cNvPr id="7" name="TextBox 1"/>
          <p:cNvSpPr txBox="1"/>
          <p:nvPr/>
        </p:nvSpPr>
        <p:spPr>
          <a:xfrm>
            <a:off x="1370012" y="4267200"/>
            <a:ext cx="2667397" cy="379591"/>
          </a:xfrm>
          <a:prstGeom prst="rect">
            <a:avLst/>
          </a:prstGeom>
          <a:noFill/>
        </p:spPr>
        <p:txBody>
          <a:bodyPr wrap="none" lIns="0" tIns="0" rIns="0" rtlCol="0">
            <a:spAutoFit/>
          </a:bodyPr>
          <a:lstStyle/>
          <a:p>
            <a:pPr>
              <a:lnSpc>
                <a:spcPts val="2600"/>
              </a:lnSpc>
              <a:tabLst/>
            </a:pPr>
            <a:r>
              <a:rPr lang="zh-CN" altLang="en-US" sz="2604" dirty="0" smtClean="0">
                <a:solidFill>
                  <a:srgbClr val="7030A0"/>
                </a:solidFill>
                <a:latin typeface="Times New Roman" pitchFamily="18" charset="0"/>
                <a:cs typeface="Times New Roman" pitchFamily="18" charset="0"/>
              </a:rPr>
              <a:t>数字通信系统缺点</a:t>
            </a:r>
            <a:endParaRPr lang="en-US" altLang="zh-CN" sz="2604" dirty="0" smtClean="0">
              <a:solidFill>
                <a:srgbClr val="7030A0"/>
              </a:solidFill>
              <a:latin typeface="Times New Roman" pitchFamily="18" charset="0"/>
              <a:cs typeface="Times New Roman" pitchFamily="18" charset="0"/>
            </a:endParaRPr>
          </a:p>
        </p:txBody>
      </p:sp>
      <p:sp>
        <p:nvSpPr>
          <p:cNvPr id="8" name="矩形 7"/>
          <p:cNvSpPr/>
          <p:nvPr/>
        </p:nvSpPr>
        <p:spPr>
          <a:xfrm>
            <a:off x="1293812" y="4572000"/>
            <a:ext cx="4949825" cy="923330"/>
          </a:xfrm>
          <a:prstGeom prst="rect">
            <a:avLst/>
          </a:prstGeom>
        </p:spPr>
        <p:txBody>
          <a:bodyPr>
            <a:spAutoFit/>
          </a:bodyPr>
          <a:lstStyle/>
          <a:p>
            <a:pPr>
              <a:lnSpc>
                <a:spcPct val="150000"/>
              </a:lnSpc>
              <a:tabLst/>
            </a:pPr>
            <a:r>
              <a:rPr lang="en-US" altLang="zh-CN" dirty="0" smtClean="0"/>
              <a:t>1.</a:t>
            </a:r>
            <a:r>
              <a:rPr lang="zh-CN" altLang="en-US" dirty="0" smtClean="0"/>
              <a:t>需要的传输带宽较大</a:t>
            </a:r>
            <a:endParaRPr lang="en-US" altLang="zh-CN" dirty="0" smtClean="0"/>
          </a:p>
          <a:p>
            <a:pPr>
              <a:lnSpc>
                <a:spcPct val="150000"/>
              </a:lnSpc>
              <a:tabLst/>
            </a:pPr>
            <a:r>
              <a:rPr lang="en-US" altLang="zh-CN" dirty="0" smtClean="0"/>
              <a:t>2.</a:t>
            </a:r>
            <a:r>
              <a:rPr lang="zh-CN" altLang="en-US" dirty="0" smtClean="0"/>
              <a:t>对同步要求较高，系统复杂</a:t>
            </a:r>
            <a:endParaRPr lang="zh-CN" altLang="en-US" dirty="0"/>
          </a:p>
        </p:txBody>
      </p:sp>
      <p:sp>
        <p:nvSpPr>
          <p:cNvPr id="9" name="矩形 8"/>
          <p:cNvSpPr/>
          <p:nvPr/>
        </p:nvSpPr>
        <p:spPr>
          <a:xfrm>
            <a:off x="1141412" y="5638800"/>
            <a:ext cx="7391400" cy="875881"/>
          </a:xfrm>
          <a:prstGeom prst="rect">
            <a:avLst/>
          </a:prstGeom>
        </p:spPr>
        <p:txBody>
          <a:bodyPr wrap="square">
            <a:spAutoFit/>
          </a:bodyPr>
          <a:lstStyle/>
          <a:p>
            <a:pPr>
              <a:lnSpc>
                <a:spcPct val="150000"/>
              </a:lnSpc>
              <a:tabLst/>
            </a:pPr>
            <a:r>
              <a:rPr lang="zh-CN" altLang="en-US" dirty="0" smtClean="0">
                <a:solidFill>
                  <a:srgbClr val="7030A0"/>
                </a:solidFill>
              </a:rPr>
              <a:t>随着技术进步，数字通信系统的瓶颈都已得到解决，因此，其应用必然会越来越广泛。</a:t>
            </a:r>
            <a:endParaRPr lang="zh-CN" altLang="en-US" dirty="0">
              <a:solidFill>
                <a:srgbClr val="7030A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902825" cy="6858000"/>
          </a:xfrm>
          <a:custGeom>
            <a:avLst/>
            <a:gdLst>
              <a:gd name="connsiteX0" fmla="*/ 0 w 9902825"/>
              <a:gd name="connsiteY0" fmla="*/ 6858000 h 6858000"/>
              <a:gd name="connsiteX1" fmla="*/ 9902825 w 9902825"/>
              <a:gd name="connsiteY1" fmla="*/ 6858000 h 6858000"/>
              <a:gd name="connsiteX2" fmla="*/ 9902825 w 9902825"/>
              <a:gd name="connsiteY2" fmla="*/ 0 h 6858000"/>
              <a:gd name="connsiteX3" fmla="*/ 0 w 9902825"/>
              <a:gd name="connsiteY3" fmla="*/ 0 h 6858000"/>
              <a:gd name="connsiteX4" fmla="*/ 0 w 9902825"/>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902825" h="6858000">
                <a:moveTo>
                  <a:pt x="0" y="6858000"/>
                </a:moveTo>
                <a:lnTo>
                  <a:pt x="9902825" y="6858000"/>
                </a:lnTo>
                <a:lnTo>
                  <a:pt x="9902825"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41300" y="6692900"/>
            <a:ext cx="50800" cy="88900"/>
          </a:xfrm>
          <a:prstGeom prst="rect">
            <a:avLst/>
          </a:prstGeom>
          <a:noFill/>
        </p:spPr>
        <p:txBody>
          <a:bodyPr wrap="none" lIns="0" tIns="0" rIns="0" rtlCol="0">
            <a:spAutoFit/>
          </a:bodyPr>
          <a:lstStyle/>
          <a:p>
            <a:pPr>
              <a:lnSpc>
                <a:spcPts val="700"/>
              </a:lnSpc>
              <a:tabLst/>
            </a:pPr>
            <a:r>
              <a:rPr lang="en-US" altLang="zh-CN" sz="806" dirty="0" smtClean="0">
                <a:solidFill>
                  <a:srgbClr val="FFFFFF"/>
                </a:solidFill>
                <a:latin typeface="Times New Roman" pitchFamily="18" charset="0"/>
                <a:cs typeface="Times New Roman" pitchFamily="18" charset="0"/>
              </a:rPr>
              <a:t>2</a:t>
            </a:r>
          </a:p>
        </p:txBody>
      </p:sp>
      <p:sp>
        <p:nvSpPr>
          <p:cNvPr id="6" name="TextBox 1"/>
          <p:cNvSpPr txBox="1"/>
          <p:nvPr/>
        </p:nvSpPr>
        <p:spPr>
          <a:xfrm>
            <a:off x="9105900" y="6642100"/>
            <a:ext cx="533400" cy="152400"/>
          </a:xfrm>
          <a:prstGeom prst="rect">
            <a:avLst/>
          </a:prstGeom>
          <a:noFill/>
        </p:spPr>
        <p:txBody>
          <a:bodyPr wrap="none" lIns="0" tIns="0" rIns="0" rtlCol="0">
            <a:spAutoFit/>
          </a:bodyPr>
          <a:lstStyle/>
          <a:p>
            <a:pPr>
              <a:lnSpc>
                <a:spcPts val="1200"/>
              </a:lnSpc>
              <a:tabLst/>
            </a:pP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
        <p:nvSpPr>
          <p:cNvPr id="9" name="TextBox 1"/>
          <p:cNvSpPr txBox="1"/>
          <p:nvPr/>
        </p:nvSpPr>
        <p:spPr>
          <a:xfrm>
            <a:off x="608012" y="228600"/>
            <a:ext cx="8763000" cy="5291192"/>
          </a:xfrm>
          <a:prstGeom prst="rect">
            <a:avLst/>
          </a:prstGeom>
          <a:noFill/>
        </p:spPr>
        <p:txBody>
          <a:bodyPr wrap="square" lIns="0" tIns="0" rIns="0" rtlCol="0">
            <a:spAutoFit/>
          </a:bodyPr>
          <a:lstStyle/>
          <a:p>
            <a:pPr algn="ctr">
              <a:lnSpc>
                <a:spcPts val="3200"/>
              </a:lnSpc>
              <a:tabLst>
                <a:tab pos="609600" algn="l"/>
                <a:tab pos="1422400" algn="l"/>
              </a:tabLst>
            </a:pPr>
            <a:r>
              <a:rPr lang="en-US" altLang="zh-CN" sz="3204" dirty="0" err="1" smtClean="0">
                <a:solidFill>
                  <a:srgbClr val="004D66"/>
                </a:solidFill>
                <a:latin typeface="Times New Roman" pitchFamily="18" charset="0"/>
                <a:cs typeface="Times New Roman" pitchFamily="18" charset="0"/>
              </a:rPr>
              <a:t>内容</a:t>
            </a:r>
            <a:endParaRPr lang="en-US" altLang="zh-CN" sz="3204" dirty="0" smtClean="0">
              <a:solidFill>
                <a:srgbClr val="004D66"/>
              </a:solidFill>
              <a:latin typeface="Times New Roman" pitchFamily="18" charset="0"/>
              <a:cs typeface="Times New Roman"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u="sng" dirty="0" smtClean="0"/>
          </a:p>
          <a:p>
            <a:pPr>
              <a:lnSpc>
                <a:spcPts val="3100"/>
              </a:lnSpc>
              <a:tabLst>
                <a:tab pos="609600" algn="l"/>
                <a:tab pos="1422400" algn="l"/>
              </a:tabLst>
            </a:pPr>
            <a:r>
              <a:rPr lang="en-US" altLang="zh-CN" sz="2402" dirty="0" smtClean="0">
                <a:solidFill>
                  <a:srgbClr val="004D66"/>
                </a:solidFill>
                <a:latin typeface="Times New Roman" pitchFamily="18" charset="0"/>
                <a:cs typeface="Times New Roman" pitchFamily="18" charset="0"/>
              </a:rPr>
              <a:t>1、</a:t>
            </a:r>
            <a:r>
              <a:rPr lang="zh-CN" altLang="en-US" sz="2402" dirty="0" smtClean="0">
                <a:solidFill>
                  <a:srgbClr val="004D66"/>
                </a:solidFill>
                <a:latin typeface="Times New Roman" pitchFamily="18" charset="0"/>
                <a:cs typeface="Times New Roman" pitchFamily="18" charset="0"/>
              </a:rPr>
              <a:t>通信系统概述</a:t>
            </a: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r>
              <a:rPr lang="en-US" altLang="zh-CN" sz="2402" u="sng" dirty="0" smtClean="0">
                <a:solidFill>
                  <a:srgbClr val="004D66"/>
                </a:solidFill>
                <a:latin typeface="Times New Roman" pitchFamily="18" charset="0"/>
                <a:cs typeface="Times New Roman" pitchFamily="18" charset="0"/>
              </a:rPr>
              <a:t>2</a:t>
            </a:r>
            <a:r>
              <a:rPr lang="zh-CN" altLang="en-US" sz="2402" u="sng" dirty="0" smtClean="0">
                <a:solidFill>
                  <a:srgbClr val="004D66"/>
                </a:solidFill>
                <a:latin typeface="Times New Roman" pitchFamily="18" charset="0"/>
                <a:cs typeface="Times New Roman" pitchFamily="18" charset="0"/>
              </a:rPr>
              <a:t>、信号</a:t>
            </a:r>
            <a:r>
              <a:rPr lang="en-US" altLang="zh-CN" sz="2402" u="sng" dirty="0" err="1" smtClean="0">
                <a:solidFill>
                  <a:srgbClr val="004D66"/>
                </a:solidFill>
                <a:latin typeface="Times New Roman" pitchFamily="18" charset="0"/>
                <a:cs typeface="Times New Roman" pitchFamily="18" charset="0"/>
              </a:rPr>
              <a:t>调制</a:t>
            </a:r>
            <a:r>
              <a:rPr lang="zh-CN" altLang="en-US" sz="2402" u="sng" dirty="0" smtClean="0">
                <a:solidFill>
                  <a:srgbClr val="004D66"/>
                </a:solidFill>
                <a:latin typeface="Times New Roman" pitchFamily="18" charset="0"/>
                <a:cs typeface="Times New Roman" pitchFamily="18" charset="0"/>
              </a:rPr>
              <a:t>基础</a:t>
            </a:r>
            <a:endParaRPr lang="en-US" altLang="zh-CN" sz="2402" u="sng"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r>
              <a:rPr lang="en-US" altLang="zh-CN" sz="2402" dirty="0" smtClean="0">
                <a:solidFill>
                  <a:srgbClr val="004D66"/>
                </a:solidFill>
                <a:latin typeface="Times New Roman" pitchFamily="18" charset="0"/>
                <a:cs typeface="Times New Roman" pitchFamily="18" charset="0"/>
              </a:rPr>
              <a:t>3</a:t>
            </a:r>
            <a:r>
              <a:rPr lang="zh-CN" altLang="en-US" sz="2402" dirty="0" smtClean="0">
                <a:solidFill>
                  <a:srgbClr val="004D66"/>
                </a:solidFill>
                <a:latin typeface="Times New Roman" pitchFamily="18" charset="0"/>
                <a:cs typeface="Times New Roman" pitchFamily="18" charset="0"/>
              </a:rPr>
              <a:t>、</a:t>
            </a:r>
            <a:r>
              <a:rPr lang="en-US" altLang="zh-CN" sz="2402" dirty="0" smtClean="0">
                <a:solidFill>
                  <a:srgbClr val="004D66"/>
                </a:solidFill>
                <a:latin typeface="Times New Roman" pitchFamily="18" charset="0"/>
                <a:cs typeface="Times New Roman" pitchFamily="18" charset="0"/>
              </a:rPr>
              <a:t>IQ</a:t>
            </a:r>
            <a:r>
              <a:rPr lang="zh-CN" altLang="en-US" sz="2402" dirty="0" smtClean="0">
                <a:solidFill>
                  <a:srgbClr val="004D66"/>
                </a:solidFill>
                <a:latin typeface="Times New Roman" pitchFamily="18" charset="0"/>
                <a:cs typeface="Times New Roman" pitchFamily="18" charset="0"/>
              </a:rPr>
              <a:t>调制解调原理</a:t>
            </a:r>
            <a:endParaRPr lang="en-US" altLang="zh-CN" sz="2402"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r>
              <a:rPr lang="en-US" altLang="zh-CN" sz="2400" dirty="0" smtClean="0">
                <a:solidFill>
                  <a:srgbClr val="004D66"/>
                </a:solidFill>
                <a:latin typeface="Times New Roman" pitchFamily="18" charset="0"/>
                <a:cs typeface="Times New Roman" pitchFamily="18" charset="0"/>
              </a:rPr>
              <a:t>4</a:t>
            </a:r>
            <a:r>
              <a:rPr lang="zh-CN" altLang="en-US" sz="2400" dirty="0" smtClean="0">
                <a:solidFill>
                  <a:srgbClr val="004D66"/>
                </a:solidFill>
                <a:latin typeface="Times New Roman" pitchFamily="18" charset="0"/>
                <a:cs typeface="Times New Roman" pitchFamily="18" charset="0"/>
              </a:rPr>
              <a:t>、基于</a:t>
            </a:r>
            <a:r>
              <a:rPr lang="en-US" altLang="zh-CN" sz="2400" dirty="0" smtClean="0">
                <a:solidFill>
                  <a:srgbClr val="004D66"/>
                </a:solidFill>
                <a:latin typeface="Times New Roman" pitchFamily="18" charset="0"/>
                <a:cs typeface="Times New Roman" pitchFamily="18" charset="0"/>
              </a:rPr>
              <a:t>Agilent VSA</a:t>
            </a:r>
            <a:r>
              <a:rPr lang="zh-CN" altLang="en-US" sz="2400" dirty="0" smtClean="0">
                <a:solidFill>
                  <a:srgbClr val="004D66"/>
                </a:solidFill>
                <a:latin typeface="Times New Roman" pitchFamily="18" charset="0"/>
                <a:cs typeface="Times New Roman" pitchFamily="18" charset="0"/>
              </a:rPr>
              <a:t>的数字信号解调</a:t>
            </a: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r>
              <a:rPr lang="en-US" altLang="zh-CN" sz="2400" dirty="0" smtClean="0">
                <a:solidFill>
                  <a:srgbClr val="004D66"/>
                </a:solidFill>
                <a:latin typeface="Times New Roman" pitchFamily="18" charset="0"/>
                <a:cs typeface="Times New Roman" pitchFamily="18" charset="0"/>
              </a:rPr>
              <a:t>5</a:t>
            </a:r>
            <a:r>
              <a:rPr lang="zh-CN" altLang="en-US" sz="2400" dirty="0" smtClean="0">
                <a:solidFill>
                  <a:srgbClr val="004D66"/>
                </a:solidFill>
                <a:latin typeface="Times New Roman" pitchFamily="18" charset="0"/>
                <a:cs typeface="Times New Roman" pitchFamily="18" charset="0"/>
              </a:rPr>
              <a:t>、一些关键技术</a:t>
            </a: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r>
              <a:rPr lang="en-US" altLang="zh-CN" sz="2400" dirty="0" smtClean="0">
                <a:solidFill>
                  <a:srgbClr val="004D66"/>
                </a:solidFill>
                <a:latin typeface="Times New Roman" pitchFamily="18" charset="0"/>
                <a:cs typeface="Times New Roman" pitchFamily="18" charset="0"/>
              </a:rPr>
              <a:t>6</a:t>
            </a:r>
            <a:r>
              <a:rPr lang="zh-CN" altLang="en-US" sz="2400" dirty="0" smtClean="0">
                <a:solidFill>
                  <a:srgbClr val="004D66"/>
                </a:solidFill>
                <a:latin typeface="Times New Roman" pitchFamily="18" charset="0"/>
                <a:cs typeface="Times New Roman" pitchFamily="18" charset="0"/>
              </a:rPr>
              <a:t>、基于</a:t>
            </a:r>
            <a:r>
              <a:rPr lang="en-US" altLang="zh-CN" sz="2400" dirty="0" smtClean="0">
                <a:solidFill>
                  <a:srgbClr val="004D66"/>
                </a:solidFill>
                <a:latin typeface="Times New Roman" pitchFamily="18" charset="0"/>
                <a:cs typeface="Times New Roman" pitchFamily="18" charset="0"/>
              </a:rPr>
              <a:t>MATLAB</a:t>
            </a:r>
            <a:r>
              <a:rPr lang="zh-CN" altLang="en-US" sz="2400" dirty="0" smtClean="0">
                <a:solidFill>
                  <a:srgbClr val="004D66"/>
                </a:solidFill>
                <a:latin typeface="Times New Roman" pitchFamily="18" charset="0"/>
                <a:cs typeface="Times New Roman" pitchFamily="18" charset="0"/>
              </a:rPr>
              <a:t>的</a:t>
            </a:r>
            <a:r>
              <a:rPr lang="en-US" altLang="zh-CN" sz="2400" dirty="0" smtClean="0">
                <a:solidFill>
                  <a:srgbClr val="004D66"/>
                </a:solidFill>
                <a:latin typeface="Times New Roman" pitchFamily="18" charset="0"/>
                <a:cs typeface="Times New Roman" pitchFamily="18" charset="0"/>
              </a:rPr>
              <a:t>QPSK</a:t>
            </a:r>
            <a:r>
              <a:rPr lang="zh-CN" altLang="en-US" sz="2400" dirty="0" smtClean="0">
                <a:solidFill>
                  <a:srgbClr val="004D66"/>
                </a:solidFill>
                <a:latin typeface="Times New Roman" pitchFamily="18" charset="0"/>
                <a:cs typeface="Times New Roman" pitchFamily="18" charset="0"/>
              </a:rPr>
              <a:t>信号解调实例</a:t>
            </a:r>
            <a:endParaRPr lang="en-US" altLang="zh-CN" sz="2400" dirty="0" smtClean="0">
              <a:solidFill>
                <a:srgbClr val="004D66"/>
              </a:solidFill>
              <a:latin typeface="Times New Roman" pitchFamily="18" charset="0"/>
              <a:cs typeface="Times New Roman" pitchFamily="18" charset="0"/>
            </a:endParaRPr>
          </a:p>
          <a:p>
            <a:pPr>
              <a:lnSpc>
                <a:spcPts val="1000"/>
              </a:lnSpc>
            </a:pPr>
            <a:endParaRPr lang="en-US" altLang="zh-CN" dirty="0" smtClean="0"/>
          </a:p>
          <a:p>
            <a:pPr>
              <a:lnSpc>
                <a:spcPts val="1000"/>
              </a:lnSpc>
            </a:pPr>
            <a:endParaRPr lang="en-US" altLang="zh-CN"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6692900"/>
            <a:ext cx="50800" cy="88900"/>
          </a:xfrm>
          <a:prstGeom prst="rect">
            <a:avLst/>
          </a:prstGeom>
          <a:noFill/>
        </p:spPr>
        <p:txBody>
          <a:bodyPr wrap="none" lIns="0" tIns="0" rIns="0" rtlCol="0">
            <a:spAutoFit/>
          </a:bodyPr>
          <a:lstStyle/>
          <a:p>
            <a:pPr>
              <a:lnSpc>
                <a:spcPts val="700"/>
              </a:lnSpc>
              <a:tabLst/>
            </a:pPr>
            <a:r>
              <a:rPr lang="en-US" altLang="zh-CN" sz="806" dirty="0" smtClean="0">
                <a:solidFill>
                  <a:srgbClr val="FFFFFF"/>
                </a:solidFill>
                <a:latin typeface="Times New Roman" pitchFamily="18" charset="0"/>
                <a:cs typeface="Times New Roman" pitchFamily="18" charset="0"/>
              </a:rPr>
              <a:t>3</a:t>
            </a:r>
          </a:p>
        </p:txBody>
      </p:sp>
      <p:sp>
        <p:nvSpPr>
          <p:cNvPr id="4" name="TextBox 1"/>
          <p:cNvSpPr txBox="1"/>
          <p:nvPr/>
        </p:nvSpPr>
        <p:spPr>
          <a:xfrm>
            <a:off x="9105900" y="6642100"/>
            <a:ext cx="533400" cy="152400"/>
          </a:xfrm>
          <a:prstGeom prst="rect">
            <a:avLst/>
          </a:prstGeom>
          <a:noFill/>
        </p:spPr>
        <p:txBody>
          <a:bodyPr wrap="none" lIns="0" tIns="0" rIns="0" rtlCol="0">
            <a:spAutoFit/>
          </a:bodyPr>
          <a:lstStyle/>
          <a:p>
            <a:pPr>
              <a:lnSpc>
                <a:spcPts val="1200"/>
              </a:lnSpc>
              <a:tabLst/>
            </a:pP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
        <p:nvSpPr>
          <p:cNvPr id="7" name="矩形 6"/>
          <p:cNvSpPr/>
          <p:nvPr/>
        </p:nvSpPr>
        <p:spPr>
          <a:xfrm>
            <a:off x="5103812" y="2209800"/>
            <a:ext cx="3657600" cy="830997"/>
          </a:xfrm>
          <a:prstGeom prst="rect">
            <a:avLst/>
          </a:prstGeom>
        </p:spPr>
        <p:txBody>
          <a:bodyPr wrap="square">
            <a:spAutoFit/>
          </a:bodyPr>
          <a:lstStyle/>
          <a:p>
            <a:pPr>
              <a:lnSpc>
                <a:spcPct val="150000"/>
              </a:lnSpc>
              <a:tabLst/>
            </a:pPr>
            <a:r>
              <a:rPr lang="zh-CN" altLang="en-US" sz="3200" dirty="0" smtClean="0"/>
              <a:t>为何需要调制？</a:t>
            </a:r>
            <a:endParaRPr lang="zh-CN" altLang="en-US" sz="3200" dirty="0"/>
          </a:p>
        </p:txBody>
      </p:sp>
      <p:sp>
        <p:nvSpPr>
          <p:cNvPr id="8194" name="AutoShape 2" descr="http://img2.imgtn.bdimg.com/it/u=2211174803,799080801&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198" name="AutoShape 6" descr="http://img1.imgtn.bdimg.com/it/u=430827634,1019574009&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200" name="AutoShape 8" descr="http://img1.imgtn.bdimg.com/it/u=430827634,1019574009&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8202" name="Picture 10" descr="http://gallery.cache.wps.cn/gallery/files/mat_material/2011/12/16/chengse3dxiaoren/d1480b95_1fae_43fe_abea_cd1fc061e18d_preview.png"/>
          <p:cNvPicPr>
            <a:picLocks noChangeAspect="1" noChangeArrowheads="1"/>
          </p:cNvPicPr>
          <p:nvPr/>
        </p:nvPicPr>
        <p:blipFill>
          <a:blip r:embed="rId2"/>
          <a:srcRect/>
          <a:stretch>
            <a:fillRect/>
          </a:stretch>
        </p:blipFill>
        <p:spPr bwMode="auto">
          <a:xfrm>
            <a:off x="989011" y="1371600"/>
            <a:ext cx="3505199" cy="35052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6692900"/>
            <a:ext cx="50800" cy="88900"/>
          </a:xfrm>
          <a:prstGeom prst="rect">
            <a:avLst/>
          </a:prstGeom>
          <a:noFill/>
        </p:spPr>
        <p:txBody>
          <a:bodyPr wrap="none" lIns="0" tIns="0" rIns="0" rtlCol="0">
            <a:spAutoFit/>
          </a:bodyPr>
          <a:lstStyle/>
          <a:p>
            <a:pPr>
              <a:lnSpc>
                <a:spcPts val="700"/>
              </a:lnSpc>
              <a:tabLst/>
            </a:pPr>
            <a:r>
              <a:rPr lang="en-US" altLang="zh-CN" sz="806" dirty="0" smtClean="0">
                <a:solidFill>
                  <a:srgbClr val="FFFFFF"/>
                </a:solidFill>
                <a:latin typeface="Times New Roman" pitchFamily="18" charset="0"/>
                <a:cs typeface="Times New Roman" pitchFamily="18" charset="0"/>
              </a:rPr>
              <a:t>3</a:t>
            </a:r>
          </a:p>
        </p:txBody>
      </p:sp>
      <p:sp>
        <p:nvSpPr>
          <p:cNvPr id="4" name="TextBox 1"/>
          <p:cNvSpPr txBox="1"/>
          <p:nvPr/>
        </p:nvSpPr>
        <p:spPr>
          <a:xfrm>
            <a:off x="9105900" y="6642100"/>
            <a:ext cx="533400" cy="152400"/>
          </a:xfrm>
          <a:prstGeom prst="rect">
            <a:avLst/>
          </a:prstGeom>
          <a:noFill/>
        </p:spPr>
        <p:txBody>
          <a:bodyPr wrap="none" lIns="0" tIns="0" rIns="0" rtlCol="0">
            <a:spAutoFit/>
          </a:bodyPr>
          <a:lstStyle/>
          <a:p>
            <a:pPr>
              <a:lnSpc>
                <a:spcPts val="1200"/>
              </a:lnSpc>
              <a:tabLst/>
            </a:pP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
        <p:nvSpPr>
          <p:cNvPr id="11" name="矩形 10"/>
          <p:cNvSpPr/>
          <p:nvPr/>
        </p:nvSpPr>
        <p:spPr>
          <a:xfrm>
            <a:off x="684212" y="1447800"/>
            <a:ext cx="8229600" cy="2657138"/>
          </a:xfrm>
          <a:prstGeom prst="rect">
            <a:avLst/>
          </a:prstGeom>
        </p:spPr>
        <p:txBody>
          <a:bodyPr wrap="square">
            <a:spAutoFit/>
          </a:bodyPr>
          <a:lstStyle/>
          <a:p>
            <a:pPr>
              <a:lnSpc>
                <a:spcPts val="2500"/>
              </a:lnSpc>
              <a:buFont typeface="Wingdings" pitchFamily="2" charset="2"/>
              <a:buChar char="Ø"/>
              <a:tabLst/>
            </a:pPr>
            <a:r>
              <a:rPr lang="zh-CN" altLang="en-US" sz="2000" dirty="0" smtClean="0"/>
              <a:t>天线的尺寸必须与发射信号波长相比拟；</a:t>
            </a:r>
            <a:endParaRPr lang="en-US" altLang="zh-CN" sz="2000" dirty="0" smtClean="0"/>
          </a:p>
          <a:p>
            <a:pPr>
              <a:lnSpc>
                <a:spcPts val="2500"/>
              </a:lnSpc>
              <a:buFont typeface="Wingdings" pitchFamily="2" charset="2"/>
              <a:buChar char="Ø"/>
              <a:tabLst/>
            </a:pPr>
            <a:endParaRPr lang="en-US" altLang="zh-CN" sz="2000" dirty="0" smtClean="0"/>
          </a:p>
          <a:p>
            <a:pPr>
              <a:lnSpc>
                <a:spcPts val="2500"/>
              </a:lnSpc>
              <a:tabLst/>
            </a:pPr>
            <a:endParaRPr lang="en-US" altLang="zh-CN" sz="2000" dirty="0" smtClean="0"/>
          </a:p>
          <a:p>
            <a:pPr>
              <a:lnSpc>
                <a:spcPts val="2500"/>
              </a:lnSpc>
              <a:buFont typeface="Wingdings" pitchFamily="2" charset="2"/>
              <a:buChar char="Ø"/>
              <a:tabLst/>
            </a:pPr>
            <a:r>
              <a:rPr lang="zh-CN" altLang="en-US" sz="2000" dirty="0" smtClean="0"/>
              <a:t>把多个基带信号分别搬移到不同的载频处，实现信道的多路复用，提高信道利用率；</a:t>
            </a:r>
            <a:endParaRPr lang="en-US" altLang="zh-CN" sz="2000" dirty="0" smtClean="0"/>
          </a:p>
          <a:p>
            <a:pPr>
              <a:lnSpc>
                <a:spcPts val="2500"/>
              </a:lnSpc>
              <a:buFont typeface="Wingdings" pitchFamily="2" charset="2"/>
              <a:buChar char="Ø"/>
              <a:tabLst/>
            </a:pPr>
            <a:endParaRPr lang="en-US" altLang="zh-CN" sz="2000" dirty="0" smtClean="0"/>
          </a:p>
          <a:p>
            <a:pPr>
              <a:lnSpc>
                <a:spcPts val="2500"/>
              </a:lnSpc>
              <a:buFont typeface="Wingdings" pitchFamily="2" charset="2"/>
              <a:buChar char="Ø"/>
              <a:tabLst/>
            </a:pPr>
            <a:endParaRPr lang="en-US" altLang="zh-CN" sz="2000" dirty="0" smtClean="0"/>
          </a:p>
          <a:p>
            <a:pPr>
              <a:lnSpc>
                <a:spcPts val="2500"/>
              </a:lnSpc>
              <a:buFont typeface="Wingdings" pitchFamily="2" charset="2"/>
              <a:buChar char="Ø"/>
              <a:tabLst/>
            </a:pPr>
            <a:r>
              <a:rPr lang="zh-CN" altLang="en-US" sz="2000" dirty="0" smtClean="0"/>
              <a:t>扩展信号带宽，提高系统抗干扰能力，抗衰落能力，用带宽换信噪比；</a:t>
            </a:r>
            <a:endParaRPr lang="zh-CN" alt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
          <p:cNvSpPr txBox="1"/>
          <p:nvPr/>
        </p:nvSpPr>
        <p:spPr>
          <a:xfrm>
            <a:off x="8407400" y="6527800"/>
            <a:ext cx="1231900" cy="254000"/>
          </a:xfrm>
          <a:prstGeom prst="rect">
            <a:avLst/>
          </a:prstGeom>
          <a:noFill/>
        </p:spPr>
        <p:txBody>
          <a:bodyPr wrap="none" lIns="0" tIns="0" rIns="0" rtlCol="0">
            <a:spAutoFit/>
          </a:bodyPr>
          <a:lstStyle/>
          <a:p>
            <a:pPr>
              <a:lnSpc>
                <a:spcPts val="1000"/>
              </a:lnSpc>
              <a:tabLst>
                <a:tab pos="901700" algn="l"/>
              </a:tabLst>
            </a:pPr>
            <a:r>
              <a:rPr lang="en-US" altLang="zh-CN" sz="803" dirty="0" smtClean="0">
                <a:solidFill>
                  <a:srgbClr val="FFFFFF"/>
                </a:solidFill>
                <a:latin typeface="Microsoft YaHei UI" pitchFamily="18" charset="0"/>
                <a:cs typeface="Microsoft YaHei UI" pitchFamily="18" charset="0"/>
              </a:rPr>
              <a:t>Back</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to</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Basics</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Training</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Copyright</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Agilent</a:t>
            </a:r>
          </a:p>
          <a:p>
            <a:pPr>
              <a:lnSpc>
                <a:spcPts val="900"/>
              </a:lnSpc>
              <a:tabLst>
                <a:tab pos="901700" algn="l"/>
              </a:tabLst>
            </a:pPr>
            <a:r>
              <a:rPr lang="en-US" altLang="zh-CN" dirty="0" smtClean="0"/>
              <a:t>	</a:t>
            </a:r>
            <a:r>
              <a:rPr lang="en-US" altLang="zh-CN" sz="803" dirty="0" smtClean="0">
                <a:solidFill>
                  <a:srgbClr val="FFFFFF"/>
                </a:solidFill>
                <a:latin typeface="Microsoft YaHei UI" pitchFamily="18" charset="0"/>
                <a:cs typeface="Microsoft YaHei UI" pitchFamily="18" charset="0"/>
              </a:rPr>
              <a:t>30</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Jan</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2013</a:t>
            </a:r>
          </a:p>
        </p:txBody>
      </p:sp>
      <p:sp>
        <p:nvSpPr>
          <p:cNvPr id="11" name="TextBox 1"/>
          <p:cNvSpPr txBox="1"/>
          <p:nvPr/>
        </p:nvSpPr>
        <p:spPr>
          <a:xfrm>
            <a:off x="241300" y="6654800"/>
            <a:ext cx="25400" cy="127000"/>
          </a:xfrm>
          <a:prstGeom prst="rect">
            <a:avLst/>
          </a:prstGeom>
          <a:noFill/>
        </p:spPr>
        <p:txBody>
          <a:bodyPr wrap="none" lIns="0" tIns="0" rIns="0" rtlCol="0">
            <a:spAutoFit/>
          </a:bodyPr>
          <a:lstStyle/>
          <a:p>
            <a:pPr>
              <a:lnSpc>
                <a:spcPts val="1000"/>
              </a:lnSpc>
              <a:tabLst/>
            </a:pPr>
            <a:r>
              <a:rPr lang="en-US" altLang="zh-CN" sz="803" dirty="0" smtClean="0">
                <a:solidFill>
                  <a:srgbClr val="FFFFFF"/>
                </a:solidFill>
                <a:latin typeface="Microsoft YaHei UI" pitchFamily="18" charset="0"/>
                <a:cs typeface="Microsoft YaHei UI" pitchFamily="18" charset="0"/>
              </a:rPr>
              <a:t>6</a:t>
            </a:r>
          </a:p>
        </p:txBody>
      </p:sp>
      <p:pic>
        <p:nvPicPr>
          <p:cNvPr id="7169" name="Picture 1"/>
          <p:cNvPicPr>
            <a:picLocks noChangeAspect="1" noChangeArrowheads="1"/>
          </p:cNvPicPr>
          <p:nvPr/>
        </p:nvPicPr>
        <p:blipFill>
          <a:blip r:embed="rId2"/>
          <a:srcRect/>
          <a:stretch>
            <a:fillRect/>
          </a:stretch>
        </p:blipFill>
        <p:spPr bwMode="auto">
          <a:xfrm>
            <a:off x="989012" y="914400"/>
            <a:ext cx="7620000" cy="4953000"/>
          </a:xfrm>
          <a:prstGeom prst="rect">
            <a:avLst/>
          </a:prstGeom>
          <a:noFill/>
          <a:ln w="9525">
            <a:noFill/>
            <a:miter lim="800000"/>
            <a:headEnd/>
            <a:tailEnd/>
          </a:ln>
          <a:effectLst/>
        </p:spPr>
      </p:pic>
      <p:sp>
        <p:nvSpPr>
          <p:cNvPr id="8" name="TextBox 1"/>
          <p:cNvSpPr txBox="1"/>
          <p:nvPr/>
        </p:nvSpPr>
        <p:spPr>
          <a:xfrm>
            <a:off x="127000" y="228600"/>
            <a:ext cx="2151230" cy="443711"/>
          </a:xfrm>
          <a:prstGeom prst="rect">
            <a:avLst/>
          </a:prstGeom>
          <a:noFill/>
        </p:spPr>
        <p:txBody>
          <a:bodyPr wrap="none" lIns="0" tIns="0" rIns="0" rtlCol="0">
            <a:spAutoFit/>
          </a:bodyPr>
          <a:lstStyle/>
          <a:p>
            <a:pPr>
              <a:lnSpc>
                <a:spcPts val="3100"/>
              </a:lnSpc>
              <a:tabLst>
                <a:tab pos="1295400" algn="l"/>
                <a:tab pos="2159000" algn="l"/>
              </a:tabLst>
            </a:pPr>
            <a:r>
              <a:rPr lang="zh-CN" altLang="en-US" sz="2795" b="1" dirty="0" smtClean="0">
                <a:solidFill>
                  <a:srgbClr val="0099CC"/>
                </a:solidFill>
                <a:latin typeface="Times New Roman" pitchFamily="18" charset="0"/>
                <a:cs typeface="Times New Roman" pitchFamily="18" charset="0"/>
              </a:rPr>
              <a:t>模拟调制</a:t>
            </a:r>
            <a:r>
              <a:rPr lang="en-US" altLang="zh-CN" sz="2795" b="1" dirty="0" smtClean="0">
                <a:solidFill>
                  <a:srgbClr val="0099CC"/>
                </a:solidFill>
                <a:latin typeface="Times New Roman" pitchFamily="18" charset="0"/>
                <a:cs typeface="Times New Roman" pitchFamily="18" charset="0"/>
              </a:rPr>
              <a:t>-AM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
          <p:cNvSpPr txBox="1"/>
          <p:nvPr/>
        </p:nvSpPr>
        <p:spPr>
          <a:xfrm>
            <a:off x="8407400" y="6527800"/>
            <a:ext cx="1231900" cy="254000"/>
          </a:xfrm>
          <a:prstGeom prst="rect">
            <a:avLst/>
          </a:prstGeom>
          <a:noFill/>
        </p:spPr>
        <p:txBody>
          <a:bodyPr wrap="none" lIns="0" tIns="0" rIns="0" rtlCol="0">
            <a:spAutoFit/>
          </a:bodyPr>
          <a:lstStyle/>
          <a:p>
            <a:pPr>
              <a:lnSpc>
                <a:spcPts val="1000"/>
              </a:lnSpc>
              <a:tabLst>
                <a:tab pos="901700" algn="l"/>
              </a:tabLst>
            </a:pPr>
            <a:r>
              <a:rPr lang="en-US" altLang="zh-CN" sz="803" dirty="0" smtClean="0">
                <a:solidFill>
                  <a:srgbClr val="FFFFFF"/>
                </a:solidFill>
                <a:latin typeface="Microsoft YaHei UI" pitchFamily="18" charset="0"/>
                <a:cs typeface="Microsoft YaHei UI" pitchFamily="18" charset="0"/>
              </a:rPr>
              <a:t>Back</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to</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Basics</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Training</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Copyright</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Agilent</a:t>
            </a:r>
          </a:p>
          <a:p>
            <a:pPr>
              <a:lnSpc>
                <a:spcPts val="900"/>
              </a:lnSpc>
              <a:tabLst>
                <a:tab pos="901700" algn="l"/>
              </a:tabLst>
            </a:pPr>
            <a:r>
              <a:rPr lang="en-US" altLang="zh-CN" dirty="0" smtClean="0"/>
              <a:t>	</a:t>
            </a:r>
            <a:r>
              <a:rPr lang="en-US" altLang="zh-CN" sz="803" dirty="0" smtClean="0">
                <a:solidFill>
                  <a:srgbClr val="FFFFFF"/>
                </a:solidFill>
                <a:latin typeface="Microsoft YaHei UI" pitchFamily="18" charset="0"/>
                <a:cs typeface="Microsoft YaHei UI" pitchFamily="18" charset="0"/>
              </a:rPr>
              <a:t>30</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Jan</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2013</a:t>
            </a:r>
          </a:p>
        </p:txBody>
      </p:sp>
      <p:sp>
        <p:nvSpPr>
          <p:cNvPr id="11" name="TextBox 1"/>
          <p:cNvSpPr txBox="1"/>
          <p:nvPr/>
        </p:nvSpPr>
        <p:spPr>
          <a:xfrm>
            <a:off x="241300" y="6654800"/>
            <a:ext cx="25400" cy="127000"/>
          </a:xfrm>
          <a:prstGeom prst="rect">
            <a:avLst/>
          </a:prstGeom>
          <a:noFill/>
        </p:spPr>
        <p:txBody>
          <a:bodyPr wrap="none" lIns="0" tIns="0" rIns="0" rtlCol="0">
            <a:spAutoFit/>
          </a:bodyPr>
          <a:lstStyle/>
          <a:p>
            <a:pPr>
              <a:lnSpc>
                <a:spcPts val="1000"/>
              </a:lnSpc>
              <a:tabLst/>
            </a:pPr>
            <a:r>
              <a:rPr lang="en-US" altLang="zh-CN" sz="803" dirty="0" smtClean="0">
                <a:solidFill>
                  <a:srgbClr val="FFFFFF"/>
                </a:solidFill>
                <a:latin typeface="Microsoft YaHei UI" pitchFamily="18" charset="0"/>
                <a:cs typeface="Microsoft YaHei UI" pitchFamily="18" charset="0"/>
              </a:rPr>
              <a:t>6</a:t>
            </a:r>
          </a:p>
        </p:txBody>
      </p:sp>
      <p:pic>
        <p:nvPicPr>
          <p:cNvPr id="38913" name="Picture 1"/>
          <p:cNvPicPr>
            <a:picLocks noChangeAspect="1" noChangeArrowheads="1"/>
          </p:cNvPicPr>
          <p:nvPr/>
        </p:nvPicPr>
        <p:blipFill>
          <a:blip r:embed="rId2"/>
          <a:srcRect/>
          <a:stretch>
            <a:fillRect/>
          </a:stretch>
        </p:blipFill>
        <p:spPr bwMode="auto">
          <a:xfrm>
            <a:off x="531812" y="1600200"/>
            <a:ext cx="8872818" cy="2819400"/>
          </a:xfrm>
          <a:prstGeom prst="rect">
            <a:avLst/>
          </a:prstGeom>
          <a:noFill/>
          <a:ln w="9525">
            <a:noFill/>
            <a:miter lim="800000"/>
            <a:headEnd/>
            <a:tailEnd/>
          </a:ln>
          <a:effectLst/>
        </p:spPr>
      </p:pic>
      <p:sp>
        <p:nvSpPr>
          <p:cNvPr id="8" name="TextBox 1"/>
          <p:cNvSpPr txBox="1"/>
          <p:nvPr/>
        </p:nvSpPr>
        <p:spPr>
          <a:xfrm>
            <a:off x="127000" y="228600"/>
            <a:ext cx="5586412" cy="443711"/>
          </a:xfrm>
          <a:prstGeom prst="rect">
            <a:avLst/>
          </a:prstGeom>
          <a:noFill/>
        </p:spPr>
        <p:txBody>
          <a:bodyPr wrap="square" lIns="0" tIns="0" rIns="0" rtlCol="0">
            <a:spAutoFit/>
          </a:bodyPr>
          <a:lstStyle/>
          <a:p>
            <a:pPr>
              <a:lnSpc>
                <a:spcPts val="3100"/>
              </a:lnSpc>
              <a:tabLst>
                <a:tab pos="1295400" algn="l"/>
                <a:tab pos="2159000" algn="l"/>
              </a:tabLst>
            </a:pPr>
            <a:r>
              <a:rPr lang="zh-CN" altLang="en-US" sz="2795" b="1" dirty="0" smtClean="0">
                <a:solidFill>
                  <a:srgbClr val="0099CC"/>
                </a:solidFill>
                <a:latin typeface="Times New Roman" pitchFamily="18" charset="0"/>
                <a:cs typeface="Times New Roman" pitchFamily="18" charset="0"/>
              </a:rPr>
              <a:t>模拟调制</a:t>
            </a:r>
            <a:r>
              <a:rPr lang="en-US" altLang="zh-CN" sz="2795" b="1" dirty="0" smtClean="0">
                <a:solidFill>
                  <a:srgbClr val="0099CC"/>
                </a:solidFill>
                <a:latin typeface="Times New Roman" pitchFamily="18" charset="0"/>
                <a:cs typeface="Times New Roman" pitchFamily="18" charset="0"/>
              </a:rPr>
              <a:t>-PM</a:t>
            </a:r>
            <a:r>
              <a:rPr lang="zh-CN" altLang="en-US" sz="2795" b="1" dirty="0" smtClean="0">
                <a:solidFill>
                  <a:srgbClr val="0099CC"/>
                </a:solidFill>
                <a:latin typeface="Times New Roman" pitchFamily="18" charset="0"/>
                <a:cs typeface="Times New Roman" pitchFamily="18" charset="0"/>
              </a:rPr>
              <a:t>和</a:t>
            </a:r>
            <a:r>
              <a:rPr lang="en-US" altLang="zh-CN" sz="2795" b="1" dirty="0" smtClean="0">
                <a:solidFill>
                  <a:srgbClr val="0099CC"/>
                </a:solidFill>
                <a:latin typeface="Times New Roman" pitchFamily="18" charset="0"/>
                <a:cs typeface="Times New Roman" pitchFamily="18" charset="0"/>
              </a:rPr>
              <a:t>FM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6692900"/>
            <a:ext cx="101600" cy="88900"/>
          </a:xfrm>
          <a:prstGeom prst="rect">
            <a:avLst/>
          </a:prstGeom>
          <a:noFill/>
        </p:spPr>
        <p:txBody>
          <a:bodyPr wrap="none" lIns="0" tIns="0" rIns="0" rtlCol="0">
            <a:spAutoFit/>
          </a:bodyPr>
          <a:lstStyle/>
          <a:p>
            <a:pPr>
              <a:lnSpc>
                <a:spcPts val="700"/>
              </a:lnSpc>
              <a:tabLst/>
            </a:pPr>
            <a:r>
              <a:rPr lang="en-US" altLang="zh-CN" sz="806" dirty="0" smtClean="0">
                <a:solidFill>
                  <a:srgbClr val="FFFFFF"/>
                </a:solidFill>
                <a:latin typeface="Times New Roman" pitchFamily="18" charset="0"/>
                <a:cs typeface="Times New Roman" pitchFamily="18" charset="0"/>
              </a:rPr>
              <a:t>11</a:t>
            </a:r>
          </a:p>
        </p:txBody>
      </p:sp>
      <p:sp>
        <p:nvSpPr>
          <p:cNvPr id="3" name="TextBox 1"/>
          <p:cNvSpPr txBox="1"/>
          <p:nvPr/>
        </p:nvSpPr>
        <p:spPr>
          <a:xfrm>
            <a:off x="9105900" y="6642100"/>
            <a:ext cx="533400" cy="152400"/>
          </a:xfrm>
          <a:prstGeom prst="rect">
            <a:avLst/>
          </a:prstGeom>
          <a:noFill/>
        </p:spPr>
        <p:txBody>
          <a:bodyPr wrap="none" lIns="0" tIns="0" rIns="0" rtlCol="0">
            <a:spAutoFit/>
          </a:bodyPr>
          <a:lstStyle/>
          <a:p>
            <a:pPr>
              <a:lnSpc>
                <a:spcPts val="1200"/>
              </a:lnSpc>
              <a:tabLst/>
            </a:pP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
        <p:nvSpPr>
          <p:cNvPr id="8" name="矩形 7"/>
          <p:cNvSpPr/>
          <p:nvPr/>
        </p:nvSpPr>
        <p:spPr>
          <a:xfrm>
            <a:off x="379412" y="6248400"/>
            <a:ext cx="9144000" cy="369332"/>
          </a:xfrm>
          <a:prstGeom prst="rect">
            <a:avLst/>
          </a:prstGeom>
        </p:spPr>
        <p:txBody>
          <a:bodyPr wrap="square">
            <a:spAutoFit/>
          </a:bodyPr>
          <a:lstStyle/>
          <a:p>
            <a:pPr algn="ctr"/>
            <a:r>
              <a:rPr lang="zh-CN" altLang="en-US" dirty="0" smtClean="0">
                <a:solidFill>
                  <a:srgbClr val="FF0000"/>
                </a:solidFill>
                <a:latin typeface="Microsoft YaHei UI" pitchFamily="18" charset="0"/>
                <a:cs typeface="Microsoft YaHei UI" pitchFamily="18" charset="0"/>
              </a:rPr>
              <a:t>注意：</a:t>
            </a:r>
            <a:r>
              <a:rPr lang="en-US" altLang="zh-CN" dirty="0" err="1" smtClean="0">
                <a:solidFill>
                  <a:srgbClr val="FF0000"/>
                </a:solidFill>
                <a:latin typeface="Microsoft YaHei UI" pitchFamily="18" charset="0"/>
                <a:cs typeface="Microsoft YaHei UI" pitchFamily="18" charset="0"/>
              </a:rPr>
              <a:t>在数字调制中，基带调制信号是数字式的，而调制过程不是数字的</a:t>
            </a:r>
            <a:endParaRPr lang="zh-CN" altLang="en-US" dirty="0">
              <a:solidFill>
                <a:srgbClr val="FF0000"/>
              </a:solidFill>
            </a:endParaRPr>
          </a:p>
        </p:txBody>
      </p:sp>
      <p:sp>
        <p:nvSpPr>
          <p:cNvPr id="9" name="TextBox 1"/>
          <p:cNvSpPr txBox="1"/>
          <p:nvPr/>
        </p:nvSpPr>
        <p:spPr>
          <a:xfrm>
            <a:off x="127000" y="228600"/>
            <a:ext cx="1436291" cy="443711"/>
          </a:xfrm>
          <a:prstGeom prst="rect">
            <a:avLst/>
          </a:prstGeom>
          <a:noFill/>
        </p:spPr>
        <p:txBody>
          <a:bodyPr wrap="none" lIns="0" tIns="0" rIns="0" rtlCol="0">
            <a:spAutoFit/>
          </a:bodyPr>
          <a:lstStyle/>
          <a:p>
            <a:pPr>
              <a:lnSpc>
                <a:spcPts val="3100"/>
              </a:lnSpc>
              <a:tabLst>
                <a:tab pos="1295400" algn="l"/>
                <a:tab pos="2159000" algn="l"/>
              </a:tabLst>
            </a:pPr>
            <a:r>
              <a:rPr lang="zh-CN" altLang="en-US" sz="2795" b="1" dirty="0" smtClean="0">
                <a:solidFill>
                  <a:srgbClr val="0099CC"/>
                </a:solidFill>
                <a:latin typeface="Times New Roman" pitchFamily="18" charset="0"/>
                <a:cs typeface="Times New Roman" pitchFamily="18" charset="0"/>
              </a:rPr>
              <a:t>数字调制</a:t>
            </a:r>
            <a:endParaRPr lang="en-US" altLang="zh-CN" sz="2795" b="1" dirty="0" smtClean="0">
              <a:solidFill>
                <a:srgbClr val="0099CC"/>
              </a:solidFill>
              <a:latin typeface="Times New Roman" pitchFamily="18" charset="0"/>
              <a:cs typeface="Times New Roman" pitchFamily="18" charset="0"/>
            </a:endParaRPr>
          </a:p>
        </p:txBody>
      </p:sp>
      <p:grpSp>
        <p:nvGrpSpPr>
          <p:cNvPr id="21" name="组合 20"/>
          <p:cNvGrpSpPr/>
          <p:nvPr/>
        </p:nvGrpSpPr>
        <p:grpSpPr>
          <a:xfrm>
            <a:off x="760412" y="1143000"/>
            <a:ext cx="8458200" cy="4876800"/>
            <a:chOff x="2806700" y="2235200"/>
            <a:chExt cx="4051300" cy="2463800"/>
          </a:xfrm>
        </p:grpSpPr>
        <p:pic>
          <p:nvPicPr>
            <p:cNvPr id="11" name="Picture 3"/>
            <p:cNvPicPr>
              <a:picLocks noChangeAspect="1" noChangeArrowheads="1"/>
            </p:cNvPicPr>
            <p:nvPr/>
          </p:nvPicPr>
          <p:blipFill>
            <a:blip r:embed="rId2"/>
            <a:srcRect/>
            <a:stretch>
              <a:fillRect/>
            </a:stretch>
          </p:blipFill>
          <p:spPr bwMode="auto">
            <a:xfrm>
              <a:off x="2806700" y="2235200"/>
              <a:ext cx="4051300" cy="2463800"/>
            </a:xfrm>
            <a:prstGeom prst="rect">
              <a:avLst/>
            </a:prstGeom>
            <a:noFill/>
          </p:spPr>
        </p:pic>
        <p:sp>
          <p:nvSpPr>
            <p:cNvPr id="12" name="TextBox 1"/>
            <p:cNvSpPr txBox="1"/>
            <p:nvPr/>
          </p:nvSpPr>
          <p:spPr>
            <a:xfrm>
              <a:off x="5753100" y="2921000"/>
              <a:ext cx="25400" cy="1574800"/>
            </a:xfrm>
            <a:prstGeom prst="rect">
              <a:avLst/>
            </a:prstGeom>
            <a:noFill/>
          </p:spPr>
          <p:txBody>
            <a:bodyPr wrap="none" lIns="0" tIns="0" rIns="0" rtlCol="0">
              <a:spAutoFit/>
            </a:bodyPr>
            <a:lstStyle/>
            <a:p>
              <a:pPr>
                <a:lnSpc>
                  <a:spcPts val="900"/>
                </a:lnSpc>
                <a:tabLst/>
              </a:pPr>
              <a:r>
                <a:rPr lang="en-US" altLang="zh-CN" sz="896" dirty="0" smtClean="0">
                  <a:solidFill>
                    <a:srgbClr val="221F21"/>
                  </a:solidFill>
                  <a:latin typeface="Microsoft YaHei UI" pitchFamily="18" charset="0"/>
                  <a:cs typeface="Microsoft YaHei UI" pitchFamily="18" charset="0"/>
                </a:rPr>
                <a:t>t</a:t>
              </a:r>
            </a:p>
            <a:p>
              <a:pPr>
                <a:lnSpc>
                  <a:spcPts val="1000"/>
                </a:lnSpc>
              </a:pPr>
              <a:endParaRPr lang="en-US" altLang="zh-CN" dirty="0" smtClean="0"/>
            </a:p>
            <a:p>
              <a:pPr>
                <a:lnSpc>
                  <a:spcPts val="1000"/>
                </a:lnSpc>
              </a:pPr>
              <a:endParaRPr lang="en-US" altLang="zh-CN" dirty="0" smtClean="0"/>
            </a:p>
            <a:p>
              <a:pPr>
                <a:lnSpc>
                  <a:spcPts val="1700"/>
                </a:lnSpc>
                <a:tabLst/>
              </a:pPr>
              <a:r>
                <a:rPr lang="en-US" altLang="zh-CN" sz="896" dirty="0" smtClean="0">
                  <a:solidFill>
                    <a:srgbClr val="221F21"/>
                  </a:solidFill>
                  <a:latin typeface="Microsoft YaHei UI" pitchFamily="18" charset="0"/>
                  <a:cs typeface="Microsoft YaHei UI" pitchFamily="18" charset="0"/>
                </a:rPr>
                <a:t>t</a:t>
              </a:r>
            </a:p>
            <a:p>
              <a:pPr>
                <a:lnSpc>
                  <a:spcPts val="1000"/>
                </a:lnSpc>
              </a:pPr>
              <a:endParaRPr lang="en-US" altLang="zh-CN" dirty="0" smtClean="0"/>
            </a:p>
            <a:p>
              <a:pPr>
                <a:lnSpc>
                  <a:spcPts val="1000"/>
                </a:lnSpc>
              </a:pPr>
              <a:endParaRPr lang="en-US" altLang="zh-CN" dirty="0" smtClean="0"/>
            </a:p>
            <a:p>
              <a:pPr>
                <a:lnSpc>
                  <a:spcPts val="1800"/>
                </a:lnSpc>
                <a:tabLst/>
              </a:pPr>
              <a:r>
                <a:rPr lang="en-US" altLang="zh-CN" sz="896" dirty="0" smtClean="0">
                  <a:solidFill>
                    <a:srgbClr val="221F21"/>
                  </a:solidFill>
                  <a:latin typeface="Microsoft YaHei UI" pitchFamily="18" charset="0"/>
                  <a:cs typeface="Microsoft YaHei UI" pitchFamily="18" charset="0"/>
                </a:rPr>
                <a:t>t</a:t>
              </a:r>
            </a:p>
            <a:p>
              <a:pPr>
                <a:lnSpc>
                  <a:spcPts val="1000"/>
                </a:lnSpc>
              </a:pPr>
              <a:endParaRPr lang="en-US" altLang="zh-CN" dirty="0" smtClean="0"/>
            </a:p>
            <a:p>
              <a:pPr>
                <a:lnSpc>
                  <a:spcPts val="1000"/>
                </a:lnSpc>
              </a:pPr>
              <a:endParaRPr lang="en-US" altLang="zh-CN" dirty="0" smtClean="0"/>
            </a:p>
            <a:p>
              <a:pPr>
                <a:lnSpc>
                  <a:spcPts val="1800"/>
                </a:lnSpc>
                <a:tabLst/>
              </a:pPr>
              <a:r>
                <a:rPr lang="en-US" altLang="zh-CN" sz="896" dirty="0" smtClean="0">
                  <a:solidFill>
                    <a:srgbClr val="221F21"/>
                  </a:solidFill>
                  <a:latin typeface="Microsoft YaHei UI" pitchFamily="18" charset="0"/>
                  <a:cs typeface="Microsoft YaHei UI" pitchFamily="18" charset="0"/>
                </a:rPr>
                <a:t>t</a:t>
              </a:r>
            </a:p>
          </p:txBody>
        </p:sp>
        <p:sp>
          <p:nvSpPr>
            <p:cNvPr id="13" name="TextBox 1"/>
            <p:cNvSpPr txBox="1"/>
            <p:nvPr/>
          </p:nvSpPr>
          <p:spPr>
            <a:xfrm>
              <a:off x="3987800" y="2463800"/>
              <a:ext cx="38100" cy="101600"/>
            </a:xfrm>
            <a:prstGeom prst="rect">
              <a:avLst/>
            </a:prstGeom>
            <a:noFill/>
          </p:spPr>
          <p:txBody>
            <a:bodyPr wrap="none" lIns="0" tIns="0" rIns="0" rtlCol="0">
              <a:spAutoFit/>
            </a:bodyPr>
            <a:lstStyle/>
            <a:p>
              <a:pPr>
                <a:lnSpc>
                  <a:spcPts val="800"/>
                </a:lnSpc>
                <a:tabLst/>
              </a:pPr>
              <a:r>
                <a:rPr lang="en-US" altLang="zh-CN" sz="796" dirty="0" smtClean="0">
                  <a:solidFill>
                    <a:srgbClr val="221F21"/>
                  </a:solidFill>
                  <a:latin typeface="Microsoft YaHei UI" pitchFamily="18" charset="0"/>
                  <a:cs typeface="Microsoft YaHei UI" pitchFamily="18" charset="0"/>
                </a:rPr>
                <a:t>1</a:t>
              </a:r>
            </a:p>
          </p:txBody>
        </p:sp>
        <p:sp>
          <p:nvSpPr>
            <p:cNvPr id="14" name="TextBox 1"/>
            <p:cNvSpPr txBox="1"/>
            <p:nvPr/>
          </p:nvSpPr>
          <p:spPr>
            <a:xfrm>
              <a:off x="4406900" y="2463800"/>
              <a:ext cx="38100" cy="101600"/>
            </a:xfrm>
            <a:prstGeom prst="rect">
              <a:avLst/>
            </a:prstGeom>
            <a:noFill/>
          </p:spPr>
          <p:txBody>
            <a:bodyPr wrap="none" lIns="0" tIns="0" rIns="0" rtlCol="0">
              <a:spAutoFit/>
            </a:bodyPr>
            <a:lstStyle/>
            <a:p>
              <a:pPr>
                <a:lnSpc>
                  <a:spcPts val="800"/>
                </a:lnSpc>
                <a:tabLst/>
              </a:pPr>
              <a:r>
                <a:rPr lang="en-US" altLang="zh-CN" sz="796" dirty="0" smtClean="0">
                  <a:solidFill>
                    <a:srgbClr val="221F21"/>
                  </a:solidFill>
                  <a:latin typeface="Microsoft YaHei UI" pitchFamily="18" charset="0"/>
                  <a:cs typeface="Microsoft YaHei UI" pitchFamily="18" charset="0"/>
                </a:rPr>
                <a:t>0</a:t>
              </a:r>
            </a:p>
          </p:txBody>
        </p:sp>
        <p:sp>
          <p:nvSpPr>
            <p:cNvPr id="15" name="TextBox 1"/>
            <p:cNvSpPr txBox="1"/>
            <p:nvPr/>
          </p:nvSpPr>
          <p:spPr>
            <a:xfrm>
              <a:off x="4889500" y="2463800"/>
              <a:ext cx="38100" cy="101600"/>
            </a:xfrm>
            <a:prstGeom prst="rect">
              <a:avLst/>
            </a:prstGeom>
            <a:noFill/>
          </p:spPr>
          <p:txBody>
            <a:bodyPr wrap="none" lIns="0" tIns="0" rIns="0" rtlCol="0">
              <a:spAutoFit/>
            </a:bodyPr>
            <a:lstStyle/>
            <a:p>
              <a:pPr>
                <a:lnSpc>
                  <a:spcPts val="800"/>
                </a:lnSpc>
                <a:tabLst/>
              </a:pPr>
              <a:r>
                <a:rPr lang="en-US" altLang="zh-CN" sz="796" dirty="0" smtClean="0">
                  <a:solidFill>
                    <a:srgbClr val="221F21"/>
                  </a:solidFill>
                  <a:latin typeface="Microsoft YaHei UI" pitchFamily="18" charset="0"/>
                  <a:cs typeface="Microsoft YaHei UI" pitchFamily="18" charset="0"/>
                </a:rPr>
                <a:t>1</a:t>
              </a:r>
            </a:p>
          </p:txBody>
        </p:sp>
        <p:sp>
          <p:nvSpPr>
            <p:cNvPr id="16" name="TextBox 1"/>
            <p:cNvSpPr txBox="1"/>
            <p:nvPr/>
          </p:nvSpPr>
          <p:spPr>
            <a:xfrm>
              <a:off x="5372100" y="2463800"/>
              <a:ext cx="38100" cy="101600"/>
            </a:xfrm>
            <a:prstGeom prst="rect">
              <a:avLst/>
            </a:prstGeom>
            <a:noFill/>
          </p:spPr>
          <p:txBody>
            <a:bodyPr wrap="none" lIns="0" tIns="0" rIns="0" rtlCol="0">
              <a:spAutoFit/>
            </a:bodyPr>
            <a:lstStyle/>
            <a:p>
              <a:pPr>
                <a:lnSpc>
                  <a:spcPts val="800"/>
                </a:lnSpc>
                <a:tabLst/>
              </a:pPr>
              <a:r>
                <a:rPr lang="en-US" altLang="zh-CN" sz="796" dirty="0" smtClean="0">
                  <a:solidFill>
                    <a:srgbClr val="221F21"/>
                  </a:solidFill>
                  <a:latin typeface="Microsoft YaHei UI" pitchFamily="18" charset="0"/>
                  <a:cs typeface="Microsoft YaHei UI" pitchFamily="18" charset="0"/>
                </a:rPr>
                <a:t>0</a:t>
              </a:r>
            </a:p>
          </p:txBody>
        </p:sp>
        <p:sp>
          <p:nvSpPr>
            <p:cNvPr id="17" name="TextBox 1"/>
            <p:cNvSpPr txBox="1"/>
            <p:nvPr/>
          </p:nvSpPr>
          <p:spPr>
            <a:xfrm>
              <a:off x="6007100" y="2463800"/>
              <a:ext cx="343976" cy="73049"/>
            </a:xfrm>
            <a:prstGeom prst="rect">
              <a:avLst/>
            </a:prstGeom>
            <a:noFill/>
          </p:spPr>
          <p:txBody>
            <a:bodyPr wrap="none" lIns="0" tIns="0" rIns="0" rtlCol="0">
              <a:spAutoFit/>
            </a:bodyPr>
            <a:lstStyle/>
            <a:p>
              <a:pPr>
                <a:lnSpc>
                  <a:spcPts val="600"/>
                </a:lnSpc>
                <a:tabLst/>
              </a:pPr>
              <a:r>
                <a:rPr lang="en-US" altLang="zh-CN" sz="1400" dirty="0" smtClean="0">
                  <a:solidFill>
                    <a:srgbClr val="231F20"/>
                  </a:solidFill>
                  <a:latin typeface="Microsoft YaHei UI" pitchFamily="18" charset="0"/>
                  <a:cs typeface="Microsoft YaHei UI" pitchFamily="18" charset="0"/>
                </a:rPr>
                <a:t>数字数据</a:t>
              </a:r>
            </a:p>
          </p:txBody>
        </p:sp>
        <p:sp>
          <p:nvSpPr>
            <p:cNvPr id="18" name="TextBox 1"/>
            <p:cNvSpPr txBox="1"/>
            <p:nvPr/>
          </p:nvSpPr>
          <p:spPr>
            <a:xfrm>
              <a:off x="6007100" y="2654300"/>
              <a:ext cx="595413" cy="73049"/>
            </a:xfrm>
            <a:prstGeom prst="rect">
              <a:avLst/>
            </a:prstGeom>
            <a:noFill/>
          </p:spPr>
          <p:txBody>
            <a:bodyPr wrap="square" lIns="0" tIns="0" rIns="0" rtlCol="0">
              <a:spAutoFit/>
            </a:bodyPr>
            <a:lstStyle/>
            <a:p>
              <a:pPr>
                <a:lnSpc>
                  <a:spcPts val="600"/>
                </a:lnSpc>
                <a:tabLst/>
              </a:pPr>
              <a:r>
                <a:rPr lang="en-US" altLang="zh-CN" sz="1400" dirty="0" err="1" smtClean="0">
                  <a:solidFill>
                    <a:srgbClr val="231F20"/>
                  </a:solidFill>
                  <a:latin typeface="Microsoft YaHei UI" pitchFamily="18" charset="0"/>
                  <a:cs typeface="Microsoft YaHei UI" pitchFamily="18" charset="0"/>
                </a:rPr>
                <a:t>数字基带</a:t>
              </a:r>
              <a:endParaRPr lang="en-US" altLang="zh-CN" sz="1400" dirty="0" smtClean="0">
                <a:solidFill>
                  <a:srgbClr val="231F20"/>
                </a:solidFill>
                <a:latin typeface="Microsoft YaHei UI" pitchFamily="18" charset="0"/>
                <a:cs typeface="Microsoft YaHei UI" pitchFamily="18" charset="0"/>
              </a:endParaRPr>
            </a:p>
          </p:txBody>
        </p:sp>
        <p:sp>
          <p:nvSpPr>
            <p:cNvPr id="19" name="TextBox 1"/>
            <p:cNvSpPr txBox="1"/>
            <p:nvPr/>
          </p:nvSpPr>
          <p:spPr>
            <a:xfrm>
              <a:off x="6007100" y="2768600"/>
              <a:ext cx="343976" cy="73049"/>
            </a:xfrm>
            <a:prstGeom prst="rect">
              <a:avLst/>
            </a:prstGeom>
            <a:noFill/>
          </p:spPr>
          <p:txBody>
            <a:bodyPr wrap="none" lIns="0" tIns="0" rIns="0" rtlCol="0">
              <a:spAutoFit/>
            </a:bodyPr>
            <a:lstStyle/>
            <a:p>
              <a:pPr>
                <a:lnSpc>
                  <a:spcPts val="600"/>
                </a:lnSpc>
                <a:tabLst/>
              </a:pPr>
              <a:r>
                <a:rPr lang="en-US" altLang="zh-CN" sz="1400" dirty="0" smtClean="0">
                  <a:solidFill>
                    <a:srgbClr val="231F20"/>
                  </a:solidFill>
                  <a:latin typeface="Microsoft YaHei UI" pitchFamily="18" charset="0"/>
                  <a:cs typeface="Microsoft YaHei UI" pitchFamily="18" charset="0"/>
                </a:rPr>
                <a:t>调制信号</a:t>
              </a:r>
            </a:p>
          </p:txBody>
        </p:sp>
        <p:sp>
          <p:nvSpPr>
            <p:cNvPr id="20" name="TextBox 1"/>
            <p:cNvSpPr txBox="1"/>
            <p:nvPr/>
          </p:nvSpPr>
          <p:spPr>
            <a:xfrm>
              <a:off x="3213100" y="2857500"/>
              <a:ext cx="491395" cy="1584715"/>
            </a:xfrm>
            <a:prstGeom prst="rect">
              <a:avLst/>
            </a:prstGeom>
            <a:noFill/>
          </p:spPr>
          <p:txBody>
            <a:bodyPr wrap="none" lIns="0" tIns="0" rIns="0" rtlCol="0">
              <a:spAutoFit/>
            </a:bodyPr>
            <a:lstStyle/>
            <a:p>
              <a:pPr>
                <a:lnSpc>
                  <a:spcPts val="600"/>
                </a:lnSpc>
                <a:tabLst>
                  <a:tab pos="266700" algn="l"/>
                </a:tabLst>
              </a:pPr>
              <a:r>
                <a:rPr lang="en-US" altLang="zh-CN" sz="1600" dirty="0" smtClean="0"/>
                <a:t>	</a:t>
              </a:r>
              <a:r>
                <a:rPr lang="en-US" altLang="zh-CN" sz="1600" dirty="0" smtClean="0">
                  <a:solidFill>
                    <a:srgbClr val="231F20"/>
                  </a:solidFill>
                  <a:latin typeface="Microsoft YaHei UI" pitchFamily="18" charset="0"/>
                  <a:cs typeface="Microsoft YaHei UI" pitchFamily="18" charset="0"/>
                </a:rPr>
                <a:t>幅度</a:t>
              </a:r>
            </a:p>
            <a:p>
              <a:pPr>
                <a:lnSpc>
                  <a:spcPts val="1000"/>
                </a:lnSpc>
              </a:pPr>
              <a:endParaRPr lang="en-US" altLang="zh-CN" sz="1600" dirty="0" smtClean="0"/>
            </a:p>
            <a:p>
              <a:pPr>
                <a:lnSpc>
                  <a:spcPts val="1000"/>
                </a:lnSpc>
              </a:pPr>
              <a:endParaRPr lang="en-US" altLang="zh-CN" sz="1600" dirty="0" smtClean="0"/>
            </a:p>
            <a:p>
              <a:pPr>
                <a:lnSpc>
                  <a:spcPts val="1000"/>
                </a:lnSpc>
              </a:pPr>
              <a:endParaRPr lang="en-US" altLang="zh-CN" sz="1600" dirty="0" smtClean="0"/>
            </a:p>
            <a:p>
              <a:pPr>
                <a:lnSpc>
                  <a:spcPts val="1000"/>
                </a:lnSpc>
              </a:pPr>
              <a:endParaRPr lang="en-US" altLang="zh-CN" sz="1600" dirty="0" smtClean="0"/>
            </a:p>
            <a:p>
              <a:pPr>
                <a:lnSpc>
                  <a:spcPts val="1000"/>
                </a:lnSpc>
              </a:pPr>
              <a:endParaRPr lang="en-US" altLang="zh-CN" sz="1600" dirty="0" smtClean="0"/>
            </a:p>
            <a:p>
              <a:pPr>
                <a:lnSpc>
                  <a:spcPts val="1000"/>
                </a:lnSpc>
              </a:pPr>
              <a:endParaRPr lang="en-US" altLang="zh-CN" sz="1600" dirty="0" smtClean="0"/>
            </a:p>
            <a:p>
              <a:pPr>
                <a:lnSpc>
                  <a:spcPts val="1000"/>
                </a:lnSpc>
              </a:pPr>
              <a:endParaRPr lang="en-US" altLang="zh-CN" sz="1600" dirty="0" smtClean="0"/>
            </a:p>
            <a:p>
              <a:pPr>
                <a:lnSpc>
                  <a:spcPts val="1000"/>
                </a:lnSpc>
              </a:pPr>
              <a:endParaRPr lang="en-US" altLang="zh-CN" sz="1600" dirty="0" smtClean="0"/>
            </a:p>
            <a:p>
              <a:pPr>
                <a:lnSpc>
                  <a:spcPts val="700"/>
                </a:lnSpc>
                <a:tabLst>
                  <a:tab pos="266700" algn="l"/>
                </a:tabLst>
              </a:pPr>
              <a:r>
                <a:rPr lang="en-US" altLang="zh-CN" sz="1600" dirty="0" smtClean="0"/>
                <a:t>	</a:t>
              </a:r>
              <a:r>
                <a:rPr lang="en-US" altLang="zh-CN" sz="1600" dirty="0" smtClean="0">
                  <a:solidFill>
                    <a:srgbClr val="231F20"/>
                  </a:solidFill>
                  <a:latin typeface="Microsoft YaHei UI" pitchFamily="18" charset="0"/>
                  <a:cs typeface="Microsoft YaHei UI" pitchFamily="18" charset="0"/>
                </a:rPr>
                <a:t>频率</a:t>
              </a:r>
            </a:p>
            <a:p>
              <a:pPr>
                <a:lnSpc>
                  <a:spcPts val="1000"/>
                </a:lnSpc>
              </a:pPr>
              <a:endParaRPr lang="en-US" altLang="zh-CN" sz="1600" dirty="0" smtClean="0"/>
            </a:p>
            <a:p>
              <a:pPr>
                <a:lnSpc>
                  <a:spcPts val="1000"/>
                </a:lnSpc>
              </a:pPr>
              <a:endParaRPr lang="en-US" altLang="zh-CN" sz="1600" dirty="0" smtClean="0"/>
            </a:p>
            <a:p>
              <a:pPr>
                <a:lnSpc>
                  <a:spcPts val="1000"/>
                </a:lnSpc>
              </a:pPr>
              <a:endParaRPr lang="en-US" altLang="zh-CN" sz="1600" dirty="0" smtClean="0"/>
            </a:p>
            <a:p>
              <a:pPr>
                <a:lnSpc>
                  <a:spcPts val="1000"/>
                </a:lnSpc>
              </a:pPr>
              <a:endParaRPr lang="en-US" altLang="zh-CN" sz="1600" dirty="0" smtClean="0"/>
            </a:p>
            <a:p>
              <a:pPr>
                <a:lnSpc>
                  <a:spcPts val="1000"/>
                </a:lnSpc>
              </a:pPr>
              <a:endParaRPr lang="en-US" altLang="zh-CN" sz="1600" dirty="0" smtClean="0"/>
            </a:p>
            <a:p>
              <a:pPr>
                <a:lnSpc>
                  <a:spcPts val="1000"/>
                </a:lnSpc>
              </a:pPr>
              <a:endParaRPr lang="en-US" altLang="zh-CN" sz="1600" dirty="0" smtClean="0"/>
            </a:p>
            <a:p>
              <a:pPr>
                <a:lnSpc>
                  <a:spcPts val="1000"/>
                </a:lnSpc>
              </a:pPr>
              <a:endParaRPr lang="en-US" altLang="zh-CN" sz="1600" dirty="0" smtClean="0"/>
            </a:p>
            <a:p>
              <a:pPr>
                <a:lnSpc>
                  <a:spcPts val="800"/>
                </a:lnSpc>
                <a:tabLst>
                  <a:tab pos="266700" algn="l"/>
                </a:tabLst>
              </a:pPr>
              <a:r>
                <a:rPr lang="en-US" altLang="zh-CN" sz="1600" dirty="0" smtClean="0"/>
                <a:t>	</a:t>
              </a:r>
              <a:r>
                <a:rPr lang="en-US" altLang="zh-CN" sz="1600" dirty="0" err="1" smtClean="0">
                  <a:solidFill>
                    <a:srgbClr val="231F20"/>
                  </a:solidFill>
                  <a:latin typeface="Microsoft YaHei UI" pitchFamily="18" charset="0"/>
                  <a:cs typeface="Microsoft YaHei UI" pitchFamily="18" charset="0"/>
                </a:rPr>
                <a:t>相位</a:t>
              </a:r>
              <a:endParaRPr lang="en-US" altLang="zh-CN" sz="1600" dirty="0" smtClean="0">
                <a:solidFill>
                  <a:srgbClr val="231F20"/>
                </a:solidFill>
                <a:latin typeface="Microsoft YaHei UI" pitchFamily="18" charset="0"/>
                <a:cs typeface="Microsoft YaHei UI" pitchFamily="18" charset="0"/>
              </a:endParaRPr>
            </a:p>
            <a:p>
              <a:pPr>
                <a:lnSpc>
                  <a:spcPts val="800"/>
                </a:lnSpc>
                <a:tabLst>
                  <a:tab pos="266700" algn="l"/>
                </a:tabLst>
              </a:pPr>
              <a:endParaRPr lang="en-US" altLang="zh-CN" sz="1600" dirty="0" smtClean="0">
                <a:solidFill>
                  <a:srgbClr val="231F20"/>
                </a:solidFill>
                <a:latin typeface="Microsoft YaHei UI" pitchFamily="18" charset="0"/>
                <a:cs typeface="Microsoft YaHei UI" pitchFamily="18" charset="0"/>
              </a:endParaRPr>
            </a:p>
            <a:p>
              <a:pPr>
                <a:lnSpc>
                  <a:spcPts val="800"/>
                </a:lnSpc>
                <a:tabLst>
                  <a:tab pos="266700" algn="l"/>
                </a:tabLst>
              </a:pPr>
              <a:endParaRPr lang="en-US" altLang="zh-CN" sz="1600" dirty="0" smtClean="0">
                <a:solidFill>
                  <a:srgbClr val="231F20"/>
                </a:solidFill>
                <a:latin typeface="Microsoft YaHei UI" pitchFamily="18" charset="0"/>
                <a:cs typeface="Microsoft YaHei UI" pitchFamily="18" charset="0"/>
              </a:endParaRPr>
            </a:p>
            <a:p>
              <a:pPr>
                <a:lnSpc>
                  <a:spcPts val="800"/>
                </a:lnSpc>
                <a:tabLst>
                  <a:tab pos="266700" algn="l"/>
                </a:tabLst>
              </a:pPr>
              <a:endParaRPr lang="en-US" altLang="zh-CN" sz="1600" dirty="0" smtClean="0">
                <a:solidFill>
                  <a:srgbClr val="231F20"/>
                </a:solidFill>
                <a:latin typeface="Microsoft YaHei UI" pitchFamily="18" charset="0"/>
                <a:cs typeface="Microsoft YaHei UI" pitchFamily="18" charset="0"/>
              </a:endParaRPr>
            </a:p>
            <a:p>
              <a:pPr>
                <a:lnSpc>
                  <a:spcPts val="800"/>
                </a:lnSpc>
                <a:tabLst>
                  <a:tab pos="266700" algn="l"/>
                </a:tabLst>
              </a:pPr>
              <a:endParaRPr lang="en-US" altLang="zh-CN" sz="1600" dirty="0" smtClean="0">
                <a:solidFill>
                  <a:srgbClr val="231F20"/>
                </a:solidFill>
                <a:latin typeface="Microsoft YaHei UI" pitchFamily="18" charset="0"/>
                <a:cs typeface="Microsoft YaHei UI" pitchFamily="18" charset="0"/>
              </a:endParaRPr>
            </a:p>
            <a:p>
              <a:pPr>
                <a:lnSpc>
                  <a:spcPts val="1000"/>
                </a:lnSpc>
              </a:pPr>
              <a:endParaRPr lang="en-US" altLang="zh-CN" sz="1600" dirty="0" smtClean="0"/>
            </a:p>
            <a:p>
              <a:pPr>
                <a:lnSpc>
                  <a:spcPts val="1000"/>
                </a:lnSpc>
              </a:pPr>
              <a:endParaRPr lang="en-US" altLang="zh-CN" sz="1600" dirty="0" smtClean="0"/>
            </a:p>
            <a:p>
              <a:pPr>
                <a:lnSpc>
                  <a:spcPts val="1000"/>
                </a:lnSpc>
              </a:pPr>
              <a:endParaRPr lang="en-US" altLang="zh-CN" sz="1600" dirty="0" smtClean="0"/>
            </a:p>
            <a:p>
              <a:pPr>
                <a:lnSpc>
                  <a:spcPts val="800"/>
                </a:lnSpc>
                <a:tabLst>
                  <a:tab pos="266700" algn="l"/>
                </a:tabLst>
              </a:pPr>
              <a:r>
                <a:rPr lang="en-US" altLang="zh-CN" sz="1600" dirty="0" smtClean="0">
                  <a:solidFill>
                    <a:srgbClr val="231F20"/>
                  </a:solidFill>
                  <a:latin typeface="Microsoft YaHei UI" pitchFamily="18" charset="0"/>
                  <a:cs typeface="Microsoft YaHei UI" pitchFamily="18" charset="0"/>
                </a:rPr>
                <a:t>幅度和相位</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40" name="Rectangle 4"/>
          <p:cNvSpPr>
            <a:spLocks noChangeArrowheads="1"/>
          </p:cNvSpPr>
          <p:nvPr/>
        </p:nvSpPr>
        <p:spPr bwMode="auto">
          <a:xfrm>
            <a:off x="271640" y="333375"/>
            <a:ext cx="9436911" cy="2677656"/>
          </a:xfrm>
          <a:prstGeom prst="rect">
            <a:avLst/>
          </a:prstGeom>
          <a:noFill/>
          <a:ln w="9525">
            <a:noFill/>
            <a:miter lim="800000"/>
            <a:headEnd/>
            <a:tailEnd/>
          </a:ln>
          <a:effectLst/>
        </p:spPr>
        <p:txBody>
          <a:bodyPr>
            <a:spAutoFit/>
          </a:bodyPr>
          <a:lstStyle/>
          <a:p>
            <a:pPr>
              <a:spcBef>
                <a:spcPct val="50000"/>
              </a:spcBef>
              <a:buClr>
                <a:schemeClr val="folHlink"/>
              </a:buClr>
              <a:buSzPct val="60000"/>
              <a:buFont typeface="Wingdings" pitchFamily="2" charset="2"/>
              <a:buNone/>
            </a:pPr>
            <a:r>
              <a:rPr lang="zh-CN" altLang="en-US" sz="2400" dirty="0" smtClean="0">
                <a:solidFill>
                  <a:schemeClr val="tx2"/>
                </a:solidFill>
                <a:effectLst>
                  <a:outerShdw blurRad="38100" dist="38100" dir="2700000" algn="tl">
                    <a:srgbClr val="C0C0C0"/>
                  </a:outerShdw>
                </a:effectLst>
                <a:latin typeface="幼圆" pitchFamily="49" charset="-122"/>
                <a:ea typeface="幼圆" pitchFamily="49" charset="-122"/>
              </a:rPr>
              <a:t>二进制</a:t>
            </a:r>
            <a:r>
              <a:rPr lang="zh-CN" altLang="en-US" sz="2400" dirty="0">
                <a:solidFill>
                  <a:schemeClr val="tx2"/>
                </a:solidFill>
                <a:effectLst>
                  <a:outerShdw blurRad="38100" dist="38100" dir="2700000" algn="tl">
                    <a:srgbClr val="C0C0C0"/>
                  </a:outerShdw>
                </a:effectLst>
                <a:latin typeface="幼圆" pitchFamily="49" charset="-122"/>
                <a:ea typeface="幼圆" pitchFamily="49" charset="-122"/>
              </a:rPr>
              <a:t>移幅键控</a:t>
            </a:r>
            <a:r>
              <a:rPr lang="en-US" altLang="zh-CN" sz="2400" dirty="0">
                <a:solidFill>
                  <a:schemeClr val="tx2"/>
                </a:solidFill>
                <a:effectLst>
                  <a:outerShdw blurRad="38100" dist="38100" dir="2700000" algn="tl">
                    <a:srgbClr val="C0C0C0"/>
                  </a:outerShdw>
                </a:effectLst>
                <a:latin typeface="幼圆" pitchFamily="49" charset="-122"/>
                <a:ea typeface="幼圆" pitchFamily="49" charset="-122"/>
              </a:rPr>
              <a:t>(2ASK)</a:t>
            </a:r>
            <a:endParaRPr lang="zh-CN" altLang="en-US" sz="2400" dirty="0">
              <a:solidFill>
                <a:schemeClr val="tx2"/>
              </a:solidFill>
              <a:effectLst>
                <a:outerShdw blurRad="38100" dist="38100" dir="2700000" algn="tl">
                  <a:srgbClr val="C0C0C0"/>
                </a:outerShdw>
              </a:effectLst>
              <a:latin typeface="幼圆" pitchFamily="49" charset="-122"/>
              <a:ea typeface="幼圆" pitchFamily="49" charset="-122"/>
            </a:endParaRPr>
          </a:p>
          <a:p>
            <a:pPr>
              <a:spcBef>
                <a:spcPct val="50000"/>
              </a:spcBef>
              <a:buClr>
                <a:schemeClr val="folHlink"/>
              </a:buClr>
              <a:buSzPct val="60000"/>
              <a:buFont typeface="Wingdings" pitchFamily="2" charset="2"/>
              <a:buNone/>
            </a:pPr>
            <a:r>
              <a:rPr lang="zh-CN" altLang="en-GB" sz="2400" dirty="0">
                <a:latin typeface="幼圆" pitchFamily="49" charset="-122"/>
                <a:ea typeface="幼圆" pitchFamily="49" charset="-122"/>
              </a:rPr>
              <a:t>  基带信号：</a:t>
            </a:r>
          </a:p>
          <a:p>
            <a:pPr>
              <a:spcBef>
                <a:spcPct val="50000"/>
              </a:spcBef>
              <a:buClr>
                <a:schemeClr val="folHlink"/>
              </a:buClr>
              <a:buSzPct val="60000"/>
              <a:buFont typeface="Wingdings" pitchFamily="2" charset="2"/>
              <a:buNone/>
            </a:pPr>
            <a:endParaRPr lang="en-GB" altLang="zh-CN" sz="2400" dirty="0">
              <a:latin typeface="幼圆" pitchFamily="49" charset="-122"/>
              <a:ea typeface="幼圆" pitchFamily="49" charset="-122"/>
            </a:endParaRPr>
          </a:p>
          <a:p>
            <a:pPr>
              <a:spcBef>
                <a:spcPct val="50000"/>
              </a:spcBef>
              <a:buClr>
                <a:schemeClr val="folHlink"/>
              </a:buClr>
              <a:buSzPct val="60000"/>
              <a:buFont typeface="Wingdings" pitchFamily="2" charset="2"/>
              <a:buNone/>
            </a:pPr>
            <a:r>
              <a:rPr lang="en-GB" altLang="zh-CN" sz="2400" dirty="0">
                <a:latin typeface="幼圆" pitchFamily="49" charset="-122"/>
                <a:ea typeface="幼圆" pitchFamily="49" charset="-122"/>
              </a:rPr>
              <a:t>  </a:t>
            </a:r>
          </a:p>
          <a:p>
            <a:pPr>
              <a:spcBef>
                <a:spcPct val="50000"/>
              </a:spcBef>
              <a:buClr>
                <a:schemeClr val="folHlink"/>
              </a:buClr>
              <a:buSzPct val="60000"/>
              <a:buFont typeface="Wingdings" pitchFamily="2" charset="2"/>
              <a:buNone/>
            </a:pPr>
            <a:r>
              <a:rPr lang="en-GB" altLang="zh-CN" sz="2400" dirty="0">
                <a:latin typeface="幼圆" pitchFamily="49" charset="-122"/>
                <a:ea typeface="幼圆" pitchFamily="49" charset="-122"/>
              </a:rPr>
              <a:t>  2ASK</a:t>
            </a:r>
            <a:r>
              <a:rPr lang="zh-CN" altLang="en-GB" sz="2400" dirty="0">
                <a:latin typeface="幼圆" pitchFamily="49" charset="-122"/>
                <a:ea typeface="幼圆" pitchFamily="49" charset="-122"/>
              </a:rPr>
              <a:t>信号：</a:t>
            </a:r>
          </a:p>
        </p:txBody>
      </p:sp>
      <p:sp>
        <p:nvSpPr>
          <p:cNvPr id="935942" name="Rectangle 6"/>
          <p:cNvSpPr>
            <a:spLocks noChangeArrowheads="1"/>
          </p:cNvSpPr>
          <p:nvPr/>
        </p:nvSpPr>
        <p:spPr bwMode="auto">
          <a:xfrm>
            <a:off x="0" y="0"/>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5941" name="Object 5"/>
          <p:cNvGraphicFramePr>
            <a:graphicFrameLocks noChangeAspect="1"/>
          </p:cNvGraphicFramePr>
          <p:nvPr/>
        </p:nvGraphicFramePr>
        <p:xfrm>
          <a:off x="1141412" y="1676400"/>
          <a:ext cx="2963971" cy="533400"/>
        </p:xfrm>
        <a:graphic>
          <a:graphicData uri="http://schemas.openxmlformats.org/presentationml/2006/ole">
            <p:oleObj spid="_x0000_s3074" r:id="rId3" imgW="1320227" imgH="253890" progId="Equation.DSMT4">
              <p:embed/>
            </p:oleObj>
          </a:graphicData>
        </a:graphic>
      </p:graphicFrame>
      <p:sp>
        <p:nvSpPr>
          <p:cNvPr id="935944" name="Rectangle 8"/>
          <p:cNvSpPr>
            <a:spLocks noChangeArrowheads="1"/>
          </p:cNvSpPr>
          <p:nvPr/>
        </p:nvSpPr>
        <p:spPr bwMode="auto">
          <a:xfrm>
            <a:off x="-273359" y="3186113"/>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5943" name="Object 7"/>
          <p:cNvGraphicFramePr>
            <a:graphicFrameLocks noChangeAspect="1"/>
          </p:cNvGraphicFramePr>
          <p:nvPr/>
        </p:nvGraphicFramePr>
        <p:xfrm>
          <a:off x="4799012" y="1447800"/>
          <a:ext cx="3431604" cy="1049337"/>
        </p:xfrm>
        <a:graphic>
          <a:graphicData uri="http://schemas.openxmlformats.org/presentationml/2006/ole">
            <p:oleObj spid="_x0000_s3075" r:id="rId4" imgW="1473200" imgH="482600" progId="Equation.DSMT4">
              <p:embed/>
            </p:oleObj>
          </a:graphicData>
        </a:graphic>
      </p:graphicFrame>
      <p:graphicFrame>
        <p:nvGraphicFramePr>
          <p:cNvPr id="935945" name="Object 9"/>
          <p:cNvGraphicFramePr>
            <a:graphicFrameLocks noChangeAspect="1"/>
          </p:cNvGraphicFramePr>
          <p:nvPr/>
        </p:nvGraphicFramePr>
        <p:xfrm>
          <a:off x="1285992" y="3897313"/>
          <a:ext cx="2807520" cy="565150"/>
        </p:xfrm>
        <a:graphic>
          <a:graphicData uri="http://schemas.openxmlformats.org/presentationml/2006/ole">
            <p:oleObj spid="_x0000_s3076" r:id="rId5" imgW="1184184" imgH="254663" progId="Equation.DSMT4">
              <p:embed/>
            </p:oleObj>
          </a:graphicData>
        </a:graphic>
      </p:graphicFrame>
      <p:sp>
        <p:nvSpPr>
          <p:cNvPr id="935948" name="Rectangle 12"/>
          <p:cNvSpPr>
            <a:spLocks noChangeArrowheads="1"/>
          </p:cNvSpPr>
          <p:nvPr/>
        </p:nvSpPr>
        <p:spPr bwMode="auto">
          <a:xfrm>
            <a:off x="-273359" y="3214688"/>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5947" name="Object 11"/>
          <p:cNvGraphicFramePr>
            <a:graphicFrameLocks noChangeAspect="1"/>
          </p:cNvGraphicFramePr>
          <p:nvPr/>
        </p:nvGraphicFramePr>
        <p:xfrm>
          <a:off x="1363358" y="4546601"/>
          <a:ext cx="4133054" cy="898525"/>
        </p:xfrm>
        <a:graphic>
          <a:graphicData uri="http://schemas.openxmlformats.org/presentationml/2006/ole">
            <p:oleObj spid="_x0000_s3077" r:id="rId6" imgW="1892300" imgH="431800" progId="Equation.DSMT4">
              <p:embed/>
            </p:oleObj>
          </a:graphicData>
        </a:graphic>
      </p:graphicFrame>
      <p:sp>
        <p:nvSpPr>
          <p:cNvPr id="935950" name="Rectangle 14"/>
          <p:cNvSpPr>
            <a:spLocks noChangeArrowheads="1"/>
          </p:cNvSpPr>
          <p:nvPr/>
        </p:nvSpPr>
        <p:spPr bwMode="auto">
          <a:xfrm>
            <a:off x="0" y="2747963"/>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5949" name="Object 13"/>
          <p:cNvGraphicFramePr>
            <a:graphicFrameLocks noChangeAspect="1"/>
          </p:cNvGraphicFramePr>
          <p:nvPr/>
        </p:nvGraphicFramePr>
        <p:xfrm>
          <a:off x="5652863" y="3429001"/>
          <a:ext cx="4133054" cy="2132013"/>
        </p:xfrm>
        <a:graphic>
          <a:graphicData uri="http://schemas.openxmlformats.org/presentationml/2006/ole">
            <p:oleObj spid="_x0000_s3078" name="Visio" r:id="rId7" imgW="2435946" imgH="1360735" progId="">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902825" cy="6858000"/>
          </a:xfrm>
          <a:custGeom>
            <a:avLst/>
            <a:gdLst>
              <a:gd name="connsiteX0" fmla="*/ 0 w 9902825"/>
              <a:gd name="connsiteY0" fmla="*/ 6858000 h 6858000"/>
              <a:gd name="connsiteX1" fmla="*/ 9902825 w 9902825"/>
              <a:gd name="connsiteY1" fmla="*/ 6858000 h 6858000"/>
              <a:gd name="connsiteX2" fmla="*/ 9902825 w 9902825"/>
              <a:gd name="connsiteY2" fmla="*/ 0 h 6858000"/>
              <a:gd name="connsiteX3" fmla="*/ 0 w 9902825"/>
              <a:gd name="connsiteY3" fmla="*/ 0 h 6858000"/>
              <a:gd name="connsiteX4" fmla="*/ 0 w 9902825"/>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902825" h="6858000">
                <a:moveTo>
                  <a:pt x="0" y="6858000"/>
                </a:moveTo>
                <a:lnTo>
                  <a:pt x="9902825" y="6858000"/>
                </a:lnTo>
                <a:lnTo>
                  <a:pt x="9902825"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41300" y="6692900"/>
            <a:ext cx="50800" cy="88900"/>
          </a:xfrm>
          <a:prstGeom prst="rect">
            <a:avLst/>
          </a:prstGeom>
          <a:noFill/>
        </p:spPr>
        <p:txBody>
          <a:bodyPr wrap="none" lIns="0" tIns="0" rIns="0" rtlCol="0">
            <a:spAutoFit/>
          </a:bodyPr>
          <a:lstStyle/>
          <a:p>
            <a:pPr>
              <a:lnSpc>
                <a:spcPts val="700"/>
              </a:lnSpc>
              <a:tabLst/>
            </a:pPr>
            <a:r>
              <a:rPr lang="en-US" altLang="zh-CN" sz="806" dirty="0" smtClean="0">
                <a:solidFill>
                  <a:srgbClr val="FFFFFF"/>
                </a:solidFill>
                <a:latin typeface="Times New Roman" pitchFamily="18" charset="0"/>
                <a:cs typeface="Times New Roman" pitchFamily="18" charset="0"/>
              </a:rPr>
              <a:t>2</a:t>
            </a:r>
          </a:p>
        </p:txBody>
      </p:sp>
      <p:sp>
        <p:nvSpPr>
          <p:cNvPr id="6" name="TextBox 1"/>
          <p:cNvSpPr txBox="1"/>
          <p:nvPr/>
        </p:nvSpPr>
        <p:spPr>
          <a:xfrm>
            <a:off x="9105900" y="6642100"/>
            <a:ext cx="533400" cy="152400"/>
          </a:xfrm>
          <a:prstGeom prst="rect">
            <a:avLst/>
          </a:prstGeom>
          <a:noFill/>
        </p:spPr>
        <p:txBody>
          <a:bodyPr wrap="none" lIns="0" tIns="0" rIns="0" rtlCol="0">
            <a:spAutoFit/>
          </a:bodyPr>
          <a:lstStyle/>
          <a:p>
            <a:pPr>
              <a:lnSpc>
                <a:spcPts val="1200"/>
              </a:lnSpc>
              <a:tabLst/>
            </a:pP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
        <p:nvSpPr>
          <p:cNvPr id="9" name="TextBox 1"/>
          <p:cNvSpPr txBox="1"/>
          <p:nvPr/>
        </p:nvSpPr>
        <p:spPr>
          <a:xfrm>
            <a:off x="608012" y="228600"/>
            <a:ext cx="8763000" cy="5291192"/>
          </a:xfrm>
          <a:prstGeom prst="rect">
            <a:avLst/>
          </a:prstGeom>
          <a:noFill/>
        </p:spPr>
        <p:txBody>
          <a:bodyPr wrap="square" lIns="0" tIns="0" rIns="0" rtlCol="0">
            <a:spAutoFit/>
          </a:bodyPr>
          <a:lstStyle/>
          <a:p>
            <a:pPr algn="ctr">
              <a:lnSpc>
                <a:spcPts val="3200"/>
              </a:lnSpc>
              <a:tabLst>
                <a:tab pos="609600" algn="l"/>
                <a:tab pos="1422400" algn="l"/>
              </a:tabLst>
            </a:pPr>
            <a:r>
              <a:rPr lang="en-US" altLang="zh-CN" sz="3204" dirty="0" err="1" smtClean="0">
                <a:solidFill>
                  <a:srgbClr val="004D66"/>
                </a:solidFill>
                <a:latin typeface="Times New Roman" pitchFamily="18" charset="0"/>
                <a:cs typeface="Times New Roman" pitchFamily="18" charset="0"/>
              </a:rPr>
              <a:t>内容</a:t>
            </a:r>
            <a:endParaRPr lang="en-US" altLang="zh-CN" sz="3204" dirty="0" smtClean="0">
              <a:solidFill>
                <a:srgbClr val="004D66"/>
              </a:solidFill>
              <a:latin typeface="Times New Roman" pitchFamily="18" charset="0"/>
              <a:cs typeface="Times New Roman"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u="sng" dirty="0" smtClean="0"/>
          </a:p>
          <a:p>
            <a:pPr>
              <a:lnSpc>
                <a:spcPts val="3100"/>
              </a:lnSpc>
              <a:tabLst>
                <a:tab pos="609600" algn="l"/>
                <a:tab pos="1422400" algn="l"/>
              </a:tabLst>
            </a:pPr>
            <a:r>
              <a:rPr lang="en-US" altLang="zh-CN" sz="2402" u="sng" dirty="0" smtClean="0">
                <a:solidFill>
                  <a:srgbClr val="004D66"/>
                </a:solidFill>
                <a:latin typeface="Times New Roman" pitchFamily="18" charset="0"/>
                <a:cs typeface="Times New Roman" pitchFamily="18" charset="0"/>
              </a:rPr>
              <a:t>1、</a:t>
            </a:r>
            <a:r>
              <a:rPr lang="zh-CN" altLang="en-US" sz="2402" u="sng" dirty="0" smtClean="0">
                <a:solidFill>
                  <a:srgbClr val="004D66"/>
                </a:solidFill>
                <a:latin typeface="Times New Roman" pitchFamily="18" charset="0"/>
                <a:cs typeface="Times New Roman" pitchFamily="18" charset="0"/>
              </a:rPr>
              <a:t>通信系统概述</a:t>
            </a:r>
            <a:endParaRPr lang="en-US" altLang="zh-CN" sz="2402" u="sng"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r>
              <a:rPr lang="en-US" altLang="zh-CN" sz="2402" dirty="0" smtClean="0">
                <a:solidFill>
                  <a:srgbClr val="004D66"/>
                </a:solidFill>
                <a:latin typeface="Times New Roman" pitchFamily="18" charset="0"/>
                <a:cs typeface="Times New Roman" pitchFamily="18" charset="0"/>
              </a:rPr>
              <a:t>2</a:t>
            </a:r>
            <a:r>
              <a:rPr lang="zh-CN" altLang="en-US" sz="2402" dirty="0" smtClean="0">
                <a:solidFill>
                  <a:srgbClr val="004D66"/>
                </a:solidFill>
                <a:latin typeface="Times New Roman" pitchFamily="18" charset="0"/>
                <a:cs typeface="Times New Roman" pitchFamily="18" charset="0"/>
              </a:rPr>
              <a:t>、信号</a:t>
            </a:r>
            <a:r>
              <a:rPr lang="en-US" altLang="zh-CN" sz="2402" dirty="0" err="1" smtClean="0">
                <a:solidFill>
                  <a:srgbClr val="004D66"/>
                </a:solidFill>
                <a:latin typeface="Times New Roman" pitchFamily="18" charset="0"/>
                <a:cs typeface="Times New Roman" pitchFamily="18" charset="0"/>
              </a:rPr>
              <a:t>调制</a:t>
            </a:r>
            <a:r>
              <a:rPr lang="zh-CN" altLang="en-US" sz="2402" dirty="0" smtClean="0">
                <a:solidFill>
                  <a:srgbClr val="004D66"/>
                </a:solidFill>
                <a:latin typeface="Times New Roman" pitchFamily="18" charset="0"/>
                <a:cs typeface="Times New Roman" pitchFamily="18" charset="0"/>
              </a:rPr>
              <a:t>基础</a:t>
            </a: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r>
              <a:rPr lang="en-US" altLang="zh-CN" sz="2402" dirty="0" smtClean="0">
                <a:solidFill>
                  <a:srgbClr val="004D66"/>
                </a:solidFill>
                <a:latin typeface="Times New Roman" pitchFamily="18" charset="0"/>
                <a:cs typeface="Times New Roman" pitchFamily="18" charset="0"/>
              </a:rPr>
              <a:t>3</a:t>
            </a:r>
            <a:r>
              <a:rPr lang="zh-CN" altLang="en-US" sz="2402" dirty="0" smtClean="0">
                <a:solidFill>
                  <a:srgbClr val="004D66"/>
                </a:solidFill>
                <a:latin typeface="Times New Roman" pitchFamily="18" charset="0"/>
                <a:cs typeface="Times New Roman" pitchFamily="18" charset="0"/>
              </a:rPr>
              <a:t>、</a:t>
            </a:r>
            <a:r>
              <a:rPr lang="en-US" altLang="zh-CN" sz="2402" dirty="0" smtClean="0">
                <a:solidFill>
                  <a:srgbClr val="004D66"/>
                </a:solidFill>
                <a:latin typeface="Times New Roman" pitchFamily="18" charset="0"/>
                <a:cs typeface="Times New Roman" pitchFamily="18" charset="0"/>
              </a:rPr>
              <a:t>IQ</a:t>
            </a:r>
            <a:r>
              <a:rPr lang="zh-CN" altLang="en-US" sz="2402" dirty="0" smtClean="0">
                <a:solidFill>
                  <a:srgbClr val="004D66"/>
                </a:solidFill>
                <a:latin typeface="Times New Roman" pitchFamily="18" charset="0"/>
                <a:cs typeface="Times New Roman" pitchFamily="18" charset="0"/>
              </a:rPr>
              <a:t>调制解调原理</a:t>
            </a:r>
            <a:endParaRPr lang="en-US" altLang="zh-CN" sz="2402"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r>
              <a:rPr lang="en-US" altLang="zh-CN" sz="2400" dirty="0" smtClean="0">
                <a:solidFill>
                  <a:srgbClr val="004D66"/>
                </a:solidFill>
                <a:latin typeface="Times New Roman" pitchFamily="18" charset="0"/>
                <a:cs typeface="Times New Roman" pitchFamily="18" charset="0"/>
              </a:rPr>
              <a:t>4</a:t>
            </a:r>
            <a:r>
              <a:rPr lang="zh-CN" altLang="en-US" sz="2400" dirty="0" smtClean="0">
                <a:solidFill>
                  <a:srgbClr val="004D66"/>
                </a:solidFill>
                <a:latin typeface="Times New Roman" pitchFamily="18" charset="0"/>
                <a:cs typeface="Times New Roman" pitchFamily="18" charset="0"/>
              </a:rPr>
              <a:t>、基于</a:t>
            </a:r>
            <a:r>
              <a:rPr lang="en-US" altLang="zh-CN" sz="2400" dirty="0" smtClean="0">
                <a:solidFill>
                  <a:srgbClr val="004D66"/>
                </a:solidFill>
                <a:latin typeface="Times New Roman" pitchFamily="18" charset="0"/>
                <a:cs typeface="Times New Roman" pitchFamily="18" charset="0"/>
              </a:rPr>
              <a:t>Agilent VSA</a:t>
            </a:r>
            <a:r>
              <a:rPr lang="zh-CN" altLang="en-US" sz="2400" dirty="0" smtClean="0">
                <a:solidFill>
                  <a:srgbClr val="004D66"/>
                </a:solidFill>
                <a:latin typeface="Times New Roman" pitchFamily="18" charset="0"/>
                <a:cs typeface="Times New Roman" pitchFamily="18" charset="0"/>
              </a:rPr>
              <a:t>的数字信号解调</a:t>
            </a: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r>
              <a:rPr lang="en-US" altLang="zh-CN" sz="2400" dirty="0" smtClean="0">
                <a:solidFill>
                  <a:srgbClr val="004D66"/>
                </a:solidFill>
                <a:latin typeface="Times New Roman" pitchFamily="18" charset="0"/>
                <a:cs typeface="Times New Roman" pitchFamily="18" charset="0"/>
              </a:rPr>
              <a:t>5</a:t>
            </a:r>
            <a:r>
              <a:rPr lang="zh-CN" altLang="en-US" sz="2400" dirty="0" smtClean="0">
                <a:solidFill>
                  <a:srgbClr val="004D66"/>
                </a:solidFill>
                <a:latin typeface="Times New Roman" pitchFamily="18" charset="0"/>
                <a:cs typeface="Times New Roman" pitchFamily="18" charset="0"/>
              </a:rPr>
              <a:t>、一些关键技术</a:t>
            </a: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r>
              <a:rPr lang="en-US" altLang="zh-CN" sz="2400" dirty="0" smtClean="0">
                <a:solidFill>
                  <a:srgbClr val="004D66"/>
                </a:solidFill>
                <a:latin typeface="Times New Roman" pitchFamily="18" charset="0"/>
                <a:cs typeface="Times New Roman" pitchFamily="18" charset="0"/>
              </a:rPr>
              <a:t>6</a:t>
            </a:r>
            <a:r>
              <a:rPr lang="zh-CN" altLang="en-US" sz="2400" dirty="0" smtClean="0">
                <a:solidFill>
                  <a:srgbClr val="004D66"/>
                </a:solidFill>
                <a:latin typeface="Times New Roman" pitchFamily="18" charset="0"/>
                <a:cs typeface="Times New Roman" pitchFamily="18" charset="0"/>
              </a:rPr>
              <a:t>、基于</a:t>
            </a:r>
            <a:r>
              <a:rPr lang="en-US" altLang="zh-CN" sz="2400" dirty="0" smtClean="0">
                <a:solidFill>
                  <a:srgbClr val="004D66"/>
                </a:solidFill>
                <a:latin typeface="Times New Roman" pitchFamily="18" charset="0"/>
                <a:cs typeface="Times New Roman" pitchFamily="18" charset="0"/>
              </a:rPr>
              <a:t>MATLAB</a:t>
            </a:r>
            <a:r>
              <a:rPr lang="zh-CN" altLang="en-US" sz="2400" dirty="0" smtClean="0">
                <a:solidFill>
                  <a:srgbClr val="004D66"/>
                </a:solidFill>
                <a:latin typeface="Times New Roman" pitchFamily="18" charset="0"/>
                <a:cs typeface="Times New Roman" pitchFamily="18" charset="0"/>
              </a:rPr>
              <a:t>的</a:t>
            </a:r>
            <a:r>
              <a:rPr lang="en-US" altLang="zh-CN" sz="2400" dirty="0" smtClean="0">
                <a:solidFill>
                  <a:srgbClr val="004D66"/>
                </a:solidFill>
                <a:latin typeface="Times New Roman" pitchFamily="18" charset="0"/>
                <a:cs typeface="Times New Roman" pitchFamily="18" charset="0"/>
              </a:rPr>
              <a:t>QPSK</a:t>
            </a:r>
            <a:r>
              <a:rPr lang="zh-CN" altLang="en-US" sz="2400" dirty="0" smtClean="0">
                <a:solidFill>
                  <a:srgbClr val="004D66"/>
                </a:solidFill>
                <a:latin typeface="Times New Roman" pitchFamily="18" charset="0"/>
                <a:cs typeface="Times New Roman" pitchFamily="18" charset="0"/>
              </a:rPr>
              <a:t>信号解调实例</a:t>
            </a:r>
            <a:endParaRPr lang="en-US" altLang="zh-CN" sz="2400" dirty="0" smtClean="0">
              <a:solidFill>
                <a:srgbClr val="004D66"/>
              </a:solidFill>
              <a:latin typeface="Times New Roman" pitchFamily="18" charset="0"/>
              <a:cs typeface="Times New Roman" pitchFamily="18" charset="0"/>
            </a:endParaRPr>
          </a:p>
          <a:p>
            <a:pPr>
              <a:lnSpc>
                <a:spcPts val="1000"/>
              </a:lnSpc>
            </a:pPr>
            <a:endParaRPr lang="en-US" altLang="zh-CN" dirty="0" smtClean="0"/>
          </a:p>
          <a:p>
            <a:pPr>
              <a:lnSpc>
                <a:spcPts val="1000"/>
              </a:lnSpc>
            </a:pPr>
            <a:endParaRPr lang="en-US" altLang="zh-CN"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3" name="Rectangle 3"/>
          <p:cNvSpPr>
            <a:spLocks noChangeArrowheads="1"/>
          </p:cNvSpPr>
          <p:nvPr/>
        </p:nvSpPr>
        <p:spPr bwMode="auto">
          <a:xfrm>
            <a:off x="0" y="2662238"/>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936964" name="Rectangle 4"/>
          <p:cNvSpPr>
            <a:spLocks noChangeArrowheads="1"/>
          </p:cNvSpPr>
          <p:nvPr/>
        </p:nvSpPr>
        <p:spPr bwMode="auto">
          <a:xfrm>
            <a:off x="271640" y="333375"/>
            <a:ext cx="9436911" cy="5447645"/>
          </a:xfrm>
          <a:prstGeom prst="rect">
            <a:avLst/>
          </a:prstGeom>
          <a:noFill/>
          <a:ln w="9525">
            <a:noFill/>
            <a:miter lim="800000"/>
            <a:headEnd/>
            <a:tailEnd/>
          </a:ln>
          <a:effectLst/>
        </p:spPr>
        <p:txBody>
          <a:bodyPr>
            <a:spAutoFit/>
          </a:bodyPr>
          <a:lstStyle/>
          <a:p>
            <a:pPr>
              <a:spcBef>
                <a:spcPct val="50000"/>
              </a:spcBef>
              <a:buClr>
                <a:schemeClr val="folHlink"/>
              </a:buClr>
              <a:buSzPct val="60000"/>
              <a:buFont typeface="Wingdings" pitchFamily="2" charset="2"/>
              <a:buChar char="n"/>
            </a:pPr>
            <a:r>
              <a:rPr lang="zh-CN" altLang="en-US" sz="2400">
                <a:latin typeface="幼圆" pitchFamily="49" charset="-122"/>
                <a:ea typeface="幼圆" pitchFamily="49" charset="-122"/>
              </a:rPr>
              <a:t> </a:t>
            </a:r>
            <a:r>
              <a:rPr lang="zh-CN" altLang="en-US" sz="2400">
                <a:solidFill>
                  <a:schemeClr val="tx2"/>
                </a:solidFill>
                <a:effectLst>
                  <a:outerShdw blurRad="38100" dist="38100" dir="2700000" algn="tl">
                    <a:srgbClr val="C0C0C0"/>
                  </a:outerShdw>
                </a:effectLst>
                <a:latin typeface="幼圆" pitchFamily="49" charset="-122"/>
                <a:ea typeface="幼圆" pitchFamily="49" charset="-122"/>
              </a:rPr>
              <a:t>二进制移幅键控</a:t>
            </a:r>
            <a:r>
              <a:rPr lang="en-US" altLang="zh-CN" sz="2400">
                <a:solidFill>
                  <a:schemeClr val="tx2"/>
                </a:solidFill>
                <a:effectLst>
                  <a:outerShdw blurRad="38100" dist="38100" dir="2700000" algn="tl">
                    <a:srgbClr val="C0C0C0"/>
                  </a:outerShdw>
                </a:effectLst>
                <a:latin typeface="幼圆" pitchFamily="49" charset="-122"/>
                <a:ea typeface="幼圆" pitchFamily="49" charset="-122"/>
              </a:rPr>
              <a:t>(2ASK)(</a:t>
            </a:r>
            <a:r>
              <a:rPr lang="zh-CN" altLang="en-US" sz="2400">
                <a:solidFill>
                  <a:schemeClr val="tx2"/>
                </a:solidFill>
                <a:effectLst>
                  <a:outerShdw blurRad="38100" dist="38100" dir="2700000" algn="tl">
                    <a:srgbClr val="C0C0C0"/>
                  </a:outerShdw>
                </a:effectLst>
                <a:latin typeface="幼圆" pitchFamily="49" charset="-122"/>
                <a:ea typeface="幼圆" pitchFamily="49" charset="-122"/>
              </a:rPr>
              <a:t>续</a:t>
            </a:r>
            <a:r>
              <a:rPr lang="en-US" altLang="zh-CN" sz="2400">
                <a:solidFill>
                  <a:schemeClr val="tx2"/>
                </a:solidFill>
                <a:effectLst>
                  <a:outerShdw blurRad="38100" dist="38100" dir="2700000" algn="tl">
                    <a:srgbClr val="C0C0C0"/>
                  </a:outerShdw>
                </a:effectLst>
                <a:latin typeface="幼圆" pitchFamily="49" charset="-122"/>
                <a:ea typeface="幼圆" pitchFamily="49" charset="-122"/>
              </a:rPr>
              <a:t>)</a:t>
            </a:r>
            <a:endParaRPr lang="zh-CN" altLang="en-US" sz="2400">
              <a:solidFill>
                <a:schemeClr val="tx2"/>
              </a:solidFill>
              <a:effectLst>
                <a:outerShdw blurRad="38100" dist="38100" dir="2700000" algn="tl">
                  <a:srgbClr val="C0C0C0"/>
                </a:outerShdw>
              </a:effectLst>
              <a:latin typeface="幼圆" pitchFamily="49" charset="-122"/>
              <a:ea typeface="幼圆" pitchFamily="49" charset="-122"/>
            </a:endParaRPr>
          </a:p>
          <a:p>
            <a:pPr>
              <a:spcBef>
                <a:spcPct val="50000"/>
              </a:spcBef>
              <a:buClr>
                <a:schemeClr val="folHlink"/>
              </a:buClr>
              <a:buSzPct val="60000"/>
              <a:buFont typeface="Wingdings" pitchFamily="2" charset="2"/>
              <a:buNone/>
            </a:pPr>
            <a:r>
              <a:rPr lang="zh-CN" altLang="en-GB" sz="2400">
                <a:latin typeface="幼圆" pitchFamily="49" charset="-122"/>
                <a:ea typeface="幼圆" pitchFamily="49" charset="-122"/>
              </a:rPr>
              <a:t>  </a:t>
            </a:r>
            <a:r>
              <a:rPr lang="en-GB" altLang="zh-CN" sz="2400">
                <a:latin typeface="幼圆" pitchFamily="49" charset="-122"/>
                <a:ea typeface="幼圆" pitchFamily="49" charset="-122"/>
              </a:rPr>
              <a:t>2ASK</a:t>
            </a:r>
            <a:r>
              <a:rPr lang="zh-CN" altLang="en-GB" sz="2400">
                <a:latin typeface="幼圆" pitchFamily="49" charset="-122"/>
                <a:ea typeface="幼圆" pitchFamily="49" charset="-122"/>
              </a:rPr>
              <a:t>实现方案：</a:t>
            </a:r>
          </a:p>
          <a:p>
            <a:pPr>
              <a:spcBef>
                <a:spcPct val="50000"/>
              </a:spcBef>
              <a:buClr>
                <a:schemeClr val="folHlink"/>
              </a:buClr>
              <a:buSzPct val="60000"/>
              <a:buFont typeface="Wingdings" pitchFamily="2" charset="2"/>
              <a:buNone/>
            </a:pPr>
            <a:endParaRPr lang="zh-CN" altLang="en-GB" sz="2400">
              <a:latin typeface="幼圆" pitchFamily="49" charset="-122"/>
              <a:ea typeface="幼圆" pitchFamily="49" charset="-122"/>
            </a:endParaRPr>
          </a:p>
          <a:p>
            <a:pPr>
              <a:spcBef>
                <a:spcPct val="50000"/>
              </a:spcBef>
              <a:buClr>
                <a:schemeClr val="folHlink"/>
              </a:buClr>
              <a:buSzPct val="60000"/>
              <a:buFont typeface="Wingdings" pitchFamily="2" charset="2"/>
              <a:buNone/>
            </a:pPr>
            <a:r>
              <a:rPr lang="zh-CN" altLang="en-GB" sz="2400">
                <a:latin typeface="幼圆" pitchFamily="49" charset="-122"/>
                <a:ea typeface="幼圆" pitchFamily="49" charset="-122"/>
              </a:rPr>
              <a:t> </a:t>
            </a:r>
            <a:r>
              <a:rPr lang="en-GB" altLang="zh-CN" sz="2400">
                <a:latin typeface="幼圆" pitchFamily="49" charset="-122"/>
                <a:ea typeface="幼圆" pitchFamily="49" charset="-122"/>
              </a:rPr>
              <a:t>(a)</a:t>
            </a:r>
            <a:r>
              <a:rPr lang="zh-CN" altLang="en-GB" sz="2400">
                <a:latin typeface="幼圆" pitchFamily="49" charset="-122"/>
                <a:ea typeface="幼圆" pitchFamily="49" charset="-122"/>
              </a:rPr>
              <a:t>采用乘法器实现</a:t>
            </a:r>
          </a:p>
          <a:p>
            <a:pPr>
              <a:spcBef>
                <a:spcPct val="50000"/>
              </a:spcBef>
              <a:buClr>
                <a:schemeClr val="folHlink"/>
              </a:buClr>
              <a:buSzPct val="60000"/>
              <a:buFont typeface="Wingdings" pitchFamily="2" charset="2"/>
              <a:buNone/>
            </a:pPr>
            <a:endParaRPr lang="zh-CN" altLang="en-GB" sz="2400">
              <a:latin typeface="幼圆" pitchFamily="49" charset="-122"/>
              <a:ea typeface="幼圆" pitchFamily="49" charset="-122"/>
            </a:endParaRPr>
          </a:p>
          <a:p>
            <a:pPr>
              <a:spcBef>
                <a:spcPct val="50000"/>
              </a:spcBef>
              <a:buClr>
                <a:schemeClr val="folHlink"/>
              </a:buClr>
              <a:buSzPct val="60000"/>
              <a:buFont typeface="Wingdings" pitchFamily="2" charset="2"/>
              <a:buNone/>
            </a:pPr>
            <a:endParaRPr lang="zh-CN" altLang="en-GB" sz="2400">
              <a:latin typeface="幼圆" pitchFamily="49" charset="-122"/>
              <a:ea typeface="幼圆" pitchFamily="49" charset="-122"/>
            </a:endParaRPr>
          </a:p>
          <a:p>
            <a:pPr>
              <a:spcBef>
                <a:spcPct val="50000"/>
              </a:spcBef>
              <a:buClr>
                <a:schemeClr val="folHlink"/>
              </a:buClr>
              <a:buSzPct val="60000"/>
              <a:buFont typeface="Wingdings" pitchFamily="2" charset="2"/>
              <a:buNone/>
            </a:pPr>
            <a:endParaRPr lang="zh-CN" altLang="en-GB" sz="2400">
              <a:latin typeface="幼圆" pitchFamily="49" charset="-122"/>
              <a:ea typeface="幼圆" pitchFamily="49" charset="-122"/>
            </a:endParaRPr>
          </a:p>
          <a:p>
            <a:pPr>
              <a:spcBef>
                <a:spcPct val="50000"/>
              </a:spcBef>
              <a:buClr>
                <a:schemeClr val="folHlink"/>
              </a:buClr>
              <a:buSzPct val="60000"/>
              <a:buFont typeface="Wingdings" pitchFamily="2" charset="2"/>
              <a:buNone/>
            </a:pPr>
            <a:r>
              <a:rPr lang="zh-CN" altLang="en-GB" sz="2400">
                <a:latin typeface="幼圆" pitchFamily="49" charset="-122"/>
                <a:ea typeface="幼圆" pitchFamily="49" charset="-122"/>
              </a:rPr>
              <a:t> </a:t>
            </a:r>
            <a:r>
              <a:rPr lang="en-GB" altLang="zh-CN" sz="2400">
                <a:latin typeface="幼圆" pitchFamily="49" charset="-122"/>
                <a:ea typeface="幼圆" pitchFamily="49" charset="-122"/>
              </a:rPr>
              <a:t>(b)</a:t>
            </a:r>
            <a:r>
              <a:rPr lang="zh-CN" altLang="en-GB" sz="2400">
                <a:latin typeface="幼圆" pitchFamily="49" charset="-122"/>
                <a:ea typeface="幼圆" pitchFamily="49" charset="-122"/>
              </a:rPr>
              <a:t>采用开关电路实现</a:t>
            </a:r>
          </a:p>
          <a:p>
            <a:pPr>
              <a:spcBef>
                <a:spcPct val="50000"/>
              </a:spcBef>
              <a:buClr>
                <a:schemeClr val="folHlink"/>
              </a:buClr>
              <a:buSzPct val="60000"/>
              <a:buFont typeface="Wingdings" pitchFamily="2" charset="2"/>
              <a:buNone/>
            </a:pPr>
            <a:r>
              <a:rPr lang="zh-CN" altLang="en-GB" sz="2400">
                <a:latin typeface="幼圆" pitchFamily="49" charset="-122"/>
                <a:ea typeface="幼圆" pitchFamily="49" charset="-122"/>
              </a:rPr>
              <a:t>    通过该方式输出的</a:t>
            </a:r>
          </a:p>
          <a:p>
            <a:pPr>
              <a:spcBef>
                <a:spcPct val="50000"/>
              </a:spcBef>
              <a:buClr>
                <a:schemeClr val="folHlink"/>
              </a:buClr>
              <a:buSzPct val="60000"/>
              <a:buFont typeface="Wingdings" pitchFamily="2" charset="2"/>
              <a:buNone/>
            </a:pPr>
            <a:r>
              <a:rPr lang="zh-CN" altLang="en-GB" sz="2400">
                <a:latin typeface="幼圆" pitchFamily="49" charset="-122"/>
                <a:ea typeface="幼圆" pitchFamily="49" charset="-122"/>
              </a:rPr>
              <a:t>    信号也称</a:t>
            </a:r>
            <a:r>
              <a:rPr lang="zh-CN" altLang="en-GB" sz="2400">
                <a:solidFill>
                  <a:schemeClr val="hlink"/>
                </a:solidFill>
                <a:effectLst>
                  <a:outerShdw blurRad="38100" dist="38100" dir="2700000" algn="tl">
                    <a:srgbClr val="C0C0C0"/>
                  </a:outerShdw>
                </a:effectLst>
                <a:latin typeface="幼圆" pitchFamily="49" charset="-122"/>
                <a:ea typeface="幼圆" pitchFamily="49" charset="-122"/>
              </a:rPr>
              <a:t>通断键控</a:t>
            </a:r>
            <a:r>
              <a:rPr lang="en-GB" altLang="zh-CN" sz="2400">
                <a:latin typeface="幼圆" pitchFamily="49" charset="-122"/>
                <a:ea typeface="幼圆" pitchFamily="49" charset="-122"/>
              </a:rPr>
              <a:t>(</a:t>
            </a:r>
            <a:r>
              <a:rPr lang="en-GB" altLang="zh-CN" sz="2400">
                <a:solidFill>
                  <a:schemeClr val="hlink"/>
                </a:solidFill>
                <a:effectLst>
                  <a:outerShdw blurRad="38100" dist="38100" dir="2700000" algn="tl">
                    <a:srgbClr val="C0C0C0"/>
                  </a:outerShdw>
                </a:effectLst>
                <a:latin typeface="幼圆" pitchFamily="49" charset="-122"/>
                <a:ea typeface="幼圆" pitchFamily="49" charset="-122"/>
              </a:rPr>
              <a:t>OOK</a:t>
            </a:r>
            <a:r>
              <a:rPr lang="en-GB" altLang="zh-CN" sz="2400">
                <a:latin typeface="幼圆" pitchFamily="49" charset="-122"/>
                <a:ea typeface="幼圆" pitchFamily="49" charset="-122"/>
              </a:rPr>
              <a:t>)</a:t>
            </a:r>
            <a:r>
              <a:rPr lang="zh-CN" altLang="en-GB" sz="2400">
                <a:latin typeface="幼圆" pitchFamily="49" charset="-122"/>
                <a:ea typeface="幼圆" pitchFamily="49" charset="-122"/>
              </a:rPr>
              <a:t>信号。</a:t>
            </a:r>
          </a:p>
        </p:txBody>
      </p:sp>
      <p:sp>
        <p:nvSpPr>
          <p:cNvPr id="936966" name="Rectangle 6"/>
          <p:cNvSpPr>
            <a:spLocks noChangeArrowheads="1"/>
          </p:cNvSpPr>
          <p:nvPr/>
        </p:nvSpPr>
        <p:spPr bwMode="auto">
          <a:xfrm>
            <a:off x="0" y="2919413"/>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6965" name="Object 5"/>
          <p:cNvGraphicFramePr>
            <a:graphicFrameLocks noChangeAspect="1"/>
          </p:cNvGraphicFramePr>
          <p:nvPr/>
        </p:nvGraphicFramePr>
        <p:xfrm>
          <a:off x="4016146" y="1555750"/>
          <a:ext cx="4133054" cy="1944688"/>
        </p:xfrm>
        <a:graphic>
          <a:graphicData uri="http://schemas.openxmlformats.org/presentationml/2006/ole">
            <p:oleObj spid="_x0000_s4098" name="Visio" r:id="rId3" imgW="2242566" imgH="1137285" progId="">
              <p:embed/>
            </p:oleObj>
          </a:graphicData>
        </a:graphic>
      </p:graphicFrame>
      <p:sp>
        <p:nvSpPr>
          <p:cNvPr id="936968" name="Rectangle 8"/>
          <p:cNvSpPr>
            <a:spLocks noChangeArrowheads="1"/>
          </p:cNvSpPr>
          <p:nvPr/>
        </p:nvSpPr>
        <p:spPr bwMode="auto">
          <a:xfrm>
            <a:off x="0" y="2895600"/>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6967" name="Object 7"/>
          <p:cNvGraphicFramePr>
            <a:graphicFrameLocks noChangeAspect="1"/>
          </p:cNvGraphicFramePr>
          <p:nvPr/>
        </p:nvGraphicFramePr>
        <p:xfrm>
          <a:off x="4327329" y="3897314"/>
          <a:ext cx="4133054" cy="1908175"/>
        </p:xfrm>
        <a:graphic>
          <a:graphicData uri="http://schemas.openxmlformats.org/presentationml/2006/ole">
            <p:oleObj spid="_x0000_s4099" name="Visio" r:id="rId4" imgW="2133219" imgH="1213485" progId="">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4" name="Rectangle 4"/>
          <p:cNvSpPr>
            <a:spLocks noChangeArrowheads="1"/>
          </p:cNvSpPr>
          <p:nvPr/>
        </p:nvSpPr>
        <p:spPr bwMode="auto">
          <a:xfrm>
            <a:off x="271640" y="115888"/>
            <a:ext cx="9436911" cy="4339650"/>
          </a:xfrm>
          <a:prstGeom prst="rect">
            <a:avLst/>
          </a:prstGeom>
          <a:noFill/>
          <a:ln w="9525">
            <a:noFill/>
            <a:miter lim="800000"/>
            <a:headEnd/>
            <a:tailEnd/>
          </a:ln>
          <a:effectLst/>
        </p:spPr>
        <p:txBody>
          <a:bodyPr>
            <a:spAutoFit/>
          </a:bodyPr>
          <a:lstStyle/>
          <a:p>
            <a:pPr>
              <a:spcBef>
                <a:spcPct val="50000"/>
              </a:spcBef>
              <a:buClr>
                <a:schemeClr val="folHlink"/>
              </a:buClr>
              <a:buSzPct val="60000"/>
              <a:buFont typeface="Wingdings" pitchFamily="2" charset="2"/>
              <a:buChar char="n"/>
            </a:pPr>
            <a:r>
              <a:rPr lang="zh-CN" altLang="en-US" sz="2400">
                <a:latin typeface="幼圆" pitchFamily="49" charset="-122"/>
                <a:ea typeface="幼圆" pitchFamily="49" charset="-122"/>
              </a:rPr>
              <a:t> </a:t>
            </a:r>
            <a:r>
              <a:rPr lang="zh-CN" altLang="en-US" sz="2400">
                <a:solidFill>
                  <a:schemeClr val="tx2"/>
                </a:solidFill>
                <a:effectLst>
                  <a:outerShdw blurRad="38100" dist="38100" dir="2700000" algn="tl">
                    <a:srgbClr val="C0C0C0"/>
                  </a:outerShdw>
                </a:effectLst>
                <a:latin typeface="幼圆" pitchFamily="49" charset="-122"/>
                <a:ea typeface="幼圆" pitchFamily="49" charset="-122"/>
              </a:rPr>
              <a:t>二进制移幅键控</a:t>
            </a:r>
            <a:r>
              <a:rPr lang="en-US" altLang="zh-CN" sz="2400">
                <a:solidFill>
                  <a:schemeClr val="tx2"/>
                </a:solidFill>
                <a:effectLst>
                  <a:outerShdw blurRad="38100" dist="38100" dir="2700000" algn="tl">
                    <a:srgbClr val="C0C0C0"/>
                  </a:outerShdw>
                </a:effectLst>
                <a:latin typeface="幼圆" pitchFamily="49" charset="-122"/>
                <a:ea typeface="幼圆" pitchFamily="49" charset="-122"/>
              </a:rPr>
              <a:t>(2ASK)(</a:t>
            </a:r>
            <a:r>
              <a:rPr lang="zh-CN" altLang="en-US" sz="2400">
                <a:solidFill>
                  <a:schemeClr val="tx2"/>
                </a:solidFill>
                <a:effectLst>
                  <a:outerShdw blurRad="38100" dist="38100" dir="2700000" algn="tl">
                    <a:srgbClr val="C0C0C0"/>
                  </a:outerShdw>
                </a:effectLst>
                <a:latin typeface="幼圆" pitchFamily="49" charset="-122"/>
                <a:ea typeface="幼圆" pitchFamily="49" charset="-122"/>
              </a:rPr>
              <a:t>续</a:t>
            </a:r>
            <a:r>
              <a:rPr lang="en-US" altLang="zh-CN" sz="2400">
                <a:solidFill>
                  <a:schemeClr val="tx2"/>
                </a:solidFill>
                <a:effectLst>
                  <a:outerShdw blurRad="38100" dist="38100" dir="2700000" algn="tl">
                    <a:srgbClr val="C0C0C0"/>
                  </a:outerShdw>
                </a:effectLst>
                <a:latin typeface="幼圆" pitchFamily="49" charset="-122"/>
                <a:ea typeface="幼圆" pitchFamily="49" charset="-122"/>
              </a:rPr>
              <a:t>)</a:t>
            </a:r>
            <a:endParaRPr lang="zh-CN" altLang="en-US" sz="2400">
              <a:solidFill>
                <a:schemeClr val="tx2"/>
              </a:solidFill>
              <a:effectLst>
                <a:outerShdw blurRad="38100" dist="38100" dir="2700000" algn="tl">
                  <a:srgbClr val="C0C0C0"/>
                </a:outerShdw>
              </a:effectLst>
              <a:latin typeface="幼圆" pitchFamily="49" charset="-122"/>
              <a:ea typeface="幼圆" pitchFamily="49" charset="-122"/>
            </a:endParaRPr>
          </a:p>
          <a:p>
            <a:pPr>
              <a:spcBef>
                <a:spcPct val="50000"/>
              </a:spcBef>
              <a:buClr>
                <a:schemeClr val="folHlink"/>
              </a:buClr>
              <a:buSzPct val="60000"/>
              <a:buFont typeface="Wingdings" pitchFamily="2" charset="2"/>
              <a:buNone/>
            </a:pPr>
            <a:r>
              <a:rPr lang="zh-CN" altLang="en-GB" sz="2400">
                <a:latin typeface="幼圆" pitchFamily="49" charset="-122"/>
                <a:ea typeface="幼圆" pitchFamily="49" charset="-122"/>
              </a:rPr>
              <a:t>  </a:t>
            </a:r>
            <a:r>
              <a:rPr lang="en-GB" altLang="zh-CN" sz="2400">
                <a:latin typeface="幼圆" pitchFamily="49" charset="-122"/>
                <a:ea typeface="幼圆" pitchFamily="49" charset="-122"/>
              </a:rPr>
              <a:t>2ASK</a:t>
            </a:r>
            <a:r>
              <a:rPr lang="zh-CN" altLang="en-GB" sz="2400">
                <a:latin typeface="幼圆" pitchFamily="49" charset="-122"/>
                <a:ea typeface="幼圆" pitchFamily="49" charset="-122"/>
              </a:rPr>
              <a:t>信号的带宽</a:t>
            </a:r>
          </a:p>
          <a:p>
            <a:pPr>
              <a:spcBef>
                <a:spcPct val="50000"/>
              </a:spcBef>
              <a:buClr>
                <a:schemeClr val="folHlink"/>
              </a:buClr>
              <a:buSzPct val="60000"/>
              <a:buFont typeface="Wingdings" pitchFamily="2" charset="2"/>
              <a:buNone/>
            </a:pPr>
            <a:r>
              <a:rPr lang="zh-CN" altLang="en-GB" sz="2400">
                <a:latin typeface="幼圆" pitchFamily="49" charset="-122"/>
                <a:ea typeface="幼圆" pitchFamily="49" charset="-122"/>
              </a:rPr>
              <a:t>  </a:t>
            </a:r>
            <a:r>
              <a:rPr lang="en-GB" altLang="zh-CN" sz="2400">
                <a:latin typeface="幼圆" pitchFamily="49" charset="-122"/>
                <a:ea typeface="幼圆" pitchFamily="49" charset="-122"/>
              </a:rPr>
              <a:t>ASK</a:t>
            </a:r>
            <a:r>
              <a:rPr lang="zh-CN" altLang="en-GB" sz="2400">
                <a:latin typeface="幼圆" pitchFamily="49" charset="-122"/>
                <a:ea typeface="幼圆" pitchFamily="49" charset="-122"/>
              </a:rPr>
              <a:t>信号是一种由基带信号</a:t>
            </a:r>
          </a:p>
          <a:p>
            <a:pPr>
              <a:spcBef>
                <a:spcPct val="50000"/>
              </a:spcBef>
              <a:buClr>
                <a:schemeClr val="folHlink"/>
              </a:buClr>
              <a:buSzPct val="60000"/>
              <a:buFont typeface="Wingdings" pitchFamily="2" charset="2"/>
              <a:buNone/>
            </a:pPr>
            <a:endParaRPr lang="zh-CN" altLang="en-GB" sz="2400">
              <a:latin typeface="幼圆" pitchFamily="49" charset="-122"/>
              <a:ea typeface="幼圆" pitchFamily="49" charset="-122"/>
            </a:endParaRPr>
          </a:p>
          <a:p>
            <a:pPr>
              <a:spcBef>
                <a:spcPct val="50000"/>
              </a:spcBef>
              <a:buClr>
                <a:schemeClr val="folHlink"/>
              </a:buClr>
              <a:buSzPct val="60000"/>
              <a:buFont typeface="Wingdings" pitchFamily="2" charset="2"/>
              <a:buNone/>
            </a:pPr>
            <a:r>
              <a:rPr lang="zh-CN" altLang="en-GB" sz="2400">
                <a:latin typeface="幼圆" pitchFamily="49" charset="-122"/>
                <a:ea typeface="幼圆" pitchFamily="49" charset="-122"/>
              </a:rPr>
              <a:t>  线性调制载波后产生的信号</a:t>
            </a:r>
          </a:p>
          <a:p>
            <a:pPr>
              <a:spcBef>
                <a:spcPct val="50000"/>
              </a:spcBef>
              <a:buClr>
                <a:schemeClr val="folHlink"/>
              </a:buClr>
              <a:buSzPct val="60000"/>
              <a:buFont typeface="Wingdings" pitchFamily="2" charset="2"/>
              <a:buNone/>
            </a:pPr>
            <a:endParaRPr lang="zh-CN" altLang="en-GB" sz="2400">
              <a:latin typeface="幼圆" pitchFamily="49" charset="-122"/>
              <a:ea typeface="幼圆" pitchFamily="49" charset="-122"/>
            </a:endParaRPr>
          </a:p>
          <a:p>
            <a:pPr>
              <a:spcBef>
                <a:spcPct val="50000"/>
              </a:spcBef>
              <a:buClr>
                <a:schemeClr val="folHlink"/>
              </a:buClr>
              <a:buSzPct val="60000"/>
              <a:buFont typeface="Wingdings" pitchFamily="2" charset="2"/>
              <a:buNone/>
            </a:pPr>
            <a:r>
              <a:rPr lang="zh-CN" altLang="en-GB" sz="2400">
                <a:latin typeface="幼圆" pitchFamily="49" charset="-122"/>
                <a:ea typeface="幼圆" pitchFamily="49" charset="-122"/>
              </a:rPr>
              <a:t>  信号频谱是基带信号频谱简单地搬移，带宽是原基带信号的</a:t>
            </a:r>
          </a:p>
          <a:p>
            <a:pPr>
              <a:spcBef>
                <a:spcPct val="50000"/>
              </a:spcBef>
              <a:buClr>
                <a:schemeClr val="folHlink"/>
              </a:buClr>
              <a:buSzPct val="60000"/>
              <a:buFont typeface="Wingdings" pitchFamily="2" charset="2"/>
              <a:buNone/>
            </a:pPr>
            <a:r>
              <a:rPr lang="zh-CN" altLang="en-GB" sz="2400">
                <a:latin typeface="幼圆" pitchFamily="49" charset="-122"/>
                <a:ea typeface="幼圆" pitchFamily="49" charset="-122"/>
              </a:rPr>
              <a:t>  两倍。</a:t>
            </a:r>
          </a:p>
        </p:txBody>
      </p:sp>
      <p:graphicFrame>
        <p:nvGraphicFramePr>
          <p:cNvPr id="957445" name="Object 5"/>
          <p:cNvGraphicFramePr>
            <a:graphicFrameLocks noChangeAspect="1"/>
          </p:cNvGraphicFramePr>
          <p:nvPr>
            <p:ph sz="half" idx="1"/>
          </p:nvPr>
        </p:nvGraphicFramePr>
        <p:xfrm>
          <a:off x="3392062" y="1700213"/>
          <a:ext cx="3041336" cy="539750"/>
        </p:xfrm>
        <a:graphic>
          <a:graphicData uri="http://schemas.openxmlformats.org/presentationml/2006/ole">
            <p:oleObj spid="_x0000_s6146" r:id="rId3" imgW="1320227" imgH="253890" progId="Equation.DSMT4">
              <p:embed/>
            </p:oleObj>
          </a:graphicData>
        </a:graphic>
      </p:graphicFrame>
      <p:graphicFrame>
        <p:nvGraphicFramePr>
          <p:cNvPr id="957447" name="Object 7"/>
          <p:cNvGraphicFramePr>
            <a:graphicFrameLocks noChangeAspect="1"/>
          </p:cNvGraphicFramePr>
          <p:nvPr>
            <p:ph sz="half" idx="2"/>
          </p:nvPr>
        </p:nvGraphicFramePr>
        <p:xfrm>
          <a:off x="3469427" y="2820988"/>
          <a:ext cx="2807520" cy="557212"/>
        </p:xfrm>
        <a:graphic>
          <a:graphicData uri="http://schemas.openxmlformats.org/presentationml/2006/ole">
            <p:oleObj spid="_x0000_s6147" r:id="rId4" imgW="1184184" imgH="254663" progId="Equation.DSMT4">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9" name="Rectangle 3"/>
          <p:cNvSpPr>
            <a:spLocks noChangeArrowheads="1"/>
          </p:cNvSpPr>
          <p:nvPr/>
        </p:nvSpPr>
        <p:spPr bwMode="auto">
          <a:xfrm>
            <a:off x="0" y="2662238"/>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941060" name="Rectangle 4"/>
          <p:cNvSpPr>
            <a:spLocks noChangeArrowheads="1"/>
          </p:cNvSpPr>
          <p:nvPr/>
        </p:nvSpPr>
        <p:spPr bwMode="auto">
          <a:xfrm>
            <a:off x="271640" y="188914"/>
            <a:ext cx="9436911" cy="6001643"/>
          </a:xfrm>
          <a:prstGeom prst="rect">
            <a:avLst/>
          </a:prstGeom>
          <a:noFill/>
          <a:ln w="9525">
            <a:noFill/>
            <a:miter lim="800000"/>
            <a:headEnd/>
            <a:tailEnd/>
          </a:ln>
          <a:effectLst/>
        </p:spPr>
        <p:txBody>
          <a:bodyPr>
            <a:spAutoFit/>
          </a:bodyPr>
          <a:lstStyle/>
          <a:p>
            <a:pPr>
              <a:spcBef>
                <a:spcPct val="50000"/>
              </a:spcBef>
              <a:buClr>
                <a:schemeClr val="folHlink"/>
              </a:buClr>
              <a:buSzPct val="60000"/>
              <a:buFont typeface="Wingdings" pitchFamily="2" charset="2"/>
              <a:buChar char="n"/>
            </a:pPr>
            <a:r>
              <a:rPr lang="zh-CN" altLang="en-US" sz="2400" dirty="0">
                <a:latin typeface="幼圆" pitchFamily="49" charset="-122"/>
                <a:ea typeface="幼圆" pitchFamily="49" charset="-122"/>
              </a:rPr>
              <a:t> </a:t>
            </a:r>
            <a:r>
              <a:rPr lang="zh-CN" altLang="en-US" sz="2400" dirty="0">
                <a:solidFill>
                  <a:schemeClr val="tx2"/>
                </a:solidFill>
                <a:effectLst>
                  <a:outerShdw blurRad="38100" dist="38100" dir="2700000" algn="tl">
                    <a:srgbClr val="C0C0C0"/>
                  </a:outerShdw>
                </a:effectLst>
                <a:latin typeface="幼圆" pitchFamily="49" charset="-122"/>
                <a:ea typeface="幼圆" pitchFamily="49" charset="-122"/>
              </a:rPr>
              <a:t>二进制移频键控</a:t>
            </a:r>
            <a:r>
              <a:rPr lang="en-US" altLang="zh-CN" sz="2400" dirty="0">
                <a:solidFill>
                  <a:schemeClr val="tx2"/>
                </a:solidFill>
                <a:effectLst>
                  <a:outerShdw blurRad="38100" dist="38100" dir="2700000" algn="tl">
                    <a:srgbClr val="C0C0C0"/>
                  </a:outerShdw>
                </a:effectLst>
                <a:latin typeface="幼圆" pitchFamily="49" charset="-122"/>
                <a:ea typeface="幼圆" pitchFamily="49" charset="-122"/>
              </a:rPr>
              <a:t>(2FSK)</a:t>
            </a:r>
            <a:endParaRPr lang="zh-CN" altLang="en-US" sz="2400" dirty="0">
              <a:solidFill>
                <a:schemeClr val="tx2"/>
              </a:solidFill>
              <a:effectLst>
                <a:outerShdw blurRad="38100" dist="38100" dir="2700000" algn="tl">
                  <a:srgbClr val="C0C0C0"/>
                </a:outerShdw>
              </a:effectLst>
              <a:latin typeface="幼圆" pitchFamily="49" charset="-122"/>
              <a:ea typeface="幼圆" pitchFamily="49" charset="-122"/>
            </a:endParaRPr>
          </a:p>
          <a:p>
            <a:pPr>
              <a:spcBef>
                <a:spcPct val="50000"/>
              </a:spcBef>
              <a:buClr>
                <a:schemeClr val="folHlink"/>
              </a:buClr>
              <a:buSzPct val="60000"/>
              <a:buFont typeface="Wingdings" pitchFamily="2" charset="2"/>
              <a:buNone/>
            </a:pPr>
            <a:r>
              <a:rPr lang="zh-CN" altLang="en-GB" sz="2400" dirty="0">
                <a:latin typeface="幼圆" pitchFamily="49" charset="-122"/>
                <a:ea typeface="幼圆" pitchFamily="49" charset="-122"/>
              </a:rPr>
              <a:t>  对于二元信号序列     ，一般地有：</a:t>
            </a:r>
          </a:p>
          <a:p>
            <a:pPr>
              <a:spcBef>
                <a:spcPct val="50000"/>
              </a:spcBef>
              <a:buClr>
                <a:schemeClr val="folHlink"/>
              </a:buClr>
              <a:buSzPct val="60000"/>
              <a:buFont typeface="Wingdings" pitchFamily="2" charset="2"/>
              <a:buNone/>
            </a:pPr>
            <a:endParaRPr lang="en-GB" altLang="zh-CN" sz="2400" dirty="0">
              <a:latin typeface="幼圆" pitchFamily="49" charset="-122"/>
              <a:ea typeface="幼圆" pitchFamily="49" charset="-122"/>
            </a:endParaRPr>
          </a:p>
          <a:p>
            <a:pPr>
              <a:spcBef>
                <a:spcPct val="50000"/>
              </a:spcBef>
              <a:buClr>
                <a:schemeClr val="folHlink"/>
              </a:buClr>
              <a:buSzPct val="60000"/>
              <a:buFont typeface="Wingdings" pitchFamily="2" charset="2"/>
              <a:buNone/>
            </a:pPr>
            <a:r>
              <a:rPr lang="en-GB" altLang="zh-CN" sz="2400" dirty="0">
                <a:latin typeface="幼圆" pitchFamily="49" charset="-122"/>
                <a:ea typeface="幼圆" pitchFamily="49" charset="-122"/>
              </a:rPr>
              <a:t>   </a:t>
            </a:r>
          </a:p>
          <a:p>
            <a:pPr>
              <a:spcBef>
                <a:spcPct val="50000"/>
              </a:spcBef>
              <a:buClr>
                <a:schemeClr val="folHlink"/>
              </a:buClr>
              <a:buSzPct val="60000"/>
              <a:buFont typeface="Wingdings" pitchFamily="2" charset="2"/>
              <a:buNone/>
            </a:pPr>
            <a:r>
              <a:rPr lang="en-GB" altLang="zh-CN" sz="2400" dirty="0">
                <a:latin typeface="幼圆" pitchFamily="49" charset="-122"/>
                <a:ea typeface="幼圆" pitchFamily="49" charset="-122"/>
              </a:rPr>
              <a:t>  </a:t>
            </a:r>
            <a:r>
              <a:rPr lang="zh-CN" altLang="en-GB" sz="2400" dirty="0">
                <a:latin typeface="幼圆" pitchFamily="49" charset="-122"/>
                <a:ea typeface="幼圆" pitchFamily="49" charset="-122"/>
              </a:rPr>
              <a:t>相应地</a:t>
            </a:r>
          </a:p>
          <a:p>
            <a:pPr>
              <a:spcBef>
                <a:spcPct val="50000"/>
              </a:spcBef>
              <a:buClr>
                <a:schemeClr val="folHlink"/>
              </a:buClr>
              <a:buSzPct val="60000"/>
              <a:buFont typeface="Wingdings" pitchFamily="2" charset="2"/>
              <a:buNone/>
            </a:pPr>
            <a:endParaRPr lang="zh-CN" altLang="en-GB" sz="2400" dirty="0">
              <a:latin typeface="幼圆" pitchFamily="49" charset="-122"/>
              <a:ea typeface="幼圆" pitchFamily="49" charset="-122"/>
            </a:endParaRPr>
          </a:p>
          <a:p>
            <a:pPr>
              <a:spcBef>
                <a:spcPct val="50000"/>
              </a:spcBef>
              <a:buClr>
                <a:schemeClr val="folHlink"/>
              </a:buClr>
              <a:buSzPct val="60000"/>
              <a:buFont typeface="Wingdings" pitchFamily="2" charset="2"/>
              <a:buNone/>
            </a:pPr>
            <a:endParaRPr lang="zh-CN" altLang="en-GB" sz="2400" dirty="0">
              <a:latin typeface="幼圆" pitchFamily="49" charset="-122"/>
              <a:ea typeface="幼圆" pitchFamily="49" charset="-122"/>
            </a:endParaRPr>
          </a:p>
          <a:p>
            <a:pPr>
              <a:spcBef>
                <a:spcPct val="50000"/>
              </a:spcBef>
              <a:buClr>
                <a:schemeClr val="folHlink"/>
              </a:buClr>
              <a:buSzPct val="60000"/>
              <a:buFont typeface="Wingdings" pitchFamily="2" charset="2"/>
              <a:buNone/>
            </a:pPr>
            <a:r>
              <a:rPr lang="zh-CN" altLang="en-GB" sz="2400" dirty="0">
                <a:latin typeface="幼圆" pitchFamily="49" charset="-122"/>
                <a:ea typeface="幼圆" pitchFamily="49" charset="-122"/>
              </a:rPr>
              <a:t>  </a:t>
            </a:r>
            <a:r>
              <a:rPr lang="en-GB" altLang="zh-CN" sz="2400" dirty="0">
                <a:latin typeface="幼圆" pitchFamily="49" charset="-122"/>
                <a:ea typeface="幼圆" pitchFamily="49" charset="-122"/>
              </a:rPr>
              <a:t>2FSK</a:t>
            </a:r>
            <a:r>
              <a:rPr lang="zh-CN" altLang="en-GB" sz="2400" dirty="0">
                <a:latin typeface="幼圆" pitchFamily="49" charset="-122"/>
                <a:ea typeface="幼圆" pitchFamily="49" charset="-122"/>
              </a:rPr>
              <a:t>信号的一般表示形式为</a:t>
            </a:r>
          </a:p>
          <a:p>
            <a:pPr>
              <a:spcBef>
                <a:spcPct val="50000"/>
              </a:spcBef>
              <a:buClr>
                <a:schemeClr val="folHlink"/>
              </a:buClr>
              <a:buSzPct val="60000"/>
              <a:buFont typeface="Wingdings" pitchFamily="2" charset="2"/>
              <a:buNone/>
            </a:pPr>
            <a:endParaRPr lang="zh-CN" altLang="en-GB" sz="2400" dirty="0">
              <a:latin typeface="幼圆" pitchFamily="49" charset="-122"/>
              <a:ea typeface="幼圆" pitchFamily="49" charset="-122"/>
            </a:endParaRPr>
          </a:p>
          <a:p>
            <a:pPr>
              <a:spcBef>
                <a:spcPct val="50000"/>
              </a:spcBef>
              <a:buClr>
                <a:schemeClr val="folHlink"/>
              </a:buClr>
              <a:buSzPct val="60000"/>
              <a:buFont typeface="Wingdings" pitchFamily="2" charset="2"/>
              <a:buNone/>
            </a:pPr>
            <a:endParaRPr lang="zh-CN" altLang="en-GB" sz="2400" dirty="0">
              <a:latin typeface="幼圆" pitchFamily="49" charset="-122"/>
              <a:ea typeface="幼圆" pitchFamily="49" charset="-122"/>
            </a:endParaRPr>
          </a:p>
          <a:p>
            <a:pPr>
              <a:spcBef>
                <a:spcPct val="50000"/>
              </a:spcBef>
              <a:buClr>
                <a:schemeClr val="folHlink"/>
              </a:buClr>
              <a:buSzPct val="60000"/>
              <a:buFont typeface="Wingdings" pitchFamily="2" charset="2"/>
              <a:buNone/>
            </a:pPr>
            <a:r>
              <a:rPr lang="zh-CN" altLang="en-GB" sz="2400" dirty="0" smtClean="0">
                <a:latin typeface="幼圆" pitchFamily="49" charset="-122"/>
                <a:ea typeface="幼圆" pitchFamily="49" charset="-122"/>
              </a:rPr>
              <a:t>     </a:t>
            </a:r>
            <a:endParaRPr lang="zh-CN" altLang="en-GB" sz="2400" dirty="0">
              <a:latin typeface="幼圆" pitchFamily="49" charset="-122"/>
              <a:ea typeface="幼圆" pitchFamily="49" charset="-122"/>
            </a:endParaRPr>
          </a:p>
        </p:txBody>
      </p:sp>
      <p:graphicFrame>
        <p:nvGraphicFramePr>
          <p:cNvPr id="941061" name="Object 5"/>
          <p:cNvGraphicFramePr>
            <a:graphicFrameLocks noChangeAspect="1"/>
          </p:cNvGraphicFramePr>
          <p:nvPr/>
        </p:nvGraphicFramePr>
        <p:xfrm>
          <a:off x="3469427" y="765175"/>
          <a:ext cx="689416" cy="520700"/>
        </p:xfrm>
        <a:graphic>
          <a:graphicData uri="http://schemas.openxmlformats.org/presentationml/2006/ole">
            <p:oleObj spid="_x0000_s9218" name="公式" r:id="rId4" imgW="279360" imgH="228600" progId="Equation.3">
              <p:embed/>
            </p:oleObj>
          </a:graphicData>
        </a:graphic>
      </p:graphicFrame>
      <p:sp>
        <p:nvSpPr>
          <p:cNvPr id="941063" name="Rectangle 7"/>
          <p:cNvSpPr>
            <a:spLocks noChangeArrowheads="1"/>
          </p:cNvSpPr>
          <p:nvPr/>
        </p:nvSpPr>
        <p:spPr bwMode="auto">
          <a:xfrm>
            <a:off x="0" y="3186113"/>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41062" name="Object 6"/>
          <p:cNvGraphicFramePr>
            <a:graphicFrameLocks noChangeAspect="1"/>
          </p:cNvGraphicFramePr>
          <p:nvPr/>
        </p:nvGraphicFramePr>
        <p:xfrm>
          <a:off x="1598894" y="1484313"/>
          <a:ext cx="5224772" cy="987425"/>
        </p:xfrm>
        <a:graphic>
          <a:graphicData uri="http://schemas.openxmlformats.org/presentationml/2006/ole">
            <p:oleObj spid="_x0000_s9219" r:id="rId5" imgW="2374900" imgH="482600" progId="Equation.DSMT4">
              <p:embed/>
            </p:oleObj>
          </a:graphicData>
        </a:graphic>
      </p:graphicFrame>
      <p:sp>
        <p:nvSpPr>
          <p:cNvPr id="941065" name="Rectangle 9"/>
          <p:cNvSpPr>
            <a:spLocks noChangeArrowheads="1"/>
          </p:cNvSpPr>
          <p:nvPr/>
        </p:nvSpPr>
        <p:spPr bwMode="auto">
          <a:xfrm>
            <a:off x="0" y="3186113"/>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41064" name="Object 8"/>
          <p:cNvGraphicFramePr>
            <a:graphicFrameLocks noChangeAspect="1"/>
          </p:cNvGraphicFramePr>
          <p:nvPr/>
        </p:nvGraphicFramePr>
        <p:xfrm>
          <a:off x="1676261" y="2852739"/>
          <a:ext cx="5848856" cy="1133475"/>
        </p:xfrm>
        <a:graphic>
          <a:graphicData uri="http://schemas.openxmlformats.org/presentationml/2006/ole">
            <p:oleObj spid="_x0000_s9220" r:id="rId6" imgW="2324100" imgH="482600" progId="Equation.DSMT4">
              <p:embed/>
            </p:oleObj>
          </a:graphicData>
        </a:graphic>
      </p:graphicFrame>
      <p:sp>
        <p:nvSpPr>
          <p:cNvPr id="941067" name="Rectangle 11"/>
          <p:cNvSpPr>
            <a:spLocks noChangeArrowheads="1"/>
          </p:cNvSpPr>
          <p:nvPr/>
        </p:nvSpPr>
        <p:spPr bwMode="auto">
          <a:xfrm>
            <a:off x="0" y="3257550"/>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41066" name="Object 10"/>
          <p:cNvGraphicFramePr>
            <a:graphicFrameLocks noChangeAspect="1"/>
          </p:cNvGraphicFramePr>
          <p:nvPr/>
        </p:nvGraphicFramePr>
        <p:xfrm>
          <a:off x="507177" y="4737101"/>
          <a:ext cx="9357825" cy="708025"/>
        </p:xfrm>
        <a:graphic>
          <a:graphicData uri="http://schemas.openxmlformats.org/presentationml/2006/ole">
            <p:oleObj spid="_x0000_s9221" r:id="rId7" imgW="4178300" imgH="342900" progId="Equation.DSMT4">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3" name="Rectangle 3"/>
          <p:cNvSpPr>
            <a:spLocks noChangeArrowheads="1"/>
          </p:cNvSpPr>
          <p:nvPr/>
        </p:nvSpPr>
        <p:spPr bwMode="auto">
          <a:xfrm>
            <a:off x="0" y="2662238"/>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942084" name="Rectangle 4"/>
          <p:cNvSpPr>
            <a:spLocks noChangeArrowheads="1"/>
          </p:cNvSpPr>
          <p:nvPr/>
        </p:nvSpPr>
        <p:spPr bwMode="auto">
          <a:xfrm>
            <a:off x="271640" y="333376"/>
            <a:ext cx="9436911" cy="2123658"/>
          </a:xfrm>
          <a:prstGeom prst="rect">
            <a:avLst/>
          </a:prstGeom>
          <a:noFill/>
          <a:ln w="9525">
            <a:noFill/>
            <a:miter lim="800000"/>
            <a:headEnd/>
            <a:tailEnd/>
          </a:ln>
          <a:effectLst/>
        </p:spPr>
        <p:txBody>
          <a:bodyPr>
            <a:spAutoFit/>
          </a:bodyPr>
          <a:lstStyle/>
          <a:p>
            <a:pPr>
              <a:spcBef>
                <a:spcPct val="50000"/>
              </a:spcBef>
              <a:buClr>
                <a:schemeClr val="folHlink"/>
              </a:buClr>
              <a:buSzPct val="60000"/>
              <a:buFont typeface="Wingdings" pitchFamily="2" charset="2"/>
              <a:buChar char="n"/>
            </a:pPr>
            <a:r>
              <a:rPr lang="zh-CN" altLang="en-US" sz="2400">
                <a:latin typeface="幼圆" pitchFamily="49" charset="-122"/>
                <a:ea typeface="幼圆" pitchFamily="49" charset="-122"/>
              </a:rPr>
              <a:t> </a:t>
            </a:r>
            <a:r>
              <a:rPr lang="zh-CN" altLang="en-US" sz="2400">
                <a:solidFill>
                  <a:schemeClr val="tx2"/>
                </a:solidFill>
                <a:effectLst>
                  <a:outerShdw blurRad="38100" dist="38100" dir="2700000" algn="tl">
                    <a:srgbClr val="C0C0C0"/>
                  </a:outerShdw>
                </a:effectLst>
                <a:latin typeface="幼圆" pitchFamily="49" charset="-122"/>
                <a:ea typeface="幼圆" pitchFamily="49" charset="-122"/>
              </a:rPr>
              <a:t>二进制移频键控</a:t>
            </a:r>
            <a:r>
              <a:rPr lang="en-US" altLang="zh-CN" sz="2400">
                <a:solidFill>
                  <a:schemeClr val="tx2"/>
                </a:solidFill>
                <a:effectLst>
                  <a:outerShdw blurRad="38100" dist="38100" dir="2700000" algn="tl">
                    <a:srgbClr val="C0C0C0"/>
                  </a:outerShdw>
                </a:effectLst>
                <a:latin typeface="幼圆" pitchFamily="49" charset="-122"/>
                <a:ea typeface="幼圆" pitchFamily="49" charset="-122"/>
              </a:rPr>
              <a:t>(2FSK)(</a:t>
            </a:r>
            <a:r>
              <a:rPr lang="zh-CN" altLang="en-US" sz="2400">
                <a:solidFill>
                  <a:schemeClr val="tx2"/>
                </a:solidFill>
                <a:effectLst>
                  <a:outerShdw blurRad="38100" dist="38100" dir="2700000" algn="tl">
                    <a:srgbClr val="C0C0C0"/>
                  </a:outerShdw>
                </a:effectLst>
                <a:latin typeface="幼圆" pitchFamily="49" charset="-122"/>
                <a:ea typeface="幼圆" pitchFamily="49" charset="-122"/>
              </a:rPr>
              <a:t>续</a:t>
            </a:r>
            <a:r>
              <a:rPr lang="en-US" altLang="zh-CN" sz="2400">
                <a:solidFill>
                  <a:schemeClr val="tx2"/>
                </a:solidFill>
                <a:effectLst>
                  <a:outerShdw blurRad="38100" dist="38100" dir="2700000" algn="tl">
                    <a:srgbClr val="C0C0C0"/>
                  </a:outerShdw>
                </a:effectLst>
                <a:latin typeface="幼圆" pitchFamily="49" charset="-122"/>
                <a:ea typeface="幼圆" pitchFamily="49" charset="-122"/>
              </a:rPr>
              <a:t>)</a:t>
            </a:r>
            <a:endParaRPr lang="zh-CN" altLang="en-US" sz="2400">
              <a:solidFill>
                <a:schemeClr val="tx2"/>
              </a:solidFill>
              <a:effectLst>
                <a:outerShdw blurRad="38100" dist="38100" dir="2700000" algn="tl">
                  <a:srgbClr val="C0C0C0"/>
                </a:outerShdw>
              </a:effectLst>
              <a:latin typeface="幼圆" pitchFamily="49" charset="-122"/>
              <a:ea typeface="幼圆" pitchFamily="49" charset="-122"/>
            </a:endParaRPr>
          </a:p>
          <a:p>
            <a:pPr>
              <a:spcBef>
                <a:spcPct val="50000"/>
              </a:spcBef>
              <a:buClr>
                <a:schemeClr val="folHlink"/>
              </a:buClr>
              <a:buSzPct val="60000"/>
              <a:buFont typeface="Wingdings" pitchFamily="2" charset="2"/>
              <a:buNone/>
            </a:pPr>
            <a:r>
              <a:rPr lang="zh-CN" altLang="en-GB" sz="2400">
                <a:latin typeface="幼圆" pitchFamily="49" charset="-122"/>
                <a:ea typeface="幼圆" pitchFamily="49" charset="-122"/>
              </a:rPr>
              <a:t>  若记</a:t>
            </a:r>
          </a:p>
          <a:p>
            <a:pPr>
              <a:spcBef>
                <a:spcPct val="50000"/>
              </a:spcBef>
              <a:buClr>
                <a:schemeClr val="folHlink"/>
              </a:buClr>
              <a:buSzPct val="60000"/>
              <a:buFont typeface="Wingdings" pitchFamily="2" charset="2"/>
              <a:buNone/>
            </a:pPr>
            <a:endParaRPr lang="zh-CN" altLang="en-GB" sz="2400">
              <a:latin typeface="幼圆" pitchFamily="49" charset="-122"/>
              <a:ea typeface="幼圆" pitchFamily="49" charset="-122"/>
            </a:endParaRPr>
          </a:p>
          <a:p>
            <a:pPr>
              <a:spcBef>
                <a:spcPct val="50000"/>
              </a:spcBef>
              <a:buClr>
                <a:schemeClr val="folHlink"/>
              </a:buClr>
              <a:buSzPct val="60000"/>
              <a:buFont typeface="Wingdings" pitchFamily="2" charset="2"/>
              <a:buNone/>
            </a:pPr>
            <a:r>
              <a:rPr lang="zh-CN" altLang="en-GB" sz="2400">
                <a:latin typeface="幼圆" pitchFamily="49" charset="-122"/>
                <a:ea typeface="幼圆" pitchFamily="49" charset="-122"/>
              </a:rPr>
              <a:t>    则有</a:t>
            </a:r>
          </a:p>
        </p:txBody>
      </p:sp>
      <p:sp>
        <p:nvSpPr>
          <p:cNvPr id="942086" name="Rectangle 6"/>
          <p:cNvSpPr>
            <a:spLocks noChangeArrowheads="1"/>
          </p:cNvSpPr>
          <p:nvPr/>
        </p:nvSpPr>
        <p:spPr bwMode="auto">
          <a:xfrm>
            <a:off x="0" y="3300413"/>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42085" name="Object 5"/>
          <p:cNvGraphicFramePr>
            <a:graphicFrameLocks noChangeAspect="1"/>
          </p:cNvGraphicFramePr>
          <p:nvPr/>
        </p:nvGraphicFramePr>
        <p:xfrm>
          <a:off x="1285992" y="1293813"/>
          <a:ext cx="3041337" cy="550862"/>
        </p:xfrm>
        <a:graphic>
          <a:graphicData uri="http://schemas.openxmlformats.org/presentationml/2006/ole">
            <p:oleObj spid="_x0000_s10242" r:id="rId3" imgW="1320227" imgH="253890" progId="Equation.DSMT4">
              <p:embed/>
            </p:oleObj>
          </a:graphicData>
        </a:graphic>
      </p:graphicFrame>
      <p:sp>
        <p:nvSpPr>
          <p:cNvPr id="942088" name="Rectangle 8"/>
          <p:cNvSpPr>
            <a:spLocks noChangeArrowheads="1"/>
          </p:cNvSpPr>
          <p:nvPr/>
        </p:nvSpPr>
        <p:spPr bwMode="auto">
          <a:xfrm>
            <a:off x="0" y="3300413"/>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42087" name="Object 7"/>
          <p:cNvGraphicFramePr>
            <a:graphicFrameLocks noChangeAspect="1"/>
          </p:cNvGraphicFramePr>
          <p:nvPr/>
        </p:nvGraphicFramePr>
        <p:xfrm>
          <a:off x="4874048" y="1273176"/>
          <a:ext cx="3041336" cy="536575"/>
        </p:xfrm>
        <a:graphic>
          <a:graphicData uri="http://schemas.openxmlformats.org/presentationml/2006/ole">
            <p:oleObj spid="_x0000_s10243" r:id="rId4" imgW="1345616" imgH="253890" progId="Equation.DSMT4">
              <p:embed/>
            </p:oleObj>
          </a:graphicData>
        </a:graphic>
      </p:graphicFrame>
      <p:graphicFrame>
        <p:nvGraphicFramePr>
          <p:cNvPr id="942089" name="Object 9"/>
          <p:cNvGraphicFramePr>
            <a:graphicFrameLocks noChangeAspect="1"/>
          </p:cNvGraphicFramePr>
          <p:nvPr/>
        </p:nvGraphicFramePr>
        <p:xfrm>
          <a:off x="1602332" y="2430464"/>
          <a:ext cx="6019061" cy="490537"/>
        </p:xfrm>
        <a:graphic>
          <a:graphicData uri="http://schemas.openxmlformats.org/presentationml/2006/ole">
            <p:oleObj spid="_x0000_s10244" name="公式" r:id="rId5" imgW="2590560" imgH="228600" progId="Equation.3">
              <p:embed/>
            </p:oleObj>
          </a:graphicData>
        </a:graphic>
      </p:graphicFrame>
      <p:sp>
        <p:nvSpPr>
          <p:cNvPr id="942091" name="Rectangle 11"/>
          <p:cNvSpPr>
            <a:spLocks noChangeArrowheads="1"/>
          </p:cNvSpPr>
          <p:nvPr/>
        </p:nvSpPr>
        <p:spPr bwMode="auto">
          <a:xfrm>
            <a:off x="0" y="2757488"/>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42090" name="Object 10"/>
          <p:cNvGraphicFramePr>
            <a:graphicFrameLocks noChangeAspect="1"/>
          </p:cNvGraphicFramePr>
          <p:nvPr/>
        </p:nvGraphicFramePr>
        <p:xfrm>
          <a:off x="2143893" y="3213100"/>
          <a:ext cx="4757138" cy="2459038"/>
        </p:xfrm>
        <a:graphic>
          <a:graphicData uri="http://schemas.openxmlformats.org/presentationml/2006/ole">
            <p:oleObj spid="_x0000_s10245" name="Visio" r:id="rId6" imgW="2399774" imgH="1342920" progId="">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7" name="Rectangle 3"/>
          <p:cNvSpPr>
            <a:spLocks noChangeArrowheads="1"/>
          </p:cNvSpPr>
          <p:nvPr/>
        </p:nvSpPr>
        <p:spPr bwMode="auto">
          <a:xfrm>
            <a:off x="0" y="2662238"/>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943108" name="Rectangle 4"/>
          <p:cNvSpPr>
            <a:spLocks noChangeArrowheads="1"/>
          </p:cNvSpPr>
          <p:nvPr/>
        </p:nvSpPr>
        <p:spPr bwMode="auto">
          <a:xfrm>
            <a:off x="271640" y="333376"/>
            <a:ext cx="9436911" cy="4339650"/>
          </a:xfrm>
          <a:prstGeom prst="rect">
            <a:avLst/>
          </a:prstGeom>
          <a:noFill/>
          <a:ln w="9525">
            <a:noFill/>
            <a:miter lim="800000"/>
            <a:headEnd/>
            <a:tailEnd/>
          </a:ln>
          <a:effectLst/>
        </p:spPr>
        <p:txBody>
          <a:bodyPr>
            <a:spAutoFit/>
          </a:bodyPr>
          <a:lstStyle/>
          <a:p>
            <a:pPr>
              <a:spcBef>
                <a:spcPct val="50000"/>
              </a:spcBef>
              <a:buClr>
                <a:schemeClr val="folHlink"/>
              </a:buClr>
              <a:buSzPct val="60000"/>
              <a:buFont typeface="Wingdings" pitchFamily="2" charset="2"/>
              <a:buChar char="n"/>
            </a:pPr>
            <a:r>
              <a:rPr lang="zh-CN" altLang="en-US" sz="2400">
                <a:latin typeface="幼圆" pitchFamily="49" charset="-122"/>
                <a:ea typeface="幼圆" pitchFamily="49" charset="-122"/>
              </a:rPr>
              <a:t> </a:t>
            </a:r>
            <a:r>
              <a:rPr lang="zh-CN" altLang="en-US" sz="2400">
                <a:solidFill>
                  <a:schemeClr val="tx2"/>
                </a:solidFill>
                <a:effectLst>
                  <a:outerShdw blurRad="38100" dist="38100" dir="2700000" algn="tl">
                    <a:srgbClr val="C0C0C0"/>
                  </a:outerShdw>
                </a:effectLst>
                <a:latin typeface="幼圆" pitchFamily="49" charset="-122"/>
                <a:ea typeface="幼圆" pitchFamily="49" charset="-122"/>
              </a:rPr>
              <a:t>二进制移频键控</a:t>
            </a:r>
            <a:r>
              <a:rPr lang="en-US" altLang="zh-CN" sz="2400">
                <a:solidFill>
                  <a:schemeClr val="tx2"/>
                </a:solidFill>
                <a:effectLst>
                  <a:outerShdw blurRad="38100" dist="38100" dir="2700000" algn="tl">
                    <a:srgbClr val="C0C0C0"/>
                  </a:outerShdw>
                </a:effectLst>
                <a:latin typeface="幼圆" pitchFamily="49" charset="-122"/>
                <a:ea typeface="幼圆" pitchFamily="49" charset="-122"/>
              </a:rPr>
              <a:t>(2FSK)(</a:t>
            </a:r>
            <a:r>
              <a:rPr lang="zh-CN" altLang="en-US" sz="2400">
                <a:solidFill>
                  <a:schemeClr val="tx2"/>
                </a:solidFill>
                <a:effectLst>
                  <a:outerShdw blurRad="38100" dist="38100" dir="2700000" algn="tl">
                    <a:srgbClr val="C0C0C0"/>
                  </a:outerShdw>
                </a:effectLst>
                <a:latin typeface="幼圆" pitchFamily="49" charset="-122"/>
                <a:ea typeface="幼圆" pitchFamily="49" charset="-122"/>
              </a:rPr>
              <a:t>续</a:t>
            </a:r>
            <a:r>
              <a:rPr lang="en-US" altLang="zh-CN" sz="2400">
                <a:solidFill>
                  <a:schemeClr val="tx2"/>
                </a:solidFill>
                <a:effectLst>
                  <a:outerShdw blurRad="38100" dist="38100" dir="2700000" algn="tl">
                    <a:srgbClr val="C0C0C0"/>
                  </a:outerShdw>
                </a:effectLst>
                <a:latin typeface="幼圆" pitchFamily="49" charset="-122"/>
                <a:ea typeface="幼圆" pitchFamily="49" charset="-122"/>
              </a:rPr>
              <a:t>)</a:t>
            </a:r>
            <a:endParaRPr lang="zh-CN" altLang="en-US" sz="2400">
              <a:solidFill>
                <a:schemeClr val="tx2"/>
              </a:solidFill>
              <a:effectLst>
                <a:outerShdw blurRad="38100" dist="38100" dir="2700000" algn="tl">
                  <a:srgbClr val="C0C0C0"/>
                </a:outerShdw>
              </a:effectLst>
              <a:latin typeface="幼圆" pitchFamily="49" charset="-122"/>
              <a:ea typeface="幼圆" pitchFamily="49" charset="-122"/>
            </a:endParaRPr>
          </a:p>
          <a:p>
            <a:pPr>
              <a:spcBef>
                <a:spcPct val="50000"/>
              </a:spcBef>
              <a:buClr>
                <a:schemeClr val="folHlink"/>
              </a:buClr>
              <a:buSzPct val="60000"/>
              <a:buFont typeface="Wingdings" pitchFamily="2" charset="2"/>
              <a:buNone/>
            </a:pPr>
            <a:r>
              <a:rPr lang="zh-CN" altLang="en-GB" sz="2400">
                <a:latin typeface="幼圆" pitchFamily="49" charset="-122"/>
                <a:ea typeface="幼圆" pitchFamily="49" charset="-122"/>
              </a:rPr>
              <a:t>  </a:t>
            </a:r>
            <a:r>
              <a:rPr lang="en-GB" altLang="zh-CN" sz="2400">
                <a:latin typeface="幼圆" pitchFamily="49" charset="-122"/>
                <a:ea typeface="幼圆" pitchFamily="49" charset="-122"/>
              </a:rPr>
              <a:t>2FSK</a:t>
            </a:r>
            <a:r>
              <a:rPr lang="zh-CN" altLang="en-GB" sz="2400">
                <a:latin typeface="幼圆" pitchFamily="49" charset="-122"/>
                <a:ea typeface="幼圆" pitchFamily="49" charset="-122"/>
              </a:rPr>
              <a:t>实现方案：</a:t>
            </a:r>
          </a:p>
          <a:p>
            <a:pPr>
              <a:spcBef>
                <a:spcPct val="50000"/>
              </a:spcBef>
              <a:buClr>
                <a:schemeClr val="folHlink"/>
              </a:buClr>
              <a:buSzPct val="60000"/>
              <a:buFont typeface="Wingdings" pitchFamily="2" charset="2"/>
              <a:buNone/>
            </a:pPr>
            <a:endParaRPr lang="zh-CN" altLang="en-GB" sz="2400">
              <a:latin typeface="幼圆" pitchFamily="49" charset="-122"/>
              <a:ea typeface="幼圆" pitchFamily="49" charset="-122"/>
            </a:endParaRPr>
          </a:p>
          <a:p>
            <a:pPr>
              <a:spcBef>
                <a:spcPct val="50000"/>
              </a:spcBef>
              <a:buClr>
                <a:schemeClr val="folHlink"/>
              </a:buClr>
              <a:buSzPct val="60000"/>
              <a:buFont typeface="Wingdings" pitchFamily="2" charset="2"/>
              <a:buNone/>
            </a:pPr>
            <a:r>
              <a:rPr lang="zh-CN" altLang="en-GB" sz="2400">
                <a:latin typeface="幼圆" pitchFamily="49" charset="-122"/>
                <a:ea typeface="幼圆" pitchFamily="49" charset="-122"/>
              </a:rPr>
              <a:t> </a:t>
            </a:r>
            <a:r>
              <a:rPr lang="en-GB" altLang="zh-CN" sz="2400">
                <a:latin typeface="幼圆" pitchFamily="49" charset="-122"/>
                <a:ea typeface="幼圆" pitchFamily="49" charset="-122"/>
              </a:rPr>
              <a:t>(a)</a:t>
            </a:r>
            <a:r>
              <a:rPr lang="zh-CN" altLang="en-GB" sz="2400">
                <a:latin typeface="幼圆" pitchFamily="49" charset="-122"/>
                <a:ea typeface="幼圆" pitchFamily="49" charset="-122"/>
              </a:rPr>
              <a:t>采用变容二极管</a:t>
            </a:r>
          </a:p>
          <a:p>
            <a:pPr>
              <a:spcBef>
                <a:spcPct val="50000"/>
              </a:spcBef>
              <a:buClr>
                <a:schemeClr val="folHlink"/>
              </a:buClr>
              <a:buSzPct val="60000"/>
              <a:buFont typeface="Wingdings" pitchFamily="2" charset="2"/>
              <a:buNone/>
            </a:pPr>
            <a:r>
              <a:rPr lang="zh-CN" altLang="en-GB" sz="2400">
                <a:latin typeface="幼圆" pitchFamily="49" charset="-122"/>
                <a:ea typeface="幼圆" pitchFamily="49" charset="-122"/>
              </a:rPr>
              <a:t>    模拟调频实现</a:t>
            </a:r>
          </a:p>
          <a:p>
            <a:pPr>
              <a:spcBef>
                <a:spcPct val="50000"/>
              </a:spcBef>
              <a:buClr>
                <a:schemeClr val="folHlink"/>
              </a:buClr>
              <a:buSzPct val="60000"/>
              <a:buFont typeface="Wingdings" pitchFamily="2" charset="2"/>
              <a:buNone/>
            </a:pPr>
            <a:endParaRPr lang="zh-CN" altLang="en-GB" sz="2400">
              <a:latin typeface="幼圆" pitchFamily="49" charset="-122"/>
              <a:ea typeface="幼圆" pitchFamily="49" charset="-122"/>
            </a:endParaRPr>
          </a:p>
          <a:p>
            <a:pPr>
              <a:spcBef>
                <a:spcPct val="50000"/>
              </a:spcBef>
              <a:buClr>
                <a:schemeClr val="folHlink"/>
              </a:buClr>
              <a:buSzPct val="60000"/>
              <a:buFont typeface="Wingdings" pitchFamily="2" charset="2"/>
              <a:buNone/>
            </a:pPr>
            <a:r>
              <a:rPr lang="zh-CN" altLang="en-GB" sz="2400">
                <a:latin typeface="幼圆" pitchFamily="49" charset="-122"/>
                <a:ea typeface="幼圆" pitchFamily="49" charset="-122"/>
              </a:rPr>
              <a:t> </a:t>
            </a:r>
            <a:r>
              <a:rPr lang="en-GB" altLang="zh-CN" sz="2400">
                <a:latin typeface="幼圆" pitchFamily="49" charset="-122"/>
                <a:ea typeface="幼圆" pitchFamily="49" charset="-122"/>
              </a:rPr>
              <a:t>(b)</a:t>
            </a:r>
            <a:r>
              <a:rPr lang="zh-CN" altLang="en-GB" sz="2400">
                <a:latin typeface="幼圆" pitchFamily="49" charset="-122"/>
                <a:ea typeface="幼圆" pitchFamily="49" charset="-122"/>
              </a:rPr>
              <a:t>采用开关电路实现</a:t>
            </a:r>
          </a:p>
          <a:p>
            <a:pPr>
              <a:spcBef>
                <a:spcPct val="50000"/>
              </a:spcBef>
              <a:buClr>
                <a:schemeClr val="folHlink"/>
              </a:buClr>
              <a:buSzPct val="60000"/>
              <a:buFont typeface="Wingdings" pitchFamily="2" charset="2"/>
              <a:buNone/>
            </a:pPr>
            <a:r>
              <a:rPr lang="zh-CN" altLang="en-GB" sz="2400">
                <a:latin typeface="幼圆" pitchFamily="49" charset="-122"/>
                <a:ea typeface="幼圆" pitchFamily="49" charset="-122"/>
              </a:rPr>
              <a:t>    通过键控法实现</a:t>
            </a:r>
          </a:p>
        </p:txBody>
      </p:sp>
      <p:sp>
        <p:nvSpPr>
          <p:cNvPr id="943110" name="Rectangle 6"/>
          <p:cNvSpPr>
            <a:spLocks noChangeArrowheads="1"/>
          </p:cNvSpPr>
          <p:nvPr/>
        </p:nvSpPr>
        <p:spPr bwMode="auto">
          <a:xfrm>
            <a:off x="0" y="0"/>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43109" name="Object 5"/>
          <p:cNvGraphicFramePr>
            <a:graphicFrameLocks noChangeAspect="1"/>
          </p:cNvGraphicFramePr>
          <p:nvPr/>
        </p:nvGraphicFramePr>
        <p:xfrm>
          <a:off x="4093513" y="1916113"/>
          <a:ext cx="4913589" cy="1428750"/>
        </p:xfrm>
        <a:graphic>
          <a:graphicData uri="http://schemas.openxmlformats.org/presentationml/2006/ole">
            <p:oleObj spid="_x0000_s11266" name="Visio" r:id="rId3" imgW="1900809" imgH="598932" progId="">
              <p:embed/>
            </p:oleObj>
          </a:graphicData>
        </a:graphic>
      </p:graphicFrame>
      <p:sp>
        <p:nvSpPr>
          <p:cNvPr id="943112" name="Rectangle 8"/>
          <p:cNvSpPr>
            <a:spLocks noChangeArrowheads="1"/>
          </p:cNvSpPr>
          <p:nvPr/>
        </p:nvSpPr>
        <p:spPr bwMode="auto">
          <a:xfrm>
            <a:off x="0" y="2862263"/>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43111" name="Object 7"/>
          <p:cNvGraphicFramePr>
            <a:graphicFrameLocks noChangeAspect="1"/>
          </p:cNvGraphicFramePr>
          <p:nvPr/>
        </p:nvGraphicFramePr>
        <p:xfrm>
          <a:off x="4404695" y="3573464"/>
          <a:ext cx="4913589" cy="2327275"/>
        </p:xfrm>
        <a:graphic>
          <a:graphicData uri="http://schemas.openxmlformats.org/presentationml/2006/ole">
            <p:oleObj spid="_x0000_s11267" name="Visio" r:id="rId4" imgW="2205609" imgH="1254252" progId="">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5" name="Rectangle 3"/>
          <p:cNvSpPr>
            <a:spLocks noChangeArrowheads="1"/>
          </p:cNvSpPr>
          <p:nvPr/>
        </p:nvSpPr>
        <p:spPr bwMode="auto">
          <a:xfrm>
            <a:off x="0" y="2662238"/>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950276" name="Rectangle 4"/>
          <p:cNvSpPr>
            <a:spLocks noChangeArrowheads="1"/>
          </p:cNvSpPr>
          <p:nvPr/>
        </p:nvSpPr>
        <p:spPr bwMode="auto">
          <a:xfrm>
            <a:off x="271640" y="115888"/>
            <a:ext cx="9436911" cy="4893647"/>
          </a:xfrm>
          <a:prstGeom prst="rect">
            <a:avLst/>
          </a:prstGeom>
          <a:noFill/>
          <a:ln w="9525">
            <a:noFill/>
            <a:miter lim="800000"/>
            <a:headEnd/>
            <a:tailEnd/>
          </a:ln>
          <a:effectLst/>
        </p:spPr>
        <p:txBody>
          <a:bodyPr>
            <a:spAutoFit/>
          </a:bodyPr>
          <a:lstStyle/>
          <a:p>
            <a:pPr>
              <a:spcBef>
                <a:spcPct val="50000"/>
              </a:spcBef>
              <a:buClr>
                <a:schemeClr val="folHlink"/>
              </a:buClr>
              <a:buSzPct val="60000"/>
              <a:buFont typeface="Wingdings" pitchFamily="2" charset="2"/>
              <a:buChar char="n"/>
            </a:pPr>
            <a:r>
              <a:rPr lang="zh-CN" altLang="en-US" sz="2400" dirty="0">
                <a:latin typeface="幼圆" pitchFamily="49" charset="-122"/>
                <a:ea typeface="幼圆" pitchFamily="49" charset="-122"/>
              </a:rPr>
              <a:t> </a:t>
            </a:r>
            <a:r>
              <a:rPr lang="zh-CN" altLang="en-US" sz="2400" dirty="0">
                <a:solidFill>
                  <a:schemeClr val="tx2"/>
                </a:solidFill>
                <a:effectLst>
                  <a:outerShdw blurRad="38100" dist="38100" dir="2700000" algn="tl">
                    <a:srgbClr val="C0C0C0"/>
                  </a:outerShdw>
                </a:effectLst>
                <a:latin typeface="幼圆" pitchFamily="49" charset="-122"/>
                <a:ea typeface="幼圆" pitchFamily="49" charset="-122"/>
              </a:rPr>
              <a:t>二进制移相键控</a:t>
            </a:r>
            <a:r>
              <a:rPr lang="en-US" altLang="zh-CN" sz="2400" dirty="0">
                <a:solidFill>
                  <a:schemeClr val="tx2"/>
                </a:solidFill>
                <a:effectLst>
                  <a:outerShdw blurRad="38100" dist="38100" dir="2700000" algn="tl">
                    <a:srgbClr val="C0C0C0"/>
                  </a:outerShdw>
                </a:effectLst>
                <a:latin typeface="幼圆" pitchFamily="49" charset="-122"/>
                <a:ea typeface="幼圆" pitchFamily="49" charset="-122"/>
              </a:rPr>
              <a:t>(2PSK)</a:t>
            </a:r>
            <a:endParaRPr lang="zh-CN" altLang="en-US" sz="2400" dirty="0">
              <a:solidFill>
                <a:schemeClr val="tx2"/>
              </a:solidFill>
              <a:effectLst>
                <a:outerShdw blurRad="38100" dist="38100" dir="2700000" algn="tl">
                  <a:srgbClr val="C0C0C0"/>
                </a:outerShdw>
              </a:effectLst>
              <a:latin typeface="幼圆" pitchFamily="49" charset="-122"/>
              <a:ea typeface="幼圆" pitchFamily="49" charset="-122"/>
            </a:endParaRPr>
          </a:p>
          <a:p>
            <a:pPr>
              <a:spcBef>
                <a:spcPct val="50000"/>
              </a:spcBef>
              <a:buClr>
                <a:schemeClr val="folHlink"/>
              </a:buClr>
              <a:buSzPct val="60000"/>
              <a:buFont typeface="Wingdings" pitchFamily="2" charset="2"/>
              <a:buNone/>
            </a:pPr>
            <a:r>
              <a:rPr lang="zh-CN" altLang="en-GB" sz="2400" dirty="0">
                <a:latin typeface="幼圆" pitchFamily="49" charset="-122"/>
                <a:ea typeface="幼圆" pitchFamily="49" charset="-122"/>
              </a:rPr>
              <a:t>  设二元信号序列     </a:t>
            </a:r>
          </a:p>
          <a:p>
            <a:pPr>
              <a:spcBef>
                <a:spcPct val="50000"/>
              </a:spcBef>
              <a:buClr>
                <a:schemeClr val="folHlink"/>
              </a:buClr>
              <a:buSzPct val="60000"/>
              <a:buFont typeface="Wingdings" pitchFamily="2" charset="2"/>
              <a:buNone/>
            </a:pPr>
            <a:endParaRPr lang="en-GB" altLang="zh-CN" sz="2400" dirty="0">
              <a:latin typeface="幼圆" pitchFamily="49" charset="-122"/>
              <a:ea typeface="幼圆" pitchFamily="49" charset="-122"/>
            </a:endParaRPr>
          </a:p>
          <a:p>
            <a:pPr>
              <a:spcBef>
                <a:spcPct val="50000"/>
              </a:spcBef>
              <a:buClr>
                <a:schemeClr val="folHlink"/>
              </a:buClr>
              <a:buSzPct val="60000"/>
              <a:buFont typeface="Wingdings" pitchFamily="2" charset="2"/>
              <a:buNone/>
            </a:pPr>
            <a:r>
              <a:rPr lang="en-GB" altLang="zh-CN" sz="2400" dirty="0">
                <a:latin typeface="幼圆" pitchFamily="49" charset="-122"/>
                <a:ea typeface="幼圆" pitchFamily="49" charset="-122"/>
              </a:rPr>
              <a:t>  </a:t>
            </a:r>
            <a:r>
              <a:rPr lang="zh-CN" altLang="en-GB" sz="2400" dirty="0">
                <a:latin typeface="幼圆" pitchFamily="49" charset="-122"/>
                <a:ea typeface="幼圆" pitchFamily="49" charset="-122"/>
              </a:rPr>
              <a:t>其中</a:t>
            </a:r>
          </a:p>
          <a:p>
            <a:pPr>
              <a:spcBef>
                <a:spcPct val="50000"/>
              </a:spcBef>
              <a:buClr>
                <a:schemeClr val="folHlink"/>
              </a:buClr>
              <a:buSzPct val="60000"/>
              <a:buFont typeface="Wingdings" pitchFamily="2" charset="2"/>
              <a:buNone/>
            </a:pPr>
            <a:endParaRPr lang="zh-CN" altLang="en-GB" sz="2400" dirty="0">
              <a:latin typeface="幼圆" pitchFamily="49" charset="-122"/>
              <a:ea typeface="幼圆" pitchFamily="49" charset="-122"/>
            </a:endParaRPr>
          </a:p>
          <a:p>
            <a:pPr>
              <a:spcBef>
                <a:spcPct val="50000"/>
              </a:spcBef>
              <a:buClr>
                <a:schemeClr val="folHlink"/>
              </a:buClr>
              <a:buSzPct val="60000"/>
              <a:buFont typeface="Wingdings" pitchFamily="2" charset="2"/>
              <a:buNone/>
            </a:pPr>
            <a:r>
              <a:rPr lang="zh-CN" altLang="en-GB" sz="2400" dirty="0">
                <a:latin typeface="幼圆" pitchFamily="49" charset="-122"/>
                <a:ea typeface="幼圆" pitchFamily="49" charset="-122"/>
              </a:rPr>
              <a:t>  </a:t>
            </a:r>
            <a:r>
              <a:rPr lang="en-GB" altLang="zh-CN" sz="2400" dirty="0">
                <a:latin typeface="幼圆" pitchFamily="49" charset="-122"/>
                <a:ea typeface="幼圆" pitchFamily="49" charset="-122"/>
              </a:rPr>
              <a:t>2PSK</a:t>
            </a:r>
            <a:r>
              <a:rPr lang="zh-CN" altLang="en-GB" sz="2400" dirty="0">
                <a:latin typeface="幼圆" pitchFamily="49" charset="-122"/>
                <a:ea typeface="幼圆" pitchFamily="49" charset="-122"/>
              </a:rPr>
              <a:t>信号可表示为</a:t>
            </a:r>
          </a:p>
          <a:p>
            <a:pPr>
              <a:spcBef>
                <a:spcPct val="50000"/>
              </a:spcBef>
              <a:buClr>
                <a:schemeClr val="folHlink"/>
              </a:buClr>
              <a:buSzPct val="60000"/>
              <a:buFont typeface="Wingdings" pitchFamily="2" charset="2"/>
              <a:buNone/>
            </a:pPr>
            <a:endParaRPr lang="zh-CN" altLang="en-GB" sz="2400" dirty="0">
              <a:latin typeface="幼圆" pitchFamily="49" charset="-122"/>
              <a:ea typeface="幼圆" pitchFamily="49" charset="-122"/>
            </a:endParaRPr>
          </a:p>
          <a:p>
            <a:pPr>
              <a:spcBef>
                <a:spcPct val="50000"/>
              </a:spcBef>
              <a:buClr>
                <a:schemeClr val="folHlink"/>
              </a:buClr>
              <a:buSzPct val="60000"/>
              <a:buFont typeface="Wingdings" pitchFamily="2" charset="2"/>
              <a:buNone/>
            </a:pPr>
            <a:r>
              <a:rPr lang="zh-CN" altLang="en-GB" sz="2400" dirty="0">
                <a:latin typeface="幼圆" pitchFamily="49" charset="-122"/>
                <a:ea typeface="幼圆" pitchFamily="49" charset="-122"/>
              </a:rPr>
              <a:t>  若     为一非归零矩形脉冲，则</a:t>
            </a:r>
            <a:r>
              <a:rPr lang="en-GB" altLang="zh-CN" sz="2400" dirty="0">
                <a:latin typeface="幼圆" pitchFamily="49" charset="-122"/>
                <a:ea typeface="幼圆" pitchFamily="49" charset="-122"/>
              </a:rPr>
              <a:t>2PSK</a:t>
            </a:r>
            <a:r>
              <a:rPr lang="zh-CN" altLang="en-GB" sz="2400" dirty="0">
                <a:latin typeface="幼圆" pitchFamily="49" charset="-122"/>
                <a:ea typeface="幼圆" pitchFamily="49" charset="-122"/>
              </a:rPr>
              <a:t>信号为</a:t>
            </a:r>
          </a:p>
          <a:p>
            <a:pPr>
              <a:spcBef>
                <a:spcPct val="50000"/>
              </a:spcBef>
              <a:buClr>
                <a:schemeClr val="folHlink"/>
              </a:buClr>
              <a:buSzPct val="60000"/>
              <a:buFont typeface="Wingdings" pitchFamily="2" charset="2"/>
              <a:buNone/>
            </a:pPr>
            <a:r>
              <a:rPr lang="zh-CN" altLang="en-GB" sz="2400" dirty="0">
                <a:latin typeface="幼圆" pitchFamily="49" charset="-122"/>
                <a:ea typeface="幼圆" pitchFamily="49" charset="-122"/>
              </a:rPr>
              <a:t>    </a:t>
            </a:r>
          </a:p>
        </p:txBody>
      </p:sp>
      <p:graphicFrame>
        <p:nvGraphicFramePr>
          <p:cNvPr id="950277" name="Object 5"/>
          <p:cNvGraphicFramePr>
            <a:graphicFrameLocks noChangeAspect="1"/>
          </p:cNvGraphicFramePr>
          <p:nvPr/>
        </p:nvGraphicFramePr>
        <p:xfrm>
          <a:off x="1363358" y="1196975"/>
          <a:ext cx="2963971" cy="533400"/>
        </p:xfrm>
        <a:graphic>
          <a:graphicData uri="http://schemas.openxmlformats.org/presentationml/2006/ole">
            <p:oleObj spid="_x0000_s18434" r:id="rId3" imgW="1320227" imgH="253890" progId="Equation.DSMT4">
              <p:embed/>
            </p:oleObj>
          </a:graphicData>
        </a:graphic>
      </p:graphicFrame>
      <p:sp>
        <p:nvSpPr>
          <p:cNvPr id="950279" name="Rectangle 7"/>
          <p:cNvSpPr>
            <a:spLocks noChangeArrowheads="1"/>
          </p:cNvSpPr>
          <p:nvPr/>
        </p:nvSpPr>
        <p:spPr bwMode="auto">
          <a:xfrm>
            <a:off x="0" y="3186113"/>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50278" name="Object 6"/>
          <p:cNvGraphicFramePr>
            <a:graphicFrameLocks noChangeAspect="1"/>
          </p:cNvGraphicFramePr>
          <p:nvPr/>
        </p:nvGraphicFramePr>
        <p:xfrm>
          <a:off x="1519808" y="1844676"/>
          <a:ext cx="3665421" cy="1020763"/>
        </p:xfrm>
        <a:graphic>
          <a:graphicData uri="http://schemas.openxmlformats.org/presentationml/2006/ole">
            <p:oleObj spid="_x0000_s18435" r:id="rId4" imgW="1612900" imgH="482600" progId="Equation.DSMT4">
              <p:embed/>
            </p:oleObj>
          </a:graphicData>
        </a:graphic>
      </p:graphicFrame>
      <p:sp>
        <p:nvSpPr>
          <p:cNvPr id="950281" name="Rectangle 9"/>
          <p:cNvSpPr>
            <a:spLocks noChangeArrowheads="1"/>
          </p:cNvSpPr>
          <p:nvPr/>
        </p:nvSpPr>
        <p:spPr bwMode="auto">
          <a:xfrm>
            <a:off x="0" y="3300413"/>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50280" name="Object 8"/>
          <p:cNvGraphicFramePr>
            <a:graphicFrameLocks noChangeAspect="1"/>
          </p:cNvGraphicFramePr>
          <p:nvPr/>
        </p:nvGraphicFramePr>
        <p:xfrm>
          <a:off x="1676261" y="3429000"/>
          <a:ext cx="2807519" cy="565150"/>
        </p:xfrm>
        <a:graphic>
          <a:graphicData uri="http://schemas.openxmlformats.org/presentationml/2006/ole">
            <p:oleObj spid="_x0000_s18436" r:id="rId5" imgW="1184184" imgH="254663" progId="Equation.DSMT4">
              <p:embed/>
            </p:oleObj>
          </a:graphicData>
        </a:graphic>
      </p:graphicFrame>
      <p:sp>
        <p:nvSpPr>
          <p:cNvPr id="950283" name="Rectangle 11"/>
          <p:cNvSpPr>
            <a:spLocks noChangeArrowheads="1"/>
          </p:cNvSpPr>
          <p:nvPr/>
        </p:nvSpPr>
        <p:spPr bwMode="auto">
          <a:xfrm>
            <a:off x="0" y="3186113"/>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50282" name="Object 10"/>
          <p:cNvGraphicFramePr>
            <a:graphicFrameLocks noChangeAspect="1"/>
          </p:cNvGraphicFramePr>
          <p:nvPr/>
        </p:nvGraphicFramePr>
        <p:xfrm>
          <a:off x="1753625" y="4724400"/>
          <a:ext cx="5070041" cy="1060450"/>
        </p:xfrm>
        <a:graphic>
          <a:graphicData uri="http://schemas.openxmlformats.org/presentationml/2006/ole">
            <p:oleObj spid="_x0000_s18437" r:id="rId6" imgW="2146300" imgH="482600" progId="Equation.DSMT4">
              <p:embed/>
            </p:oleObj>
          </a:graphicData>
        </a:graphic>
      </p:graphicFrame>
      <p:graphicFrame>
        <p:nvGraphicFramePr>
          <p:cNvPr id="950284" name="Object 12"/>
          <p:cNvGraphicFramePr>
            <a:graphicFrameLocks noChangeAspect="1"/>
          </p:cNvGraphicFramePr>
          <p:nvPr/>
        </p:nvGraphicFramePr>
        <p:xfrm>
          <a:off x="1129542" y="3932239"/>
          <a:ext cx="703169" cy="503237"/>
        </p:xfrm>
        <a:graphic>
          <a:graphicData uri="http://schemas.openxmlformats.org/presentationml/2006/ole">
            <p:oleObj spid="_x0000_s18438" name="公式" r:id="rId7" imgW="279360" imgH="215640" progId="Equation.3">
              <p:embed/>
            </p:oleObj>
          </a:graphicData>
        </a:graphic>
      </p:graphicFrame>
      <p:sp>
        <p:nvSpPr>
          <p:cNvPr id="950286" name="Rectangle 14"/>
          <p:cNvSpPr>
            <a:spLocks noChangeArrowheads="1"/>
          </p:cNvSpPr>
          <p:nvPr/>
        </p:nvSpPr>
        <p:spPr bwMode="auto">
          <a:xfrm>
            <a:off x="0" y="2728913"/>
            <a:ext cx="184731" cy="369332"/>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3" name="Rectangle 3"/>
          <p:cNvSpPr>
            <a:spLocks noChangeArrowheads="1"/>
          </p:cNvSpPr>
          <p:nvPr/>
        </p:nvSpPr>
        <p:spPr bwMode="auto">
          <a:xfrm>
            <a:off x="0" y="2662238"/>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52324" name="Object 4"/>
          <p:cNvGraphicFramePr>
            <a:graphicFrameLocks noChangeAspect="1"/>
          </p:cNvGraphicFramePr>
          <p:nvPr/>
        </p:nvGraphicFramePr>
        <p:xfrm>
          <a:off x="1753625" y="1125538"/>
          <a:ext cx="4133054" cy="2190750"/>
        </p:xfrm>
        <a:graphic>
          <a:graphicData uri="http://schemas.openxmlformats.org/presentationml/2006/ole">
            <p:oleObj spid="_x0000_s19458" name="Visio" r:id="rId3" imgW="2435946" imgH="1396906" progId="">
              <p:embed/>
            </p:oleObj>
          </a:graphicData>
        </a:graphic>
      </p:graphicFrame>
      <p:sp>
        <p:nvSpPr>
          <p:cNvPr id="952325" name="Rectangle 5"/>
          <p:cNvSpPr>
            <a:spLocks noChangeArrowheads="1"/>
          </p:cNvSpPr>
          <p:nvPr/>
        </p:nvSpPr>
        <p:spPr bwMode="auto">
          <a:xfrm>
            <a:off x="271640" y="115888"/>
            <a:ext cx="9436911" cy="3785652"/>
          </a:xfrm>
          <a:prstGeom prst="rect">
            <a:avLst/>
          </a:prstGeom>
          <a:noFill/>
          <a:ln w="9525">
            <a:noFill/>
            <a:miter lim="800000"/>
            <a:headEnd/>
            <a:tailEnd/>
          </a:ln>
          <a:effectLst/>
        </p:spPr>
        <p:txBody>
          <a:bodyPr>
            <a:spAutoFit/>
          </a:bodyPr>
          <a:lstStyle/>
          <a:p>
            <a:pPr>
              <a:spcBef>
                <a:spcPct val="50000"/>
              </a:spcBef>
              <a:buClr>
                <a:schemeClr val="folHlink"/>
              </a:buClr>
              <a:buSzPct val="60000"/>
              <a:buFont typeface="Wingdings" pitchFamily="2" charset="2"/>
              <a:buChar char="n"/>
            </a:pPr>
            <a:r>
              <a:rPr lang="zh-CN" altLang="en-US" sz="2400" dirty="0">
                <a:latin typeface="幼圆" pitchFamily="49" charset="-122"/>
                <a:ea typeface="幼圆" pitchFamily="49" charset="-122"/>
              </a:rPr>
              <a:t> </a:t>
            </a:r>
            <a:r>
              <a:rPr lang="zh-CN" altLang="en-US" sz="2400" dirty="0">
                <a:solidFill>
                  <a:schemeClr val="tx2"/>
                </a:solidFill>
                <a:effectLst>
                  <a:outerShdw blurRad="38100" dist="38100" dir="2700000" algn="tl">
                    <a:srgbClr val="C0C0C0"/>
                  </a:outerShdw>
                </a:effectLst>
                <a:latin typeface="幼圆" pitchFamily="49" charset="-122"/>
                <a:ea typeface="幼圆" pitchFamily="49" charset="-122"/>
              </a:rPr>
              <a:t>二进制移相键控</a:t>
            </a:r>
            <a:r>
              <a:rPr lang="en-US" altLang="zh-CN" sz="2400" dirty="0">
                <a:solidFill>
                  <a:schemeClr val="tx2"/>
                </a:solidFill>
                <a:effectLst>
                  <a:outerShdw blurRad="38100" dist="38100" dir="2700000" algn="tl">
                    <a:srgbClr val="C0C0C0"/>
                  </a:outerShdw>
                </a:effectLst>
                <a:latin typeface="幼圆" pitchFamily="49" charset="-122"/>
                <a:ea typeface="幼圆" pitchFamily="49" charset="-122"/>
              </a:rPr>
              <a:t>(2PSK)(</a:t>
            </a:r>
            <a:r>
              <a:rPr lang="zh-CN" altLang="en-US" sz="2400" dirty="0">
                <a:solidFill>
                  <a:schemeClr val="tx2"/>
                </a:solidFill>
                <a:effectLst>
                  <a:outerShdw blurRad="38100" dist="38100" dir="2700000" algn="tl">
                    <a:srgbClr val="C0C0C0"/>
                  </a:outerShdw>
                </a:effectLst>
                <a:latin typeface="幼圆" pitchFamily="49" charset="-122"/>
                <a:ea typeface="幼圆" pitchFamily="49" charset="-122"/>
              </a:rPr>
              <a:t>续</a:t>
            </a:r>
            <a:r>
              <a:rPr lang="en-US" altLang="zh-CN" sz="2400" dirty="0">
                <a:solidFill>
                  <a:schemeClr val="tx2"/>
                </a:solidFill>
                <a:effectLst>
                  <a:outerShdw blurRad="38100" dist="38100" dir="2700000" algn="tl">
                    <a:srgbClr val="C0C0C0"/>
                  </a:outerShdw>
                </a:effectLst>
                <a:latin typeface="幼圆" pitchFamily="49" charset="-122"/>
                <a:ea typeface="幼圆" pitchFamily="49" charset="-122"/>
              </a:rPr>
              <a:t>)</a:t>
            </a:r>
            <a:endParaRPr lang="zh-CN" altLang="en-US" sz="2400" dirty="0">
              <a:solidFill>
                <a:schemeClr val="tx2"/>
              </a:solidFill>
              <a:effectLst>
                <a:outerShdw blurRad="38100" dist="38100" dir="2700000" algn="tl">
                  <a:srgbClr val="C0C0C0"/>
                </a:outerShdw>
              </a:effectLst>
              <a:latin typeface="幼圆" pitchFamily="49" charset="-122"/>
              <a:ea typeface="幼圆" pitchFamily="49" charset="-122"/>
            </a:endParaRPr>
          </a:p>
          <a:p>
            <a:pPr>
              <a:spcBef>
                <a:spcPct val="50000"/>
              </a:spcBef>
              <a:buClr>
                <a:schemeClr val="folHlink"/>
              </a:buClr>
              <a:buSzPct val="60000"/>
              <a:buFont typeface="Wingdings" pitchFamily="2" charset="2"/>
              <a:buNone/>
            </a:pPr>
            <a:r>
              <a:rPr lang="zh-CN" altLang="en-GB" sz="2400" dirty="0">
                <a:latin typeface="幼圆" pitchFamily="49" charset="-122"/>
                <a:ea typeface="幼圆" pitchFamily="49" charset="-122"/>
              </a:rPr>
              <a:t>  </a:t>
            </a:r>
            <a:r>
              <a:rPr lang="en-GB" altLang="zh-CN" sz="2400" dirty="0">
                <a:latin typeface="幼圆" pitchFamily="49" charset="-122"/>
                <a:ea typeface="幼圆" pitchFamily="49" charset="-122"/>
              </a:rPr>
              <a:t>2PSK</a:t>
            </a:r>
            <a:r>
              <a:rPr lang="zh-CN" altLang="en-GB" sz="2400" dirty="0">
                <a:latin typeface="幼圆" pitchFamily="49" charset="-122"/>
                <a:ea typeface="幼圆" pitchFamily="49" charset="-122"/>
              </a:rPr>
              <a:t>信号的波形示意图</a:t>
            </a:r>
          </a:p>
          <a:p>
            <a:pPr>
              <a:spcBef>
                <a:spcPct val="50000"/>
              </a:spcBef>
              <a:buClr>
                <a:schemeClr val="folHlink"/>
              </a:buClr>
              <a:buSzPct val="60000"/>
              <a:buFont typeface="Wingdings" pitchFamily="2" charset="2"/>
              <a:buNone/>
            </a:pPr>
            <a:endParaRPr lang="zh-CN" altLang="en-GB" sz="2400" dirty="0">
              <a:latin typeface="幼圆" pitchFamily="49" charset="-122"/>
              <a:ea typeface="幼圆" pitchFamily="49" charset="-122"/>
            </a:endParaRPr>
          </a:p>
          <a:p>
            <a:pPr>
              <a:spcBef>
                <a:spcPct val="50000"/>
              </a:spcBef>
              <a:buClr>
                <a:schemeClr val="folHlink"/>
              </a:buClr>
              <a:buSzPct val="60000"/>
              <a:buFont typeface="Wingdings" pitchFamily="2" charset="2"/>
              <a:buNone/>
            </a:pPr>
            <a:endParaRPr lang="zh-CN" altLang="en-GB" sz="2400" dirty="0">
              <a:latin typeface="幼圆" pitchFamily="49" charset="-122"/>
              <a:ea typeface="幼圆" pitchFamily="49" charset="-122"/>
            </a:endParaRPr>
          </a:p>
          <a:p>
            <a:pPr>
              <a:spcBef>
                <a:spcPct val="50000"/>
              </a:spcBef>
              <a:buClr>
                <a:schemeClr val="folHlink"/>
              </a:buClr>
              <a:buSzPct val="60000"/>
              <a:buFont typeface="Wingdings" pitchFamily="2" charset="2"/>
              <a:buNone/>
            </a:pPr>
            <a:endParaRPr lang="zh-CN" altLang="en-GB" sz="2400" dirty="0">
              <a:latin typeface="幼圆" pitchFamily="49" charset="-122"/>
              <a:ea typeface="幼圆" pitchFamily="49" charset="-122"/>
            </a:endParaRPr>
          </a:p>
          <a:p>
            <a:pPr>
              <a:spcBef>
                <a:spcPct val="50000"/>
              </a:spcBef>
              <a:buClr>
                <a:schemeClr val="folHlink"/>
              </a:buClr>
              <a:buSzPct val="60000"/>
              <a:buFont typeface="Wingdings" pitchFamily="2" charset="2"/>
              <a:buNone/>
            </a:pPr>
            <a:endParaRPr lang="zh-CN" altLang="en-GB" sz="2400" dirty="0">
              <a:latin typeface="幼圆" pitchFamily="49" charset="-122"/>
              <a:ea typeface="幼圆" pitchFamily="49" charset="-122"/>
            </a:endParaRPr>
          </a:p>
          <a:p>
            <a:pPr>
              <a:spcBef>
                <a:spcPct val="50000"/>
              </a:spcBef>
              <a:buClr>
                <a:schemeClr val="folHlink"/>
              </a:buClr>
              <a:buSzPct val="60000"/>
              <a:buFont typeface="Wingdings" pitchFamily="2" charset="2"/>
              <a:buNone/>
            </a:pPr>
            <a:r>
              <a:rPr lang="zh-CN" altLang="en-GB" sz="2400" dirty="0">
                <a:latin typeface="幼圆" pitchFamily="49" charset="-122"/>
                <a:ea typeface="幼圆" pitchFamily="49" charset="-122"/>
              </a:rPr>
              <a:t>  </a:t>
            </a:r>
            <a:r>
              <a:rPr lang="en-GB" altLang="zh-CN" sz="2400" dirty="0">
                <a:latin typeface="幼圆" pitchFamily="49" charset="-122"/>
                <a:ea typeface="幼圆" pitchFamily="49" charset="-122"/>
              </a:rPr>
              <a:t>2PSK</a:t>
            </a:r>
            <a:r>
              <a:rPr lang="zh-CN" altLang="en-GB" sz="2400" dirty="0">
                <a:latin typeface="幼圆" pitchFamily="49" charset="-122"/>
                <a:ea typeface="幼圆" pitchFamily="49" charset="-122"/>
              </a:rPr>
              <a:t>信号调制的实现方案</a:t>
            </a:r>
          </a:p>
        </p:txBody>
      </p:sp>
      <p:sp>
        <p:nvSpPr>
          <p:cNvPr id="952327" name="Rectangle 7"/>
          <p:cNvSpPr>
            <a:spLocks noChangeArrowheads="1"/>
          </p:cNvSpPr>
          <p:nvPr/>
        </p:nvSpPr>
        <p:spPr bwMode="auto">
          <a:xfrm>
            <a:off x="0" y="2876550"/>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52326" name="Object 6"/>
          <p:cNvGraphicFramePr>
            <a:graphicFrameLocks noChangeAspect="1"/>
          </p:cNvGraphicFramePr>
          <p:nvPr/>
        </p:nvGraphicFramePr>
        <p:xfrm>
          <a:off x="1208627" y="4027488"/>
          <a:ext cx="3899237" cy="2036762"/>
        </p:xfrm>
        <a:graphic>
          <a:graphicData uri="http://schemas.openxmlformats.org/presentationml/2006/ole">
            <p:oleObj spid="_x0000_s19459" name="Visio" r:id="rId4" imgW="1951482" imgH="1100709" progId="">
              <p:embed/>
            </p:oleObj>
          </a:graphicData>
        </a:graphic>
      </p:graphicFrame>
      <p:sp>
        <p:nvSpPr>
          <p:cNvPr id="952329" name="Rectangle 9"/>
          <p:cNvSpPr>
            <a:spLocks noChangeArrowheads="1"/>
          </p:cNvSpPr>
          <p:nvPr/>
        </p:nvSpPr>
        <p:spPr bwMode="auto">
          <a:xfrm>
            <a:off x="0" y="2781300"/>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52328" name="Object 8"/>
          <p:cNvGraphicFramePr>
            <a:graphicFrameLocks noChangeAspect="1"/>
          </p:cNvGraphicFramePr>
          <p:nvPr/>
        </p:nvGraphicFramePr>
        <p:xfrm>
          <a:off x="5496412" y="3860800"/>
          <a:ext cx="3665421" cy="2171700"/>
        </p:xfrm>
        <a:graphic>
          <a:graphicData uri="http://schemas.openxmlformats.org/presentationml/2006/ole">
            <p:oleObj spid="_x0000_s19460" name="Visio" r:id="rId5" imgW="2295525" imgH="1476756" progId="">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ChangeArrowheads="1"/>
          </p:cNvSpPr>
          <p:nvPr/>
        </p:nvSpPr>
        <p:spPr bwMode="auto">
          <a:xfrm>
            <a:off x="0" y="0"/>
            <a:ext cx="7161212" cy="400110"/>
          </a:xfrm>
          <a:prstGeom prst="rect">
            <a:avLst/>
          </a:prstGeom>
          <a:noFill/>
          <a:ln w="9525">
            <a:noFill/>
            <a:miter lim="800000"/>
            <a:headEnd/>
            <a:tailEnd/>
          </a:ln>
          <a:effectLst/>
        </p:spPr>
        <p:txBody>
          <a:bodyPr wrap="square">
            <a:spAutoFit/>
          </a:bodyPr>
          <a:lstStyle/>
          <a:p>
            <a:r>
              <a:rPr lang="zh-CN" altLang="en-US" sz="2000" dirty="0" smtClean="0">
                <a:solidFill>
                  <a:schemeClr val="hlink"/>
                </a:solidFill>
                <a:effectLst>
                  <a:outerShdw blurRad="38100" dist="38100" dir="2700000" algn="tl">
                    <a:srgbClr val="C0C0C0"/>
                  </a:outerShdw>
                </a:effectLst>
                <a:latin typeface="幼圆" pitchFamily="49" charset="-122"/>
                <a:ea typeface="幼圆" pitchFamily="49" charset="-122"/>
              </a:rPr>
              <a:t>二进制数字调制系统的性能比较</a:t>
            </a:r>
            <a:endParaRPr lang="zh-CN" altLang="en-US" sz="2000" dirty="0">
              <a:solidFill>
                <a:schemeClr val="hlink"/>
              </a:solidFill>
              <a:effectLst>
                <a:outerShdw blurRad="38100" dist="38100" dir="2700000" algn="tl">
                  <a:srgbClr val="C0C0C0"/>
                </a:outerShdw>
              </a:effectLst>
              <a:latin typeface="幼圆" pitchFamily="49" charset="-122"/>
              <a:ea typeface="幼圆" pitchFamily="49" charset="-122"/>
            </a:endParaRPr>
          </a:p>
        </p:txBody>
      </p:sp>
      <p:pic>
        <p:nvPicPr>
          <p:cNvPr id="19" name="Picture 4" descr="t0618"/>
          <p:cNvPicPr>
            <a:picLocks noChangeAspect="1" noChangeArrowheads="1"/>
          </p:cNvPicPr>
          <p:nvPr/>
        </p:nvPicPr>
        <p:blipFill>
          <a:blip r:embed="rId2" cstate="print"/>
          <a:srcRect/>
          <a:stretch>
            <a:fillRect/>
          </a:stretch>
        </p:blipFill>
        <p:spPr bwMode="auto">
          <a:xfrm>
            <a:off x="303212" y="533400"/>
            <a:ext cx="9144000" cy="5867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ChangeArrowheads="1"/>
          </p:cNvSpPr>
          <p:nvPr/>
        </p:nvSpPr>
        <p:spPr bwMode="auto">
          <a:xfrm>
            <a:off x="0" y="0"/>
            <a:ext cx="7161212" cy="400110"/>
          </a:xfrm>
          <a:prstGeom prst="rect">
            <a:avLst/>
          </a:prstGeom>
          <a:noFill/>
          <a:ln w="9525">
            <a:noFill/>
            <a:miter lim="800000"/>
            <a:headEnd/>
            <a:tailEnd/>
          </a:ln>
          <a:effectLst/>
        </p:spPr>
        <p:txBody>
          <a:bodyPr wrap="square">
            <a:spAutoFit/>
          </a:bodyPr>
          <a:lstStyle/>
          <a:p>
            <a:r>
              <a:rPr lang="zh-CN" altLang="en-US" sz="2000" dirty="0" smtClean="0">
                <a:solidFill>
                  <a:schemeClr val="hlink"/>
                </a:solidFill>
                <a:effectLst>
                  <a:outerShdw blurRad="38100" dist="38100" dir="2700000" algn="tl">
                    <a:srgbClr val="C0C0C0"/>
                  </a:outerShdw>
                </a:effectLst>
                <a:latin typeface="幼圆" pitchFamily="49" charset="-122"/>
                <a:ea typeface="幼圆" pitchFamily="49" charset="-122"/>
              </a:rPr>
              <a:t>二进制数字调制系统的性能比较</a:t>
            </a:r>
            <a:endParaRPr lang="zh-CN" altLang="en-US" sz="2000" dirty="0">
              <a:solidFill>
                <a:schemeClr val="hlink"/>
              </a:solidFill>
              <a:effectLst>
                <a:outerShdw blurRad="38100" dist="38100" dir="2700000" algn="tl">
                  <a:srgbClr val="C0C0C0"/>
                </a:outerShdw>
              </a:effectLst>
              <a:latin typeface="幼圆" pitchFamily="49" charset="-122"/>
              <a:ea typeface="幼圆" pitchFamily="49" charset="-122"/>
            </a:endParaRPr>
          </a:p>
        </p:txBody>
      </p:sp>
      <p:sp>
        <p:nvSpPr>
          <p:cNvPr id="5" name="矩形 4"/>
          <p:cNvSpPr/>
          <p:nvPr/>
        </p:nvSpPr>
        <p:spPr>
          <a:xfrm>
            <a:off x="303212" y="762000"/>
            <a:ext cx="8534400" cy="5632311"/>
          </a:xfrm>
          <a:prstGeom prst="rect">
            <a:avLst/>
          </a:prstGeom>
        </p:spPr>
        <p:txBody>
          <a:bodyPr wrap="square">
            <a:spAutoFit/>
          </a:bodyPr>
          <a:lstStyle/>
          <a:p>
            <a:pPr marL="342900" indent="-342900"/>
            <a:r>
              <a:rPr lang="en-US" altLang="zh-CN" dirty="0" smtClean="0"/>
              <a:t>1.</a:t>
            </a:r>
            <a:r>
              <a:rPr lang="zh-CN" altLang="en-US" dirty="0" smtClean="0"/>
              <a:t>关于误码率</a:t>
            </a:r>
            <a:endParaRPr lang="en-US" altLang="zh-CN" dirty="0" smtClean="0"/>
          </a:p>
          <a:p>
            <a:pPr marL="342900" indent="-342900"/>
            <a:endParaRPr lang="en-US" altLang="zh-CN" dirty="0" smtClean="0"/>
          </a:p>
          <a:p>
            <a:pPr marL="342900" indent="-342900">
              <a:buFont typeface="Wingdings" pitchFamily="2" charset="2"/>
              <a:buChar char="Ø"/>
            </a:pPr>
            <a:r>
              <a:rPr lang="zh-CN" altLang="en-US" dirty="0" smtClean="0"/>
              <a:t>若信噪比</a:t>
            </a:r>
            <a:r>
              <a:rPr lang="en-US" altLang="zh-CN" dirty="0" smtClean="0"/>
              <a:t>r</a:t>
            </a:r>
            <a:r>
              <a:rPr lang="zh-CN" altLang="en-US" dirty="0" smtClean="0"/>
              <a:t>一定，</a:t>
            </a:r>
            <a:r>
              <a:rPr lang="en-US" altLang="zh-CN" dirty="0" smtClean="0">
                <a:solidFill>
                  <a:srgbClr val="FF0000"/>
                </a:solidFill>
              </a:rPr>
              <a:t>2PSK</a:t>
            </a:r>
            <a:r>
              <a:rPr lang="zh-CN" altLang="en-US" dirty="0" smtClean="0"/>
              <a:t>系统的误码率低于</a:t>
            </a:r>
            <a:r>
              <a:rPr lang="en-US" altLang="zh-CN" dirty="0" smtClean="0"/>
              <a:t>2FSK</a:t>
            </a:r>
            <a:r>
              <a:rPr lang="zh-CN" altLang="en-US" dirty="0" smtClean="0"/>
              <a:t>系统，</a:t>
            </a:r>
            <a:r>
              <a:rPr lang="en-US" altLang="zh-CN" dirty="0" smtClean="0"/>
              <a:t>2FSK</a:t>
            </a:r>
            <a:r>
              <a:rPr lang="zh-CN" altLang="en-US" dirty="0" smtClean="0"/>
              <a:t>系统的误码率低于</a:t>
            </a:r>
            <a:r>
              <a:rPr lang="en-US" altLang="zh-CN" dirty="0" smtClean="0"/>
              <a:t>2ASK</a:t>
            </a:r>
            <a:r>
              <a:rPr lang="zh-CN" altLang="en-US" dirty="0" smtClean="0"/>
              <a:t>系统</a:t>
            </a:r>
            <a:endParaRPr lang="en-US" altLang="zh-CN" dirty="0" smtClean="0"/>
          </a:p>
          <a:p>
            <a:pPr marL="342900" indent="-342900">
              <a:buFont typeface="Wingdings" pitchFamily="2" charset="2"/>
              <a:buChar char="Ø"/>
            </a:pPr>
            <a:endParaRPr lang="en-US" altLang="zh-CN" dirty="0" smtClean="0"/>
          </a:p>
          <a:p>
            <a:pPr marL="342900" indent="-342900">
              <a:buFont typeface="Wingdings" pitchFamily="2" charset="2"/>
              <a:buChar char="Ø"/>
            </a:pPr>
            <a:r>
              <a:rPr lang="zh-CN" altLang="en-US" dirty="0" smtClean="0"/>
              <a:t>采用</a:t>
            </a:r>
            <a:r>
              <a:rPr lang="zh-CN" altLang="en-US" dirty="0" smtClean="0">
                <a:solidFill>
                  <a:srgbClr val="FF0000"/>
                </a:solidFill>
              </a:rPr>
              <a:t>相干解调</a:t>
            </a:r>
            <a:r>
              <a:rPr lang="zh-CN" altLang="en-US" dirty="0" smtClean="0"/>
              <a:t>方式的误码率低于采用非相干解调方式的误码率</a:t>
            </a:r>
            <a:endParaRPr lang="en-US" altLang="zh-CN" dirty="0" smtClean="0"/>
          </a:p>
          <a:p>
            <a:pPr marL="342900" indent="-342900">
              <a:buFont typeface="Wingdings" pitchFamily="2" charset="2"/>
              <a:buChar char="Ø"/>
            </a:pPr>
            <a:endParaRPr lang="en-US" altLang="zh-CN" dirty="0" smtClean="0"/>
          </a:p>
          <a:p>
            <a:pPr marL="342900" indent="-342900"/>
            <a:r>
              <a:rPr lang="en-US" altLang="zh-CN" dirty="0" smtClean="0"/>
              <a:t>2. </a:t>
            </a:r>
            <a:r>
              <a:rPr lang="zh-CN" altLang="en-US" dirty="0" smtClean="0"/>
              <a:t>关于频带利用率：</a:t>
            </a:r>
            <a:endParaRPr lang="en-US" altLang="zh-CN" dirty="0" smtClean="0"/>
          </a:p>
          <a:p>
            <a:pPr marL="342900" indent="-342900"/>
            <a:endParaRPr lang="en-US" altLang="zh-CN" dirty="0" smtClean="0"/>
          </a:p>
          <a:p>
            <a:pPr marL="342900" indent="-342900">
              <a:buFont typeface="Wingdings" pitchFamily="2" charset="2"/>
              <a:buChar char="Ø"/>
            </a:pPr>
            <a:r>
              <a:rPr lang="zh-CN" altLang="en-US" dirty="0" smtClean="0"/>
              <a:t>在码元速率一定的情况下，</a:t>
            </a:r>
            <a:r>
              <a:rPr lang="en-US" altLang="zh-CN" dirty="0" smtClean="0"/>
              <a:t>2FSK</a:t>
            </a:r>
            <a:r>
              <a:rPr lang="zh-CN" altLang="en-US" dirty="0" smtClean="0"/>
              <a:t>的频带利用率最低</a:t>
            </a:r>
            <a:endParaRPr lang="en-US" altLang="zh-CN" dirty="0" smtClean="0"/>
          </a:p>
          <a:p>
            <a:pPr marL="342900" indent="-342900">
              <a:buFont typeface="Wingdings" pitchFamily="2" charset="2"/>
              <a:buChar char="Ø"/>
            </a:pPr>
            <a:endParaRPr lang="en-US" altLang="zh-CN" dirty="0" smtClean="0"/>
          </a:p>
          <a:p>
            <a:pPr marL="342900" indent="-342900">
              <a:buFont typeface="Wingdings" pitchFamily="2" charset="2"/>
              <a:buChar char="Ø"/>
            </a:pPr>
            <a:r>
              <a:rPr lang="en-US" altLang="zh-CN" dirty="0" smtClean="0">
                <a:solidFill>
                  <a:srgbClr val="FF0000"/>
                </a:solidFill>
              </a:rPr>
              <a:t>2ASK</a:t>
            </a:r>
            <a:r>
              <a:rPr lang="zh-CN" altLang="en-US" dirty="0" smtClean="0">
                <a:solidFill>
                  <a:srgbClr val="FF0000"/>
                </a:solidFill>
              </a:rPr>
              <a:t>和</a:t>
            </a:r>
            <a:r>
              <a:rPr lang="en-US" altLang="zh-CN" dirty="0" smtClean="0">
                <a:solidFill>
                  <a:srgbClr val="FF0000"/>
                </a:solidFill>
              </a:rPr>
              <a:t>2PSK</a:t>
            </a:r>
            <a:r>
              <a:rPr lang="zh-CN" altLang="en-US" dirty="0" smtClean="0"/>
              <a:t>相当；</a:t>
            </a:r>
            <a:endParaRPr lang="en-US" altLang="zh-CN" dirty="0" smtClean="0"/>
          </a:p>
          <a:p>
            <a:pPr marL="342900" indent="-342900">
              <a:buFont typeface="Wingdings" pitchFamily="2" charset="2"/>
              <a:buChar char="Ø"/>
            </a:pPr>
            <a:endParaRPr lang="en-US" altLang="zh-CN" dirty="0" smtClean="0"/>
          </a:p>
          <a:p>
            <a:pPr marL="342900" indent="-342900"/>
            <a:r>
              <a:rPr lang="en-US" altLang="zh-CN" dirty="0" smtClean="0"/>
              <a:t>3.</a:t>
            </a:r>
            <a:r>
              <a:rPr lang="zh-CN" altLang="en-US" dirty="0" smtClean="0"/>
              <a:t>对信道特性变化的敏感性： </a:t>
            </a:r>
            <a:endParaRPr lang="en-US" altLang="zh-CN" dirty="0" smtClean="0"/>
          </a:p>
          <a:p>
            <a:pPr marL="342900" indent="-342900"/>
            <a:endParaRPr lang="en-US" altLang="zh-CN" dirty="0" smtClean="0"/>
          </a:p>
          <a:p>
            <a:pPr marL="342900" indent="-342900">
              <a:buFont typeface="Wingdings" pitchFamily="2" charset="2"/>
              <a:buChar char="Ø"/>
            </a:pPr>
            <a:r>
              <a:rPr lang="en-US" altLang="zh-CN" dirty="0" smtClean="0"/>
              <a:t>2ASK</a:t>
            </a:r>
            <a:r>
              <a:rPr lang="zh-CN" altLang="en-US" dirty="0" smtClean="0"/>
              <a:t>对信道特性变化敏感，性能最差；</a:t>
            </a:r>
            <a:endParaRPr lang="en-US" altLang="zh-CN" dirty="0" smtClean="0"/>
          </a:p>
          <a:p>
            <a:pPr marL="342900" indent="-342900">
              <a:buFont typeface="Wingdings" pitchFamily="2" charset="2"/>
              <a:buChar char="Ø"/>
            </a:pPr>
            <a:endParaRPr lang="en-US" altLang="zh-CN" dirty="0" smtClean="0"/>
          </a:p>
          <a:p>
            <a:pPr marL="342900" indent="-342900">
              <a:buFont typeface="Wingdings" pitchFamily="2" charset="2"/>
              <a:buChar char="Ø"/>
            </a:pPr>
            <a:r>
              <a:rPr lang="en-US" altLang="zh-CN" dirty="0" smtClean="0">
                <a:solidFill>
                  <a:srgbClr val="FF0000"/>
                </a:solidFill>
              </a:rPr>
              <a:t>2FSK</a:t>
            </a:r>
            <a:r>
              <a:rPr lang="zh-CN" altLang="en-US" dirty="0" smtClean="0">
                <a:solidFill>
                  <a:srgbClr val="FF0000"/>
                </a:solidFill>
              </a:rPr>
              <a:t>和</a:t>
            </a:r>
            <a:r>
              <a:rPr lang="en-US" altLang="zh-CN" dirty="0" smtClean="0">
                <a:solidFill>
                  <a:srgbClr val="FF0000"/>
                </a:solidFill>
              </a:rPr>
              <a:t>2PSK</a:t>
            </a:r>
            <a:r>
              <a:rPr lang="zh-CN" altLang="en-US" dirty="0" smtClean="0"/>
              <a:t>不敏感</a:t>
            </a:r>
            <a:endParaRPr lang="en-US" altLang="zh-CN" dirty="0" smtClean="0"/>
          </a:p>
          <a:p>
            <a:pPr marL="342900" indent="-342900"/>
            <a:endParaRPr lang="en-US" altLang="zh-CN" dirty="0" smtClean="0"/>
          </a:p>
          <a:p>
            <a:pPr marL="342900" indent="-342900"/>
            <a:r>
              <a:rPr lang="zh-CN" altLang="en-US" b="1" dirty="0" smtClean="0">
                <a:solidFill>
                  <a:schemeClr val="accent2"/>
                </a:solidFill>
              </a:rPr>
              <a:t>结论是：综合考虑，</a:t>
            </a:r>
            <a:r>
              <a:rPr lang="en-US" altLang="zh-CN" b="1" dirty="0" smtClean="0">
                <a:solidFill>
                  <a:schemeClr val="accent2"/>
                </a:solidFill>
              </a:rPr>
              <a:t>PSK</a:t>
            </a:r>
            <a:r>
              <a:rPr lang="zh-CN" altLang="en-US" b="1" dirty="0" smtClean="0">
                <a:solidFill>
                  <a:schemeClr val="accent2"/>
                </a:solidFill>
              </a:rPr>
              <a:t>最常用</a:t>
            </a:r>
            <a:endParaRPr lang="zh-CN" altLang="en-US" b="1" dirty="0">
              <a:solidFill>
                <a:schemeClr val="accent2"/>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4012" y="5029200"/>
            <a:ext cx="3701334" cy="353943"/>
          </a:xfrm>
          <a:prstGeom prst="rect">
            <a:avLst/>
          </a:prstGeom>
          <a:noFill/>
        </p:spPr>
        <p:txBody>
          <a:bodyPr wrap="none" lIns="0" tIns="0" rIns="0" rtlCol="0">
            <a:spAutoFit/>
          </a:bodyPr>
          <a:lstStyle/>
          <a:p>
            <a:pPr>
              <a:lnSpc>
                <a:spcPts val="2400"/>
              </a:lnSpc>
              <a:tabLst/>
            </a:pPr>
            <a:r>
              <a:rPr lang="en-US" altLang="zh-CN" sz="2402" dirty="0" smtClean="0">
                <a:solidFill>
                  <a:srgbClr val="0000A1"/>
                </a:solidFill>
                <a:latin typeface="Times New Roman" pitchFamily="18" charset="0"/>
                <a:cs typeface="Times New Roman" pitchFamily="18" charset="0"/>
              </a:rPr>
              <a:t> 256QAM</a:t>
            </a:r>
            <a:r>
              <a:rPr lang="en-US" altLang="zh-CN" sz="2402" dirty="0" smtClean="0">
                <a:latin typeface="Times New Roman" pitchFamily="18" charset="0"/>
                <a:cs typeface="Times New Roman" pitchFamily="18" charset="0"/>
              </a:rPr>
              <a:t>    </a:t>
            </a:r>
            <a:r>
              <a:rPr lang="en-US" altLang="zh-CN" sz="2402" dirty="0" smtClean="0">
                <a:solidFill>
                  <a:srgbClr val="0000A1"/>
                </a:solidFill>
                <a:latin typeface="Times New Roman" pitchFamily="18" charset="0"/>
                <a:cs typeface="Times New Roman" pitchFamily="18" charset="0"/>
              </a:rPr>
              <a:t>8</a:t>
            </a:r>
            <a:r>
              <a:rPr lang="en-US" altLang="zh-CN" sz="2402" dirty="0" smtClean="0">
                <a:latin typeface="Times New Roman" pitchFamily="18" charset="0"/>
                <a:cs typeface="Times New Roman" pitchFamily="18" charset="0"/>
              </a:rPr>
              <a:t>  </a:t>
            </a:r>
            <a:r>
              <a:rPr lang="en-US" altLang="zh-CN" sz="2402" dirty="0" smtClean="0">
                <a:solidFill>
                  <a:srgbClr val="0000A1"/>
                </a:solidFill>
                <a:latin typeface="Times New Roman" pitchFamily="18" charset="0"/>
                <a:cs typeface="Times New Roman" pitchFamily="18" charset="0"/>
              </a:rPr>
              <a:t>bits/second/Hz</a:t>
            </a:r>
          </a:p>
        </p:txBody>
      </p:sp>
      <p:sp>
        <p:nvSpPr>
          <p:cNvPr id="6" name="TextBox 1"/>
          <p:cNvSpPr txBox="1"/>
          <p:nvPr/>
        </p:nvSpPr>
        <p:spPr>
          <a:xfrm>
            <a:off x="1293812" y="685800"/>
            <a:ext cx="7124700" cy="1435100"/>
          </a:xfrm>
          <a:prstGeom prst="rect">
            <a:avLst/>
          </a:prstGeom>
          <a:noFill/>
        </p:spPr>
        <p:txBody>
          <a:bodyPr wrap="none" lIns="0" tIns="0" rIns="0" rtlCol="0">
            <a:spAutoFit/>
          </a:bodyPr>
          <a:lstStyle/>
          <a:p>
            <a:pPr>
              <a:lnSpc>
                <a:spcPts val="3200"/>
              </a:lnSpc>
              <a:tabLst>
                <a:tab pos="457200" algn="l"/>
                <a:tab pos="2743200" algn="l"/>
              </a:tabLst>
            </a:pPr>
            <a:r>
              <a:rPr lang="en-US" altLang="zh-CN" sz="3204" dirty="0" smtClean="0">
                <a:solidFill>
                  <a:srgbClr val="000000"/>
                </a:solidFill>
                <a:latin typeface="Times New Roman" pitchFamily="18" charset="0"/>
                <a:cs typeface="Times New Roman" pitchFamily="18" charset="0"/>
              </a:rPr>
              <a:t>Major</a:t>
            </a:r>
            <a:r>
              <a:rPr lang="en-US" altLang="zh-CN" sz="3204" dirty="0" smtClean="0">
                <a:latin typeface="Times New Roman" pitchFamily="18" charset="0"/>
                <a:cs typeface="Times New Roman" pitchFamily="18" charset="0"/>
              </a:rPr>
              <a:t>  </a:t>
            </a:r>
            <a:r>
              <a:rPr lang="en-US" altLang="zh-CN" sz="3204" dirty="0" smtClean="0">
                <a:solidFill>
                  <a:srgbClr val="000000"/>
                </a:solidFill>
                <a:latin typeface="Times New Roman" pitchFamily="18" charset="0"/>
                <a:cs typeface="Times New Roman" pitchFamily="18" charset="0"/>
              </a:rPr>
              <a:t>Modulation</a:t>
            </a:r>
            <a:r>
              <a:rPr lang="en-US" altLang="zh-CN" sz="3204" dirty="0" smtClean="0">
                <a:latin typeface="Times New Roman" pitchFamily="18" charset="0"/>
                <a:cs typeface="Times New Roman" pitchFamily="18" charset="0"/>
              </a:rPr>
              <a:t>  </a:t>
            </a:r>
            <a:r>
              <a:rPr lang="en-US" altLang="zh-CN" sz="3204" dirty="0" smtClean="0">
                <a:solidFill>
                  <a:srgbClr val="000000"/>
                </a:solidFill>
                <a:latin typeface="Times New Roman" pitchFamily="18" charset="0"/>
                <a:cs typeface="Times New Roman" pitchFamily="18" charset="0"/>
              </a:rPr>
              <a:t>Goal:</a:t>
            </a:r>
          </a:p>
          <a:p>
            <a:pPr>
              <a:lnSpc>
                <a:spcPts val="3600"/>
              </a:lnSpc>
              <a:tabLst>
                <a:tab pos="457200" algn="l"/>
                <a:tab pos="2743200" algn="l"/>
              </a:tabLst>
            </a:pPr>
            <a:r>
              <a:rPr lang="en-US" altLang="zh-CN" dirty="0" smtClean="0"/>
              <a:t>		</a:t>
            </a:r>
            <a:r>
              <a:rPr lang="en-US" altLang="zh-CN" sz="3204" dirty="0" smtClean="0">
                <a:solidFill>
                  <a:srgbClr val="0000FF"/>
                </a:solidFill>
                <a:latin typeface="Times New Roman" pitchFamily="18" charset="0"/>
                <a:cs typeface="Times New Roman" pitchFamily="18" charset="0"/>
              </a:rPr>
              <a:t>--Spectral</a:t>
            </a:r>
            <a:r>
              <a:rPr lang="en-US" altLang="zh-CN" sz="3204" dirty="0" smtClean="0">
                <a:latin typeface="Times New Roman" pitchFamily="18" charset="0"/>
                <a:cs typeface="Times New Roman" pitchFamily="18" charset="0"/>
              </a:rPr>
              <a:t>  </a:t>
            </a:r>
            <a:r>
              <a:rPr lang="en-US" altLang="zh-CN" sz="3204" dirty="0" smtClean="0">
                <a:solidFill>
                  <a:srgbClr val="0000FF"/>
                </a:solidFill>
                <a:latin typeface="Times New Roman" pitchFamily="18" charset="0"/>
                <a:cs typeface="Times New Roman" pitchFamily="18" charset="0"/>
              </a:rPr>
              <a:t>Efficiency</a:t>
            </a:r>
          </a:p>
          <a:p>
            <a:pPr>
              <a:lnSpc>
                <a:spcPts val="1000"/>
              </a:lnSpc>
            </a:pPr>
            <a:endParaRPr lang="en-US" altLang="zh-CN" dirty="0" smtClean="0"/>
          </a:p>
          <a:p>
            <a:pPr>
              <a:lnSpc>
                <a:spcPts val="3400"/>
              </a:lnSpc>
              <a:tabLst>
                <a:tab pos="457200" algn="l"/>
                <a:tab pos="2743200" algn="l"/>
              </a:tabLst>
            </a:pPr>
            <a:r>
              <a:rPr lang="en-US" altLang="zh-CN" dirty="0" smtClean="0"/>
              <a:t>	</a:t>
            </a:r>
            <a:r>
              <a:rPr lang="en-US" altLang="zh-CN" sz="2606" dirty="0" smtClean="0">
                <a:solidFill>
                  <a:srgbClr val="FF0000"/>
                </a:solidFill>
                <a:latin typeface="Times New Roman" pitchFamily="18" charset="0"/>
                <a:cs typeface="Times New Roman" pitchFamily="18" charset="0"/>
              </a:rPr>
              <a:t>Theoretical</a:t>
            </a:r>
            <a:r>
              <a:rPr lang="en-US" altLang="zh-CN" sz="2606" dirty="0" smtClean="0">
                <a:latin typeface="Times New Roman" pitchFamily="18" charset="0"/>
                <a:cs typeface="Times New Roman" pitchFamily="18" charset="0"/>
              </a:rPr>
              <a:t>  </a:t>
            </a:r>
            <a:r>
              <a:rPr lang="en-US" altLang="zh-CN" sz="2606" dirty="0" smtClean="0">
                <a:solidFill>
                  <a:srgbClr val="FF0000"/>
                </a:solidFill>
                <a:latin typeface="Times New Roman" pitchFamily="18" charset="0"/>
                <a:cs typeface="Times New Roman" pitchFamily="18" charset="0"/>
              </a:rPr>
              <a:t>Bandwidth</a:t>
            </a:r>
            <a:r>
              <a:rPr lang="en-US" altLang="zh-CN" sz="2606" dirty="0" smtClean="0">
                <a:latin typeface="Times New Roman" pitchFamily="18" charset="0"/>
                <a:cs typeface="Times New Roman" pitchFamily="18" charset="0"/>
              </a:rPr>
              <a:t>  </a:t>
            </a:r>
            <a:r>
              <a:rPr lang="en-US" altLang="zh-CN" sz="2606" dirty="0" smtClean="0">
                <a:solidFill>
                  <a:srgbClr val="FF0000"/>
                </a:solidFill>
                <a:latin typeface="Times New Roman" pitchFamily="18" charset="0"/>
                <a:cs typeface="Times New Roman" pitchFamily="18" charset="0"/>
              </a:rPr>
              <a:t>Efficiency</a:t>
            </a:r>
            <a:r>
              <a:rPr lang="en-US" altLang="zh-CN" sz="2606" dirty="0" smtClean="0">
                <a:latin typeface="Times New Roman" pitchFamily="18" charset="0"/>
                <a:cs typeface="Times New Roman" pitchFamily="18" charset="0"/>
              </a:rPr>
              <a:t>  </a:t>
            </a:r>
            <a:r>
              <a:rPr lang="en-US" altLang="zh-CN" sz="2606" dirty="0" smtClean="0">
                <a:solidFill>
                  <a:srgbClr val="FF0000"/>
                </a:solidFill>
                <a:latin typeface="Times New Roman" pitchFamily="18" charset="0"/>
                <a:cs typeface="Times New Roman" pitchFamily="18" charset="0"/>
              </a:rPr>
              <a:t>Limits:</a:t>
            </a:r>
          </a:p>
        </p:txBody>
      </p:sp>
      <p:sp>
        <p:nvSpPr>
          <p:cNvPr id="7" name="TextBox 1"/>
          <p:cNvSpPr txBox="1"/>
          <p:nvPr/>
        </p:nvSpPr>
        <p:spPr>
          <a:xfrm>
            <a:off x="2589212" y="3048000"/>
            <a:ext cx="101600" cy="152400"/>
          </a:xfrm>
          <a:prstGeom prst="rect">
            <a:avLst/>
          </a:prstGeom>
          <a:noFill/>
        </p:spPr>
        <p:txBody>
          <a:bodyPr wrap="none" lIns="0" tIns="0" rIns="0" rtlCol="0">
            <a:spAutoFit/>
          </a:bodyPr>
          <a:lstStyle/>
          <a:p>
            <a:pPr>
              <a:lnSpc>
                <a:spcPts val="1200"/>
              </a:lnSpc>
              <a:tabLst/>
            </a:pPr>
            <a:r>
              <a:rPr lang="en-US" altLang="zh-CN" sz="1103" dirty="0" smtClean="0">
                <a:solidFill>
                  <a:srgbClr val="000000"/>
                </a:solidFill>
                <a:latin typeface="Wingdings" pitchFamily="18" charset="0"/>
                <a:cs typeface="Wingdings" pitchFamily="18" charset="0"/>
              </a:rPr>
              <a:t></a:t>
            </a:r>
          </a:p>
        </p:txBody>
      </p:sp>
      <p:sp>
        <p:nvSpPr>
          <p:cNvPr id="9" name="TextBox 1"/>
          <p:cNvSpPr txBox="1"/>
          <p:nvPr/>
        </p:nvSpPr>
        <p:spPr>
          <a:xfrm>
            <a:off x="3136900" y="2998857"/>
            <a:ext cx="4252912" cy="353943"/>
          </a:xfrm>
          <a:prstGeom prst="rect">
            <a:avLst/>
          </a:prstGeom>
          <a:noFill/>
        </p:spPr>
        <p:txBody>
          <a:bodyPr wrap="square" lIns="0" tIns="0" rIns="0" rtlCol="0">
            <a:spAutoFit/>
          </a:bodyPr>
          <a:lstStyle/>
          <a:p>
            <a:pPr>
              <a:lnSpc>
                <a:spcPts val="2400"/>
              </a:lnSpc>
              <a:tabLst/>
            </a:pPr>
            <a:r>
              <a:rPr lang="en-US" altLang="zh-CN" sz="2400" dirty="0" smtClean="0">
                <a:solidFill>
                  <a:srgbClr val="0000A1"/>
                </a:solidFill>
                <a:latin typeface="Times New Roman" pitchFamily="18" charset="0"/>
                <a:cs typeface="Times New Roman" pitchFamily="18" charset="0"/>
              </a:rPr>
              <a:t>BPSK       1  bit/second/Hz</a:t>
            </a:r>
          </a:p>
        </p:txBody>
      </p:sp>
      <p:sp>
        <p:nvSpPr>
          <p:cNvPr id="10" name="TextBox 1"/>
          <p:cNvSpPr txBox="1"/>
          <p:nvPr/>
        </p:nvSpPr>
        <p:spPr>
          <a:xfrm>
            <a:off x="2589212" y="3370927"/>
            <a:ext cx="103188" cy="1277273"/>
          </a:xfrm>
          <a:prstGeom prst="rect">
            <a:avLst/>
          </a:prstGeom>
          <a:noFill/>
        </p:spPr>
        <p:txBody>
          <a:bodyPr wrap="square" lIns="0" tIns="0" rIns="0" rtlCol="0">
            <a:spAutoFit/>
          </a:bodyPr>
          <a:lstStyle/>
          <a:p>
            <a:pPr>
              <a:lnSpc>
                <a:spcPts val="1200"/>
              </a:lnSpc>
              <a:tabLst/>
            </a:pPr>
            <a:r>
              <a:rPr lang="en-US" altLang="zh-CN" sz="1106" dirty="0" smtClean="0">
                <a:solidFill>
                  <a:srgbClr val="000000"/>
                </a:solidFill>
                <a:latin typeface="Wingdings" pitchFamily="18" charset="0"/>
                <a:cs typeface="Wingdings" pitchFamily="18" charset="0"/>
              </a:rPr>
              <a:t></a:t>
            </a:r>
          </a:p>
          <a:p>
            <a:pPr>
              <a:lnSpc>
                <a:spcPts val="1000"/>
              </a:lnSpc>
            </a:pPr>
            <a:endParaRPr lang="en-US" altLang="zh-CN" dirty="0" smtClean="0"/>
          </a:p>
          <a:p>
            <a:pPr>
              <a:lnSpc>
                <a:spcPts val="1800"/>
              </a:lnSpc>
              <a:tabLst/>
            </a:pPr>
            <a:r>
              <a:rPr lang="en-US" altLang="zh-CN" sz="1103" dirty="0" smtClean="0">
                <a:solidFill>
                  <a:srgbClr val="000000"/>
                </a:solidFill>
                <a:latin typeface="Wingdings" pitchFamily="18" charset="0"/>
                <a:cs typeface="Wingdings" pitchFamily="18" charset="0"/>
              </a:rPr>
              <a:t></a:t>
            </a:r>
          </a:p>
          <a:p>
            <a:pPr>
              <a:lnSpc>
                <a:spcPts val="1000"/>
              </a:lnSpc>
            </a:pPr>
            <a:endParaRPr lang="en-US" altLang="zh-CN" dirty="0" smtClean="0"/>
          </a:p>
          <a:p>
            <a:pPr>
              <a:lnSpc>
                <a:spcPts val="1800"/>
              </a:lnSpc>
              <a:tabLst/>
            </a:pPr>
            <a:r>
              <a:rPr lang="en-US" altLang="zh-CN" sz="1103" dirty="0" smtClean="0">
                <a:solidFill>
                  <a:srgbClr val="000000"/>
                </a:solidFill>
                <a:latin typeface="Wingdings" pitchFamily="18" charset="0"/>
                <a:cs typeface="Wingdings" pitchFamily="18" charset="0"/>
              </a:rPr>
              <a:t></a:t>
            </a:r>
          </a:p>
          <a:p>
            <a:pPr>
              <a:lnSpc>
                <a:spcPts val="1000"/>
              </a:lnSpc>
            </a:pPr>
            <a:endParaRPr lang="en-US" altLang="zh-CN" dirty="0" smtClean="0"/>
          </a:p>
          <a:p>
            <a:pPr>
              <a:lnSpc>
                <a:spcPts val="1800"/>
              </a:lnSpc>
              <a:tabLst/>
            </a:pPr>
            <a:r>
              <a:rPr lang="en-US" altLang="zh-CN" sz="1103" dirty="0" smtClean="0">
                <a:solidFill>
                  <a:srgbClr val="000000"/>
                </a:solidFill>
                <a:latin typeface="Wingdings" pitchFamily="18" charset="0"/>
                <a:cs typeface="Wingdings" pitchFamily="18" charset="0"/>
              </a:rPr>
              <a:t></a:t>
            </a:r>
          </a:p>
        </p:txBody>
      </p:sp>
      <p:sp>
        <p:nvSpPr>
          <p:cNvPr id="11" name="TextBox 1"/>
          <p:cNvSpPr txBox="1"/>
          <p:nvPr/>
        </p:nvSpPr>
        <p:spPr>
          <a:xfrm>
            <a:off x="3136900" y="3289300"/>
            <a:ext cx="1027525" cy="1431161"/>
          </a:xfrm>
          <a:prstGeom prst="rect">
            <a:avLst/>
          </a:prstGeom>
          <a:noFill/>
        </p:spPr>
        <p:txBody>
          <a:bodyPr wrap="none" lIns="0" tIns="0" rIns="0" rtlCol="0">
            <a:spAutoFit/>
          </a:bodyPr>
          <a:lstStyle/>
          <a:p>
            <a:pPr>
              <a:lnSpc>
                <a:spcPts val="2400"/>
              </a:lnSpc>
              <a:tabLst/>
            </a:pPr>
            <a:r>
              <a:rPr lang="en-US" altLang="zh-CN" sz="2402" dirty="0" smtClean="0">
                <a:solidFill>
                  <a:srgbClr val="0000A1"/>
                </a:solidFill>
                <a:latin typeface="Times New Roman" pitchFamily="18" charset="0"/>
                <a:cs typeface="Times New Roman" pitchFamily="18" charset="0"/>
              </a:rPr>
              <a:t>QPSK</a:t>
            </a:r>
          </a:p>
          <a:p>
            <a:pPr>
              <a:lnSpc>
                <a:spcPts val="2800"/>
              </a:lnSpc>
              <a:tabLst/>
            </a:pPr>
            <a:r>
              <a:rPr lang="en-US" altLang="zh-CN" sz="2400" dirty="0" smtClean="0">
                <a:solidFill>
                  <a:srgbClr val="0000A1"/>
                </a:solidFill>
                <a:latin typeface="Times New Roman" pitchFamily="18" charset="0"/>
                <a:cs typeface="Times New Roman" pitchFamily="18" charset="0"/>
              </a:rPr>
              <a:t>8PSK</a:t>
            </a:r>
          </a:p>
          <a:p>
            <a:pPr>
              <a:lnSpc>
                <a:spcPts val="2800"/>
              </a:lnSpc>
              <a:tabLst/>
            </a:pPr>
            <a:r>
              <a:rPr lang="en-US" altLang="zh-CN" sz="2400" dirty="0" smtClean="0">
                <a:solidFill>
                  <a:srgbClr val="0000A1"/>
                </a:solidFill>
                <a:latin typeface="Times New Roman" pitchFamily="18" charset="0"/>
                <a:cs typeface="Times New Roman" pitchFamily="18" charset="0"/>
              </a:rPr>
              <a:t>16QAM</a:t>
            </a:r>
          </a:p>
          <a:p>
            <a:pPr>
              <a:lnSpc>
                <a:spcPts val="2800"/>
              </a:lnSpc>
              <a:tabLst/>
            </a:pPr>
            <a:r>
              <a:rPr lang="en-US" altLang="zh-CN" sz="2400" dirty="0" smtClean="0">
                <a:solidFill>
                  <a:srgbClr val="0000A1"/>
                </a:solidFill>
                <a:latin typeface="Times New Roman" pitchFamily="18" charset="0"/>
                <a:cs typeface="Times New Roman" pitchFamily="18" charset="0"/>
              </a:rPr>
              <a:t>32QAM</a:t>
            </a:r>
          </a:p>
        </p:txBody>
      </p:sp>
      <p:sp>
        <p:nvSpPr>
          <p:cNvPr id="12" name="TextBox 1"/>
          <p:cNvSpPr txBox="1"/>
          <p:nvPr/>
        </p:nvSpPr>
        <p:spPr>
          <a:xfrm>
            <a:off x="4419600" y="3289300"/>
            <a:ext cx="2135200" cy="1431161"/>
          </a:xfrm>
          <a:prstGeom prst="rect">
            <a:avLst/>
          </a:prstGeom>
          <a:noFill/>
        </p:spPr>
        <p:txBody>
          <a:bodyPr wrap="none" lIns="0" tIns="0" rIns="0" rtlCol="0">
            <a:spAutoFit/>
          </a:bodyPr>
          <a:lstStyle/>
          <a:p>
            <a:pPr>
              <a:lnSpc>
                <a:spcPts val="2400"/>
              </a:lnSpc>
              <a:tabLst>
                <a:tab pos="457200" algn="l"/>
                <a:tab pos="914400" algn="l"/>
              </a:tabLst>
            </a:pPr>
            <a:r>
              <a:rPr lang="en-US" altLang="zh-CN" sz="2402" dirty="0" smtClean="0">
                <a:solidFill>
                  <a:srgbClr val="0000A1"/>
                </a:solidFill>
                <a:latin typeface="Times New Roman" pitchFamily="18" charset="0"/>
                <a:cs typeface="Times New Roman" pitchFamily="18" charset="0"/>
              </a:rPr>
              <a:t>2</a:t>
            </a:r>
            <a:r>
              <a:rPr lang="en-US" altLang="zh-CN" sz="2402" dirty="0" smtClean="0">
                <a:latin typeface="Times New Roman" pitchFamily="18" charset="0"/>
                <a:cs typeface="Times New Roman" pitchFamily="18" charset="0"/>
              </a:rPr>
              <a:t>  </a:t>
            </a:r>
            <a:r>
              <a:rPr lang="en-US" altLang="zh-CN" sz="2402" dirty="0" smtClean="0">
                <a:solidFill>
                  <a:srgbClr val="0000A1"/>
                </a:solidFill>
                <a:latin typeface="Times New Roman" pitchFamily="18" charset="0"/>
                <a:cs typeface="Times New Roman" pitchFamily="18" charset="0"/>
              </a:rPr>
              <a:t>bits/second/Hz</a:t>
            </a:r>
          </a:p>
          <a:p>
            <a:pPr>
              <a:lnSpc>
                <a:spcPts val="2800"/>
              </a:lnSpc>
              <a:tabLst>
                <a:tab pos="457200" algn="l"/>
                <a:tab pos="914400" algn="l"/>
              </a:tabLst>
            </a:pPr>
            <a:r>
              <a:rPr lang="en-US" altLang="zh-CN" sz="2400" dirty="0" smtClean="0">
                <a:solidFill>
                  <a:srgbClr val="0000A1"/>
                </a:solidFill>
                <a:latin typeface="Times New Roman" pitchFamily="18" charset="0"/>
                <a:cs typeface="Times New Roman" pitchFamily="18" charset="0"/>
              </a:rPr>
              <a:t>3</a:t>
            </a:r>
            <a:r>
              <a:rPr lang="en-US" altLang="zh-CN" sz="2400" dirty="0" smtClean="0">
                <a:latin typeface="Times New Roman" pitchFamily="18" charset="0"/>
                <a:cs typeface="Times New Roman" pitchFamily="18" charset="0"/>
              </a:rPr>
              <a:t>  </a:t>
            </a:r>
            <a:r>
              <a:rPr lang="en-US" altLang="zh-CN" sz="2400" dirty="0" smtClean="0">
                <a:solidFill>
                  <a:srgbClr val="0000A1"/>
                </a:solidFill>
                <a:latin typeface="Times New Roman" pitchFamily="18" charset="0"/>
                <a:cs typeface="Times New Roman" pitchFamily="18" charset="0"/>
              </a:rPr>
              <a:t>bits/second/Hz</a:t>
            </a:r>
          </a:p>
          <a:p>
            <a:pPr>
              <a:lnSpc>
                <a:spcPts val="2800"/>
              </a:lnSpc>
              <a:tabLst>
                <a:tab pos="457200" algn="l"/>
                <a:tab pos="914400" algn="l"/>
              </a:tabLst>
            </a:pPr>
            <a:r>
              <a:rPr lang="en-US" altLang="zh-CN" sz="2400" dirty="0" smtClean="0">
                <a:solidFill>
                  <a:srgbClr val="0000A1"/>
                </a:solidFill>
                <a:latin typeface="Times New Roman" pitchFamily="18" charset="0"/>
                <a:cs typeface="Times New Roman" pitchFamily="18" charset="0"/>
              </a:rPr>
              <a:t>4</a:t>
            </a:r>
            <a:r>
              <a:rPr lang="en-US" altLang="zh-CN" sz="2400" dirty="0" smtClean="0">
                <a:latin typeface="Times New Roman" pitchFamily="18" charset="0"/>
                <a:cs typeface="Times New Roman" pitchFamily="18" charset="0"/>
              </a:rPr>
              <a:t>  </a:t>
            </a:r>
            <a:r>
              <a:rPr lang="en-US" altLang="zh-CN" sz="2400" dirty="0" smtClean="0">
                <a:solidFill>
                  <a:srgbClr val="0000A1"/>
                </a:solidFill>
                <a:latin typeface="Times New Roman" pitchFamily="18" charset="0"/>
                <a:cs typeface="Times New Roman" pitchFamily="18" charset="0"/>
              </a:rPr>
              <a:t>bits/second/Hz</a:t>
            </a:r>
          </a:p>
          <a:p>
            <a:pPr>
              <a:lnSpc>
                <a:spcPts val="2800"/>
              </a:lnSpc>
              <a:tabLst>
                <a:tab pos="457200" algn="l"/>
                <a:tab pos="914400" algn="l"/>
              </a:tabLst>
            </a:pPr>
            <a:r>
              <a:rPr lang="en-US" altLang="zh-CN" sz="2400" dirty="0" smtClean="0">
                <a:solidFill>
                  <a:srgbClr val="0000A1"/>
                </a:solidFill>
                <a:latin typeface="Times New Roman" pitchFamily="18" charset="0"/>
                <a:cs typeface="Times New Roman" pitchFamily="18" charset="0"/>
              </a:rPr>
              <a:t>5</a:t>
            </a:r>
          </a:p>
        </p:txBody>
      </p:sp>
      <p:sp>
        <p:nvSpPr>
          <p:cNvPr id="13" name="TextBox 1"/>
          <p:cNvSpPr txBox="1"/>
          <p:nvPr/>
        </p:nvSpPr>
        <p:spPr>
          <a:xfrm>
            <a:off x="4722812" y="4343400"/>
            <a:ext cx="2146300" cy="304800"/>
          </a:xfrm>
          <a:prstGeom prst="rect">
            <a:avLst/>
          </a:prstGeom>
          <a:noFill/>
        </p:spPr>
        <p:txBody>
          <a:bodyPr wrap="none" lIns="0" tIns="0" rIns="0" rtlCol="0">
            <a:spAutoFit/>
          </a:bodyPr>
          <a:lstStyle/>
          <a:p>
            <a:pPr>
              <a:lnSpc>
                <a:spcPts val="2400"/>
              </a:lnSpc>
              <a:tabLst/>
            </a:pPr>
            <a:r>
              <a:rPr lang="en-US" altLang="zh-CN" sz="2400" dirty="0" smtClean="0">
                <a:solidFill>
                  <a:srgbClr val="0000A1"/>
                </a:solidFill>
                <a:latin typeface="Times New Roman" pitchFamily="18" charset="0"/>
                <a:cs typeface="Times New Roman" pitchFamily="18" charset="0"/>
              </a:rPr>
              <a:t>bits/second/Hz</a:t>
            </a:r>
          </a:p>
        </p:txBody>
      </p:sp>
      <p:sp>
        <p:nvSpPr>
          <p:cNvPr id="14" name="TextBox 1"/>
          <p:cNvSpPr txBox="1"/>
          <p:nvPr/>
        </p:nvSpPr>
        <p:spPr>
          <a:xfrm>
            <a:off x="2589212" y="4800600"/>
            <a:ext cx="179388" cy="200055"/>
          </a:xfrm>
          <a:prstGeom prst="rect">
            <a:avLst/>
          </a:prstGeom>
          <a:noFill/>
        </p:spPr>
        <p:txBody>
          <a:bodyPr wrap="square" lIns="0" tIns="0" rIns="0" rtlCol="0">
            <a:spAutoFit/>
          </a:bodyPr>
          <a:lstStyle/>
          <a:p>
            <a:pPr>
              <a:lnSpc>
                <a:spcPts val="1200"/>
              </a:lnSpc>
              <a:tabLst/>
            </a:pPr>
            <a:r>
              <a:rPr lang="en-US" altLang="zh-CN" sz="1103" dirty="0" smtClean="0">
                <a:solidFill>
                  <a:srgbClr val="000000"/>
                </a:solidFill>
                <a:latin typeface="Wingdings" pitchFamily="18" charset="0"/>
                <a:cs typeface="Wingdings" pitchFamily="18" charset="0"/>
              </a:rPr>
              <a:t></a:t>
            </a:r>
          </a:p>
        </p:txBody>
      </p:sp>
      <p:sp>
        <p:nvSpPr>
          <p:cNvPr id="15" name="TextBox 1"/>
          <p:cNvSpPr txBox="1"/>
          <p:nvPr/>
        </p:nvSpPr>
        <p:spPr>
          <a:xfrm>
            <a:off x="3122612" y="4724400"/>
            <a:ext cx="1027525" cy="353943"/>
          </a:xfrm>
          <a:prstGeom prst="rect">
            <a:avLst/>
          </a:prstGeom>
          <a:noFill/>
        </p:spPr>
        <p:txBody>
          <a:bodyPr wrap="none" lIns="0" tIns="0" rIns="0" rtlCol="0">
            <a:spAutoFit/>
          </a:bodyPr>
          <a:lstStyle/>
          <a:p>
            <a:pPr>
              <a:lnSpc>
                <a:spcPts val="2400"/>
              </a:lnSpc>
              <a:tabLst/>
            </a:pPr>
            <a:r>
              <a:rPr lang="en-US" altLang="zh-CN" sz="2400" dirty="0" smtClean="0">
                <a:solidFill>
                  <a:srgbClr val="0000A1"/>
                </a:solidFill>
                <a:latin typeface="Times New Roman" pitchFamily="18" charset="0"/>
                <a:cs typeface="Times New Roman" pitchFamily="18" charset="0"/>
              </a:rPr>
              <a:t>64QAM</a:t>
            </a:r>
          </a:p>
        </p:txBody>
      </p:sp>
      <p:sp>
        <p:nvSpPr>
          <p:cNvPr id="16" name="TextBox 1"/>
          <p:cNvSpPr txBox="1"/>
          <p:nvPr/>
        </p:nvSpPr>
        <p:spPr>
          <a:xfrm>
            <a:off x="4418012" y="4724400"/>
            <a:ext cx="152400" cy="304800"/>
          </a:xfrm>
          <a:prstGeom prst="rect">
            <a:avLst/>
          </a:prstGeom>
          <a:noFill/>
        </p:spPr>
        <p:txBody>
          <a:bodyPr wrap="none" lIns="0" tIns="0" rIns="0" rtlCol="0">
            <a:spAutoFit/>
          </a:bodyPr>
          <a:lstStyle/>
          <a:p>
            <a:pPr>
              <a:lnSpc>
                <a:spcPts val="2400"/>
              </a:lnSpc>
              <a:tabLst/>
            </a:pPr>
            <a:r>
              <a:rPr lang="en-US" altLang="zh-CN" sz="2400" dirty="0" smtClean="0">
                <a:solidFill>
                  <a:srgbClr val="0000A1"/>
                </a:solidFill>
                <a:latin typeface="Times New Roman" pitchFamily="18" charset="0"/>
                <a:cs typeface="Times New Roman" pitchFamily="18" charset="0"/>
              </a:rPr>
              <a:t>6</a:t>
            </a:r>
          </a:p>
        </p:txBody>
      </p:sp>
      <p:sp>
        <p:nvSpPr>
          <p:cNvPr id="17" name="TextBox 1"/>
          <p:cNvSpPr txBox="1"/>
          <p:nvPr/>
        </p:nvSpPr>
        <p:spPr>
          <a:xfrm>
            <a:off x="2589212" y="5105400"/>
            <a:ext cx="255588" cy="200055"/>
          </a:xfrm>
          <a:prstGeom prst="rect">
            <a:avLst/>
          </a:prstGeom>
          <a:noFill/>
        </p:spPr>
        <p:txBody>
          <a:bodyPr wrap="square" lIns="0" tIns="0" rIns="0" rtlCol="0">
            <a:spAutoFit/>
          </a:bodyPr>
          <a:lstStyle/>
          <a:p>
            <a:pPr>
              <a:lnSpc>
                <a:spcPts val="1200"/>
              </a:lnSpc>
              <a:tabLst/>
            </a:pPr>
            <a:r>
              <a:rPr lang="en-US" altLang="zh-CN" sz="1103" dirty="0" smtClean="0">
                <a:solidFill>
                  <a:srgbClr val="000000"/>
                </a:solidFill>
                <a:latin typeface="Wingdings" pitchFamily="18" charset="0"/>
                <a:cs typeface="Wingdings" pitchFamily="18" charset="0"/>
              </a:rPr>
              <a:t></a:t>
            </a:r>
          </a:p>
        </p:txBody>
      </p:sp>
      <p:sp>
        <p:nvSpPr>
          <p:cNvPr id="19" name="TextBox 1"/>
          <p:cNvSpPr txBox="1"/>
          <p:nvPr/>
        </p:nvSpPr>
        <p:spPr>
          <a:xfrm>
            <a:off x="4722812" y="4724400"/>
            <a:ext cx="2590800" cy="482183"/>
          </a:xfrm>
          <a:prstGeom prst="rect">
            <a:avLst/>
          </a:prstGeom>
          <a:noFill/>
        </p:spPr>
        <p:txBody>
          <a:bodyPr wrap="square" lIns="0" tIns="0" rIns="0" rtlCol="0">
            <a:spAutoFit/>
          </a:bodyPr>
          <a:lstStyle/>
          <a:p>
            <a:pPr>
              <a:lnSpc>
                <a:spcPts val="2400"/>
              </a:lnSpc>
              <a:tabLst>
                <a:tab pos="406400" algn="l"/>
                <a:tab pos="6375400" algn="l"/>
              </a:tabLst>
            </a:pPr>
            <a:r>
              <a:rPr lang="en-US" altLang="zh-CN" sz="2400" dirty="0" smtClean="0">
                <a:solidFill>
                  <a:srgbClr val="0000A1"/>
                </a:solidFill>
                <a:latin typeface="Times New Roman" pitchFamily="18" charset="0"/>
                <a:cs typeface="Times New Roman" pitchFamily="18" charset="0"/>
              </a:rPr>
              <a:t>bits/second/Hz</a:t>
            </a:r>
          </a:p>
          <a:p>
            <a:pPr>
              <a:lnSpc>
                <a:spcPts val="1000"/>
              </a:lnSpc>
            </a:pPr>
            <a:endParaRPr lang="en-US" altLang="zh-C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p:txBody>
          <a:bodyPr>
            <a:normAutofit/>
          </a:bodyPr>
          <a:lstStyle/>
          <a:p>
            <a:pPr algn="l"/>
            <a:r>
              <a:rPr lang="zh-CN" altLang="en-US" sz="2800" dirty="0"/>
              <a:t>通信系统的分类</a:t>
            </a:r>
          </a:p>
        </p:txBody>
      </p:sp>
      <p:grpSp>
        <p:nvGrpSpPr>
          <p:cNvPr id="2" name="Group 5"/>
          <p:cNvGrpSpPr>
            <a:grpSpLocks/>
          </p:cNvGrpSpPr>
          <p:nvPr/>
        </p:nvGrpSpPr>
        <p:grpSpPr bwMode="auto">
          <a:xfrm>
            <a:off x="1155330" y="1676401"/>
            <a:ext cx="7839736" cy="4978400"/>
            <a:chOff x="912" y="768"/>
            <a:chExt cx="4320" cy="3136"/>
          </a:xfrm>
        </p:grpSpPr>
        <p:sp>
          <p:nvSpPr>
            <p:cNvPr id="69638" name="Text Box 6"/>
            <p:cNvSpPr txBox="1">
              <a:spLocks noChangeArrowheads="1"/>
            </p:cNvSpPr>
            <p:nvPr/>
          </p:nvSpPr>
          <p:spPr bwMode="auto">
            <a:xfrm>
              <a:off x="1632" y="1776"/>
              <a:ext cx="672" cy="250"/>
            </a:xfrm>
            <a:prstGeom prst="rect">
              <a:avLst/>
            </a:prstGeom>
            <a:noFill/>
            <a:ln w="9525">
              <a:noFill/>
              <a:miter lim="800000"/>
              <a:headEnd/>
              <a:tailEnd/>
            </a:ln>
            <a:effectLst/>
          </p:spPr>
          <p:txBody>
            <a:bodyPr>
              <a:spAutoFit/>
            </a:bodyPr>
            <a:lstStyle/>
            <a:p>
              <a:pPr>
                <a:spcBef>
                  <a:spcPct val="50000"/>
                </a:spcBef>
              </a:pPr>
              <a:r>
                <a:rPr lang="zh-CN" altLang="en-US" sz="2000"/>
                <a:t>接入网</a:t>
              </a:r>
            </a:p>
          </p:txBody>
        </p:sp>
        <p:sp>
          <p:nvSpPr>
            <p:cNvPr id="69639" name="Text Box 7"/>
            <p:cNvSpPr txBox="1">
              <a:spLocks noChangeArrowheads="1"/>
            </p:cNvSpPr>
            <p:nvPr/>
          </p:nvSpPr>
          <p:spPr bwMode="auto">
            <a:xfrm>
              <a:off x="1632" y="1152"/>
              <a:ext cx="864" cy="250"/>
            </a:xfrm>
            <a:prstGeom prst="rect">
              <a:avLst/>
            </a:prstGeom>
            <a:noFill/>
            <a:ln w="9525">
              <a:noFill/>
              <a:miter lim="800000"/>
              <a:headEnd/>
              <a:tailEnd/>
            </a:ln>
            <a:effectLst/>
          </p:spPr>
          <p:txBody>
            <a:bodyPr>
              <a:spAutoFit/>
            </a:bodyPr>
            <a:lstStyle/>
            <a:p>
              <a:pPr>
                <a:spcBef>
                  <a:spcPct val="50000"/>
                </a:spcBef>
              </a:pPr>
              <a:r>
                <a:rPr lang="zh-CN" altLang="en-US" sz="2000"/>
                <a:t>核心网</a:t>
              </a:r>
            </a:p>
          </p:txBody>
        </p:sp>
        <p:sp>
          <p:nvSpPr>
            <p:cNvPr id="69640" name="Text Box 8"/>
            <p:cNvSpPr txBox="1">
              <a:spLocks noChangeArrowheads="1"/>
            </p:cNvSpPr>
            <p:nvPr/>
          </p:nvSpPr>
          <p:spPr bwMode="auto">
            <a:xfrm>
              <a:off x="2544" y="1536"/>
              <a:ext cx="816" cy="250"/>
            </a:xfrm>
            <a:prstGeom prst="rect">
              <a:avLst/>
            </a:prstGeom>
            <a:noFill/>
            <a:ln w="9525">
              <a:noFill/>
              <a:miter lim="800000"/>
              <a:headEnd/>
              <a:tailEnd/>
            </a:ln>
            <a:effectLst/>
          </p:spPr>
          <p:txBody>
            <a:bodyPr>
              <a:spAutoFit/>
            </a:bodyPr>
            <a:lstStyle/>
            <a:p>
              <a:pPr>
                <a:spcBef>
                  <a:spcPct val="50000"/>
                </a:spcBef>
              </a:pPr>
              <a:r>
                <a:rPr lang="zh-CN" altLang="en-US" sz="2000"/>
                <a:t>有线接入</a:t>
              </a:r>
            </a:p>
          </p:txBody>
        </p:sp>
        <p:sp>
          <p:nvSpPr>
            <p:cNvPr id="69641" name="Line 9"/>
            <p:cNvSpPr>
              <a:spLocks noChangeShapeType="1"/>
            </p:cNvSpPr>
            <p:nvPr/>
          </p:nvSpPr>
          <p:spPr bwMode="auto">
            <a:xfrm flipV="1">
              <a:off x="2208" y="1680"/>
              <a:ext cx="384" cy="192"/>
            </a:xfrm>
            <a:prstGeom prst="line">
              <a:avLst/>
            </a:prstGeom>
            <a:noFill/>
            <a:ln w="9525">
              <a:solidFill>
                <a:schemeClr val="tx1"/>
              </a:solidFill>
              <a:round/>
              <a:headEnd/>
              <a:tailEnd/>
            </a:ln>
            <a:effectLst/>
          </p:spPr>
          <p:txBody>
            <a:bodyPr wrap="none"/>
            <a:lstStyle/>
            <a:p>
              <a:endParaRPr lang="zh-CN" altLang="en-US"/>
            </a:p>
          </p:txBody>
        </p:sp>
        <p:sp>
          <p:nvSpPr>
            <p:cNvPr id="69642" name="Line 10"/>
            <p:cNvSpPr>
              <a:spLocks noChangeShapeType="1"/>
            </p:cNvSpPr>
            <p:nvPr/>
          </p:nvSpPr>
          <p:spPr bwMode="auto">
            <a:xfrm>
              <a:off x="2208" y="1968"/>
              <a:ext cx="384" cy="672"/>
            </a:xfrm>
            <a:prstGeom prst="line">
              <a:avLst/>
            </a:prstGeom>
            <a:noFill/>
            <a:ln w="9525">
              <a:solidFill>
                <a:schemeClr val="tx1"/>
              </a:solidFill>
              <a:round/>
              <a:headEnd/>
              <a:tailEnd/>
            </a:ln>
            <a:effectLst/>
          </p:spPr>
          <p:txBody>
            <a:bodyPr wrap="none"/>
            <a:lstStyle/>
            <a:p>
              <a:endParaRPr lang="zh-CN" altLang="en-US"/>
            </a:p>
          </p:txBody>
        </p:sp>
        <p:grpSp>
          <p:nvGrpSpPr>
            <p:cNvPr id="3" name="Group 11"/>
            <p:cNvGrpSpPr>
              <a:grpSpLocks/>
            </p:cNvGrpSpPr>
            <p:nvPr/>
          </p:nvGrpSpPr>
          <p:grpSpPr bwMode="auto">
            <a:xfrm>
              <a:off x="2592" y="2256"/>
              <a:ext cx="2592" cy="1648"/>
              <a:chOff x="2544" y="1776"/>
              <a:chExt cx="2592" cy="1648"/>
            </a:xfrm>
          </p:grpSpPr>
          <p:sp>
            <p:nvSpPr>
              <p:cNvPr id="69644" name="Text Box 12"/>
              <p:cNvSpPr txBox="1">
                <a:spLocks noChangeArrowheads="1"/>
              </p:cNvSpPr>
              <p:nvPr/>
            </p:nvSpPr>
            <p:spPr bwMode="auto">
              <a:xfrm>
                <a:off x="2544" y="2064"/>
                <a:ext cx="768" cy="250"/>
              </a:xfrm>
              <a:prstGeom prst="rect">
                <a:avLst/>
              </a:prstGeom>
              <a:noFill/>
              <a:ln w="9525">
                <a:noFill/>
                <a:miter lim="800000"/>
                <a:headEnd/>
                <a:tailEnd/>
              </a:ln>
              <a:effectLst/>
            </p:spPr>
            <p:txBody>
              <a:bodyPr>
                <a:spAutoFit/>
              </a:bodyPr>
              <a:lstStyle/>
              <a:p>
                <a:pPr>
                  <a:spcBef>
                    <a:spcPct val="50000"/>
                  </a:spcBef>
                </a:pPr>
                <a:r>
                  <a:rPr lang="zh-CN" altLang="en-US" sz="2000">
                    <a:solidFill>
                      <a:schemeClr val="accent2"/>
                    </a:solidFill>
                  </a:rPr>
                  <a:t>无线接入</a:t>
                </a:r>
              </a:p>
            </p:txBody>
          </p:sp>
          <p:sp>
            <p:nvSpPr>
              <p:cNvPr id="69645" name="Text Box 13"/>
              <p:cNvSpPr txBox="1">
                <a:spLocks noChangeArrowheads="1"/>
              </p:cNvSpPr>
              <p:nvPr/>
            </p:nvSpPr>
            <p:spPr bwMode="auto">
              <a:xfrm>
                <a:off x="3744" y="1776"/>
                <a:ext cx="1392" cy="1648"/>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accent2"/>
                    </a:solidFill>
                  </a:rPr>
                  <a:t>卫星接入</a:t>
                </a:r>
              </a:p>
              <a:p>
                <a:pPr>
                  <a:lnSpc>
                    <a:spcPct val="70000"/>
                  </a:lnSpc>
                  <a:spcBef>
                    <a:spcPct val="50000"/>
                  </a:spcBef>
                </a:pPr>
                <a:r>
                  <a:rPr lang="zh-CN" altLang="en-US" sz="2000" dirty="0">
                    <a:solidFill>
                      <a:schemeClr val="accent2"/>
                    </a:solidFill>
                  </a:rPr>
                  <a:t>高空平台</a:t>
                </a:r>
              </a:p>
              <a:p>
                <a:pPr>
                  <a:lnSpc>
                    <a:spcPct val="70000"/>
                  </a:lnSpc>
                  <a:spcBef>
                    <a:spcPct val="50000"/>
                  </a:spcBef>
                </a:pPr>
                <a:r>
                  <a:rPr lang="zh-CN" altLang="en-US" sz="2000" dirty="0">
                    <a:solidFill>
                      <a:schemeClr val="accent2"/>
                    </a:solidFill>
                  </a:rPr>
                  <a:t>蜂窝接入</a:t>
                </a:r>
              </a:p>
              <a:p>
                <a:pPr>
                  <a:lnSpc>
                    <a:spcPct val="70000"/>
                  </a:lnSpc>
                  <a:spcBef>
                    <a:spcPct val="50000"/>
                  </a:spcBef>
                </a:pPr>
                <a:r>
                  <a:rPr lang="zh-CN" altLang="en-US" sz="2000" dirty="0">
                    <a:solidFill>
                      <a:schemeClr val="accent2"/>
                    </a:solidFill>
                  </a:rPr>
                  <a:t>微波接入</a:t>
                </a:r>
              </a:p>
              <a:p>
                <a:pPr>
                  <a:lnSpc>
                    <a:spcPct val="70000"/>
                  </a:lnSpc>
                  <a:spcBef>
                    <a:spcPct val="50000"/>
                  </a:spcBef>
                </a:pPr>
                <a:r>
                  <a:rPr lang="en-US" altLang="zh-CN" sz="2000" dirty="0" smtClean="0">
                    <a:solidFill>
                      <a:schemeClr val="accent2"/>
                    </a:solidFill>
                  </a:rPr>
                  <a:t>FWA</a:t>
                </a:r>
                <a:endParaRPr lang="en-US" altLang="zh-CN" sz="2000" dirty="0">
                  <a:solidFill>
                    <a:schemeClr val="accent2"/>
                  </a:solidFill>
                </a:endParaRPr>
              </a:p>
              <a:p>
                <a:pPr>
                  <a:lnSpc>
                    <a:spcPct val="70000"/>
                  </a:lnSpc>
                  <a:spcBef>
                    <a:spcPct val="50000"/>
                  </a:spcBef>
                </a:pPr>
                <a:r>
                  <a:rPr lang="en-US" altLang="zh-CN" sz="2000" dirty="0">
                    <a:solidFill>
                      <a:schemeClr val="accent2"/>
                    </a:solidFill>
                  </a:rPr>
                  <a:t>WLAN</a:t>
                </a:r>
              </a:p>
              <a:p>
                <a:pPr>
                  <a:lnSpc>
                    <a:spcPct val="70000"/>
                  </a:lnSpc>
                  <a:spcBef>
                    <a:spcPct val="50000"/>
                  </a:spcBef>
                </a:pPr>
                <a:r>
                  <a:rPr lang="en-US" altLang="zh-CN" sz="2000" dirty="0" smtClean="0">
                    <a:solidFill>
                      <a:schemeClr val="accent2"/>
                    </a:solidFill>
                  </a:rPr>
                  <a:t>WPAN</a:t>
                </a:r>
                <a:endParaRPr lang="en-US" altLang="zh-CN" sz="2000" dirty="0">
                  <a:solidFill>
                    <a:schemeClr val="accent2"/>
                  </a:solidFill>
                </a:endParaRPr>
              </a:p>
            </p:txBody>
          </p:sp>
          <p:sp>
            <p:nvSpPr>
              <p:cNvPr id="69646" name="Line 14"/>
              <p:cNvSpPr>
                <a:spLocks noChangeShapeType="1"/>
              </p:cNvSpPr>
              <p:nvPr/>
            </p:nvSpPr>
            <p:spPr bwMode="auto">
              <a:xfrm flipV="1">
                <a:off x="3264" y="1920"/>
                <a:ext cx="480" cy="240"/>
              </a:xfrm>
              <a:prstGeom prst="line">
                <a:avLst/>
              </a:prstGeom>
              <a:noFill/>
              <a:ln w="9525">
                <a:solidFill>
                  <a:schemeClr val="tx1"/>
                </a:solidFill>
                <a:round/>
                <a:headEnd/>
                <a:tailEnd/>
              </a:ln>
              <a:effectLst/>
            </p:spPr>
            <p:txBody>
              <a:bodyPr wrap="none"/>
              <a:lstStyle/>
              <a:p>
                <a:endParaRPr lang="zh-CN" altLang="en-US"/>
              </a:p>
            </p:txBody>
          </p:sp>
          <p:sp>
            <p:nvSpPr>
              <p:cNvPr id="69647" name="Line 15"/>
              <p:cNvSpPr>
                <a:spLocks noChangeShapeType="1"/>
              </p:cNvSpPr>
              <p:nvPr/>
            </p:nvSpPr>
            <p:spPr bwMode="auto">
              <a:xfrm flipV="1">
                <a:off x="3264" y="2160"/>
                <a:ext cx="480" cy="48"/>
              </a:xfrm>
              <a:prstGeom prst="line">
                <a:avLst/>
              </a:prstGeom>
              <a:noFill/>
              <a:ln w="9525">
                <a:solidFill>
                  <a:schemeClr val="tx1"/>
                </a:solidFill>
                <a:round/>
                <a:headEnd/>
                <a:tailEnd/>
              </a:ln>
              <a:effectLst/>
            </p:spPr>
            <p:txBody>
              <a:bodyPr wrap="none"/>
              <a:lstStyle/>
              <a:p>
                <a:endParaRPr lang="zh-CN" altLang="en-US"/>
              </a:p>
            </p:txBody>
          </p:sp>
          <p:sp>
            <p:nvSpPr>
              <p:cNvPr id="69648" name="Line 16"/>
              <p:cNvSpPr>
                <a:spLocks noChangeShapeType="1"/>
              </p:cNvSpPr>
              <p:nvPr/>
            </p:nvSpPr>
            <p:spPr bwMode="auto">
              <a:xfrm>
                <a:off x="3264" y="2256"/>
                <a:ext cx="480" cy="96"/>
              </a:xfrm>
              <a:prstGeom prst="line">
                <a:avLst/>
              </a:prstGeom>
              <a:noFill/>
              <a:ln w="9525">
                <a:solidFill>
                  <a:schemeClr val="tx1"/>
                </a:solidFill>
                <a:round/>
                <a:headEnd/>
                <a:tailEnd/>
              </a:ln>
              <a:effectLst/>
            </p:spPr>
            <p:txBody>
              <a:bodyPr wrap="none"/>
              <a:lstStyle/>
              <a:p>
                <a:endParaRPr lang="zh-CN" altLang="en-US"/>
              </a:p>
            </p:txBody>
          </p:sp>
          <p:sp>
            <p:nvSpPr>
              <p:cNvPr id="69649" name="Line 17"/>
              <p:cNvSpPr>
                <a:spLocks noChangeShapeType="1"/>
              </p:cNvSpPr>
              <p:nvPr/>
            </p:nvSpPr>
            <p:spPr bwMode="auto">
              <a:xfrm>
                <a:off x="3216" y="2304"/>
                <a:ext cx="528" cy="288"/>
              </a:xfrm>
              <a:prstGeom prst="line">
                <a:avLst/>
              </a:prstGeom>
              <a:noFill/>
              <a:ln w="9525">
                <a:solidFill>
                  <a:schemeClr val="tx1"/>
                </a:solidFill>
                <a:round/>
                <a:headEnd/>
                <a:tailEnd/>
              </a:ln>
              <a:effectLst/>
            </p:spPr>
            <p:txBody>
              <a:bodyPr wrap="none"/>
              <a:lstStyle/>
              <a:p>
                <a:endParaRPr lang="zh-CN" altLang="en-US"/>
              </a:p>
            </p:txBody>
          </p:sp>
          <p:sp>
            <p:nvSpPr>
              <p:cNvPr id="69650" name="Line 18"/>
              <p:cNvSpPr>
                <a:spLocks noChangeShapeType="1"/>
              </p:cNvSpPr>
              <p:nvPr/>
            </p:nvSpPr>
            <p:spPr bwMode="auto">
              <a:xfrm>
                <a:off x="3168" y="2352"/>
                <a:ext cx="576" cy="432"/>
              </a:xfrm>
              <a:prstGeom prst="line">
                <a:avLst/>
              </a:prstGeom>
              <a:noFill/>
              <a:ln w="9525">
                <a:solidFill>
                  <a:schemeClr val="tx1"/>
                </a:solidFill>
                <a:round/>
                <a:headEnd/>
                <a:tailEnd/>
              </a:ln>
              <a:effectLst/>
            </p:spPr>
            <p:txBody>
              <a:bodyPr wrap="none"/>
              <a:lstStyle/>
              <a:p>
                <a:endParaRPr lang="zh-CN" altLang="en-US"/>
              </a:p>
            </p:txBody>
          </p:sp>
          <p:sp>
            <p:nvSpPr>
              <p:cNvPr id="69651" name="Line 19"/>
              <p:cNvSpPr>
                <a:spLocks noChangeShapeType="1"/>
              </p:cNvSpPr>
              <p:nvPr/>
            </p:nvSpPr>
            <p:spPr bwMode="auto">
              <a:xfrm>
                <a:off x="3072" y="2352"/>
                <a:ext cx="672" cy="672"/>
              </a:xfrm>
              <a:prstGeom prst="line">
                <a:avLst/>
              </a:prstGeom>
              <a:noFill/>
              <a:ln w="9525">
                <a:solidFill>
                  <a:schemeClr val="tx1"/>
                </a:solidFill>
                <a:round/>
                <a:headEnd/>
                <a:tailEnd/>
              </a:ln>
              <a:effectLst/>
            </p:spPr>
            <p:txBody>
              <a:bodyPr wrap="none"/>
              <a:lstStyle/>
              <a:p>
                <a:endParaRPr lang="zh-CN" altLang="en-US"/>
              </a:p>
            </p:txBody>
          </p:sp>
          <p:sp>
            <p:nvSpPr>
              <p:cNvPr id="69652" name="Line 20"/>
              <p:cNvSpPr>
                <a:spLocks noChangeShapeType="1"/>
              </p:cNvSpPr>
              <p:nvPr/>
            </p:nvSpPr>
            <p:spPr bwMode="auto">
              <a:xfrm>
                <a:off x="3024" y="2352"/>
                <a:ext cx="720" cy="912"/>
              </a:xfrm>
              <a:prstGeom prst="line">
                <a:avLst/>
              </a:prstGeom>
              <a:noFill/>
              <a:ln w="9525">
                <a:solidFill>
                  <a:schemeClr val="tx1"/>
                </a:solidFill>
                <a:round/>
                <a:headEnd/>
                <a:tailEnd/>
              </a:ln>
              <a:effectLst/>
            </p:spPr>
            <p:txBody>
              <a:bodyPr wrap="none"/>
              <a:lstStyle/>
              <a:p>
                <a:endParaRPr lang="zh-CN" altLang="en-US"/>
              </a:p>
            </p:txBody>
          </p:sp>
        </p:grpSp>
        <p:sp>
          <p:nvSpPr>
            <p:cNvPr id="69653" name="Text Box 21"/>
            <p:cNvSpPr txBox="1">
              <a:spLocks noChangeArrowheads="1"/>
            </p:cNvSpPr>
            <p:nvPr/>
          </p:nvSpPr>
          <p:spPr bwMode="auto">
            <a:xfrm>
              <a:off x="912" y="1488"/>
              <a:ext cx="864" cy="250"/>
            </a:xfrm>
            <a:prstGeom prst="rect">
              <a:avLst/>
            </a:prstGeom>
            <a:noFill/>
            <a:ln w="9525">
              <a:noFill/>
              <a:miter lim="800000"/>
              <a:headEnd/>
              <a:tailEnd/>
            </a:ln>
            <a:effectLst/>
          </p:spPr>
          <p:txBody>
            <a:bodyPr>
              <a:spAutoFit/>
            </a:bodyPr>
            <a:lstStyle/>
            <a:p>
              <a:pPr>
                <a:spcBef>
                  <a:spcPct val="50000"/>
                </a:spcBef>
              </a:pPr>
              <a:r>
                <a:rPr lang="zh-CN" altLang="en-US" sz="2000"/>
                <a:t>通信网</a:t>
              </a:r>
            </a:p>
          </p:txBody>
        </p:sp>
        <p:sp>
          <p:nvSpPr>
            <p:cNvPr id="69654" name="Line 22"/>
            <p:cNvSpPr>
              <a:spLocks noChangeShapeType="1"/>
            </p:cNvSpPr>
            <p:nvPr/>
          </p:nvSpPr>
          <p:spPr bwMode="auto">
            <a:xfrm flipV="1">
              <a:off x="1488" y="1392"/>
              <a:ext cx="192" cy="144"/>
            </a:xfrm>
            <a:prstGeom prst="line">
              <a:avLst/>
            </a:prstGeom>
            <a:noFill/>
            <a:ln w="9525">
              <a:solidFill>
                <a:schemeClr val="tx1"/>
              </a:solidFill>
              <a:round/>
              <a:headEnd/>
              <a:tailEnd/>
            </a:ln>
            <a:effectLst/>
          </p:spPr>
          <p:txBody>
            <a:bodyPr wrap="none"/>
            <a:lstStyle/>
            <a:p>
              <a:endParaRPr lang="zh-CN" altLang="en-US"/>
            </a:p>
          </p:txBody>
        </p:sp>
        <p:sp>
          <p:nvSpPr>
            <p:cNvPr id="69655" name="Line 23"/>
            <p:cNvSpPr>
              <a:spLocks noChangeShapeType="1"/>
            </p:cNvSpPr>
            <p:nvPr/>
          </p:nvSpPr>
          <p:spPr bwMode="auto">
            <a:xfrm>
              <a:off x="1488" y="1680"/>
              <a:ext cx="192" cy="144"/>
            </a:xfrm>
            <a:prstGeom prst="line">
              <a:avLst/>
            </a:prstGeom>
            <a:noFill/>
            <a:ln w="9525">
              <a:solidFill>
                <a:schemeClr val="tx1"/>
              </a:solidFill>
              <a:round/>
              <a:headEnd/>
              <a:tailEnd/>
            </a:ln>
            <a:effectLst/>
          </p:spPr>
          <p:txBody>
            <a:bodyPr wrap="none"/>
            <a:lstStyle/>
            <a:p>
              <a:endParaRPr lang="zh-CN" altLang="en-US"/>
            </a:p>
          </p:txBody>
        </p:sp>
        <p:sp>
          <p:nvSpPr>
            <p:cNvPr id="69656" name="Text Box 24"/>
            <p:cNvSpPr txBox="1">
              <a:spLocks noChangeArrowheads="1"/>
            </p:cNvSpPr>
            <p:nvPr/>
          </p:nvSpPr>
          <p:spPr bwMode="auto">
            <a:xfrm>
              <a:off x="3792" y="768"/>
              <a:ext cx="1440" cy="1362"/>
            </a:xfrm>
            <a:prstGeom prst="rect">
              <a:avLst/>
            </a:prstGeom>
            <a:noFill/>
            <a:ln w="9525">
              <a:noFill/>
              <a:miter lim="800000"/>
              <a:headEnd/>
              <a:tailEnd/>
            </a:ln>
            <a:effectLst/>
          </p:spPr>
          <p:txBody>
            <a:bodyPr>
              <a:spAutoFit/>
            </a:bodyPr>
            <a:lstStyle/>
            <a:p>
              <a:pPr>
                <a:lnSpc>
                  <a:spcPct val="80000"/>
                </a:lnSpc>
                <a:spcBef>
                  <a:spcPct val="50000"/>
                </a:spcBef>
              </a:pPr>
              <a:r>
                <a:rPr lang="zh-CN" altLang="en-US" sz="2000" dirty="0"/>
                <a:t>光纤接入</a:t>
              </a:r>
            </a:p>
            <a:p>
              <a:pPr marL="190500" lvl="1">
                <a:lnSpc>
                  <a:spcPct val="80000"/>
                </a:lnSpc>
                <a:spcBef>
                  <a:spcPct val="50000"/>
                </a:spcBef>
                <a:buFontTx/>
                <a:buChar char="•"/>
              </a:pPr>
              <a:r>
                <a:rPr lang="en-US" altLang="zh-CN" sz="1600" dirty="0"/>
                <a:t>PON</a:t>
              </a:r>
              <a:r>
                <a:rPr lang="zh-CN" altLang="en-US" sz="1600" dirty="0"/>
                <a:t>，</a:t>
              </a:r>
              <a:r>
                <a:rPr lang="en-US" altLang="zh-CN" sz="1600" dirty="0"/>
                <a:t>APON</a:t>
              </a:r>
            </a:p>
            <a:p>
              <a:pPr marL="190500" lvl="1">
                <a:lnSpc>
                  <a:spcPct val="80000"/>
                </a:lnSpc>
                <a:spcBef>
                  <a:spcPct val="50000"/>
                </a:spcBef>
                <a:buFontTx/>
                <a:buChar char="•"/>
              </a:pPr>
              <a:r>
                <a:rPr lang="en-US" altLang="zh-CN" sz="1600" dirty="0"/>
                <a:t>FTTB/C/H/R</a:t>
              </a:r>
            </a:p>
            <a:p>
              <a:pPr>
                <a:lnSpc>
                  <a:spcPct val="80000"/>
                </a:lnSpc>
                <a:spcBef>
                  <a:spcPct val="50000"/>
                </a:spcBef>
              </a:pPr>
              <a:r>
                <a:rPr lang="zh-CN" altLang="en-US" sz="2000" dirty="0"/>
                <a:t>混合光纤</a:t>
              </a:r>
            </a:p>
            <a:p>
              <a:pPr>
                <a:lnSpc>
                  <a:spcPct val="80000"/>
                </a:lnSpc>
                <a:spcBef>
                  <a:spcPct val="50000"/>
                </a:spcBef>
              </a:pPr>
              <a:r>
                <a:rPr lang="zh-CN" altLang="en-US" sz="2000" dirty="0"/>
                <a:t>同轴网</a:t>
              </a:r>
              <a:r>
                <a:rPr lang="en-US" altLang="zh-CN" sz="2000" dirty="0"/>
                <a:t>Cable modem</a:t>
              </a:r>
            </a:p>
            <a:p>
              <a:pPr>
                <a:lnSpc>
                  <a:spcPct val="80000"/>
                </a:lnSpc>
                <a:spcBef>
                  <a:spcPct val="50000"/>
                </a:spcBef>
              </a:pPr>
              <a:r>
                <a:rPr lang="en-US" altLang="zh-CN" sz="2000" dirty="0"/>
                <a:t>DSL (ADSL,HDSL)</a:t>
              </a:r>
            </a:p>
          </p:txBody>
        </p:sp>
        <p:sp>
          <p:nvSpPr>
            <p:cNvPr id="69657" name="Line 25"/>
            <p:cNvSpPr>
              <a:spLocks noChangeShapeType="1"/>
            </p:cNvSpPr>
            <p:nvPr/>
          </p:nvSpPr>
          <p:spPr bwMode="auto">
            <a:xfrm flipV="1">
              <a:off x="3264" y="912"/>
              <a:ext cx="528" cy="672"/>
            </a:xfrm>
            <a:prstGeom prst="line">
              <a:avLst/>
            </a:prstGeom>
            <a:noFill/>
            <a:ln w="9525">
              <a:solidFill>
                <a:schemeClr val="tx1"/>
              </a:solidFill>
              <a:round/>
              <a:headEnd/>
              <a:tailEnd/>
            </a:ln>
            <a:effectLst/>
          </p:spPr>
          <p:txBody>
            <a:bodyPr wrap="none"/>
            <a:lstStyle/>
            <a:p>
              <a:endParaRPr lang="zh-CN" altLang="en-US"/>
            </a:p>
          </p:txBody>
        </p:sp>
        <p:sp>
          <p:nvSpPr>
            <p:cNvPr id="69658" name="Line 26"/>
            <p:cNvSpPr>
              <a:spLocks noChangeShapeType="1"/>
            </p:cNvSpPr>
            <p:nvPr/>
          </p:nvSpPr>
          <p:spPr bwMode="auto">
            <a:xfrm flipV="1">
              <a:off x="3264" y="1536"/>
              <a:ext cx="528" cy="96"/>
            </a:xfrm>
            <a:prstGeom prst="line">
              <a:avLst/>
            </a:prstGeom>
            <a:noFill/>
            <a:ln w="9525">
              <a:solidFill>
                <a:schemeClr val="tx1"/>
              </a:solidFill>
              <a:round/>
              <a:headEnd/>
              <a:tailEnd/>
            </a:ln>
            <a:effectLst/>
          </p:spPr>
          <p:txBody>
            <a:bodyPr wrap="none"/>
            <a:lstStyle/>
            <a:p>
              <a:endParaRPr lang="zh-CN" altLang="en-US"/>
            </a:p>
          </p:txBody>
        </p:sp>
        <p:sp>
          <p:nvSpPr>
            <p:cNvPr id="69659" name="Line 27"/>
            <p:cNvSpPr>
              <a:spLocks noChangeShapeType="1"/>
            </p:cNvSpPr>
            <p:nvPr/>
          </p:nvSpPr>
          <p:spPr bwMode="auto">
            <a:xfrm>
              <a:off x="3264" y="1680"/>
              <a:ext cx="528" cy="96"/>
            </a:xfrm>
            <a:prstGeom prst="line">
              <a:avLst/>
            </a:prstGeom>
            <a:noFill/>
            <a:ln w="9525">
              <a:solidFill>
                <a:schemeClr val="tx1"/>
              </a:solidFill>
              <a:round/>
              <a:headEnd/>
              <a:tailEnd/>
            </a:ln>
            <a:effectLst/>
          </p:spPr>
          <p:txBody>
            <a:bodyPr wrap="none"/>
            <a:lstStyle/>
            <a:p>
              <a:endParaRPr lang="zh-CN" altLang="en-US"/>
            </a:p>
          </p:txBody>
        </p:sp>
        <p:sp>
          <p:nvSpPr>
            <p:cNvPr id="69660" name="Line 28"/>
            <p:cNvSpPr>
              <a:spLocks noChangeShapeType="1"/>
            </p:cNvSpPr>
            <p:nvPr/>
          </p:nvSpPr>
          <p:spPr bwMode="auto">
            <a:xfrm>
              <a:off x="3264" y="1728"/>
              <a:ext cx="528" cy="288"/>
            </a:xfrm>
            <a:prstGeom prst="line">
              <a:avLst/>
            </a:prstGeom>
            <a:noFill/>
            <a:ln w="9525">
              <a:solidFill>
                <a:schemeClr val="tx1"/>
              </a:solidFill>
              <a:round/>
              <a:headEnd/>
              <a:tailEnd/>
            </a:ln>
            <a:effectLst/>
          </p:spPr>
          <p:txBody>
            <a:bodyPr wrap="none"/>
            <a:lstStyle/>
            <a:p>
              <a:endParaRPr lang="zh-CN"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902825" cy="6858000"/>
          </a:xfrm>
          <a:custGeom>
            <a:avLst/>
            <a:gdLst>
              <a:gd name="connsiteX0" fmla="*/ 0 w 9902825"/>
              <a:gd name="connsiteY0" fmla="*/ 6858000 h 6858000"/>
              <a:gd name="connsiteX1" fmla="*/ 9902825 w 9902825"/>
              <a:gd name="connsiteY1" fmla="*/ 6858000 h 6858000"/>
              <a:gd name="connsiteX2" fmla="*/ 9902825 w 9902825"/>
              <a:gd name="connsiteY2" fmla="*/ 0 h 6858000"/>
              <a:gd name="connsiteX3" fmla="*/ 0 w 9902825"/>
              <a:gd name="connsiteY3" fmla="*/ 0 h 6858000"/>
              <a:gd name="connsiteX4" fmla="*/ 0 w 9902825"/>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902825" h="6858000">
                <a:moveTo>
                  <a:pt x="0" y="6858000"/>
                </a:moveTo>
                <a:lnTo>
                  <a:pt x="9902825" y="6858000"/>
                </a:lnTo>
                <a:lnTo>
                  <a:pt x="9902825"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3514344" y="6356603"/>
            <a:ext cx="1290828" cy="7620"/>
          </a:xfrm>
          <a:custGeom>
            <a:avLst/>
            <a:gdLst>
              <a:gd name="connsiteX0" fmla="*/ 0 w 1290828"/>
              <a:gd name="connsiteY0" fmla="*/ 0 h 7620"/>
              <a:gd name="connsiteX1" fmla="*/ 645414 w 1290828"/>
              <a:gd name="connsiteY1" fmla="*/ 0 h 7620"/>
              <a:gd name="connsiteX2" fmla="*/ 1290827 w 1290828"/>
              <a:gd name="connsiteY2" fmla="*/ 0 h 7620"/>
              <a:gd name="connsiteX3" fmla="*/ 1290827 w 1290828"/>
              <a:gd name="connsiteY3" fmla="*/ 7620 h 7620"/>
              <a:gd name="connsiteX4" fmla="*/ 645414 w 1290828"/>
              <a:gd name="connsiteY4" fmla="*/ 7620 h 7620"/>
              <a:gd name="connsiteX5" fmla="*/ 0 w 1290828"/>
              <a:gd name="connsiteY5" fmla="*/ 7620 h 7620"/>
              <a:gd name="connsiteX6" fmla="*/ 0 w 1290828"/>
              <a:gd name="connsiteY6" fmla="*/ 0 h 762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290828" h="7620">
                <a:moveTo>
                  <a:pt x="0" y="0"/>
                </a:moveTo>
                <a:lnTo>
                  <a:pt x="645414" y="0"/>
                </a:lnTo>
                <a:lnTo>
                  <a:pt x="1290827" y="0"/>
                </a:lnTo>
                <a:lnTo>
                  <a:pt x="1290827" y="7620"/>
                </a:lnTo>
                <a:lnTo>
                  <a:pt x="645414" y="7620"/>
                </a:lnTo>
                <a:lnTo>
                  <a:pt x="0" y="762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836611" y="0"/>
            <a:ext cx="8686801" cy="6660158"/>
          </a:xfrm>
          <a:prstGeom prst="rect">
            <a:avLst/>
          </a:prstGeom>
          <a:noFill/>
        </p:spPr>
      </p:pic>
      <p:sp>
        <p:nvSpPr>
          <p:cNvPr id="2" name="TextBox 1"/>
          <p:cNvSpPr txBox="1"/>
          <p:nvPr/>
        </p:nvSpPr>
        <p:spPr>
          <a:xfrm>
            <a:off x="241300" y="6692900"/>
            <a:ext cx="101600" cy="88900"/>
          </a:xfrm>
          <a:prstGeom prst="rect">
            <a:avLst/>
          </a:prstGeom>
          <a:noFill/>
        </p:spPr>
        <p:txBody>
          <a:bodyPr wrap="none" lIns="0" tIns="0" rIns="0" rtlCol="0">
            <a:spAutoFit/>
          </a:bodyPr>
          <a:lstStyle/>
          <a:p>
            <a:pPr>
              <a:lnSpc>
                <a:spcPts val="700"/>
              </a:lnSpc>
              <a:tabLst/>
            </a:pPr>
            <a:r>
              <a:rPr lang="en-US" altLang="zh-CN" sz="806" dirty="0" smtClean="0">
                <a:solidFill>
                  <a:srgbClr val="FFFFFF"/>
                </a:solidFill>
                <a:latin typeface="Times New Roman" pitchFamily="18" charset="0"/>
                <a:cs typeface="Times New Roman" pitchFamily="18" charset="0"/>
              </a:rPr>
              <a:t>28</a:t>
            </a:r>
          </a:p>
        </p:txBody>
      </p:sp>
      <p:sp>
        <p:nvSpPr>
          <p:cNvPr id="6" name="TextBox 1"/>
          <p:cNvSpPr txBox="1"/>
          <p:nvPr/>
        </p:nvSpPr>
        <p:spPr>
          <a:xfrm>
            <a:off x="9105900" y="6642100"/>
            <a:ext cx="533400" cy="152400"/>
          </a:xfrm>
          <a:prstGeom prst="rect">
            <a:avLst/>
          </a:prstGeom>
          <a:noFill/>
        </p:spPr>
        <p:txBody>
          <a:bodyPr wrap="none" lIns="0" tIns="0" rIns="0" rtlCol="0">
            <a:spAutoFit/>
          </a:bodyPr>
          <a:lstStyle/>
          <a:p>
            <a:pPr>
              <a:lnSpc>
                <a:spcPts val="1200"/>
              </a:lnSpc>
              <a:tabLst/>
            </a:pP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6692900"/>
            <a:ext cx="101600" cy="88900"/>
          </a:xfrm>
          <a:prstGeom prst="rect">
            <a:avLst/>
          </a:prstGeom>
          <a:noFill/>
        </p:spPr>
        <p:txBody>
          <a:bodyPr wrap="none" lIns="0" tIns="0" rIns="0" rtlCol="0">
            <a:spAutoFit/>
          </a:bodyPr>
          <a:lstStyle/>
          <a:p>
            <a:pPr>
              <a:lnSpc>
                <a:spcPts val="700"/>
              </a:lnSpc>
              <a:tabLst/>
            </a:pPr>
            <a:r>
              <a:rPr lang="en-US" altLang="zh-CN" sz="806" dirty="0" smtClean="0">
                <a:solidFill>
                  <a:srgbClr val="FFFFFF"/>
                </a:solidFill>
                <a:latin typeface="Times New Roman" pitchFamily="18" charset="0"/>
                <a:cs typeface="Times New Roman" pitchFamily="18" charset="0"/>
              </a:rPr>
              <a:t>30</a:t>
            </a:r>
          </a:p>
        </p:txBody>
      </p:sp>
      <p:sp>
        <p:nvSpPr>
          <p:cNvPr id="6" name="TextBox 1"/>
          <p:cNvSpPr txBox="1"/>
          <p:nvPr/>
        </p:nvSpPr>
        <p:spPr>
          <a:xfrm>
            <a:off x="9105900" y="6642100"/>
            <a:ext cx="533400" cy="152400"/>
          </a:xfrm>
          <a:prstGeom prst="rect">
            <a:avLst/>
          </a:prstGeom>
          <a:noFill/>
        </p:spPr>
        <p:txBody>
          <a:bodyPr wrap="none" lIns="0" tIns="0" rIns="0" rtlCol="0">
            <a:spAutoFit/>
          </a:bodyPr>
          <a:lstStyle/>
          <a:p>
            <a:pPr>
              <a:lnSpc>
                <a:spcPts val="1200"/>
              </a:lnSpc>
              <a:tabLst/>
            </a:pP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
        <p:nvSpPr>
          <p:cNvPr id="7" name="TextBox 1"/>
          <p:cNvSpPr txBox="1"/>
          <p:nvPr/>
        </p:nvSpPr>
        <p:spPr>
          <a:xfrm>
            <a:off x="608012" y="914400"/>
            <a:ext cx="9067800" cy="3059812"/>
          </a:xfrm>
          <a:prstGeom prst="rect">
            <a:avLst/>
          </a:prstGeom>
          <a:noFill/>
        </p:spPr>
        <p:txBody>
          <a:bodyPr wrap="square" lIns="0" tIns="0" rIns="0" rtlCol="0">
            <a:spAutoFit/>
          </a:bodyPr>
          <a:lstStyle/>
          <a:p>
            <a:pPr>
              <a:lnSpc>
                <a:spcPts val="3300"/>
              </a:lnSpc>
              <a:tabLst>
                <a:tab pos="393700" algn="l"/>
                <a:tab pos="457200" algn="l"/>
                <a:tab pos="1155700" algn="l"/>
              </a:tabLst>
            </a:pPr>
            <a:r>
              <a:rPr lang="en-US" altLang="zh-CN" dirty="0" smtClean="0"/>
              <a:t>		</a:t>
            </a:r>
            <a:r>
              <a:rPr lang="en-US" altLang="zh-CN" sz="3395" dirty="0" smtClean="0">
                <a:solidFill>
                  <a:srgbClr val="000000"/>
                </a:solidFill>
                <a:latin typeface="Times New Roman" pitchFamily="18" charset="0"/>
                <a:cs typeface="Times New Roman" pitchFamily="18" charset="0"/>
              </a:rPr>
              <a:t>Modulation</a:t>
            </a:r>
            <a:r>
              <a:rPr lang="en-US" altLang="zh-CN" sz="3395" dirty="0" smtClean="0">
                <a:latin typeface="Times New Roman" pitchFamily="18" charset="0"/>
                <a:cs typeface="Times New Roman" pitchFamily="18" charset="0"/>
              </a:rPr>
              <a:t>  </a:t>
            </a:r>
            <a:r>
              <a:rPr lang="en-US" altLang="zh-CN" sz="3395" dirty="0" smtClean="0">
                <a:solidFill>
                  <a:srgbClr val="000000"/>
                </a:solidFill>
                <a:latin typeface="Times New Roman" pitchFamily="18" charset="0"/>
                <a:cs typeface="Times New Roman" pitchFamily="18" charset="0"/>
              </a:rPr>
              <a:t>Efficiency</a:t>
            </a:r>
            <a:r>
              <a:rPr lang="en-US" altLang="zh-CN" sz="3395" dirty="0" smtClean="0">
                <a:latin typeface="Times New Roman" pitchFamily="18" charset="0"/>
                <a:cs typeface="Times New Roman" pitchFamily="18" charset="0"/>
              </a:rPr>
              <a:t>  </a:t>
            </a:r>
            <a:r>
              <a:rPr lang="en-US" altLang="zh-CN" sz="3395" dirty="0" smtClean="0">
                <a:solidFill>
                  <a:srgbClr val="990099"/>
                </a:solidFill>
                <a:latin typeface="Times New Roman" pitchFamily="18" charset="0"/>
                <a:cs typeface="Times New Roman" pitchFamily="18" charset="0"/>
              </a:rPr>
              <a:t>Trade-Off</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3000"/>
              </a:lnSpc>
              <a:tabLst>
                <a:tab pos="393700" algn="l"/>
                <a:tab pos="457200" algn="l"/>
                <a:tab pos="1155700" algn="l"/>
              </a:tabLst>
            </a:pPr>
            <a:r>
              <a:rPr lang="en-US" altLang="zh-CN" dirty="0" smtClean="0"/>
              <a:t>	</a:t>
            </a:r>
            <a:r>
              <a:rPr lang="en-US" altLang="zh-CN" sz="3000" dirty="0" smtClean="0">
                <a:solidFill>
                  <a:srgbClr val="0000A1"/>
                </a:solidFill>
                <a:latin typeface="Times New Roman" pitchFamily="18" charset="0"/>
                <a:cs typeface="Times New Roman" pitchFamily="18" charset="0"/>
              </a:rPr>
              <a:t>As</a:t>
            </a:r>
            <a:r>
              <a:rPr lang="en-US" altLang="zh-CN" sz="3000" dirty="0" smtClean="0">
                <a:latin typeface="Times New Roman" pitchFamily="18" charset="0"/>
                <a:cs typeface="Times New Roman" pitchFamily="18" charset="0"/>
              </a:rPr>
              <a:t>  </a:t>
            </a:r>
            <a:r>
              <a:rPr lang="en-US" altLang="zh-CN" sz="3000" dirty="0" smtClean="0">
                <a:solidFill>
                  <a:srgbClr val="0000A1"/>
                </a:solidFill>
                <a:latin typeface="Times New Roman" pitchFamily="18" charset="0"/>
                <a:cs typeface="Times New Roman" pitchFamily="18" charset="0"/>
              </a:rPr>
              <a:t>the</a:t>
            </a:r>
            <a:r>
              <a:rPr lang="en-US" altLang="zh-CN" sz="3000" dirty="0" smtClean="0">
                <a:latin typeface="Times New Roman" pitchFamily="18" charset="0"/>
                <a:cs typeface="Times New Roman" pitchFamily="18" charset="0"/>
              </a:rPr>
              <a:t>  </a:t>
            </a:r>
            <a:r>
              <a:rPr lang="en-US" altLang="zh-CN" sz="3000" dirty="0" smtClean="0">
                <a:solidFill>
                  <a:srgbClr val="0000A1"/>
                </a:solidFill>
                <a:latin typeface="Times New Roman" pitchFamily="18" charset="0"/>
                <a:cs typeface="Times New Roman" pitchFamily="18" charset="0"/>
              </a:rPr>
              <a:t>complexity</a:t>
            </a:r>
            <a:r>
              <a:rPr lang="en-US" altLang="zh-CN" sz="3000" dirty="0" smtClean="0">
                <a:latin typeface="Times New Roman" pitchFamily="18" charset="0"/>
                <a:cs typeface="Times New Roman" pitchFamily="18" charset="0"/>
              </a:rPr>
              <a:t>  </a:t>
            </a:r>
            <a:r>
              <a:rPr lang="en-US" altLang="zh-CN" sz="3000" dirty="0" smtClean="0">
                <a:solidFill>
                  <a:srgbClr val="0000A1"/>
                </a:solidFill>
                <a:latin typeface="Times New Roman" pitchFamily="18" charset="0"/>
                <a:cs typeface="Times New Roman" pitchFamily="18" charset="0"/>
              </a:rPr>
              <a:t>of</a:t>
            </a:r>
            <a:r>
              <a:rPr lang="en-US" altLang="zh-CN" sz="3000" dirty="0" smtClean="0">
                <a:latin typeface="Times New Roman" pitchFamily="18" charset="0"/>
                <a:cs typeface="Times New Roman" pitchFamily="18" charset="0"/>
              </a:rPr>
              <a:t>  </a:t>
            </a:r>
            <a:r>
              <a:rPr lang="en-US" altLang="zh-CN" sz="3000" dirty="0" smtClean="0">
                <a:solidFill>
                  <a:srgbClr val="0000A1"/>
                </a:solidFill>
                <a:latin typeface="Times New Roman" pitchFamily="18" charset="0"/>
                <a:cs typeface="Times New Roman" pitchFamily="18" charset="0"/>
              </a:rPr>
              <a:t>the</a:t>
            </a:r>
            <a:r>
              <a:rPr lang="en-US" altLang="zh-CN" sz="3000" dirty="0" smtClean="0">
                <a:latin typeface="Times New Roman" pitchFamily="18" charset="0"/>
                <a:cs typeface="Times New Roman" pitchFamily="18" charset="0"/>
              </a:rPr>
              <a:t>  </a:t>
            </a:r>
            <a:r>
              <a:rPr lang="en-US" altLang="zh-CN" sz="3000" dirty="0" smtClean="0">
                <a:solidFill>
                  <a:srgbClr val="0000A1"/>
                </a:solidFill>
                <a:latin typeface="Times New Roman" pitchFamily="18" charset="0"/>
                <a:cs typeface="Times New Roman" pitchFamily="18" charset="0"/>
              </a:rPr>
              <a:t>modulation </a:t>
            </a:r>
            <a:r>
              <a:rPr lang="en-US" altLang="zh-CN" sz="3002" dirty="0" smtClean="0">
                <a:solidFill>
                  <a:srgbClr val="0000A1"/>
                </a:solidFill>
                <a:latin typeface="Times New Roman" pitchFamily="18" charset="0"/>
                <a:cs typeface="Times New Roman" pitchFamily="18" charset="0"/>
              </a:rPr>
              <a:t>increases, </a:t>
            </a:r>
            <a:r>
              <a:rPr lang="en-US" altLang="zh-CN" sz="3000" dirty="0" smtClean="0">
                <a:solidFill>
                  <a:srgbClr val="0000A1"/>
                </a:solidFill>
                <a:latin typeface="Times New Roman" pitchFamily="18" charset="0"/>
                <a:cs typeface="Times New Roman" pitchFamily="18" charset="0"/>
              </a:rPr>
              <a:t>the</a:t>
            </a:r>
            <a:r>
              <a:rPr lang="en-US" altLang="zh-CN" sz="3000" dirty="0" smtClean="0">
                <a:latin typeface="Times New Roman" pitchFamily="18" charset="0"/>
                <a:cs typeface="Times New Roman" pitchFamily="18" charset="0"/>
              </a:rPr>
              <a:t>  </a:t>
            </a:r>
            <a:r>
              <a:rPr lang="en-US" altLang="zh-CN" sz="3000" dirty="0" smtClean="0">
                <a:solidFill>
                  <a:srgbClr val="0000A1"/>
                </a:solidFill>
                <a:latin typeface="Times New Roman" pitchFamily="18" charset="0"/>
                <a:cs typeface="Times New Roman" pitchFamily="18" charset="0"/>
              </a:rPr>
              <a:t>radio</a:t>
            </a:r>
            <a:r>
              <a:rPr lang="en-US" altLang="zh-CN" sz="3000" dirty="0" smtClean="0">
                <a:latin typeface="Times New Roman" pitchFamily="18" charset="0"/>
                <a:cs typeface="Times New Roman" pitchFamily="18" charset="0"/>
              </a:rPr>
              <a:t>  </a:t>
            </a:r>
            <a:r>
              <a:rPr lang="en-US" altLang="zh-CN" sz="3000" dirty="0" smtClean="0">
                <a:solidFill>
                  <a:srgbClr val="0000A1"/>
                </a:solidFill>
                <a:latin typeface="Times New Roman" pitchFamily="18" charset="0"/>
                <a:cs typeface="Times New Roman" pitchFamily="18" charset="0"/>
              </a:rPr>
              <a:t>becomes</a:t>
            </a:r>
            <a:r>
              <a:rPr lang="en-US" altLang="zh-CN" sz="3000" dirty="0" smtClean="0">
                <a:latin typeface="Times New Roman" pitchFamily="18" charset="0"/>
                <a:cs typeface="Times New Roman" pitchFamily="18" charset="0"/>
              </a:rPr>
              <a:t>  </a:t>
            </a:r>
            <a:r>
              <a:rPr lang="en-US" altLang="zh-CN" sz="3000" dirty="0" smtClean="0">
                <a:solidFill>
                  <a:srgbClr val="0000A1"/>
                </a:solidFill>
                <a:latin typeface="Times New Roman" pitchFamily="18" charset="0"/>
                <a:cs typeface="Times New Roman" pitchFamily="18" charset="0"/>
              </a:rPr>
              <a:t>more</a:t>
            </a:r>
            <a:r>
              <a:rPr lang="en-US" altLang="zh-CN" sz="3000" dirty="0" smtClean="0">
                <a:latin typeface="Times New Roman" pitchFamily="18" charset="0"/>
                <a:cs typeface="Times New Roman" pitchFamily="18" charset="0"/>
              </a:rPr>
              <a:t>  </a:t>
            </a:r>
            <a:r>
              <a:rPr lang="en-US" altLang="zh-CN" sz="3000" dirty="0" smtClean="0">
                <a:solidFill>
                  <a:srgbClr val="983D0A"/>
                </a:solidFill>
                <a:latin typeface="Times New Roman" pitchFamily="18" charset="0"/>
                <a:cs typeface="Times New Roman" pitchFamily="18" charset="0"/>
              </a:rPr>
              <a:t>spectrally efficient</a:t>
            </a:r>
            <a:r>
              <a:rPr lang="en-US" altLang="zh-CN" sz="3000" dirty="0" smtClean="0">
                <a:solidFill>
                  <a:srgbClr val="0000A1"/>
                </a:solidFill>
                <a:latin typeface="Times New Roman" pitchFamily="18" charset="0"/>
                <a:cs typeface="Times New Roman" pitchFamily="18" charset="0"/>
              </a:rPr>
              <a:t>.</a:t>
            </a:r>
          </a:p>
          <a:p>
            <a:pPr>
              <a:lnSpc>
                <a:spcPts val="3000"/>
              </a:lnSpc>
              <a:tabLst>
                <a:tab pos="393700" algn="l"/>
                <a:tab pos="457200" algn="l"/>
                <a:tab pos="1155700" algn="l"/>
              </a:tabLst>
            </a:pPr>
            <a:endParaRPr lang="en-US" altLang="zh-CN" sz="3000" dirty="0" smtClean="0">
              <a:solidFill>
                <a:srgbClr val="0000A1"/>
              </a:solidFill>
              <a:latin typeface="Times New Roman" pitchFamily="18" charset="0"/>
              <a:cs typeface="Times New Roman" pitchFamily="18" charset="0"/>
            </a:endParaRPr>
          </a:p>
          <a:p>
            <a:pPr>
              <a:lnSpc>
                <a:spcPts val="3600"/>
              </a:lnSpc>
              <a:tabLst>
                <a:tab pos="393700" algn="l"/>
                <a:tab pos="457200" algn="l"/>
                <a:tab pos="1155700" algn="l"/>
              </a:tabLst>
            </a:pPr>
            <a:r>
              <a:rPr lang="en-US" altLang="zh-CN" sz="3000" dirty="0" smtClean="0">
                <a:solidFill>
                  <a:srgbClr val="0000A1"/>
                </a:solidFill>
                <a:latin typeface="Times New Roman" pitchFamily="18" charset="0"/>
                <a:cs typeface="Times New Roman" pitchFamily="18" charset="0"/>
              </a:rPr>
              <a:t>	However,</a:t>
            </a:r>
            <a:r>
              <a:rPr lang="en-US" altLang="zh-CN" sz="3000" dirty="0" smtClean="0">
                <a:latin typeface="Times New Roman" pitchFamily="18" charset="0"/>
                <a:cs typeface="Times New Roman" pitchFamily="18" charset="0"/>
              </a:rPr>
              <a:t>  </a:t>
            </a:r>
            <a:r>
              <a:rPr lang="en-US" altLang="zh-CN" sz="3000" dirty="0" smtClean="0">
                <a:solidFill>
                  <a:srgbClr val="0000A1"/>
                </a:solidFill>
                <a:latin typeface="Times New Roman" pitchFamily="18" charset="0"/>
                <a:cs typeface="Times New Roman" pitchFamily="18" charset="0"/>
              </a:rPr>
              <a:t>it</a:t>
            </a:r>
            <a:r>
              <a:rPr lang="en-US" altLang="zh-CN" sz="3000" dirty="0" smtClean="0">
                <a:latin typeface="Times New Roman" pitchFamily="18" charset="0"/>
                <a:cs typeface="Times New Roman" pitchFamily="18" charset="0"/>
              </a:rPr>
              <a:t>  </a:t>
            </a:r>
            <a:r>
              <a:rPr lang="en-US" altLang="zh-CN" sz="3000" dirty="0" smtClean="0">
                <a:solidFill>
                  <a:srgbClr val="0000A1"/>
                </a:solidFill>
                <a:latin typeface="Times New Roman" pitchFamily="18" charset="0"/>
                <a:cs typeface="Times New Roman" pitchFamily="18" charset="0"/>
              </a:rPr>
              <a:t>also</a:t>
            </a:r>
            <a:r>
              <a:rPr lang="en-US" altLang="zh-CN" sz="3000" dirty="0" smtClean="0">
                <a:latin typeface="Times New Roman" pitchFamily="18" charset="0"/>
                <a:cs typeface="Times New Roman" pitchFamily="18" charset="0"/>
              </a:rPr>
              <a:t>  </a:t>
            </a:r>
            <a:r>
              <a:rPr lang="en-US" altLang="zh-CN" sz="3000" dirty="0" smtClean="0">
                <a:solidFill>
                  <a:srgbClr val="0000A1"/>
                </a:solidFill>
                <a:latin typeface="Times New Roman" pitchFamily="18" charset="0"/>
                <a:cs typeface="Times New Roman" pitchFamily="18" charset="0"/>
              </a:rPr>
              <a:t>becomes</a:t>
            </a:r>
            <a:r>
              <a:rPr lang="en-US" altLang="zh-CN" sz="3000" dirty="0" smtClean="0">
                <a:latin typeface="Times New Roman" pitchFamily="18" charset="0"/>
                <a:cs typeface="Times New Roman" pitchFamily="18" charset="0"/>
              </a:rPr>
              <a:t>  </a:t>
            </a:r>
            <a:r>
              <a:rPr lang="en-US" altLang="zh-CN" sz="3000" dirty="0" smtClean="0">
                <a:solidFill>
                  <a:srgbClr val="0000A1"/>
                </a:solidFill>
                <a:latin typeface="Times New Roman" pitchFamily="18" charset="0"/>
                <a:cs typeface="Times New Roman" pitchFamily="18" charset="0"/>
              </a:rPr>
              <a:t>more</a:t>
            </a:r>
            <a:r>
              <a:rPr lang="en-US" altLang="zh-CN" sz="3000" dirty="0" smtClean="0">
                <a:latin typeface="Times New Roman" pitchFamily="18" charset="0"/>
                <a:cs typeface="Times New Roman" pitchFamily="18" charset="0"/>
              </a:rPr>
              <a:t>  </a:t>
            </a:r>
            <a:r>
              <a:rPr lang="en-US" altLang="zh-CN" sz="3000" dirty="0" smtClean="0">
                <a:solidFill>
                  <a:srgbClr val="983D0A"/>
                </a:solidFill>
                <a:latin typeface="Times New Roman" pitchFamily="18" charset="0"/>
                <a:cs typeface="Times New Roman" pitchFamily="18" charset="0"/>
              </a:rPr>
              <a:t>susceptible </a:t>
            </a:r>
            <a:r>
              <a:rPr lang="en-US" altLang="zh-CN" sz="3002" dirty="0" smtClean="0">
                <a:solidFill>
                  <a:srgbClr val="0000A1"/>
                </a:solidFill>
                <a:latin typeface="Times New Roman" pitchFamily="18" charset="0"/>
                <a:cs typeface="Times New Roman" pitchFamily="18" charset="0"/>
              </a:rPr>
              <a:t>to </a:t>
            </a:r>
            <a:r>
              <a:rPr lang="en-US" altLang="zh-CN" sz="3000" dirty="0" smtClean="0">
                <a:solidFill>
                  <a:srgbClr val="0000A1"/>
                </a:solidFill>
                <a:latin typeface="Times New Roman" pitchFamily="18" charset="0"/>
                <a:cs typeface="Times New Roman" pitchFamily="18" charset="0"/>
              </a:rPr>
              <a:t>errors</a:t>
            </a:r>
            <a:r>
              <a:rPr lang="en-US" altLang="zh-CN" sz="3000" dirty="0" smtClean="0">
                <a:latin typeface="Times New Roman" pitchFamily="18" charset="0"/>
                <a:cs typeface="Times New Roman" pitchFamily="18" charset="0"/>
              </a:rPr>
              <a:t>  </a:t>
            </a:r>
            <a:r>
              <a:rPr lang="en-US" altLang="zh-CN" sz="3000" dirty="0" smtClean="0">
                <a:solidFill>
                  <a:srgbClr val="0000A1"/>
                </a:solidFill>
                <a:latin typeface="Times New Roman" pitchFamily="18" charset="0"/>
                <a:cs typeface="Times New Roman" pitchFamily="18" charset="0"/>
              </a:rPr>
              <a:t>caused</a:t>
            </a:r>
            <a:r>
              <a:rPr lang="en-US" altLang="zh-CN" sz="3000" dirty="0" smtClean="0">
                <a:latin typeface="Times New Roman" pitchFamily="18" charset="0"/>
                <a:cs typeface="Times New Roman" pitchFamily="18" charset="0"/>
              </a:rPr>
              <a:t>  </a:t>
            </a:r>
            <a:r>
              <a:rPr lang="en-US" altLang="zh-CN" sz="3000" dirty="0" smtClean="0">
                <a:solidFill>
                  <a:srgbClr val="0000A1"/>
                </a:solidFill>
                <a:latin typeface="Times New Roman" pitchFamily="18" charset="0"/>
                <a:cs typeface="Times New Roman" pitchFamily="18" charset="0"/>
              </a:rPr>
              <a:t>by</a:t>
            </a:r>
            <a:r>
              <a:rPr lang="en-US" altLang="zh-CN" sz="3000" dirty="0" smtClean="0">
                <a:latin typeface="Times New Roman" pitchFamily="18" charset="0"/>
                <a:cs typeface="Times New Roman" pitchFamily="18" charset="0"/>
              </a:rPr>
              <a:t>  </a:t>
            </a:r>
            <a:r>
              <a:rPr lang="en-US" altLang="zh-CN" sz="3000" dirty="0" smtClean="0">
                <a:solidFill>
                  <a:srgbClr val="0000A1"/>
                </a:solidFill>
                <a:latin typeface="Times New Roman" pitchFamily="18" charset="0"/>
                <a:cs typeface="Times New Roman" pitchFamily="18" charset="0"/>
              </a:rPr>
              <a:t>noise</a:t>
            </a:r>
            <a:r>
              <a:rPr lang="en-US" altLang="zh-CN" sz="3000" dirty="0" smtClean="0">
                <a:latin typeface="Times New Roman" pitchFamily="18" charset="0"/>
                <a:cs typeface="Times New Roman" pitchFamily="18" charset="0"/>
              </a:rPr>
              <a:t>  </a:t>
            </a:r>
            <a:r>
              <a:rPr lang="en-US" altLang="zh-CN" sz="3000" dirty="0" smtClean="0">
                <a:solidFill>
                  <a:srgbClr val="0000A1"/>
                </a:solidFill>
                <a:latin typeface="Times New Roman" pitchFamily="18" charset="0"/>
                <a:cs typeface="Times New Roman" pitchFamily="18" charset="0"/>
              </a:rPr>
              <a:t>and</a:t>
            </a:r>
            <a:r>
              <a:rPr lang="en-US" altLang="zh-CN" sz="3000" dirty="0" smtClean="0">
                <a:latin typeface="Times New Roman" pitchFamily="18" charset="0"/>
                <a:cs typeface="Times New Roman" pitchFamily="18" charset="0"/>
              </a:rPr>
              <a:t>  </a:t>
            </a:r>
            <a:r>
              <a:rPr lang="en-US" altLang="zh-CN" sz="3000" dirty="0" smtClean="0">
                <a:solidFill>
                  <a:srgbClr val="0000A1"/>
                </a:solidFill>
                <a:latin typeface="Times New Roman" pitchFamily="18" charset="0"/>
                <a:cs typeface="Times New Roman" pitchFamily="18" charset="0"/>
              </a:rPr>
              <a:t>distortion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902825" cy="6858000"/>
          </a:xfrm>
          <a:custGeom>
            <a:avLst/>
            <a:gdLst>
              <a:gd name="connsiteX0" fmla="*/ 0 w 9902825"/>
              <a:gd name="connsiteY0" fmla="*/ 6858000 h 6858000"/>
              <a:gd name="connsiteX1" fmla="*/ 9902825 w 9902825"/>
              <a:gd name="connsiteY1" fmla="*/ 6858000 h 6858000"/>
              <a:gd name="connsiteX2" fmla="*/ 9902825 w 9902825"/>
              <a:gd name="connsiteY2" fmla="*/ 0 h 6858000"/>
              <a:gd name="connsiteX3" fmla="*/ 0 w 9902825"/>
              <a:gd name="connsiteY3" fmla="*/ 0 h 6858000"/>
              <a:gd name="connsiteX4" fmla="*/ 0 w 9902825"/>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902825" h="6858000">
                <a:moveTo>
                  <a:pt x="0" y="6858000"/>
                </a:moveTo>
                <a:lnTo>
                  <a:pt x="9902825" y="6858000"/>
                </a:lnTo>
                <a:lnTo>
                  <a:pt x="9902825"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587533" y="2422683"/>
            <a:ext cx="1403032" cy="1771332"/>
          </a:xfrm>
          <a:custGeom>
            <a:avLst/>
            <a:gdLst>
              <a:gd name="connsiteX0" fmla="*/ 9366 w 1403032"/>
              <a:gd name="connsiteY0" fmla="*/ 1761966 h 1771332"/>
              <a:gd name="connsiteX1" fmla="*/ 1393666 w 1403032"/>
              <a:gd name="connsiteY1" fmla="*/ 1761966 h 1771332"/>
              <a:gd name="connsiteX2" fmla="*/ 1393666 w 1403032"/>
              <a:gd name="connsiteY2" fmla="*/ 9366 h 1771332"/>
              <a:gd name="connsiteX3" fmla="*/ 9366 w 1403032"/>
              <a:gd name="connsiteY3" fmla="*/ 9366 h 1771332"/>
              <a:gd name="connsiteX4" fmla="*/ 9366 w 1403032"/>
              <a:gd name="connsiteY4" fmla="*/ 1761966 h 177133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03032" h="1771332">
                <a:moveTo>
                  <a:pt x="9366" y="1761966"/>
                </a:moveTo>
                <a:lnTo>
                  <a:pt x="1393666" y="1761966"/>
                </a:lnTo>
                <a:lnTo>
                  <a:pt x="1393666" y="9366"/>
                </a:lnTo>
                <a:lnTo>
                  <a:pt x="9366" y="9366"/>
                </a:lnTo>
                <a:lnTo>
                  <a:pt x="9366" y="1761966"/>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5189759" y="2498883"/>
            <a:ext cx="1007935" cy="550989"/>
          </a:xfrm>
          <a:custGeom>
            <a:avLst/>
            <a:gdLst>
              <a:gd name="connsiteX0" fmla="*/ 998568 w 1007935"/>
              <a:gd name="connsiteY0" fmla="*/ 275558 h 550989"/>
              <a:gd name="connsiteX1" fmla="*/ 667861 w 1007935"/>
              <a:gd name="connsiteY1" fmla="*/ 9366 h 550989"/>
              <a:gd name="connsiteX2" fmla="*/ 9366 w 1007935"/>
              <a:gd name="connsiteY2" fmla="*/ 9366 h 550989"/>
              <a:gd name="connsiteX3" fmla="*/ 9366 w 1007935"/>
              <a:gd name="connsiteY3" fmla="*/ 541623 h 550989"/>
              <a:gd name="connsiteX4" fmla="*/ 667861 w 1007935"/>
              <a:gd name="connsiteY4" fmla="*/ 541623 h 550989"/>
              <a:gd name="connsiteX5" fmla="*/ 998568 w 1007935"/>
              <a:gd name="connsiteY5" fmla="*/ 275558 h 55098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007935" h="550989">
                <a:moveTo>
                  <a:pt x="998568" y="275558"/>
                </a:moveTo>
                <a:lnTo>
                  <a:pt x="667861" y="9366"/>
                </a:lnTo>
                <a:lnTo>
                  <a:pt x="9366" y="9366"/>
                </a:lnTo>
                <a:lnTo>
                  <a:pt x="9366" y="541623"/>
                </a:lnTo>
                <a:lnTo>
                  <a:pt x="667861" y="541623"/>
                </a:lnTo>
                <a:lnTo>
                  <a:pt x="998568" y="27555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6175438" y="2760662"/>
            <a:ext cx="688975" cy="57150"/>
          </a:xfrm>
          <a:custGeom>
            <a:avLst/>
            <a:gdLst>
              <a:gd name="connsiteX0" fmla="*/ 14287 w 688975"/>
              <a:gd name="connsiteY0" fmla="*/ 14287 h 57150"/>
              <a:gd name="connsiteX1" fmla="*/ 674687 w 688975"/>
              <a:gd name="connsiteY1" fmla="*/ 14287 h 57150"/>
            </a:gdLst>
            <a:ahLst/>
            <a:cxnLst>
              <a:cxn ang="0">
                <a:pos x="connsiteX0" y="connsiteY0"/>
              </a:cxn>
              <a:cxn ang="1">
                <a:pos x="connsiteX1" y="connsiteY1"/>
              </a:cxn>
            </a:cxnLst>
            <a:rect l="l" t="t" r="r" b="b"/>
            <a:pathLst>
              <a:path w="688975" h="57150">
                <a:moveTo>
                  <a:pt x="14287" y="14287"/>
                </a:moveTo>
                <a:lnTo>
                  <a:pt x="674687" y="14287"/>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6843776" y="2425700"/>
            <a:ext cx="669417" cy="620395"/>
          </a:xfrm>
          <a:custGeom>
            <a:avLst/>
            <a:gdLst>
              <a:gd name="connsiteX0" fmla="*/ 663067 w 669417"/>
              <a:gd name="connsiteY0" fmla="*/ 6350 h 620395"/>
              <a:gd name="connsiteX1" fmla="*/ 663067 w 669417"/>
              <a:gd name="connsiteY1" fmla="*/ 614045 h 620395"/>
              <a:gd name="connsiteX2" fmla="*/ 6350 w 669417"/>
              <a:gd name="connsiteY2" fmla="*/ 614045 h 620395"/>
              <a:gd name="connsiteX3" fmla="*/ 6350 w 669417"/>
              <a:gd name="connsiteY3" fmla="*/ 6350 h 620395"/>
              <a:gd name="connsiteX4" fmla="*/ 663067 w 669417"/>
              <a:gd name="connsiteY4" fmla="*/ 6350 h 62039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69417" h="620395">
                <a:moveTo>
                  <a:pt x="663067" y="6350"/>
                </a:moveTo>
                <a:lnTo>
                  <a:pt x="663067" y="614045"/>
                </a:lnTo>
                <a:lnTo>
                  <a:pt x="6350" y="614045"/>
                </a:lnTo>
                <a:lnTo>
                  <a:pt x="6350" y="6350"/>
                </a:lnTo>
                <a:lnTo>
                  <a:pt x="66306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Freeform 3"/>
          <p:cNvSpPr/>
          <p:nvPr/>
        </p:nvSpPr>
        <p:spPr>
          <a:xfrm>
            <a:off x="6968617" y="2571114"/>
            <a:ext cx="237616" cy="22225"/>
          </a:xfrm>
          <a:custGeom>
            <a:avLst/>
            <a:gdLst>
              <a:gd name="connsiteX0" fmla="*/ 6350 w 237616"/>
              <a:gd name="connsiteY0" fmla="*/ 6350 h 22225"/>
              <a:gd name="connsiteX1" fmla="*/ 231266 w 237616"/>
              <a:gd name="connsiteY1" fmla="*/ 6350 h 22225"/>
            </a:gdLst>
            <a:ahLst/>
            <a:cxnLst>
              <a:cxn ang="0">
                <a:pos x="connsiteX0" y="connsiteY0"/>
              </a:cxn>
              <a:cxn ang="1">
                <a:pos x="connsiteX1" y="connsiteY1"/>
              </a:cxn>
            </a:cxnLst>
            <a:rect l="l" t="t" r="r" b="b"/>
            <a:pathLst>
              <a:path w="237616" h="22225">
                <a:moveTo>
                  <a:pt x="6350" y="6350"/>
                </a:moveTo>
                <a:lnTo>
                  <a:pt x="231266"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7193533" y="2571114"/>
            <a:ext cx="212852" cy="299974"/>
          </a:xfrm>
          <a:custGeom>
            <a:avLst/>
            <a:gdLst>
              <a:gd name="connsiteX0" fmla="*/ 6350 w 212852"/>
              <a:gd name="connsiteY0" fmla="*/ 6350 h 299974"/>
              <a:gd name="connsiteX1" fmla="*/ 94869 w 212852"/>
              <a:gd name="connsiteY1" fmla="*/ 23876 h 299974"/>
              <a:gd name="connsiteX2" fmla="*/ 149606 w 212852"/>
              <a:gd name="connsiteY2" fmla="*/ 105410 h 299974"/>
              <a:gd name="connsiteX3" fmla="*/ 206502 w 212852"/>
              <a:gd name="connsiteY3" fmla="*/ 293624 h 299974"/>
            </a:gdLst>
            <a:ahLst/>
            <a:cxnLst>
              <a:cxn ang="0">
                <a:pos x="connsiteX0" y="connsiteY0"/>
              </a:cxn>
              <a:cxn ang="1">
                <a:pos x="connsiteX1" y="connsiteY1"/>
              </a:cxn>
              <a:cxn ang="2">
                <a:pos x="connsiteX2" y="connsiteY2"/>
              </a:cxn>
              <a:cxn ang="3">
                <a:pos x="connsiteX3" y="connsiteY3"/>
              </a:cxn>
            </a:cxnLst>
            <a:rect l="l" t="t" r="r" b="b"/>
            <a:pathLst>
              <a:path w="212852" h="299974">
                <a:moveTo>
                  <a:pt x="6350" y="6350"/>
                </a:moveTo>
                <a:lnTo>
                  <a:pt x="94869" y="23876"/>
                </a:lnTo>
                <a:lnTo>
                  <a:pt x="149606" y="105410"/>
                </a:lnTo>
                <a:lnTo>
                  <a:pt x="206502" y="29362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2548159" y="2422683"/>
            <a:ext cx="1834832" cy="1771332"/>
          </a:xfrm>
          <a:custGeom>
            <a:avLst/>
            <a:gdLst>
              <a:gd name="connsiteX0" fmla="*/ 9366 w 1834832"/>
              <a:gd name="connsiteY0" fmla="*/ 1761966 h 1771332"/>
              <a:gd name="connsiteX1" fmla="*/ 1825466 w 1834832"/>
              <a:gd name="connsiteY1" fmla="*/ 1761966 h 1771332"/>
              <a:gd name="connsiteX2" fmla="*/ 1825466 w 1834832"/>
              <a:gd name="connsiteY2" fmla="*/ 9366 h 1771332"/>
              <a:gd name="connsiteX3" fmla="*/ 9366 w 1834832"/>
              <a:gd name="connsiteY3" fmla="*/ 9366 h 1771332"/>
              <a:gd name="connsiteX4" fmla="*/ 9366 w 1834832"/>
              <a:gd name="connsiteY4" fmla="*/ 1761966 h 177133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834832" h="1771332">
                <a:moveTo>
                  <a:pt x="9366" y="1761966"/>
                </a:moveTo>
                <a:lnTo>
                  <a:pt x="1825466" y="1761966"/>
                </a:lnTo>
                <a:lnTo>
                  <a:pt x="1825466" y="9366"/>
                </a:lnTo>
                <a:lnTo>
                  <a:pt x="9366" y="9366"/>
                </a:lnTo>
                <a:lnTo>
                  <a:pt x="9366" y="1761966"/>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5189759" y="3489483"/>
            <a:ext cx="1007935" cy="550989"/>
          </a:xfrm>
          <a:custGeom>
            <a:avLst/>
            <a:gdLst>
              <a:gd name="connsiteX0" fmla="*/ 998568 w 1007935"/>
              <a:gd name="connsiteY0" fmla="*/ 275557 h 550989"/>
              <a:gd name="connsiteX1" fmla="*/ 667861 w 1007935"/>
              <a:gd name="connsiteY1" fmla="*/ 9366 h 550989"/>
              <a:gd name="connsiteX2" fmla="*/ 9366 w 1007935"/>
              <a:gd name="connsiteY2" fmla="*/ 9366 h 550989"/>
              <a:gd name="connsiteX3" fmla="*/ 9366 w 1007935"/>
              <a:gd name="connsiteY3" fmla="*/ 541623 h 550989"/>
              <a:gd name="connsiteX4" fmla="*/ 667861 w 1007935"/>
              <a:gd name="connsiteY4" fmla="*/ 541623 h 550989"/>
              <a:gd name="connsiteX5" fmla="*/ 998568 w 1007935"/>
              <a:gd name="connsiteY5" fmla="*/ 275557 h 55098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007935" h="550989">
                <a:moveTo>
                  <a:pt x="998568" y="275557"/>
                </a:moveTo>
                <a:lnTo>
                  <a:pt x="667861" y="9366"/>
                </a:lnTo>
                <a:lnTo>
                  <a:pt x="9366" y="9366"/>
                </a:lnTo>
                <a:lnTo>
                  <a:pt x="9366" y="541623"/>
                </a:lnTo>
                <a:lnTo>
                  <a:pt x="667861" y="541623"/>
                </a:lnTo>
                <a:lnTo>
                  <a:pt x="998568" y="27555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6843776" y="3416300"/>
            <a:ext cx="669417" cy="620395"/>
          </a:xfrm>
          <a:custGeom>
            <a:avLst/>
            <a:gdLst>
              <a:gd name="connsiteX0" fmla="*/ 663067 w 669417"/>
              <a:gd name="connsiteY0" fmla="*/ 6350 h 620395"/>
              <a:gd name="connsiteX1" fmla="*/ 663067 w 669417"/>
              <a:gd name="connsiteY1" fmla="*/ 614045 h 620395"/>
              <a:gd name="connsiteX2" fmla="*/ 6350 w 669417"/>
              <a:gd name="connsiteY2" fmla="*/ 614045 h 620395"/>
              <a:gd name="connsiteX3" fmla="*/ 6350 w 669417"/>
              <a:gd name="connsiteY3" fmla="*/ 6350 h 620395"/>
              <a:gd name="connsiteX4" fmla="*/ 663067 w 669417"/>
              <a:gd name="connsiteY4" fmla="*/ 6350 h 62039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69417" h="620395">
                <a:moveTo>
                  <a:pt x="663067" y="6350"/>
                </a:moveTo>
                <a:lnTo>
                  <a:pt x="663067" y="614045"/>
                </a:lnTo>
                <a:lnTo>
                  <a:pt x="6350" y="614045"/>
                </a:lnTo>
                <a:lnTo>
                  <a:pt x="6350" y="6350"/>
                </a:lnTo>
                <a:lnTo>
                  <a:pt x="66306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6968617" y="3561715"/>
            <a:ext cx="237616" cy="22225"/>
          </a:xfrm>
          <a:custGeom>
            <a:avLst/>
            <a:gdLst>
              <a:gd name="connsiteX0" fmla="*/ 6350 w 237616"/>
              <a:gd name="connsiteY0" fmla="*/ 6350 h 22225"/>
              <a:gd name="connsiteX1" fmla="*/ 231266 w 237616"/>
              <a:gd name="connsiteY1" fmla="*/ 6350 h 22225"/>
            </a:gdLst>
            <a:ahLst/>
            <a:cxnLst>
              <a:cxn ang="0">
                <a:pos x="connsiteX0" y="connsiteY0"/>
              </a:cxn>
              <a:cxn ang="1">
                <a:pos x="connsiteX1" y="connsiteY1"/>
              </a:cxn>
            </a:cxnLst>
            <a:rect l="l" t="t" r="r" b="b"/>
            <a:pathLst>
              <a:path w="237616" h="22225">
                <a:moveTo>
                  <a:pt x="6350" y="6350"/>
                </a:moveTo>
                <a:lnTo>
                  <a:pt x="231266"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Freeform 3"/>
          <p:cNvSpPr/>
          <p:nvPr/>
        </p:nvSpPr>
        <p:spPr>
          <a:xfrm>
            <a:off x="7193533" y="3561715"/>
            <a:ext cx="212852" cy="299973"/>
          </a:xfrm>
          <a:custGeom>
            <a:avLst/>
            <a:gdLst>
              <a:gd name="connsiteX0" fmla="*/ 6350 w 212852"/>
              <a:gd name="connsiteY0" fmla="*/ 6350 h 299973"/>
              <a:gd name="connsiteX1" fmla="*/ 94869 w 212852"/>
              <a:gd name="connsiteY1" fmla="*/ 23875 h 299973"/>
              <a:gd name="connsiteX2" fmla="*/ 149606 w 212852"/>
              <a:gd name="connsiteY2" fmla="*/ 105409 h 299973"/>
              <a:gd name="connsiteX3" fmla="*/ 206502 w 212852"/>
              <a:gd name="connsiteY3" fmla="*/ 293623 h 299973"/>
            </a:gdLst>
            <a:ahLst/>
            <a:cxnLst>
              <a:cxn ang="0">
                <a:pos x="connsiteX0" y="connsiteY0"/>
              </a:cxn>
              <a:cxn ang="1">
                <a:pos x="connsiteX1" y="connsiteY1"/>
              </a:cxn>
              <a:cxn ang="2">
                <a:pos x="connsiteX2" y="connsiteY2"/>
              </a:cxn>
              <a:cxn ang="3">
                <a:pos x="connsiteX3" y="connsiteY3"/>
              </a:cxn>
            </a:cxnLst>
            <a:rect l="l" t="t" r="r" b="b"/>
            <a:pathLst>
              <a:path w="212852" h="299973">
                <a:moveTo>
                  <a:pt x="6350" y="6350"/>
                </a:moveTo>
                <a:lnTo>
                  <a:pt x="94869" y="23875"/>
                </a:lnTo>
                <a:lnTo>
                  <a:pt x="149606" y="105409"/>
                </a:lnTo>
                <a:lnTo>
                  <a:pt x="206502" y="29362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6175438" y="3748087"/>
            <a:ext cx="688975" cy="57150"/>
          </a:xfrm>
          <a:custGeom>
            <a:avLst/>
            <a:gdLst>
              <a:gd name="connsiteX0" fmla="*/ 14287 w 688975"/>
              <a:gd name="connsiteY0" fmla="*/ 14287 h 57150"/>
              <a:gd name="connsiteX1" fmla="*/ 674687 w 688975"/>
              <a:gd name="connsiteY1" fmla="*/ 14287 h 57150"/>
            </a:gdLst>
            <a:ahLst/>
            <a:cxnLst>
              <a:cxn ang="0">
                <a:pos x="connsiteX0" y="connsiteY0"/>
              </a:cxn>
              <a:cxn ang="1">
                <a:pos x="connsiteX1" y="connsiteY1"/>
              </a:cxn>
            </a:cxnLst>
            <a:rect l="l" t="t" r="r" b="b"/>
            <a:pathLst>
              <a:path w="688975" h="57150">
                <a:moveTo>
                  <a:pt x="14287" y="14287"/>
                </a:moveTo>
                <a:lnTo>
                  <a:pt x="674687" y="14287"/>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4359338" y="3759263"/>
            <a:ext cx="854075" cy="57150"/>
          </a:xfrm>
          <a:custGeom>
            <a:avLst/>
            <a:gdLst>
              <a:gd name="connsiteX0" fmla="*/ 14287 w 854075"/>
              <a:gd name="connsiteY0" fmla="*/ 14287 h 57150"/>
              <a:gd name="connsiteX1" fmla="*/ 839787 w 854075"/>
              <a:gd name="connsiteY1" fmla="*/ 14287 h 57150"/>
            </a:gdLst>
            <a:ahLst/>
            <a:cxnLst>
              <a:cxn ang="0">
                <a:pos x="connsiteX0" y="connsiteY0"/>
              </a:cxn>
              <a:cxn ang="1">
                <a:pos x="connsiteX1" y="connsiteY1"/>
              </a:cxn>
            </a:cxnLst>
            <a:rect l="l" t="t" r="r" b="b"/>
            <a:pathLst>
              <a:path w="854075" h="57150">
                <a:moveTo>
                  <a:pt x="14287" y="14287"/>
                </a:moveTo>
                <a:lnTo>
                  <a:pt x="839787" y="14287"/>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4359338" y="2768663"/>
            <a:ext cx="854075" cy="57150"/>
          </a:xfrm>
          <a:custGeom>
            <a:avLst/>
            <a:gdLst>
              <a:gd name="connsiteX0" fmla="*/ 14287 w 854075"/>
              <a:gd name="connsiteY0" fmla="*/ 14287 h 57150"/>
              <a:gd name="connsiteX1" fmla="*/ 839787 w 854075"/>
              <a:gd name="connsiteY1" fmla="*/ 14287 h 57150"/>
            </a:gdLst>
            <a:ahLst/>
            <a:cxnLst>
              <a:cxn ang="0">
                <a:pos x="connsiteX0" y="connsiteY0"/>
              </a:cxn>
              <a:cxn ang="1">
                <a:pos x="connsiteX1" y="connsiteY1"/>
              </a:cxn>
            </a:cxnLst>
            <a:rect l="l" t="t" r="r" b="b"/>
            <a:pathLst>
              <a:path w="854075" h="57150">
                <a:moveTo>
                  <a:pt x="14287" y="14287"/>
                </a:moveTo>
                <a:lnTo>
                  <a:pt x="839787" y="14287"/>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Freeform 3"/>
          <p:cNvSpPr/>
          <p:nvPr/>
        </p:nvSpPr>
        <p:spPr>
          <a:xfrm>
            <a:off x="1966912" y="3255962"/>
            <a:ext cx="604901" cy="57150"/>
          </a:xfrm>
          <a:custGeom>
            <a:avLst/>
            <a:gdLst>
              <a:gd name="connsiteX0" fmla="*/ 14287 w 604901"/>
              <a:gd name="connsiteY0" fmla="*/ 14287 h 57150"/>
              <a:gd name="connsiteX1" fmla="*/ 590613 w 604901"/>
              <a:gd name="connsiteY1" fmla="*/ 14287 h 57150"/>
            </a:gdLst>
            <a:ahLst/>
            <a:cxnLst>
              <a:cxn ang="0">
                <a:pos x="connsiteX0" y="connsiteY0"/>
              </a:cxn>
              <a:cxn ang="1">
                <a:pos x="connsiteX1" y="connsiteY1"/>
              </a:cxn>
            </a:cxnLst>
            <a:rect l="l" t="t" r="r" b="b"/>
            <a:pathLst>
              <a:path w="604901" h="57150">
                <a:moveTo>
                  <a:pt x="14287" y="14287"/>
                </a:moveTo>
                <a:lnTo>
                  <a:pt x="590613" y="14287"/>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608012" y="4949825"/>
            <a:ext cx="1462023" cy="717550"/>
          </a:xfrm>
          <a:custGeom>
            <a:avLst/>
            <a:gdLst>
              <a:gd name="connsiteX0" fmla="*/ 6350 w 1462023"/>
              <a:gd name="connsiteY0" fmla="*/ 711200 h 717550"/>
              <a:gd name="connsiteX1" fmla="*/ 1455673 w 1462023"/>
              <a:gd name="connsiteY1" fmla="*/ 711200 h 717550"/>
              <a:gd name="connsiteX2" fmla="*/ 1455673 w 1462023"/>
              <a:gd name="connsiteY2" fmla="*/ 6350 h 717550"/>
              <a:gd name="connsiteX3" fmla="*/ 6350 w 1462023"/>
              <a:gd name="connsiteY3" fmla="*/ 6350 h 717550"/>
              <a:gd name="connsiteX4" fmla="*/ 6350 w 1462023"/>
              <a:gd name="connsiteY4" fmla="*/ 711200 h 7175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62023" h="717550">
                <a:moveTo>
                  <a:pt x="6350" y="711200"/>
                </a:moveTo>
                <a:lnTo>
                  <a:pt x="1455673" y="711200"/>
                </a:lnTo>
                <a:lnTo>
                  <a:pt x="1455673" y="6350"/>
                </a:lnTo>
                <a:lnTo>
                  <a:pt x="6350" y="6350"/>
                </a:lnTo>
                <a:lnTo>
                  <a:pt x="6350" y="71120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3"/>
          <p:cNvSpPr/>
          <p:nvPr/>
        </p:nvSpPr>
        <p:spPr>
          <a:xfrm>
            <a:off x="2305050" y="4559236"/>
            <a:ext cx="1249362" cy="1316101"/>
          </a:xfrm>
          <a:custGeom>
            <a:avLst/>
            <a:gdLst>
              <a:gd name="connsiteX0" fmla="*/ 6350 w 1249362"/>
              <a:gd name="connsiteY0" fmla="*/ 1309751 h 1316101"/>
              <a:gd name="connsiteX1" fmla="*/ 1243012 w 1249362"/>
              <a:gd name="connsiteY1" fmla="*/ 1309751 h 1316101"/>
              <a:gd name="connsiteX2" fmla="*/ 1243012 w 1249362"/>
              <a:gd name="connsiteY2" fmla="*/ 6350 h 1316101"/>
              <a:gd name="connsiteX3" fmla="*/ 6350 w 1249362"/>
              <a:gd name="connsiteY3" fmla="*/ 6350 h 1316101"/>
              <a:gd name="connsiteX4" fmla="*/ 6350 w 1249362"/>
              <a:gd name="connsiteY4" fmla="*/ 1309751 h 13161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49362" h="1316101">
                <a:moveTo>
                  <a:pt x="6350" y="1309751"/>
                </a:moveTo>
                <a:lnTo>
                  <a:pt x="1243012" y="1309751"/>
                </a:lnTo>
                <a:lnTo>
                  <a:pt x="1243012" y="6350"/>
                </a:lnTo>
                <a:lnTo>
                  <a:pt x="6350" y="6350"/>
                </a:lnTo>
                <a:lnTo>
                  <a:pt x="6350" y="1309751"/>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7493000" y="2679700"/>
            <a:ext cx="685800" cy="152400"/>
          </a:xfrm>
          <a:prstGeom prst="rect">
            <a:avLst/>
          </a:prstGeom>
          <a:noFill/>
        </p:spPr>
      </p:pic>
      <p:pic>
        <p:nvPicPr>
          <p:cNvPr id="21" name="Picture 3"/>
          <p:cNvPicPr>
            <a:picLocks noChangeAspect="1" noChangeArrowheads="1"/>
          </p:cNvPicPr>
          <p:nvPr/>
        </p:nvPicPr>
        <p:blipFill>
          <a:blip r:embed="rId4"/>
          <a:srcRect/>
          <a:stretch>
            <a:fillRect/>
          </a:stretch>
        </p:blipFill>
        <p:spPr bwMode="auto">
          <a:xfrm>
            <a:off x="7493000" y="3695700"/>
            <a:ext cx="685800" cy="152400"/>
          </a:xfrm>
          <a:prstGeom prst="rect">
            <a:avLst/>
          </a:prstGeom>
          <a:noFill/>
        </p:spPr>
      </p:pic>
      <p:pic>
        <p:nvPicPr>
          <p:cNvPr id="22" name="Picture 3"/>
          <p:cNvPicPr>
            <a:picLocks noChangeAspect="1" noChangeArrowheads="1"/>
          </p:cNvPicPr>
          <p:nvPr/>
        </p:nvPicPr>
        <p:blipFill>
          <a:blip r:embed="rId5"/>
          <a:srcRect/>
          <a:stretch>
            <a:fillRect/>
          </a:stretch>
        </p:blipFill>
        <p:spPr bwMode="auto">
          <a:xfrm>
            <a:off x="1333500" y="4178300"/>
            <a:ext cx="139700" cy="774700"/>
          </a:xfrm>
          <a:prstGeom prst="rect">
            <a:avLst/>
          </a:prstGeom>
          <a:noFill/>
        </p:spPr>
      </p:pic>
      <p:pic>
        <p:nvPicPr>
          <p:cNvPr id="23" name="Picture 3"/>
          <p:cNvPicPr>
            <a:picLocks noChangeAspect="1" noChangeArrowheads="1"/>
          </p:cNvPicPr>
          <p:nvPr/>
        </p:nvPicPr>
        <p:blipFill>
          <a:blip r:embed="rId6"/>
          <a:srcRect/>
          <a:stretch>
            <a:fillRect/>
          </a:stretch>
        </p:blipFill>
        <p:spPr bwMode="auto">
          <a:xfrm>
            <a:off x="2819400" y="4178300"/>
            <a:ext cx="139700" cy="393700"/>
          </a:xfrm>
          <a:prstGeom prst="rect">
            <a:avLst/>
          </a:prstGeom>
          <a:noFill/>
        </p:spPr>
      </p:pic>
      <p:pic>
        <p:nvPicPr>
          <p:cNvPr id="24" name="Picture 3"/>
          <p:cNvPicPr>
            <a:picLocks noChangeAspect="1" noChangeArrowheads="1"/>
          </p:cNvPicPr>
          <p:nvPr/>
        </p:nvPicPr>
        <p:blipFill>
          <a:blip r:embed="rId7"/>
          <a:srcRect/>
          <a:stretch>
            <a:fillRect/>
          </a:stretch>
        </p:blipFill>
        <p:spPr bwMode="auto">
          <a:xfrm>
            <a:off x="3784600" y="4178300"/>
            <a:ext cx="1752600" cy="1638300"/>
          </a:xfrm>
          <a:prstGeom prst="rect">
            <a:avLst/>
          </a:prstGeom>
          <a:noFill/>
        </p:spPr>
      </p:pic>
      <p:sp>
        <p:nvSpPr>
          <p:cNvPr id="2" name="TextBox 1"/>
          <p:cNvSpPr txBox="1"/>
          <p:nvPr/>
        </p:nvSpPr>
        <p:spPr>
          <a:xfrm>
            <a:off x="685800" y="2768600"/>
            <a:ext cx="1219200" cy="584200"/>
          </a:xfrm>
          <a:prstGeom prst="rect">
            <a:avLst/>
          </a:prstGeom>
          <a:noFill/>
        </p:spPr>
        <p:txBody>
          <a:bodyPr wrap="none" lIns="0" tIns="0" rIns="0" rtlCol="0">
            <a:spAutoFit/>
          </a:bodyPr>
          <a:lstStyle/>
          <a:p>
            <a:pPr>
              <a:lnSpc>
                <a:spcPts val="1200"/>
              </a:lnSpc>
              <a:tabLst>
                <a:tab pos="38100" algn="l"/>
                <a:tab pos="101600" algn="l"/>
              </a:tabLst>
            </a:pPr>
            <a:r>
              <a:rPr lang="en-US" altLang="zh-CN" dirty="0" smtClean="0"/>
              <a:t>		</a:t>
            </a:r>
            <a:r>
              <a:rPr lang="en-US" altLang="zh-CN" sz="1403" dirty="0" smtClean="0">
                <a:solidFill>
                  <a:srgbClr val="000000"/>
                </a:solidFill>
                <a:latin typeface="Times New Roman" pitchFamily="18" charset="0"/>
                <a:cs typeface="Times New Roman" pitchFamily="18" charset="0"/>
              </a:rPr>
              <a:t>Pattern</a:t>
            </a:r>
            <a:r>
              <a:rPr lang="en-US" altLang="zh-CN" sz="1403" dirty="0" smtClean="0">
                <a:latin typeface="Times New Roman" pitchFamily="18" charset="0"/>
                <a:cs typeface="Times New Roman" pitchFamily="18" charset="0"/>
              </a:rPr>
              <a:t> </a:t>
            </a:r>
            <a:r>
              <a:rPr lang="en-US" altLang="zh-CN" sz="1403" dirty="0" smtClean="0">
                <a:solidFill>
                  <a:srgbClr val="000000"/>
                </a:solidFill>
                <a:latin typeface="Times New Roman" pitchFamily="18" charset="0"/>
                <a:cs typeface="Times New Roman" pitchFamily="18" charset="0"/>
              </a:rPr>
              <a:t>RAM</a:t>
            </a:r>
          </a:p>
          <a:p>
            <a:pPr>
              <a:lnSpc>
                <a:spcPts val="1600"/>
              </a:lnSpc>
              <a:tabLst>
                <a:tab pos="38100" algn="l"/>
                <a:tab pos="101600" algn="l"/>
              </a:tabLst>
            </a:pPr>
            <a:r>
              <a:rPr lang="en-US" altLang="zh-CN" dirty="0" smtClean="0"/>
              <a:t>	</a:t>
            </a:r>
            <a:r>
              <a:rPr lang="en-US" altLang="zh-CN" sz="1403" b="1" dirty="0" smtClean="0">
                <a:solidFill>
                  <a:srgbClr val="0099CC"/>
                </a:solidFill>
                <a:latin typeface="Times New Roman" pitchFamily="18" charset="0"/>
                <a:cs typeface="Times New Roman" pitchFamily="18" charset="0"/>
              </a:rPr>
              <a:t>Binary</a:t>
            </a:r>
            <a:r>
              <a:rPr lang="en-US" altLang="zh-CN" sz="1403" dirty="0" smtClean="0">
                <a:latin typeface="Times New Roman" pitchFamily="18" charset="0"/>
                <a:cs typeface="Times New Roman" pitchFamily="18" charset="0"/>
              </a:rPr>
              <a:t> </a:t>
            </a:r>
            <a:r>
              <a:rPr lang="en-US" altLang="zh-CN" sz="1403" b="1" dirty="0" smtClean="0">
                <a:solidFill>
                  <a:srgbClr val="0099CC"/>
                </a:solidFill>
                <a:latin typeface="Times New Roman" pitchFamily="18" charset="0"/>
                <a:cs typeface="Times New Roman" pitchFamily="18" charset="0"/>
              </a:rPr>
              <a:t>Info</a:t>
            </a:r>
            <a:r>
              <a:rPr lang="en-US" altLang="zh-CN" sz="1403" dirty="0" smtClean="0">
                <a:latin typeface="Times New Roman" pitchFamily="18" charset="0"/>
                <a:cs typeface="Times New Roman" pitchFamily="18" charset="0"/>
              </a:rPr>
              <a:t> </a:t>
            </a:r>
            <a:r>
              <a:rPr lang="en-US" altLang="zh-CN" sz="1403" b="1" dirty="0" smtClean="0">
                <a:solidFill>
                  <a:srgbClr val="0099CC"/>
                </a:solidFill>
                <a:latin typeface="Times New Roman" pitchFamily="18" charset="0"/>
                <a:cs typeface="Times New Roman" pitchFamily="18" charset="0"/>
              </a:rPr>
              <a:t>to</a:t>
            </a:r>
          </a:p>
          <a:p>
            <a:pPr>
              <a:lnSpc>
                <a:spcPts val="1600"/>
              </a:lnSpc>
              <a:tabLst>
                <a:tab pos="38100" algn="l"/>
                <a:tab pos="101600" algn="l"/>
              </a:tabLst>
            </a:pPr>
            <a:r>
              <a:rPr lang="en-US" altLang="zh-CN" sz="1403" b="1" dirty="0" smtClean="0">
                <a:solidFill>
                  <a:srgbClr val="0099CC"/>
                </a:solidFill>
                <a:latin typeface="Times New Roman" pitchFamily="18" charset="0"/>
                <a:cs typeface="Times New Roman" pitchFamily="18" charset="0"/>
              </a:rPr>
              <a:t>be</a:t>
            </a:r>
            <a:r>
              <a:rPr lang="en-US" altLang="zh-CN" sz="1403" dirty="0" smtClean="0">
                <a:latin typeface="Times New Roman" pitchFamily="18" charset="0"/>
                <a:cs typeface="Times New Roman" pitchFamily="18" charset="0"/>
              </a:rPr>
              <a:t> </a:t>
            </a:r>
            <a:r>
              <a:rPr lang="en-US" altLang="zh-CN" sz="1403" b="1" dirty="0" smtClean="0">
                <a:solidFill>
                  <a:srgbClr val="0099CC"/>
                </a:solidFill>
                <a:latin typeface="Times New Roman" pitchFamily="18" charset="0"/>
                <a:cs typeface="Times New Roman" pitchFamily="18" charset="0"/>
              </a:rPr>
              <a:t>transmitted</a:t>
            </a:r>
          </a:p>
        </p:txBody>
      </p:sp>
      <p:sp>
        <p:nvSpPr>
          <p:cNvPr id="26" name="TextBox 1"/>
          <p:cNvSpPr txBox="1"/>
          <p:nvPr/>
        </p:nvSpPr>
        <p:spPr>
          <a:xfrm>
            <a:off x="2806700" y="2857500"/>
            <a:ext cx="1320800" cy="800100"/>
          </a:xfrm>
          <a:prstGeom prst="rect">
            <a:avLst/>
          </a:prstGeom>
          <a:noFill/>
        </p:spPr>
        <p:txBody>
          <a:bodyPr wrap="none" lIns="0" tIns="0" rIns="0" rtlCol="0">
            <a:spAutoFit/>
          </a:bodyPr>
          <a:lstStyle/>
          <a:p>
            <a:pPr>
              <a:lnSpc>
                <a:spcPts val="1200"/>
              </a:lnSpc>
              <a:tabLst>
                <a:tab pos="25400" algn="l"/>
                <a:tab pos="88900" algn="l"/>
                <a:tab pos="114300" algn="l"/>
              </a:tabLst>
            </a:pPr>
            <a:r>
              <a:rPr lang="en-US" altLang="zh-CN" sz="1403" dirty="0" smtClean="0">
                <a:solidFill>
                  <a:srgbClr val="000000"/>
                </a:solidFill>
                <a:latin typeface="Times New Roman" pitchFamily="18" charset="0"/>
                <a:cs typeface="Times New Roman" pitchFamily="18" charset="0"/>
              </a:rPr>
              <a:t>Symbol</a:t>
            </a:r>
            <a:r>
              <a:rPr lang="en-US" altLang="zh-CN" sz="1403" dirty="0" smtClean="0">
                <a:latin typeface="Times New Roman" pitchFamily="18" charset="0"/>
                <a:cs typeface="Times New Roman" pitchFamily="18" charset="0"/>
              </a:rPr>
              <a:t> </a:t>
            </a:r>
            <a:r>
              <a:rPr lang="en-US" altLang="zh-CN" sz="1403" dirty="0" smtClean="0">
                <a:solidFill>
                  <a:srgbClr val="000000"/>
                </a:solidFill>
                <a:latin typeface="Times New Roman" pitchFamily="18" charset="0"/>
                <a:cs typeface="Times New Roman" pitchFamily="18" charset="0"/>
              </a:rPr>
              <a:t>Mapping</a:t>
            </a:r>
          </a:p>
          <a:p>
            <a:pPr>
              <a:lnSpc>
                <a:spcPts val="1600"/>
              </a:lnSpc>
              <a:tabLst>
                <a:tab pos="25400" algn="l"/>
                <a:tab pos="88900" algn="l"/>
                <a:tab pos="114300" algn="l"/>
              </a:tabLst>
            </a:pPr>
            <a:r>
              <a:rPr lang="en-US" altLang="zh-CN" dirty="0" smtClean="0"/>
              <a:t>		</a:t>
            </a:r>
            <a:r>
              <a:rPr lang="en-US" altLang="zh-CN" sz="1406" dirty="0" smtClean="0">
                <a:solidFill>
                  <a:srgbClr val="000000"/>
                </a:solidFill>
                <a:latin typeface="Times New Roman" pitchFamily="18" charset="0"/>
                <a:cs typeface="Times New Roman" pitchFamily="18" charset="0"/>
              </a:rPr>
              <a:t>and</a:t>
            </a:r>
            <a:r>
              <a:rPr lang="en-US" altLang="zh-CN" sz="1406" dirty="0" smtClean="0">
                <a:latin typeface="Times New Roman" pitchFamily="18" charset="0"/>
                <a:cs typeface="Times New Roman" pitchFamily="18" charset="0"/>
              </a:rPr>
              <a:t> </a:t>
            </a:r>
            <a:r>
              <a:rPr lang="en-US" altLang="zh-CN" sz="1406" dirty="0" smtClean="0">
                <a:solidFill>
                  <a:srgbClr val="000000"/>
                </a:solidFill>
                <a:latin typeface="Times New Roman" pitchFamily="18" charset="0"/>
                <a:cs typeface="Times New Roman" pitchFamily="18" charset="0"/>
              </a:rPr>
              <a:t>Baseband</a:t>
            </a:r>
          </a:p>
          <a:p>
            <a:pPr>
              <a:lnSpc>
                <a:spcPts val="1600"/>
              </a:lnSpc>
              <a:tabLst>
                <a:tab pos="25400" algn="l"/>
                <a:tab pos="88900" algn="l"/>
                <a:tab pos="114300" algn="l"/>
              </a:tabLst>
            </a:pPr>
            <a:r>
              <a:rPr lang="en-US" altLang="zh-CN" dirty="0" smtClean="0"/>
              <a:t>			</a:t>
            </a:r>
            <a:r>
              <a:rPr lang="en-US" altLang="zh-CN" sz="1403" dirty="0" smtClean="0">
                <a:solidFill>
                  <a:srgbClr val="000000"/>
                </a:solidFill>
                <a:latin typeface="Times New Roman" pitchFamily="18" charset="0"/>
                <a:cs typeface="Times New Roman" pitchFamily="18" charset="0"/>
              </a:rPr>
              <a:t>Filters</a:t>
            </a:r>
            <a:r>
              <a:rPr lang="en-US" altLang="zh-CN" sz="1403" dirty="0" smtClean="0">
                <a:latin typeface="Times New Roman" pitchFamily="18" charset="0"/>
                <a:cs typeface="Times New Roman" pitchFamily="18" charset="0"/>
              </a:rPr>
              <a:t> </a:t>
            </a:r>
            <a:r>
              <a:rPr lang="en-US" altLang="zh-CN" sz="1403" b="1" dirty="0" smtClean="0">
                <a:solidFill>
                  <a:srgbClr val="0099CC"/>
                </a:solidFill>
                <a:latin typeface="Times New Roman" pitchFamily="18" charset="0"/>
                <a:cs typeface="Times New Roman" pitchFamily="18" charset="0"/>
              </a:rPr>
              <a:t>Map</a:t>
            </a:r>
            <a:r>
              <a:rPr lang="en-US" altLang="zh-CN" sz="1403" dirty="0" smtClean="0">
                <a:latin typeface="Times New Roman" pitchFamily="18" charset="0"/>
                <a:cs typeface="Times New Roman" pitchFamily="18" charset="0"/>
              </a:rPr>
              <a:t> </a:t>
            </a:r>
            <a:r>
              <a:rPr lang="en-US" altLang="zh-CN" sz="1403" b="1" dirty="0" smtClean="0">
                <a:solidFill>
                  <a:srgbClr val="0099CC"/>
                </a:solidFill>
                <a:latin typeface="Times New Roman" pitchFamily="18" charset="0"/>
                <a:cs typeface="Times New Roman" pitchFamily="18" charset="0"/>
              </a:rPr>
              <a:t>to</a:t>
            </a:r>
          </a:p>
          <a:p>
            <a:pPr>
              <a:lnSpc>
                <a:spcPts val="1600"/>
              </a:lnSpc>
              <a:tabLst>
                <a:tab pos="25400" algn="l"/>
                <a:tab pos="88900" algn="l"/>
                <a:tab pos="114300" algn="l"/>
              </a:tabLst>
            </a:pPr>
            <a:r>
              <a:rPr lang="en-US" altLang="zh-CN" dirty="0" smtClean="0"/>
              <a:t>	</a:t>
            </a:r>
            <a:r>
              <a:rPr lang="en-US" altLang="zh-CN" sz="1403" b="1" dirty="0" smtClean="0">
                <a:solidFill>
                  <a:srgbClr val="0099CC"/>
                </a:solidFill>
                <a:latin typeface="Times New Roman" pitchFamily="18" charset="0"/>
                <a:cs typeface="Times New Roman" pitchFamily="18" charset="0"/>
              </a:rPr>
              <a:t>digital</a:t>
            </a:r>
            <a:r>
              <a:rPr lang="en-US" altLang="zh-CN" sz="1403" dirty="0" smtClean="0">
                <a:latin typeface="Times New Roman" pitchFamily="18" charset="0"/>
                <a:cs typeface="Times New Roman" pitchFamily="18" charset="0"/>
              </a:rPr>
              <a:t> </a:t>
            </a:r>
            <a:r>
              <a:rPr lang="en-US" altLang="zh-CN" sz="1403" b="1" dirty="0" smtClean="0">
                <a:solidFill>
                  <a:srgbClr val="0099CC"/>
                </a:solidFill>
                <a:latin typeface="Times New Roman" pitchFamily="18" charset="0"/>
                <a:cs typeface="Times New Roman" pitchFamily="18" charset="0"/>
              </a:rPr>
              <a:t>symbols</a:t>
            </a:r>
          </a:p>
        </p:txBody>
      </p:sp>
      <p:sp>
        <p:nvSpPr>
          <p:cNvPr id="27" name="TextBox 1"/>
          <p:cNvSpPr txBox="1"/>
          <p:nvPr/>
        </p:nvSpPr>
        <p:spPr>
          <a:xfrm>
            <a:off x="5270500" y="2705100"/>
            <a:ext cx="457200" cy="190500"/>
          </a:xfrm>
          <a:prstGeom prst="rect">
            <a:avLst/>
          </a:prstGeom>
          <a:noFill/>
        </p:spPr>
        <p:txBody>
          <a:bodyPr wrap="none" lIns="0" tIns="0" rIns="0" rtlCol="0">
            <a:spAutoFit/>
          </a:bodyPr>
          <a:lstStyle/>
          <a:p>
            <a:pPr>
              <a:lnSpc>
                <a:spcPts val="1500"/>
              </a:lnSpc>
              <a:tabLst/>
            </a:pPr>
            <a:r>
              <a:rPr lang="en-US" altLang="zh-CN" sz="1704" b="1" dirty="0" smtClean="0">
                <a:solidFill>
                  <a:srgbClr val="000000"/>
                </a:solidFill>
                <a:latin typeface="Times New Roman" pitchFamily="18" charset="0"/>
                <a:cs typeface="Times New Roman" pitchFamily="18" charset="0"/>
              </a:rPr>
              <a:t>DAC</a:t>
            </a:r>
          </a:p>
        </p:txBody>
      </p:sp>
      <p:sp>
        <p:nvSpPr>
          <p:cNvPr id="28" name="TextBox 1"/>
          <p:cNvSpPr txBox="1"/>
          <p:nvPr/>
        </p:nvSpPr>
        <p:spPr>
          <a:xfrm>
            <a:off x="5270500" y="3695700"/>
            <a:ext cx="457200" cy="190500"/>
          </a:xfrm>
          <a:prstGeom prst="rect">
            <a:avLst/>
          </a:prstGeom>
          <a:noFill/>
        </p:spPr>
        <p:txBody>
          <a:bodyPr wrap="none" lIns="0" tIns="0" rIns="0" rtlCol="0">
            <a:spAutoFit/>
          </a:bodyPr>
          <a:lstStyle/>
          <a:p>
            <a:pPr>
              <a:lnSpc>
                <a:spcPts val="1500"/>
              </a:lnSpc>
              <a:tabLst/>
            </a:pPr>
            <a:r>
              <a:rPr lang="en-US" altLang="zh-CN" sz="1704" b="1" dirty="0" smtClean="0">
                <a:solidFill>
                  <a:srgbClr val="000000"/>
                </a:solidFill>
                <a:latin typeface="Times New Roman" pitchFamily="18" charset="0"/>
                <a:cs typeface="Times New Roman" pitchFamily="18" charset="0"/>
              </a:rPr>
              <a:t>DAC</a:t>
            </a:r>
          </a:p>
        </p:txBody>
      </p:sp>
      <p:sp>
        <p:nvSpPr>
          <p:cNvPr id="29" name="TextBox 1"/>
          <p:cNvSpPr txBox="1"/>
          <p:nvPr/>
        </p:nvSpPr>
        <p:spPr>
          <a:xfrm>
            <a:off x="8331200" y="2679700"/>
            <a:ext cx="50800" cy="190500"/>
          </a:xfrm>
          <a:prstGeom prst="rect">
            <a:avLst/>
          </a:prstGeom>
          <a:noFill/>
        </p:spPr>
        <p:txBody>
          <a:bodyPr wrap="none" lIns="0" tIns="0" rIns="0" rtlCol="0">
            <a:spAutoFit/>
          </a:bodyPr>
          <a:lstStyle/>
          <a:p>
            <a:pPr>
              <a:lnSpc>
                <a:spcPts val="1500"/>
              </a:lnSpc>
              <a:tabLst/>
            </a:pPr>
            <a:r>
              <a:rPr lang="en-US" altLang="zh-CN" sz="1704" b="1" dirty="0" smtClean="0">
                <a:solidFill>
                  <a:srgbClr val="000000"/>
                </a:solidFill>
                <a:latin typeface="Times New Roman" pitchFamily="18" charset="0"/>
                <a:cs typeface="Times New Roman" pitchFamily="18" charset="0"/>
              </a:rPr>
              <a:t>I</a:t>
            </a:r>
          </a:p>
        </p:txBody>
      </p:sp>
      <p:sp>
        <p:nvSpPr>
          <p:cNvPr id="30" name="TextBox 1"/>
          <p:cNvSpPr txBox="1"/>
          <p:nvPr/>
        </p:nvSpPr>
        <p:spPr>
          <a:xfrm>
            <a:off x="609600" y="4991100"/>
            <a:ext cx="1435100" cy="647700"/>
          </a:xfrm>
          <a:prstGeom prst="rect">
            <a:avLst/>
          </a:prstGeom>
          <a:noFill/>
        </p:spPr>
        <p:txBody>
          <a:bodyPr wrap="none" lIns="0" tIns="0" rIns="0" rtlCol="0">
            <a:spAutoFit/>
          </a:bodyPr>
          <a:lstStyle/>
          <a:p>
            <a:pPr>
              <a:lnSpc>
                <a:spcPts val="1400"/>
              </a:lnSpc>
              <a:tabLst>
                <a:tab pos="495300" algn="l"/>
              </a:tabLst>
            </a:pPr>
            <a:r>
              <a:rPr lang="en-US" altLang="zh-CN" sz="1596" b="1" dirty="0" smtClean="0">
                <a:solidFill>
                  <a:srgbClr val="0099CC"/>
                </a:solidFill>
                <a:latin typeface="Times New Roman" pitchFamily="18" charset="0"/>
                <a:cs typeface="Times New Roman" pitchFamily="18" charset="0"/>
              </a:rPr>
              <a:t>1100010110101</a:t>
            </a:r>
          </a:p>
          <a:p>
            <a:pPr>
              <a:lnSpc>
                <a:spcPts val="1800"/>
              </a:lnSpc>
              <a:tabLst>
                <a:tab pos="495300" algn="l"/>
              </a:tabLst>
            </a:pPr>
            <a:r>
              <a:rPr lang="en-US" altLang="zh-CN" sz="1596" b="1" dirty="0" smtClean="0">
                <a:solidFill>
                  <a:srgbClr val="0099CC"/>
                </a:solidFill>
                <a:latin typeface="Times New Roman" pitchFamily="18" charset="0"/>
                <a:cs typeface="Times New Roman" pitchFamily="18" charset="0"/>
              </a:rPr>
              <a:t>0010111001010</a:t>
            </a:r>
          </a:p>
          <a:p>
            <a:pPr>
              <a:lnSpc>
                <a:spcPts val="1800"/>
              </a:lnSpc>
              <a:tabLst>
                <a:tab pos="495300" algn="l"/>
              </a:tabLst>
            </a:pPr>
            <a:r>
              <a:rPr lang="en-US" altLang="zh-CN" dirty="0" smtClean="0"/>
              <a:t>	</a:t>
            </a:r>
            <a:r>
              <a:rPr lang="en-US" altLang="zh-CN" sz="1596" b="1" dirty="0" smtClean="0">
                <a:solidFill>
                  <a:srgbClr val="0099CC"/>
                </a:solidFill>
                <a:latin typeface="Times New Roman" pitchFamily="18" charset="0"/>
                <a:cs typeface="Times New Roman" pitchFamily="18" charset="0"/>
              </a:rPr>
              <a:t>1010</a:t>
            </a:r>
          </a:p>
        </p:txBody>
      </p:sp>
      <p:sp>
        <p:nvSpPr>
          <p:cNvPr id="31" name="TextBox 1"/>
          <p:cNvSpPr txBox="1"/>
          <p:nvPr/>
        </p:nvSpPr>
        <p:spPr>
          <a:xfrm>
            <a:off x="2311400" y="3708400"/>
            <a:ext cx="1892300" cy="2133600"/>
          </a:xfrm>
          <a:prstGeom prst="rect">
            <a:avLst/>
          </a:prstGeom>
          <a:noFill/>
        </p:spPr>
        <p:txBody>
          <a:bodyPr wrap="none" lIns="0" tIns="0" rIns="0" rtlCol="0">
            <a:spAutoFit/>
          </a:bodyPr>
          <a:lstStyle/>
          <a:p>
            <a:pPr>
              <a:lnSpc>
                <a:spcPts val="1200"/>
              </a:lnSpc>
              <a:tabLst>
                <a:tab pos="419100" algn="l"/>
                <a:tab pos="850900" algn="l"/>
              </a:tabLst>
            </a:pPr>
            <a:r>
              <a:rPr lang="en-US" altLang="zh-CN" dirty="0" smtClean="0"/>
              <a:t>	</a:t>
            </a:r>
            <a:r>
              <a:rPr lang="en-US" altLang="zh-CN" sz="1403" b="1" dirty="0" smtClean="0">
                <a:solidFill>
                  <a:srgbClr val="0099CC"/>
                </a:solidFill>
                <a:latin typeface="Times New Roman" pitchFamily="18" charset="0"/>
                <a:cs typeface="Times New Roman" pitchFamily="18" charset="0"/>
              </a:rPr>
              <a:t>then</a:t>
            </a:r>
            <a:r>
              <a:rPr lang="en-US" altLang="zh-CN" sz="1403" dirty="0" smtClean="0">
                <a:latin typeface="Times New Roman" pitchFamily="18" charset="0"/>
                <a:cs typeface="Times New Roman" pitchFamily="18" charset="0"/>
              </a:rPr>
              <a:t> </a:t>
            </a:r>
            <a:r>
              <a:rPr lang="en-US" altLang="zh-CN" sz="1403" b="1" dirty="0" smtClean="0">
                <a:solidFill>
                  <a:srgbClr val="0099CC"/>
                </a:solidFill>
                <a:latin typeface="Times New Roman" pitchFamily="18" charset="0"/>
                <a:cs typeface="Times New Roman" pitchFamily="18" charset="0"/>
              </a:rPr>
              <a:t>to</a:t>
            </a:r>
            <a:r>
              <a:rPr lang="en-US" altLang="zh-CN" sz="1403" dirty="0" smtClean="0">
                <a:latin typeface="Times New Roman" pitchFamily="18" charset="0"/>
                <a:cs typeface="Times New Roman" pitchFamily="18" charset="0"/>
              </a:rPr>
              <a:t> </a:t>
            </a:r>
            <a:r>
              <a:rPr lang="en-US" altLang="zh-CN" sz="1403" b="1" dirty="0" smtClean="0">
                <a:solidFill>
                  <a:srgbClr val="0099CC"/>
                </a:solidFill>
                <a:latin typeface="Times New Roman" pitchFamily="18" charset="0"/>
                <a:cs typeface="Times New Roman" pitchFamily="18" charset="0"/>
              </a:rPr>
              <a:t>Digital</a:t>
            </a:r>
            <a:r>
              <a:rPr lang="en-US" altLang="zh-CN" sz="1403" dirty="0" smtClean="0">
                <a:latin typeface="Times New Roman" pitchFamily="18" charset="0"/>
                <a:cs typeface="Times New Roman" pitchFamily="18" charset="0"/>
              </a:rPr>
              <a:t> </a:t>
            </a:r>
            <a:r>
              <a:rPr lang="en-US" altLang="zh-CN" sz="1403" b="1" dirty="0" smtClean="0">
                <a:solidFill>
                  <a:srgbClr val="0099CC"/>
                </a:solidFill>
                <a:latin typeface="Times New Roman" pitchFamily="18" charset="0"/>
                <a:cs typeface="Times New Roman" pitchFamily="18" charset="0"/>
              </a:rPr>
              <a:t>I</a:t>
            </a:r>
            <a:r>
              <a:rPr lang="en-US" altLang="zh-CN" sz="1403" dirty="0" smtClean="0">
                <a:latin typeface="Times New Roman" pitchFamily="18" charset="0"/>
                <a:cs typeface="Times New Roman" pitchFamily="18" charset="0"/>
              </a:rPr>
              <a:t> </a:t>
            </a:r>
            <a:r>
              <a:rPr lang="en-US" altLang="zh-CN" sz="1403" b="1" dirty="0" smtClean="0">
                <a:solidFill>
                  <a:srgbClr val="0099CC"/>
                </a:solidFill>
                <a:latin typeface="Times New Roman" pitchFamily="18" charset="0"/>
                <a:cs typeface="Times New Roman" pitchFamily="18" charset="0"/>
              </a:rPr>
              <a:t>Q</a:t>
            </a:r>
          </a:p>
          <a:p>
            <a:pPr>
              <a:lnSpc>
                <a:spcPts val="1600"/>
              </a:lnSpc>
              <a:tabLst>
                <a:tab pos="419100" algn="l"/>
                <a:tab pos="850900" algn="l"/>
              </a:tabLst>
            </a:pPr>
            <a:r>
              <a:rPr lang="en-US" altLang="zh-CN" dirty="0" smtClean="0"/>
              <a:t>		</a:t>
            </a:r>
            <a:r>
              <a:rPr lang="en-US" altLang="zh-CN" sz="1403" b="1" dirty="0" smtClean="0">
                <a:solidFill>
                  <a:srgbClr val="0099CC"/>
                </a:solidFill>
                <a:latin typeface="Times New Roman" pitchFamily="18" charset="0"/>
                <a:cs typeface="Times New Roman" pitchFamily="18" charset="0"/>
              </a:rPr>
              <a:t>signals</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500"/>
              </a:lnSpc>
              <a:tabLst>
                <a:tab pos="419100" algn="l"/>
                <a:tab pos="850900" algn="l"/>
              </a:tabLst>
            </a:pPr>
            <a:r>
              <a:rPr lang="en-US" altLang="zh-CN" sz="1596" b="1" dirty="0" smtClean="0">
                <a:solidFill>
                  <a:srgbClr val="0099CC"/>
                </a:solidFill>
                <a:latin typeface="Times New Roman" pitchFamily="18" charset="0"/>
                <a:cs typeface="Times New Roman" pitchFamily="18" charset="0"/>
              </a:rPr>
              <a:t>00</a:t>
            </a:r>
            <a:r>
              <a:rPr lang="en-US" altLang="zh-CN" sz="1596" dirty="0" smtClean="0">
                <a:latin typeface="Times New Roman" pitchFamily="18" charset="0"/>
                <a:cs typeface="Times New Roman" pitchFamily="18" charset="0"/>
              </a:rPr>
              <a:t> </a:t>
            </a:r>
            <a:r>
              <a:rPr lang="en-US" altLang="zh-CN" sz="1596" b="1" dirty="0" smtClean="0">
                <a:solidFill>
                  <a:srgbClr val="0099CC"/>
                </a:solidFill>
                <a:latin typeface="Times New Roman" pitchFamily="18" charset="0"/>
                <a:cs typeface="Times New Roman" pitchFamily="18" charset="0"/>
              </a:rPr>
              <a:t>-&gt;</a:t>
            </a:r>
            <a:r>
              <a:rPr lang="en-US" altLang="zh-CN" sz="1596" dirty="0" smtClean="0">
                <a:latin typeface="Times New Roman" pitchFamily="18" charset="0"/>
                <a:cs typeface="Times New Roman" pitchFamily="18" charset="0"/>
              </a:rPr>
              <a:t> </a:t>
            </a:r>
            <a:r>
              <a:rPr lang="en-US" altLang="zh-CN" sz="1596" b="1" dirty="0" smtClean="0">
                <a:solidFill>
                  <a:srgbClr val="0099CC"/>
                </a:solidFill>
                <a:latin typeface="Times New Roman" pitchFamily="18" charset="0"/>
                <a:cs typeface="Times New Roman" pitchFamily="18" charset="0"/>
              </a:rPr>
              <a:t>1+j1</a:t>
            </a:r>
          </a:p>
          <a:p>
            <a:pPr>
              <a:lnSpc>
                <a:spcPts val="1000"/>
              </a:lnSpc>
            </a:pPr>
            <a:endParaRPr lang="en-US" altLang="zh-CN" dirty="0" smtClean="0"/>
          </a:p>
          <a:p>
            <a:pPr>
              <a:lnSpc>
                <a:spcPts val="1700"/>
              </a:lnSpc>
              <a:tabLst>
                <a:tab pos="419100" algn="l"/>
                <a:tab pos="850900" algn="l"/>
              </a:tabLst>
            </a:pPr>
            <a:r>
              <a:rPr lang="en-US" altLang="zh-CN" sz="1596" b="1" dirty="0" smtClean="0">
                <a:solidFill>
                  <a:srgbClr val="0099CC"/>
                </a:solidFill>
                <a:latin typeface="Times New Roman" pitchFamily="18" charset="0"/>
                <a:cs typeface="Times New Roman" pitchFamily="18" charset="0"/>
              </a:rPr>
              <a:t>01</a:t>
            </a:r>
            <a:r>
              <a:rPr lang="en-US" altLang="zh-CN" sz="1596" dirty="0" smtClean="0">
                <a:latin typeface="Times New Roman" pitchFamily="18" charset="0"/>
                <a:cs typeface="Times New Roman" pitchFamily="18" charset="0"/>
              </a:rPr>
              <a:t> </a:t>
            </a:r>
            <a:r>
              <a:rPr lang="en-US" altLang="zh-CN" sz="1596" b="1" dirty="0" smtClean="0">
                <a:solidFill>
                  <a:srgbClr val="0099CC"/>
                </a:solidFill>
                <a:latin typeface="Times New Roman" pitchFamily="18" charset="0"/>
                <a:cs typeface="Times New Roman" pitchFamily="18" charset="0"/>
              </a:rPr>
              <a:t>-&gt;</a:t>
            </a:r>
            <a:r>
              <a:rPr lang="en-US" altLang="zh-CN" sz="1596" dirty="0" smtClean="0">
                <a:latin typeface="Times New Roman" pitchFamily="18" charset="0"/>
                <a:cs typeface="Times New Roman" pitchFamily="18" charset="0"/>
              </a:rPr>
              <a:t> </a:t>
            </a:r>
            <a:r>
              <a:rPr lang="en-US" altLang="zh-CN" sz="1596" b="1" dirty="0" smtClean="0">
                <a:solidFill>
                  <a:srgbClr val="0099CC"/>
                </a:solidFill>
                <a:latin typeface="Times New Roman" pitchFamily="18" charset="0"/>
                <a:cs typeface="Times New Roman" pitchFamily="18" charset="0"/>
              </a:rPr>
              <a:t>-1+j1</a:t>
            </a:r>
          </a:p>
          <a:p>
            <a:pPr>
              <a:lnSpc>
                <a:spcPts val="1000"/>
              </a:lnSpc>
            </a:pPr>
            <a:endParaRPr lang="en-US" altLang="zh-CN" dirty="0" smtClean="0"/>
          </a:p>
          <a:p>
            <a:pPr>
              <a:lnSpc>
                <a:spcPts val="1700"/>
              </a:lnSpc>
              <a:tabLst>
                <a:tab pos="419100" algn="l"/>
                <a:tab pos="850900" algn="l"/>
              </a:tabLst>
            </a:pPr>
            <a:r>
              <a:rPr lang="en-US" altLang="zh-CN" sz="1596" b="1" dirty="0" smtClean="0">
                <a:solidFill>
                  <a:srgbClr val="0099CC"/>
                </a:solidFill>
                <a:latin typeface="Times New Roman" pitchFamily="18" charset="0"/>
                <a:cs typeface="Times New Roman" pitchFamily="18" charset="0"/>
              </a:rPr>
              <a:t>10</a:t>
            </a:r>
            <a:r>
              <a:rPr lang="en-US" altLang="zh-CN" sz="1596" dirty="0" smtClean="0">
                <a:latin typeface="Times New Roman" pitchFamily="18" charset="0"/>
                <a:cs typeface="Times New Roman" pitchFamily="18" charset="0"/>
              </a:rPr>
              <a:t> </a:t>
            </a:r>
            <a:r>
              <a:rPr lang="en-US" altLang="zh-CN" sz="1596" b="1" dirty="0" smtClean="0">
                <a:solidFill>
                  <a:srgbClr val="0099CC"/>
                </a:solidFill>
                <a:latin typeface="Times New Roman" pitchFamily="18" charset="0"/>
                <a:cs typeface="Times New Roman" pitchFamily="18" charset="0"/>
              </a:rPr>
              <a:t>-&gt;</a:t>
            </a:r>
            <a:r>
              <a:rPr lang="en-US" altLang="zh-CN" sz="1596" dirty="0" smtClean="0">
                <a:latin typeface="Times New Roman" pitchFamily="18" charset="0"/>
                <a:cs typeface="Times New Roman" pitchFamily="18" charset="0"/>
              </a:rPr>
              <a:t> </a:t>
            </a:r>
            <a:r>
              <a:rPr lang="en-US" altLang="zh-CN" sz="1596" b="1" dirty="0" smtClean="0">
                <a:solidFill>
                  <a:srgbClr val="0099CC"/>
                </a:solidFill>
                <a:latin typeface="Times New Roman" pitchFamily="18" charset="0"/>
                <a:cs typeface="Times New Roman" pitchFamily="18" charset="0"/>
              </a:rPr>
              <a:t>-1-j1</a:t>
            </a:r>
          </a:p>
          <a:p>
            <a:pPr>
              <a:lnSpc>
                <a:spcPts val="1000"/>
              </a:lnSpc>
            </a:pPr>
            <a:endParaRPr lang="en-US" altLang="zh-CN" dirty="0" smtClean="0"/>
          </a:p>
          <a:p>
            <a:pPr>
              <a:lnSpc>
                <a:spcPts val="1700"/>
              </a:lnSpc>
              <a:tabLst>
                <a:tab pos="419100" algn="l"/>
                <a:tab pos="850900" algn="l"/>
              </a:tabLst>
            </a:pPr>
            <a:r>
              <a:rPr lang="en-US" altLang="zh-CN" sz="1596" b="1" dirty="0" smtClean="0">
                <a:solidFill>
                  <a:srgbClr val="0099CC"/>
                </a:solidFill>
                <a:latin typeface="Times New Roman" pitchFamily="18" charset="0"/>
                <a:cs typeface="Times New Roman" pitchFamily="18" charset="0"/>
              </a:rPr>
              <a:t>11</a:t>
            </a:r>
            <a:r>
              <a:rPr lang="en-US" altLang="zh-CN" sz="1596" dirty="0" smtClean="0">
                <a:latin typeface="Times New Roman" pitchFamily="18" charset="0"/>
                <a:cs typeface="Times New Roman" pitchFamily="18" charset="0"/>
              </a:rPr>
              <a:t> </a:t>
            </a:r>
            <a:r>
              <a:rPr lang="en-US" altLang="zh-CN" sz="1596" b="1" dirty="0" smtClean="0">
                <a:solidFill>
                  <a:srgbClr val="0099CC"/>
                </a:solidFill>
                <a:latin typeface="Times New Roman" pitchFamily="18" charset="0"/>
                <a:cs typeface="Times New Roman" pitchFamily="18" charset="0"/>
              </a:rPr>
              <a:t>-&gt;</a:t>
            </a:r>
            <a:r>
              <a:rPr lang="en-US" altLang="zh-CN" sz="1596" dirty="0" smtClean="0">
                <a:latin typeface="Times New Roman" pitchFamily="18" charset="0"/>
                <a:cs typeface="Times New Roman" pitchFamily="18" charset="0"/>
              </a:rPr>
              <a:t> </a:t>
            </a:r>
            <a:r>
              <a:rPr lang="en-US" altLang="zh-CN" sz="1596" b="1" dirty="0" smtClean="0">
                <a:solidFill>
                  <a:srgbClr val="0099CC"/>
                </a:solidFill>
                <a:latin typeface="Times New Roman" pitchFamily="18" charset="0"/>
                <a:cs typeface="Times New Roman" pitchFamily="18" charset="0"/>
              </a:rPr>
              <a:t>1-j1</a:t>
            </a:r>
          </a:p>
        </p:txBody>
      </p:sp>
      <p:sp>
        <p:nvSpPr>
          <p:cNvPr id="1024" name="TextBox 1"/>
          <p:cNvSpPr txBox="1"/>
          <p:nvPr/>
        </p:nvSpPr>
        <p:spPr>
          <a:xfrm>
            <a:off x="279400" y="215900"/>
            <a:ext cx="8875828" cy="1636345"/>
          </a:xfrm>
          <a:prstGeom prst="rect">
            <a:avLst/>
          </a:prstGeom>
          <a:noFill/>
        </p:spPr>
        <p:txBody>
          <a:bodyPr wrap="none" lIns="0" tIns="0" rIns="0" rtlCol="0">
            <a:spAutoFit/>
          </a:bodyPr>
          <a:lstStyle/>
          <a:p>
            <a:pPr>
              <a:lnSpc>
                <a:spcPts val="3100"/>
              </a:lnSpc>
              <a:tabLst>
                <a:tab pos="419100" algn="l"/>
                <a:tab pos="3670300" algn="l"/>
                <a:tab pos="4813300" algn="l"/>
                <a:tab pos="5651500" algn="l"/>
              </a:tabLst>
            </a:pPr>
            <a:r>
              <a:rPr lang="en-US" altLang="zh-CN" sz="2795" b="1" dirty="0" smtClean="0">
                <a:solidFill>
                  <a:srgbClr val="0099CC"/>
                </a:solidFill>
                <a:latin typeface="Times New Roman" pitchFamily="18" charset="0"/>
                <a:cs typeface="Times New Roman" pitchFamily="18" charset="0"/>
              </a:rPr>
              <a:t>Vector</a:t>
            </a:r>
            <a:r>
              <a:rPr lang="en-US" altLang="zh-CN" sz="2795" dirty="0" smtClean="0">
                <a:latin typeface="Times New Roman" pitchFamily="18" charset="0"/>
                <a:cs typeface="Times New Roman" pitchFamily="18" charset="0"/>
              </a:rPr>
              <a:t> </a:t>
            </a:r>
            <a:r>
              <a:rPr lang="en-US" altLang="zh-CN" sz="2795" b="1" dirty="0" smtClean="0">
                <a:solidFill>
                  <a:srgbClr val="0099CC"/>
                </a:solidFill>
                <a:latin typeface="Times New Roman" pitchFamily="18" charset="0"/>
                <a:cs typeface="Times New Roman" pitchFamily="18" charset="0"/>
              </a:rPr>
              <a:t>Modulation</a:t>
            </a:r>
            <a:r>
              <a:rPr lang="en-US" altLang="zh-CN" sz="2795" dirty="0" smtClean="0">
                <a:latin typeface="Times New Roman" pitchFamily="18" charset="0"/>
                <a:cs typeface="Times New Roman" pitchFamily="18" charset="0"/>
              </a:rPr>
              <a:t> </a:t>
            </a:r>
            <a:r>
              <a:rPr lang="en-US" altLang="zh-CN" sz="2795" b="1" dirty="0" smtClean="0">
                <a:solidFill>
                  <a:srgbClr val="0099CC"/>
                </a:solidFill>
                <a:latin typeface="Times New Roman" pitchFamily="18" charset="0"/>
                <a:cs typeface="Times New Roman" pitchFamily="18" charset="0"/>
              </a:rPr>
              <a:t>Signals</a:t>
            </a:r>
            <a:r>
              <a:rPr lang="en-US" altLang="zh-CN" sz="2795" dirty="0" smtClean="0">
                <a:latin typeface="Times New Roman" pitchFamily="18" charset="0"/>
                <a:cs typeface="Times New Roman" pitchFamily="18" charset="0"/>
              </a:rPr>
              <a:t> </a:t>
            </a:r>
            <a:r>
              <a:rPr lang="en-US" altLang="zh-CN" sz="2795" b="1" dirty="0" smtClean="0">
                <a:solidFill>
                  <a:srgbClr val="0099CC"/>
                </a:solidFill>
                <a:latin typeface="Times New Roman" pitchFamily="18" charset="0"/>
                <a:cs typeface="Times New Roman" pitchFamily="18" charset="0"/>
              </a:rPr>
              <a:t>–</a:t>
            </a:r>
            <a:r>
              <a:rPr lang="en-US" altLang="zh-CN" sz="2795" dirty="0" smtClean="0">
                <a:latin typeface="Times New Roman" pitchFamily="18" charset="0"/>
                <a:cs typeface="Times New Roman" pitchFamily="18" charset="0"/>
              </a:rPr>
              <a:t> </a:t>
            </a:r>
            <a:r>
              <a:rPr lang="en-US" altLang="zh-CN" sz="2795" b="1" dirty="0" smtClean="0">
                <a:solidFill>
                  <a:srgbClr val="0099CC"/>
                </a:solidFill>
                <a:latin typeface="Times New Roman" pitchFamily="18" charset="0"/>
                <a:cs typeface="Times New Roman" pitchFamily="18" charset="0"/>
              </a:rPr>
              <a:t>BBG</a:t>
            </a:r>
            <a:r>
              <a:rPr lang="en-US" altLang="zh-CN" sz="2795" dirty="0" smtClean="0">
                <a:latin typeface="Times New Roman" pitchFamily="18" charset="0"/>
                <a:cs typeface="Times New Roman" pitchFamily="18" charset="0"/>
              </a:rPr>
              <a:t> </a:t>
            </a:r>
            <a:r>
              <a:rPr lang="en-US" altLang="zh-CN" sz="2795" b="1" dirty="0" smtClean="0">
                <a:solidFill>
                  <a:srgbClr val="0099CC"/>
                </a:solidFill>
                <a:latin typeface="Times New Roman" pitchFamily="18" charset="0"/>
                <a:cs typeface="Times New Roman" pitchFamily="18" charset="0"/>
              </a:rPr>
              <a:t>Block</a:t>
            </a:r>
            <a:r>
              <a:rPr lang="en-US" altLang="zh-CN" sz="2795" dirty="0" smtClean="0">
                <a:latin typeface="Times New Roman" pitchFamily="18" charset="0"/>
                <a:cs typeface="Times New Roman" pitchFamily="18" charset="0"/>
              </a:rPr>
              <a:t> </a:t>
            </a:r>
            <a:r>
              <a:rPr lang="en-US" altLang="zh-CN" sz="2795" b="1" dirty="0" smtClean="0">
                <a:solidFill>
                  <a:srgbClr val="0099CC"/>
                </a:solidFill>
                <a:latin typeface="Times New Roman" pitchFamily="18" charset="0"/>
                <a:cs typeface="Times New Roman" pitchFamily="18" charset="0"/>
              </a:rPr>
              <a:t>Diagram</a:t>
            </a:r>
          </a:p>
          <a:p>
            <a:pPr>
              <a:lnSpc>
                <a:spcPts val="1000"/>
              </a:lnSpc>
            </a:pPr>
            <a:endParaRPr lang="en-US" altLang="zh-CN" dirty="0" smtClean="0"/>
          </a:p>
          <a:p>
            <a:pPr>
              <a:lnSpc>
                <a:spcPts val="1000"/>
              </a:lnSpc>
            </a:pPr>
            <a:endParaRPr lang="en-US" altLang="zh-CN" dirty="0" smtClean="0"/>
          </a:p>
          <a:p>
            <a:pPr>
              <a:lnSpc>
                <a:spcPts val="2700"/>
              </a:lnSpc>
              <a:tabLst>
                <a:tab pos="419100" algn="l"/>
                <a:tab pos="3670300" algn="l"/>
                <a:tab pos="4813300" algn="l"/>
                <a:tab pos="5651500" algn="l"/>
              </a:tabLst>
            </a:pPr>
            <a:r>
              <a:rPr lang="en-US" altLang="zh-CN" dirty="0" smtClean="0"/>
              <a:t>	</a:t>
            </a:r>
            <a:r>
              <a:rPr lang="en-US" altLang="zh-CN" sz="2400" b="1" dirty="0" smtClean="0">
                <a:solidFill>
                  <a:srgbClr val="000000"/>
                </a:solidFill>
                <a:latin typeface="Times New Roman" pitchFamily="18" charset="0"/>
                <a:cs typeface="Times New Roman" pitchFamily="18" charset="0"/>
              </a:rPr>
              <a:t>Baseband</a:t>
            </a:r>
            <a:r>
              <a:rPr lang="en-US" altLang="zh-CN" sz="2400" dirty="0" smtClean="0">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IQ</a:t>
            </a:r>
            <a:r>
              <a:rPr lang="en-US" altLang="zh-CN" sz="2400" dirty="0" smtClean="0">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signal</a:t>
            </a:r>
            <a:r>
              <a:rPr lang="en-US" altLang="zh-CN" sz="2400" dirty="0" smtClean="0">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generation-</a:t>
            </a:r>
            <a:r>
              <a:rPr lang="en-US" altLang="zh-CN" sz="2004" dirty="0" smtClean="0">
                <a:latin typeface="Times New Roman" pitchFamily="18" charset="0"/>
                <a:cs typeface="Times New Roman" pitchFamily="18" charset="0"/>
              </a:rPr>
              <a:t> </a:t>
            </a:r>
            <a:r>
              <a:rPr lang="en-US" altLang="zh-CN" sz="2004" b="1" dirty="0" smtClean="0">
                <a:solidFill>
                  <a:srgbClr val="0099CC"/>
                </a:solidFill>
                <a:latin typeface="Times New Roman" pitchFamily="18" charset="0"/>
                <a:cs typeface="Times New Roman" pitchFamily="18" charset="0"/>
              </a:rPr>
              <a:t>Contains</a:t>
            </a:r>
            <a:r>
              <a:rPr lang="en-US" altLang="zh-CN" sz="2004" dirty="0" smtClean="0">
                <a:latin typeface="Times New Roman" pitchFamily="18" charset="0"/>
                <a:cs typeface="Times New Roman" pitchFamily="18" charset="0"/>
              </a:rPr>
              <a:t> </a:t>
            </a:r>
            <a:r>
              <a:rPr lang="en-US" altLang="zh-CN" sz="2004" b="1" dirty="0" smtClean="0">
                <a:solidFill>
                  <a:srgbClr val="0099CC"/>
                </a:solidFill>
                <a:latin typeface="Times New Roman" pitchFamily="18" charset="0"/>
                <a:cs typeface="Times New Roman" pitchFamily="18" charset="0"/>
              </a:rPr>
              <a:t>information</a:t>
            </a:r>
            <a:r>
              <a:rPr lang="en-US" altLang="zh-CN" sz="2004" dirty="0" smtClean="0">
                <a:latin typeface="Times New Roman" pitchFamily="18" charset="0"/>
                <a:cs typeface="Times New Roman" pitchFamily="18" charset="0"/>
              </a:rPr>
              <a:t> </a:t>
            </a:r>
            <a:r>
              <a:rPr lang="en-US" altLang="zh-CN" sz="2004" b="1" dirty="0" smtClean="0">
                <a:solidFill>
                  <a:srgbClr val="0099CC"/>
                </a:solidFill>
                <a:latin typeface="Times New Roman" pitchFamily="18" charset="0"/>
                <a:cs typeface="Times New Roman" pitchFamily="18" charset="0"/>
              </a:rPr>
              <a:t>to</a:t>
            </a:r>
            <a:r>
              <a:rPr lang="en-US" altLang="zh-CN" sz="2004" dirty="0" smtClean="0">
                <a:latin typeface="Times New Roman" pitchFamily="18" charset="0"/>
                <a:cs typeface="Times New Roman" pitchFamily="18" charset="0"/>
              </a:rPr>
              <a:t> </a:t>
            </a:r>
            <a:r>
              <a:rPr lang="en-US" altLang="zh-CN" sz="2004" b="1" dirty="0" smtClean="0">
                <a:solidFill>
                  <a:srgbClr val="0099CC"/>
                </a:solidFill>
                <a:latin typeface="Times New Roman" pitchFamily="18" charset="0"/>
                <a:cs typeface="Times New Roman" pitchFamily="18" charset="0"/>
              </a:rPr>
              <a:t>be transmitted</a:t>
            </a:r>
          </a:p>
          <a:p>
            <a:pPr>
              <a:lnSpc>
                <a:spcPts val="2700"/>
              </a:lnSpc>
              <a:tabLst>
                <a:tab pos="419100" algn="l"/>
                <a:tab pos="3670300" algn="l"/>
                <a:tab pos="4813300" algn="l"/>
                <a:tab pos="5651500" algn="l"/>
              </a:tabLst>
            </a:pPr>
            <a:r>
              <a:rPr lang="en-US" altLang="zh-CN" dirty="0" smtClean="0"/>
              <a:t>			</a:t>
            </a:r>
            <a:r>
              <a:rPr lang="en-US" altLang="zh-CN" sz="1596" b="1" dirty="0" smtClean="0">
                <a:solidFill>
                  <a:srgbClr val="000000"/>
                </a:solidFill>
                <a:latin typeface="Times New Roman" pitchFamily="18" charset="0"/>
                <a:cs typeface="Times New Roman" pitchFamily="18" charset="0"/>
              </a:rPr>
              <a:t>DAC’s</a:t>
            </a:r>
            <a:r>
              <a:rPr lang="en-US" altLang="zh-CN" sz="1596" dirty="0" smtClean="0">
                <a:latin typeface="Times New Roman" pitchFamily="18" charset="0"/>
                <a:cs typeface="Times New Roman" pitchFamily="18" charset="0"/>
              </a:rPr>
              <a:t> </a:t>
            </a:r>
            <a:r>
              <a:rPr lang="en-US" altLang="zh-CN" sz="1596" b="1" dirty="0" smtClean="0">
                <a:solidFill>
                  <a:srgbClr val="0099CC"/>
                </a:solidFill>
                <a:latin typeface="Times New Roman" pitchFamily="18" charset="0"/>
                <a:cs typeface="Times New Roman" pitchFamily="18" charset="0"/>
              </a:rPr>
              <a:t>Convert</a:t>
            </a:r>
            <a:r>
              <a:rPr lang="en-US" altLang="zh-CN" sz="1596" dirty="0" smtClean="0">
                <a:latin typeface="Times New Roman" pitchFamily="18" charset="0"/>
                <a:cs typeface="Times New Roman" pitchFamily="18" charset="0"/>
              </a:rPr>
              <a:t> </a:t>
            </a:r>
            <a:r>
              <a:rPr lang="en-US" altLang="zh-CN" sz="1596" b="1" dirty="0" smtClean="0">
                <a:solidFill>
                  <a:srgbClr val="0099CC"/>
                </a:solidFill>
                <a:latin typeface="Times New Roman" pitchFamily="18" charset="0"/>
                <a:cs typeface="Times New Roman" pitchFamily="18" charset="0"/>
              </a:rPr>
              <a:t>Digital</a:t>
            </a:r>
            <a:r>
              <a:rPr lang="en-US" altLang="zh-CN" sz="1596" dirty="0" smtClean="0">
                <a:latin typeface="Times New Roman" pitchFamily="18" charset="0"/>
                <a:cs typeface="Times New Roman" pitchFamily="18" charset="0"/>
              </a:rPr>
              <a:t> </a:t>
            </a:r>
            <a:r>
              <a:rPr lang="en-US" altLang="zh-CN" sz="1596" b="1" dirty="0" smtClean="0">
                <a:solidFill>
                  <a:srgbClr val="0099CC"/>
                </a:solidFill>
                <a:latin typeface="Times New Roman" pitchFamily="18" charset="0"/>
                <a:cs typeface="Times New Roman" pitchFamily="18" charset="0"/>
              </a:rPr>
              <a:t>IQ</a:t>
            </a:r>
            <a:r>
              <a:rPr lang="en-US" altLang="zh-CN" sz="1596" dirty="0" smtClean="0">
                <a:latin typeface="Times New Roman" pitchFamily="18" charset="0"/>
                <a:cs typeface="Times New Roman" pitchFamily="18" charset="0"/>
              </a:rPr>
              <a:t> </a:t>
            </a:r>
            <a:r>
              <a:rPr lang="en-US" altLang="zh-CN" sz="1596" b="1" dirty="0" smtClean="0">
                <a:solidFill>
                  <a:srgbClr val="0099CC"/>
                </a:solidFill>
                <a:latin typeface="Times New Roman" pitchFamily="18" charset="0"/>
                <a:cs typeface="Times New Roman" pitchFamily="18" charset="0"/>
              </a:rPr>
              <a:t>signals</a:t>
            </a:r>
            <a:r>
              <a:rPr lang="en-US" altLang="zh-CN" sz="1596" dirty="0" smtClean="0">
                <a:latin typeface="Times New Roman" pitchFamily="18" charset="0"/>
                <a:cs typeface="Times New Roman" pitchFamily="18" charset="0"/>
              </a:rPr>
              <a:t> </a:t>
            </a:r>
            <a:r>
              <a:rPr lang="en-US" altLang="zh-CN" sz="1596" b="1" dirty="0" smtClean="0">
                <a:solidFill>
                  <a:srgbClr val="0099CC"/>
                </a:solidFill>
                <a:latin typeface="Times New Roman" pitchFamily="18" charset="0"/>
                <a:cs typeface="Times New Roman" pitchFamily="18" charset="0"/>
              </a:rPr>
              <a:t>to</a:t>
            </a:r>
          </a:p>
          <a:p>
            <a:pPr>
              <a:lnSpc>
                <a:spcPts val="1900"/>
              </a:lnSpc>
              <a:tabLst>
                <a:tab pos="419100" algn="l"/>
                <a:tab pos="3670300" algn="l"/>
                <a:tab pos="4813300" algn="l"/>
                <a:tab pos="5651500" algn="l"/>
              </a:tabLst>
            </a:pPr>
            <a:r>
              <a:rPr lang="en-US" altLang="zh-CN" dirty="0" smtClean="0"/>
              <a:t>				</a:t>
            </a:r>
            <a:r>
              <a:rPr lang="en-US" altLang="zh-CN" sz="1598" b="1" dirty="0" smtClean="0">
                <a:solidFill>
                  <a:srgbClr val="0099CC"/>
                </a:solidFill>
                <a:latin typeface="Times New Roman" pitchFamily="18" charset="0"/>
                <a:cs typeface="Times New Roman" pitchFamily="18" charset="0"/>
              </a:rPr>
              <a:t>analog</a:t>
            </a:r>
            <a:r>
              <a:rPr lang="en-US" altLang="zh-CN" sz="1598" dirty="0" smtClean="0">
                <a:latin typeface="Times New Roman" pitchFamily="18" charset="0"/>
                <a:cs typeface="Times New Roman" pitchFamily="18" charset="0"/>
              </a:rPr>
              <a:t> </a:t>
            </a:r>
            <a:r>
              <a:rPr lang="en-US" altLang="zh-CN" sz="1598" b="1" dirty="0" smtClean="0">
                <a:solidFill>
                  <a:srgbClr val="0099CC"/>
                </a:solidFill>
                <a:latin typeface="Times New Roman" pitchFamily="18" charset="0"/>
                <a:cs typeface="Times New Roman" pitchFamily="18" charset="0"/>
              </a:rPr>
              <a:t>IQ</a:t>
            </a:r>
            <a:r>
              <a:rPr lang="en-US" altLang="zh-CN" sz="1598" dirty="0" smtClean="0">
                <a:latin typeface="Times New Roman" pitchFamily="18" charset="0"/>
                <a:cs typeface="Times New Roman" pitchFamily="18" charset="0"/>
              </a:rPr>
              <a:t> </a:t>
            </a:r>
            <a:r>
              <a:rPr lang="en-US" altLang="zh-CN" sz="1598" b="1" dirty="0" smtClean="0">
                <a:solidFill>
                  <a:srgbClr val="0099CC"/>
                </a:solidFill>
                <a:latin typeface="Times New Roman" pitchFamily="18" charset="0"/>
                <a:cs typeface="Times New Roman" pitchFamily="18" charset="0"/>
              </a:rPr>
              <a:t>signals</a:t>
            </a:r>
          </a:p>
        </p:txBody>
      </p:sp>
      <p:sp>
        <p:nvSpPr>
          <p:cNvPr id="1025" name="TextBox 1"/>
          <p:cNvSpPr txBox="1"/>
          <p:nvPr/>
        </p:nvSpPr>
        <p:spPr>
          <a:xfrm>
            <a:off x="8331200" y="3695700"/>
            <a:ext cx="1320800" cy="3086100"/>
          </a:xfrm>
          <a:prstGeom prst="rect">
            <a:avLst/>
          </a:prstGeom>
          <a:noFill/>
        </p:spPr>
        <p:txBody>
          <a:bodyPr wrap="none" lIns="0" tIns="0" rIns="0" rtlCol="0">
            <a:spAutoFit/>
          </a:bodyPr>
          <a:lstStyle/>
          <a:p>
            <a:pPr>
              <a:lnSpc>
                <a:spcPts val="1500"/>
              </a:lnSpc>
              <a:tabLst>
                <a:tab pos="76200" algn="l"/>
                <a:tab pos="977900" algn="l"/>
              </a:tabLst>
            </a:pPr>
            <a:r>
              <a:rPr lang="en-US" altLang="zh-CN" sz="1704" b="1" dirty="0" smtClean="0">
                <a:solidFill>
                  <a:srgbClr val="000000"/>
                </a:solidFill>
                <a:latin typeface="Times New Roman" pitchFamily="18" charset="0"/>
                <a:cs typeface="Times New Roman" pitchFamily="18" charset="0"/>
              </a:rPr>
              <a:t>Q</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700"/>
              </a:lnSpc>
              <a:tabLst>
                <a:tab pos="76200" algn="l"/>
                <a:tab pos="977900" algn="l"/>
              </a:tabLst>
            </a:pPr>
            <a:r>
              <a:rPr lang="en-US" altLang="zh-CN" dirty="0" smtClean="0"/>
              <a:t>	</a:t>
            </a:r>
            <a:r>
              <a:rPr lang="en-US" altLang="zh-CN" sz="803" dirty="0" smtClean="0">
                <a:solidFill>
                  <a:srgbClr val="FFFFFF"/>
                </a:solidFill>
                <a:latin typeface="Microsoft YaHei UI" pitchFamily="18" charset="0"/>
                <a:cs typeface="Microsoft YaHei UI" pitchFamily="18" charset="0"/>
              </a:rPr>
              <a:t>Back</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to</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Basics</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Training</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Copyright</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Agilent</a:t>
            </a:r>
          </a:p>
          <a:p>
            <a:pPr>
              <a:lnSpc>
                <a:spcPts val="900"/>
              </a:lnSpc>
              <a:tabLst>
                <a:tab pos="76200" algn="l"/>
                <a:tab pos="977900" algn="l"/>
              </a:tabLst>
            </a:pPr>
            <a:r>
              <a:rPr lang="en-US" altLang="zh-CN" dirty="0" smtClean="0"/>
              <a:t>		</a:t>
            </a:r>
            <a:r>
              <a:rPr lang="en-US" altLang="zh-CN" sz="803" dirty="0" smtClean="0">
                <a:solidFill>
                  <a:srgbClr val="FFFFFF"/>
                </a:solidFill>
                <a:latin typeface="Microsoft YaHei UI" pitchFamily="18" charset="0"/>
                <a:cs typeface="Microsoft YaHei UI" pitchFamily="18" charset="0"/>
              </a:rPr>
              <a:t>30</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Jan</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2013</a:t>
            </a:r>
          </a:p>
        </p:txBody>
      </p:sp>
      <p:sp>
        <p:nvSpPr>
          <p:cNvPr id="1026" name="TextBox 1"/>
          <p:cNvSpPr txBox="1"/>
          <p:nvPr/>
        </p:nvSpPr>
        <p:spPr>
          <a:xfrm>
            <a:off x="241300" y="6654800"/>
            <a:ext cx="63500" cy="127000"/>
          </a:xfrm>
          <a:prstGeom prst="rect">
            <a:avLst/>
          </a:prstGeom>
          <a:noFill/>
        </p:spPr>
        <p:txBody>
          <a:bodyPr wrap="none" lIns="0" tIns="0" rIns="0" rtlCol="0">
            <a:spAutoFit/>
          </a:bodyPr>
          <a:lstStyle/>
          <a:p>
            <a:pPr>
              <a:lnSpc>
                <a:spcPts val="1000"/>
              </a:lnSpc>
              <a:tabLst/>
            </a:pPr>
            <a:r>
              <a:rPr lang="en-US" altLang="zh-CN" sz="803" dirty="0" smtClean="0">
                <a:solidFill>
                  <a:srgbClr val="FFFFFF"/>
                </a:solidFill>
                <a:latin typeface="Microsoft YaHei UI" pitchFamily="18" charset="0"/>
                <a:cs typeface="Microsoft YaHei UI" pitchFamily="18" charset="0"/>
              </a:rPr>
              <a:t>15</a:t>
            </a:r>
          </a:p>
        </p:txBody>
      </p:sp>
      <p:sp>
        <p:nvSpPr>
          <p:cNvPr id="1028" name="TextBox 1"/>
          <p:cNvSpPr txBox="1"/>
          <p:nvPr/>
        </p:nvSpPr>
        <p:spPr>
          <a:xfrm>
            <a:off x="9423400" y="2997200"/>
            <a:ext cx="152400" cy="266700"/>
          </a:xfrm>
          <a:prstGeom prst="rect">
            <a:avLst/>
          </a:prstGeom>
          <a:noFill/>
        </p:spPr>
        <p:txBody>
          <a:bodyPr wrap="none" lIns="0" tIns="0" rIns="0" rtlCol="0">
            <a:spAutoFit/>
          </a:bodyPr>
          <a:lstStyle/>
          <a:p>
            <a:pPr>
              <a:lnSpc>
                <a:spcPts val="2100"/>
              </a:lnSpc>
              <a:tabLst/>
            </a:pPr>
            <a:r>
              <a:rPr lang="en-US" altLang="zh-CN" sz="1596" dirty="0" smtClean="0">
                <a:solidFill>
                  <a:srgbClr val="0099CC"/>
                </a:solidFill>
                <a:latin typeface="Microsoft YaHei UI" pitchFamily="18" charset="0"/>
                <a:cs typeface="Microsoft YaHei UI" pitchFamily="18" charset="0"/>
              </a:rPr>
              <a:t>IQ</a:t>
            </a:r>
          </a:p>
        </p:txBody>
      </p:sp>
      <p:sp>
        <p:nvSpPr>
          <p:cNvPr id="1029" name="TextBox 1"/>
          <p:cNvSpPr txBox="1"/>
          <p:nvPr/>
        </p:nvSpPr>
        <p:spPr>
          <a:xfrm>
            <a:off x="8394700" y="2997200"/>
            <a:ext cx="609600" cy="508000"/>
          </a:xfrm>
          <a:prstGeom prst="rect">
            <a:avLst/>
          </a:prstGeom>
          <a:noFill/>
        </p:spPr>
        <p:txBody>
          <a:bodyPr wrap="none" lIns="0" tIns="0" rIns="0" rtlCol="0">
            <a:spAutoFit/>
          </a:bodyPr>
          <a:lstStyle/>
          <a:p>
            <a:pPr>
              <a:lnSpc>
                <a:spcPts val="2100"/>
              </a:lnSpc>
              <a:tabLst/>
            </a:pPr>
            <a:r>
              <a:rPr lang="en-US" altLang="zh-CN" sz="1596" dirty="0" smtClean="0">
                <a:solidFill>
                  <a:srgbClr val="0099CC"/>
                </a:solidFill>
                <a:latin typeface="Microsoft YaHei UI" pitchFamily="18" charset="0"/>
                <a:cs typeface="Microsoft YaHei UI" pitchFamily="18" charset="0"/>
              </a:rPr>
              <a:t>Send</a:t>
            </a:r>
            <a:r>
              <a:rPr lang="en-US" altLang="zh-CN" sz="1596" dirty="0" smtClean="0">
                <a:latin typeface="Times New Roman" pitchFamily="18" charset="0"/>
                <a:cs typeface="Times New Roman" pitchFamily="18" charset="0"/>
              </a:rPr>
              <a:t> </a:t>
            </a:r>
            <a:r>
              <a:rPr lang="en-US" altLang="zh-CN" sz="1596" dirty="0" smtClean="0">
                <a:solidFill>
                  <a:srgbClr val="0099CC"/>
                </a:solidFill>
                <a:latin typeface="Microsoft YaHei UI" pitchFamily="18" charset="0"/>
                <a:cs typeface="Microsoft YaHei UI" pitchFamily="18" charset="0"/>
              </a:rPr>
              <a:t>to</a:t>
            </a:r>
          </a:p>
          <a:p>
            <a:pPr>
              <a:lnSpc>
                <a:spcPts val="1900"/>
              </a:lnSpc>
              <a:tabLst/>
            </a:pPr>
            <a:r>
              <a:rPr lang="en-US" altLang="zh-CN" sz="1596" dirty="0" smtClean="0">
                <a:solidFill>
                  <a:srgbClr val="0099CC"/>
                </a:solidFill>
                <a:latin typeface="Microsoft YaHei UI" pitchFamily="18" charset="0"/>
                <a:cs typeface="Microsoft YaHei UI" pitchFamily="18" charset="0"/>
              </a:rPr>
              <a:t>Modulator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902825" cy="6858000"/>
          </a:xfrm>
          <a:custGeom>
            <a:avLst/>
            <a:gdLst>
              <a:gd name="connsiteX0" fmla="*/ 0 w 9902825"/>
              <a:gd name="connsiteY0" fmla="*/ 6858000 h 6858000"/>
              <a:gd name="connsiteX1" fmla="*/ 9902825 w 9902825"/>
              <a:gd name="connsiteY1" fmla="*/ 6858000 h 6858000"/>
              <a:gd name="connsiteX2" fmla="*/ 9902825 w 9902825"/>
              <a:gd name="connsiteY2" fmla="*/ 0 h 6858000"/>
              <a:gd name="connsiteX3" fmla="*/ 0 w 9902825"/>
              <a:gd name="connsiteY3" fmla="*/ 0 h 6858000"/>
              <a:gd name="connsiteX4" fmla="*/ 0 w 9902825"/>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902825" h="6858000">
                <a:moveTo>
                  <a:pt x="0" y="6858000"/>
                </a:moveTo>
                <a:lnTo>
                  <a:pt x="9902825" y="6858000"/>
                </a:lnTo>
                <a:lnTo>
                  <a:pt x="9902825"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41300" y="6692900"/>
            <a:ext cx="50800" cy="88900"/>
          </a:xfrm>
          <a:prstGeom prst="rect">
            <a:avLst/>
          </a:prstGeom>
          <a:noFill/>
        </p:spPr>
        <p:txBody>
          <a:bodyPr wrap="none" lIns="0" tIns="0" rIns="0" rtlCol="0">
            <a:spAutoFit/>
          </a:bodyPr>
          <a:lstStyle/>
          <a:p>
            <a:pPr>
              <a:lnSpc>
                <a:spcPts val="700"/>
              </a:lnSpc>
              <a:tabLst/>
            </a:pPr>
            <a:r>
              <a:rPr lang="en-US" altLang="zh-CN" sz="806" dirty="0" smtClean="0">
                <a:solidFill>
                  <a:srgbClr val="FFFFFF"/>
                </a:solidFill>
                <a:latin typeface="Times New Roman" pitchFamily="18" charset="0"/>
                <a:cs typeface="Times New Roman" pitchFamily="18" charset="0"/>
              </a:rPr>
              <a:t>2</a:t>
            </a:r>
          </a:p>
        </p:txBody>
      </p:sp>
      <p:sp>
        <p:nvSpPr>
          <p:cNvPr id="6" name="TextBox 1"/>
          <p:cNvSpPr txBox="1"/>
          <p:nvPr/>
        </p:nvSpPr>
        <p:spPr>
          <a:xfrm>
            <a:off x="9105900" y="6642100"/>
            <a:ext cx="533400" cy="152400"/>
          </a:xfrm>
          <a:prstGeom prst="rect">
            <a:avLst/>
          </a:prstGeom>
          <a:noFill/>
        </p:spPr>
        <p:txBody>
          <a:bodyPr wrap="none" lIns="0" tIns="0" rIns="0" rtlCol="0">
            <a:spAutoFit/>
          </a:bodyPr>
          <a:lstStyle/>
          <a:p>
            <a:pPr>
              <a:lnSpc>
                <a:spcPts val="1200"/>
              </a:lnSpc>
              <a:tabLst/>
            </a:pP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
        <p:nvSpPr>
          <p:cNvPr id="9" name="TextBox 1"/>
          <p:cNvSpPr txBox="1"/>
          <p:nvPr/>
        </p:nvSpPr>
        <p:spPr>
          <a:xfrm>
            <a:off x="608012" y="228600"/>
            <a:ext cx="8763000" cy="5291192"/>
          </a:xfrm>
          <a:prstGeom prst="rect">
            <a:avLst/>
          </a:prstGeom>
          <a:noFill/>
        </p:spPr>
        <p:txBody>
          <a:bodyPr wrap="square" lIns="0" tIns="0" rIns="0" rtlCol="0">
            <a:spAutoFit/>
          </a:bodyPr>
          <a:lstStyle/>
          <a:p>
            <a:pPr algn="ctr">
              <a:lnSpc>
                <a:spcPts val="3200"/>
              </a:lnSpc>
              <a:tabLst>
                <a:tab pos="609600" algn="l"/>
                <a:tab pos="1422400" algn="l"/>
              </a:tabLst>
            </a:pPr>
            <a:r>
              <a:rPr lang="en-US" altLang="zh-CN" sz="3204" dirty="0" err="1" smtClean="0">
                <a:solidFill>
                  <a:srgbClr val="004D66"/>
                </a:solidFill>
                <a:latin typeface="Times New Roman" pitchFamily="18" charset="0"/>
                <a:cs typeface="Times New Roman" pitchFamily="18" charset="0"/>
              </a:rPr>
              <a:t>内容</a:t>
            </a:r>
            <a:endParaRPr lang="en-US" altLang="zh-CN" sz="3204" dirty="0" smtClean="0">
              <a:solidFill>
                <a:srgbClr val="004D66"/>
              </a:solidFill>
              <a:latin typeface="Times New Roman" pitchFamily="18" charset="0"/>
              <a:cs typeface="Times New Roman"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u="sng" dirty="0" smtClean="0"/>
          </a:p>
          <a:p>
            <a:pPr>
              <a:lnSpc>
                <a:spcPts val="3100"/>
              </a:lnSpc>
              <a:tabLst>
                <a:tab pos="609600" algn="l"/>
                <a:tab pos="1422400" algn="l"/>
              </a:tabLst>
            </a:pPr>
            <a:r>
              <a:rPr lang="en-US" altLang="zh-CN" sz="2402" dirty="0" smtClean="0">
                <a:solidFill>
                  <a:srgbClr val="004D66"/>
                </a:solidFill>
                <a:latin typeface="Times New Roman" pitchFamily="18" charset="0"/>
                <a:cs typeface="Times New Roman" pitchFamily="18" charset="0"/>
              </a:rPr>
              <a:t>1、</a:t>
            </a:r>
            <a:r>
              <a:rPr lang="zh-CN" altLang="en-US" sz="2402" dirty="0" smtClean="0">
                <a:solidFill>
                  <a:srgbClr val="004D66"/>
                </a:solidFill>
                <a:latin typeface="Times New Roman" pitchFamily="18" charset="0"/>
                <a:cs typeface="Times New Roman" pitchFamily="18" charset="0"/>
              </a:rPr>
              <a:t>通信系统概述</a:t>
            </a: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r>
              <a:rPr lang="en-US" altLang="zh-CN" sz="2402" dirty="0" smtClean="0">
                <a:solidFill>
                  <a:srgbClr val="004D66"/>
                </a:solidFill>
                <a:latin typeface="Times New Roman" pitchFamily="18" charset="0"/>
                <a:cs typeface="Times New Roman" pitchFamily="18" charset="0"/>
              </a:rPr>
              <a:t>2</a:t>
            </a:r>
            <a:r>
              <a:rPr lang="zh-CN" altLang="en-US" sz="2402" dirty="0" smtClean="0">
                <a:solidFill>
                  <a:srgbClr val="004D66"/>
                </a:solidFill>
                <a:latin typeface="Times New Roman" pitchFamily="18" charset="0"/>
                <a:cs typeface="Times New Roman" pitchFamily="18" charset="0"/>
              </a:rPr>
              <a:t>、信号</a:t>
            </a:r>
            <a:r>
              <a:rPr lang="en-US" altLang="zh-CN" sz="2402" dirty="0" err="1" smtClean="0">
                <a:solidFill>
                  <a:srgbClr val="004D66"/>
                </a:solidFill>
                <a:latin typeface="Times New Roman" pitchFamily="18" charset="0"/>
                <a:cs typeface="Times New Roman" pitchFamily="18" charset="0"/>
              </a:rPr>
              <a:t>调制</a:t>
            </a:r>
            <a:r>
              <a:rPr lang="zh-CN" altLang="en-US" sz="2402" dirty="0" smtClean="0">
                <a:solidFill>
                  <a:srgbClr val="004D66"/>
                </a:solidFill>
                <a:latin typeface="Times New Roman" pitchFamily="18" charset="0"/>
                <a:cs typeface="Times New Roman" pitchFamily="18" charset="0"/>
              </a:rPr>
              <a:t>基础</a:t>
            </a: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r>
              <a:rPr lang="en-US" altLang="zh-CN" sz="2402" u="sng" dirty="0" smtClean="0">
                <a:solidFill>
                  <a:srgbClr val="004D66"/>
                </a:solidFill>
                <a:latin typeface="Times New Roman" pitchFamily="18" charset="0"/>
                <a:cs typeface="Times New Roman" pitchFamily="18" charset="0"/>
              </a:rPr>
              <a:t>3</a:t>
            </a:r>
            <a:r>
              <a:rPr lang="zh-CN" altLang="en-US" sz="2402" u="sng" dirty="0" smtClean="0">
                <a:solidFill>
                  <a:srgbClr val="004D66"/>
                </a:solidFill>
                <a:latin typeface="Times New Roman" pitchFamily="18" charset="0"/>
                <a:cs typeface="Times New Roman" pitchFamily="18" charset="0"/>
              </a:rPr>
              <a:t>、</a:t>
            </a:r>
            <a:r>
              <a:rPr lang="en-US" altLang="zh-CN" sz="2402" u="sng" dirty="0" smtClean="0">
                <a:solidFill>
                  <a:srgbClr val="004D66"/>
                </a:solidFill>
                <a:latin typeface="Times New Roman" pitchFamily="18" charset="0"/>
                <a:cs typeface="Times New Roman" pitchFamily="18" charset="0"/>
              </a:rPr>
              <a:t>IQ</a:t>
            </a:r>
            <a:r>
              <a:rPr lang="zh-CN" altLang="en-US" sz="2402" u="sng" dirty="0" smtClean="0">
                <a:solidFill>
                  <a:srgbClr val="004D66"/>
                </a:solidFill>
                <a:latin typeface="Times New Roman" pitchFamily="18" charset="0"/>
                <a:cs typeface="Times New Roman" pitchFamily="18" charset="0"/>
              </a:rPr>
              <a:t>调制解调原理</a:t>
            </a:r>
            <a:endParaRPr lang="en-US" altLang="zh-CN" sz="2402" u="sng"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r>
              <a:rPr lang="en-US" altLang="zh-CN" sz="2400" dirty="0" smtClean="0">
                <a:solidFill>
                  <a:srgbClr val="004D66"/>
                </a:solidFill>
                <a:latin typeface="Times New Roman" pitchFamily="18" charset="0"/>
                <a:cs typeface="Times New Roman" pitchFamily="18" charset="0"/>
              </a:rPr>
              <a:t>4</a:t>
            </a:r>
            <a:r>
              <a:rPr lang="zh-CN" altLang="en-US" sz="2400" dirty="0" smtClean="0">
                <a:solidFill>
                  <a:srgbClr val="004D66"/>
                </a:solidFill>
                <a:latin typeface="Times New Roman" pitchFamily="18" charset="0"/>
                <a:cs typeface="Times New Roman" pitchFamily="18" charset="0"/>
              </a:rPr>
              <a:t>、基于</a:t>
            </a:r>
            <a:r>
              <a:rPr lang="en-US" altLang="zh-CN" sz="2400" dirty="0" smtClean="0">
                <a:solidFill>
                  <a:srgbClr val="004D66"/>
                </a:solidFill>
                <a:latin typeface="Times New Roman" pitchFamily="18" charset="0"/>
                <a:cs typeface="Times New Roman" pitchFamily="18" charset="0"/>
              </a:rPr>
              <a:t>Agilent VSA</a:t>
            </a:r>
            <a:r>
              <a:rPr lang="zh-CN" altLang="en-US" sz="2400" dirty="0" smtClean="0">
                <a:solidFill>
                  <a:srgbClr val="004D66"/>
                </a:solidFill>
                <a:latin typeface="Times New Roman" pitchFamily="18" charset="0"/>
                <a:cs typeface="Times New Roman" pitchFamily="18" charset="0"/>
              </a:rPr>
              <a:t>的数字信号解调</a:t>
            </a: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r>
              <a:rPr lang="en-US" altLang="zh-CN" sz="2400" dirty="0" smtClean="0">
                <a:solidFill>
                  <a:srgbClr val="004D66"/>
                </a:solidFill>
                <a:latin typeface="Times New Roman" pitchFamily="18" charset="0"/>
                <a:cs typeface="Times New Roman" pitchFamily="18" charset="0"/>
              </a:rPr>
              <a:t>5</a:t>
            </a:r>
            <a:r>
              <a:rPr lang="zh-CN" altLang="en-US" sz="2400" dirty="0" smtClean="0">
                <a:solidFill>
                  <a:srgbClr val="004D66"/>
                </a:solidFill>
                <a:latin typeface="Times New Roman" pitchFamily="18" charset="0"/>
                <a:cs typeface="Times New Roman" pitchFamily="18" charset="0"/>
              </a:rPr>
              <a:t>、一些关键技术</a:t>
            </a: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r>
              <a:rPr lang="en-US" altLang="zh-CN" sz="2400" dirty="0" smtClean="0">
                <a:solidFill>
                  <a:srgbClr val="004D66"/>
                </a:solidFill>
                <a:latin typeface="Times New Roman" pitchFamily="18" charset="0"/>
                <a:cs typeface="Times New Roman" pitchFamily="18" charset="0"/>
              </a:rPr>
              <a:t>6</a:t>
            </a:r>
            <a:r>
              <a:rPr lang="zh-CN" altLang="en-US" sz="2400" dirty="0" smtClean="0">
                <a:solidFill>
                  <a:srgbClr val="004D66"/>
                </a:solidFill>
                <a:latin typeface="Times New Roman" pitchFamily="18" charset="0"/>
                <a:cs typeface="Times New Roman" pitchFamily="18" charset="0"/>
              </a:rPr>
              <a:t>、基于</a:t>
            </a:r>
            <a:r>
              <a:rPr lang="en-US" altLang="zh-CN" sz="2400" dirty="0" smtClean="0">
                <a:solidFill>
                  <a:srgbClr val="004D66"/>
                </a:solidFill>
                <a:latin typeface="Times New Roman" pitchFamily="18" charset="0"/>
                <a:cs typeface="Times New Roman" pitchFamily="18" charset="0"/>
              </a:rPr>
              <a:t>MATLAB</a:t>
            </a:r>
            <a:r>
              <a:rPr lang="zh-CN" altLang="en-US" sz="2400" dirty="0" smtClean="0">
                <a:solidFill>
                  <a:srgbClr val="004D66"/>
                </a:solidFill>
                <a:latin typeface="Times New Roman" pitchFamily="18" charset="0"/>
                <a:cs typeface="Times New Roman" pitchFamily="18" charset="0"/>
              </a:rPr>
              <a:t>的</a:t>
            </a:r>
            <a:r>
              <a:rPr lang="en-US" altLang="zh-CN" sz="2400" dirty="0" smtClean="0">
                <a:solidFill>
                  <a:srgbClr val="004D66"/>
                </a:solidFill>
                <a:latin typeface="Times New Roman" pitchFamily="18" charset="0"/>
                <a:cs typeface="Times New Roman" pitchFamily="18" charset="0"/>
              </a:rPr>
              <a:t>QPSK</a:t>
            </a:r>
            <a:r>
              <a:rPr lang="zh-CN" altLang="en-US" sz="2400" dirty="0" smtClean="0">
                <a:solidFill>
                  <a:srgbClr val="004D66"/>
                </a:solidFill>
                <a:latin typeface="Times New Roman" pitchFamily="18" charset="0"/>
                <a:cs typeface="Times New Roman" pitchFamily="18" charset="0"/>
              </a:rPr>
              <a:t>信号解调实例</a:t>
            </a:r>
            <a:endParaRPr lang="en-US" altLang="zh-CN" sz="2400" dirty="0" smtClean="0">
              <a:solidFill>
                <a:srgbClr val="004D66"/>
              </a:solidFill>
              <a:latin typeface="Times New Roman" pitchFamily="18" charset="0"/>
              <a:cs typeface="Times New Roman" pitchFamily="18" charset="0"/>
            </a:endParaRPr>
          </a:p>
          <a:p>
            <a:pPr>
              <a:lnSpc>
                <a:spcPts val="1000"/>
              </a:lnSpc>
            </a:pPr>
            <a:endParaRPr lang="en-US" altLang="zh-CN" dirty="0" smtClean="0"/>
          </a:p>
          <a:p>
            <a:pPr>
              <a:lnSpc>
                <a:spcPts val="1000"/>
              </a:lnSpc>
            </a:pPr>
            <a:endParaRPr lang="en-US" altLang="zh-CN"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902825" cy="6858000"/>
          </a:xfrm>
          <a:custGeom>
            <a:avLst/>
            <a:gdLst>
              <a:gd name="connsiteX0" fmla="*/ 0 w 9902825"/>
              <a:gd name="connsiteY0" fmla="*/ 6858000 h 6858000"/>
              <a:gd name="connsiteX1" fmla="*/ 9902825 w 9902825"/>
              <a:gd name="connsiteY1" fmla="*/ 6858000 h 6858000"/>
              <a:gd name="connsiteX2" fmla="*/ 9902825 w 9902825"/>
              <a:gd name="connsiteY2" fmla="*/ 0 h 6858000"/>
              <a:gd name="connsiteX3" fmla="*/ 0 w 9902825"/>
              <a:gd name="connsiteY3" fmla="*/ 0 h 6858000"/>
              <a:gd name="connsiteX4" fmla="*/ 0 w 9902825"/>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902825" h="6858000">
                <a:moveTo>
                  <a:pt x="0" y="6858000"/>
                </a:moveTo>
                <a:lnTo>
                  <a:pt x="9902825" y="6858000"/>
                </a:lnTo>
                <a:lnTo>
                  <a:pt x="9902825"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3563873" y="3147948"/>
            <a:ext cx="914400" cy="204851"/>
          </a:xfrm>
          <a:custGeom>
            <a:avLst/>
            <a:gdLst>
              <a:gd name="connsiteX0" fmla="*/ 908050 w 914400"/>
              <a:gd name="connsiteY0" fmla="*/ 6477 h 204851"/>
              <a:gd name="connsiteX1" fmla="*/ 892047 w 914400"/>
              <a:gd name="connsiteY1" fmla="*/ 102489 h 204851"/>
              <a:gd name="connsiteX2" fmla="*/ 473329 w 914400"/>
              <a:gd name="connsiteY2" fmla="*/ 102489 h 204851"/>
              <a:gd name="connsiteX3" fmla="*/ 457200 w 914400"/>
              <a:gd name="connsiteY3" fmla="*/ 198501 h 204851"/>
              <a:gd name="connsiteX4" fmla="*/ 441197 w 914400"/>
              <a:gd name="connsiteY4" fmla="*/ 102489 h 204851"/>
              <a:gd name="connsiteX5" fmla="*/ 22479 w 914400"/>
              <a:gd name="connsiteY5" fmla="*/ 102489 h 204851"/>
              <a:gd name="connsiteX6" fmla="*/ 6350 w 914400"/>
              <a:gd name="connsiteY6" fmla="*/ 6350 h 20485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14400" h="204851">
                <a:moveTo>
                  <a:pt x="908050" y="6477"/>
                </a:moveTo>
                <a:cubicBezTo>
                  <a:pt x="908050" y="59436"/>
                  <a:pt x="900938" y="102489"/>
                  <a:pt x="892047" y="102489"/>
                </a:cubicBezTo>
                <a:lnTo>
                  <a:pt x="473329" y="102489"/>
                </a:lnTo>
                <a:cubicBezTo>
                  <a:pt x="464439" y="102489"/>
                  <a:pt x="457200" y="145415"/>
                  <a:pt x="457200" y="198501"/>
                </a:cubicBezTo>
                <a:cubicBezTo>
                  <a:pt x="457200" y="145415"/>
                  <a:pt x="450088" y="102489"/>
                  <a:pt x="441197" y="102489"/>
                </a:cubicBezTo>
                <a:lnTo>
                  <a:pt x="22479" y="102489"/>
                </a:lnTo>
                <a:cubicBezTo>
                  <a:pt x="13589" y="102489"/>
                  <a:pt x="6350" y="59436"/>
                  <a:pt x="6350" y="6350"/>
                </a:cubicBez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5392737" y="3214623"/>
            <a:ext cx="2682875" cy="204851"/>
          </a:xfrm>
          <a:custGeom>
            <a:avLst/>
            <a:gdLst>
              <a:gd name="connsiteX0" fmla="*/ 2676525 w 2682875"/>
              <a:gd name="connsiteY0" fmla="*/ 6350 h 204851"/>
              <a:gd name="connsiteX1" fmla="*/ 2660395 w 2682875"/>
              <a:gd name="connsiteY1" fmla="*/ 102489 h 204851"/>
              <a:gd name="connsiteX2" fmla="*/ 1357503 w 2682875"/>
              <a:gd name="connsiteY2" fmla="*/ 102489 h 204851"/>
              <a:gd name="connsiteX3" fmla="*/ 1341373 w 2682875"/>
              <a:gd name="connsiteY3" fmla="*/ 198501 h 204851"/>
              <a:gd name="connsiteX4" fmla="*/ 1325371 w 2682875"/>
              <a:gd name="connsiteY4" fmla="*/ 102489 h 204851"/>
              <a:gd name="connsiteX5" fmla="*/ 22478 w 2682875"/>
              <a:gd name="connsiteY5" fmla="*/ 102489 h 204851"/>
              <a:gd name="connsiteX6" fmla="*/ 6350 w 2682875"/>
              <a:gd name="connsiteY6" fmla="*/ 6350 h 20485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682875" h="204851">
                <a:moveTo>
                  <a:pt x="2676525" y="6350"/>
                </a:moveTo>
                <a:cubicBezTo>
                  <a:pt x="2676525" y="59435"/>
                  <a:pt x="2669285" y="102489"/>
                  <a:pt x="2660395" y="102489"/>
                </a:cubicBezTo>
                <a:lnTo>
                  <a:pt x="1357503" y="102489"/>
                </a:lnTo>
                <a:cubicBezTo>
                  <a:pt x="1348613" y="102489"/>
                  <a:pt x="1341373" y="145415"/>
                  <a:pt x="1341373" y="198501"/>
                </a:cubicBezTo>
                <a:cubicBezTo>
                  <a:pt x="1341373" y="145415"/>
                  <a:pt x="1334261" y="102489"/>
                  <a:pt x="1325371" y="102489"/>
                </a:cubicBezTo>
                <a:lnTo>
                  <a:pt x="22478" y="102489"/>
                </a:lnTo>
                <a:cubicBezTo>
                  <a:pt x="13589" y="102489"/>
                  <a:pt x="6350" y="59435"/>
                  <a:pt x="6350" y="6350"/>
                </a:cubicBez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819400" y="3390900"/>
            <a:ext cx="1193800" cy="1282700"/>
          </a:xfrm>
          <a:prstGeom prst="rect">
            <a:avLst/>
          </a:prstGeom>
          <a:noFill/>
        </p:spPr>
      </p:pic>
      <p:pic>
        <p:nvPicPr>
          <p:cNvPr id="6" name="Picture 3"/>
          <p:cNvPicPr>
            <a:picLocks noChangeAspect="1" noChangeArrowheads="1"/>
          </p:cNvPicPr>
          <p:nvPr/>
        </p:nvPicPr>
        <p:blipFill>
          <a:blip r:embed="rId3"/>
          <a:srcRect/>
          <a:stretch>
            <a:fillRect/>
          </a:stretch>
        </p:blipFill>
        <p:spPr bwMode="auto">
          <a:xfrm>
            <a:off x="5689600" y="3454400"/>
            <a:ext cx="1130300" cy="1231900"/>
          </a:xfrm>
          <a:prstGeom prst="rect">
            <a:avLst/>
          </a:prstGeom>
          <a:noFill/>
        </p:spPr>
      </p:pic>
      <p:sp>
        <p:nvSpPr>
          <p:cNvPr id="2" name="TextBox 1"/>
          <p:cNvSpPr txBox="1"/>
          <p:nvPr/>
        </p:nvSpPr>
        <p:spPr>
          <a:xfrm>
            <a:off x="2247900" y="4787900"/>
            <a:ext cx="615553" cy="329899"/>
          </a:xfrm>
          <a:prstGeom prst="rect">
            <a:avLst/>
          </a:prstGeom>
          <a:noFill/>
        </p:spPr>
        <p:txBody>
          <a:bodyPr wrap="none" lIns="0" tIns="0" rIns="0" rtlCol="0">
            <a:spAutoFit/>
          </a:bodyPr>
          <a:lstStyle/>
          <a:p>
            <a:pPr>
              <a:lnSpc>
                <a:spcPts val="2200"/>
              </a:lnSpc>
              <a:tabLst/>
            </a:pPr>
            <a:r>
              <a:rPr lang="en-US" altLang="zh-CN" sz="2400" dirty="0" smtClean="0">
                <a:solidFill>
                  <a:srgbClr val="000000"/>
                </a:solidFill>
                <a:latin typeface="Times New Roman" pitchFamily="18" charset="0"/>
                <a:cs typeface="Times New Roman" pitchFamily="18" charset="0"/>
              </a:rPr>
              <a:t>Amp</a:t>
            </a:r>
          </a:p>
        </p:txBody>
      </p:sp>
      <p:sp>
        <p:nvSpPr>
          <p:cNvPr id="8" name="TextBox 1"/>
          <p:cNvSpPr txBox="1"/>
          <p:nvPr/>
        </p:nvSpPr>
        <p:spPr>
          <a:xfrm>
            <a:off x="5524500" y="4775200"/>
            <a:ext cx="1436291" cy="328295"/>
          </a:xfrm>
          <a:prstGeom prst="rect">
            <a:avLst/>
          </a:prstGeom>
          <a:noFill/>
        </p:spPr>
        <p:txBody>
          <a:bodyPr wrap="none" lIns="0" tIns="0" rIns="0" rtlCol="0">
            <a:spAutoFit/>
          </a:bodyPr>
          <a:lstStyle/>
          <a:p>
            <a:pPr>
              <a:lnSpc>
                <a:spcPts val="2200"/>
              </a:lnSpc>
              <a:tabLst/>
            </a:pPr>
            <a:r>
              <a:rPr lang="en-US" altLang="zh-CN" sz="2400" dirty="0" smtClean="0">
                <a:solidFill>
                  <a:srgbClr val="000000"/>
                </a:solidFill>
                <a:latin typeface="Times New Roman" pitchFamily="18" charset="0"/>
                <a:cs typeface="Times New Roman" pitchFamily="18" charset="0"/>
              </a:rPr>
              <a:t>Freq,</a:t>
            </a:r>
            <a:r>
              <a:rPr lang="en-US" altLang="zh-CN" sz="2400" dirty="0" smtClean="0">
                <a:latin typeface="Times New Roman" pitchFamily="18" charset="0"/>
                <a:cs typeface="Times New Roman" pitchFamily="18" charset="0"/>
              </a:rPr>
              <a:t> Phase</a:t>
            </a:r>
            <a:endParaRPr lang="en-US" altLang="zh-CN" sz="2400" dirty="0" smtClean="0">
              <a:solidFill>
                <a:srgbClr val="000000"/>
              </a:solidFill>
              <a:latin typeface="Times New Roman" pitchFamily="18" charset="0"/>
              <a:cs typeface="Times New Roman" pitchFamily="18" charset="0"/>
            </a:endParaRPr>
          </a:p>
        </p:txBody>
      </p:sp>
      <p:sp>
        <p:nvSpPr>
          <p:cNvPr id="9" name="TextBox 1"/>
          <p:cNvSpPr txBox="1"/>
          <p:nvPr/>
        </p:nvSpPr>
        <p:spPr>
          <a:xfrm>
            <a:off x="127000" y="228600"/>
            <a:ext cx="8063682" cy="2944396"/>
          </a:xfrm>
          <a:prstGeom prst="rect">
            <a:avLst/>
          </a:prstGeom>
          <a:noFill/>
        </p:spPr>
        <p:txBody>
          <a:bodyPr wrap="none" lIns="0" tIns="0" rIns="0" rtlCol="0">
            <a:spAutoFit/>
          </a:bodyPr>
          <a:lstStyle/>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400"/>
              </a:lnSpc>
              <a:tabLst>
                <a:tab pos="1295400" algn="l"/>
                <a:tab pos="2159000" algn="l"/>
              </a:tabLst>
            </a:pPr>
            <a:r>
              <a:rPr lang="en-US" altLang="zh-CN" dirty="0" smtClean="0"/>
              <a:t>	</a:t>
            </a:r>
            <a:r>
              <a:rPr lang="en-US" altLang="zh-CN" sz="2400" dirty="0" smtClean="0">
                <a:solidFill>
                  <a:srgbClr val="000000"/>
                </a:solidFill>
                <a:latin typeface="Times New Roman" pitchFamily="18" charset="0"/>
                <a:cs typeface="Times New Roman" pitchFamily="18" charset="0"/>
              </a:rPr>
              <a:t>Modulation:</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Times New Roman" pitchFamily="18" charset="0"/>
                <a:cs typeface="Times New Roman" pitchFamily="18" charset="0"/>
              </a:rPr>
              <a:t>Where</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Times New Roman" pitchFamily="18" charset="0"/>
                <a:cs typeface="Times New Roman" pitchFamily="18" charset="0"/>
              </a:rPr>
              <a:t>the</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Times New Roman" pitchFamily="18" charset="0"/>
                <a:cs typeface="Times New Roman" pitchFamily="18" charset="0"/>
              </a:rPr>
              <a:t>Information</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Times New Roman" pitchFamily="18" charset="0"/>
                <a:cs typeface="Times New Roman" pitchFamily="18" charset="0"/>
              </a:rPr>
              <a:t>Resides</a:t>
            </a:r>
            <a:r>
              <a:rPr lang="zh-CN" altLang="en-US" sz="2400" dirty="0" smtClean="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5200"/>
              </a:lnSpc>
              <a:tabLst>
                <a:tab pos="1295400" algn="l"/>
                <a:tab pos="2159000" algn="l"/>
              </a:tabLst>
            </a:pPr>
            <a:r>
              <a:rPr lang="en-US" altLang="zh-CN" dirty="0" smtClean="0"/>
              <a:t>		</a:t>
            </a:r>
            <a:r>
              <a:rPr lang="en-US" altLang="zh-CN" sz="3995" dirty="0" smtClean="0">
                <a:solidFill>
                  <a:srgbClr val="000000"/>
                </a:solidFill>
                <a:latin typeface="Times New Roman" pitchFamily="18" charset="0"/>
                <a:cs typeface="Times New Roman" pitchFamily="18" charset="0"/>
              </a:rPr>
              <a:t>V(t)</a:t>
            </a:r>
            <a:r>
              <a:rPr lang="en-US" altLang="zh-CN" sz="3995" dirty="0" smtClean="0">
                <a:latin typeface="Times New Roman" pitchFamily="18" charset="0"/>
                <a:cs typeface="Times New Roman" pitchFamily="18" charset="0"/>
              </a:rPr>
              <a:t> </a:t>
            </a:r>
            <a:r>
              <a:rPr lang="en-US" altLang="zh-CN" sz="3995" dirty="0" smtClean="0">
                <a:solidFill>
                  <a:srgbClr val="000000"/>
                </a:solidFill>
                <a:latin typeface="Times New Roman" pitchFamily="18" charset="0"/>
                <a:cs typeface="Times New Roman" pitchFamily="18" charset="0"/>
              </a:rPr>
              <a:t>=</a:t>
            </a:r>
            <a:r>
              <a:rPr lang="en-US" altLang="zh-CN" sz="3995" dirty="0" smtClean="0">
                <a:latin typeface="Times New Roman" pitchFamily="18" charset="0"/>
                <a:cs typeface="Times New Roman" pitchFamily="18" charset="0"/>
              </a:rPr>
              <a:t> </a:t>
            </a:r>
            <a:r>
              <a:rPr lang="en-US" altLang="zh-CN" sz="3995" dirty="0" smtClean="0">
                <a:solidFill>
                  <a:srgbClr val="000000"/>
                </a:solidFill>
                <a:latin typeface="Times New Roman" pitchFamily="18" charset="0"/>
                <a:cs typeface="Times New Roman" pitchFamily="18" charset="0"/>
              </a:rPr>
              <a:t>A(t)*cos[2πf</a:t>
            </a:r>
            <a:r>
              <a:rPr lang="en-US" altLang="zh-CN" sz="2663" dirty="0" smtClean="0">
                <a:solidFill>
                  <a:srgbClr val="000000"/>
                </a:solidFill>
                <a:latin typeface="Times New Roman" pitchFamily="18" charset="0"/>
                <a:cs typeface="Times New Roman" pitchFamily="18" charset="0"/>
              </a:rPr>
              <a:t>c</a:t>
            </a:r>
            <a:r>
              <a:rPr lang="en-US" altLang="zh-CN" sz="3995" dirty="0" smtClean="0">
                <a:solidFill>
                  <a:srgbClr val="000000"/>
                </a:solidFill>
                <a:latin typeface="Times New Roman" pitchFamily="18" charset="0"/>
                <a:cs typeface="Times New Roman" pitchFamily="18" charset="0"/>
              </a:rPr>
              <a:t>t</a:t>
            </a:r>
            <a:r>
              <a:rPr lang="en-US" altLang="zh-CN" sz="3995" dirty="0" smtClean="0">
                <a:latin typeface="Times New Roman" pitchFamily="18" charset="0"/>
                <a:cs typeface="Times New Roman" pitchFamily="18" charset="0"/>
              </a:rPr>
              <a:t> </a:t>
            </a:r>
            <a:r>
              <a:rPr lang="en-US" altLang="zh-CN" sz="3995" dirty="0" smtClean="0">
                <a:solidFill>
                  <a:srgbClr val="000000"/>
                </a:solidFill>
                <a:latin typeface="Times New Roman" pitchFamily="18" charset="0"/>
                <a:cs typeface="Times New Roman" pitchFamily="18" charset="0"/>
              </a:rPr>
              <a:t>+</a:t>
            </a:r>
            <a:r>
              <a:rPr lang="en-US" altLang="zh-CN" sz="3995" dirty="0" smtClean="0">
                <a:latin typeface="Times New Roman" pitchFamily="18" charset="0"/>
                <a:cs typeface="Times New Roman" pitchFamily="18" charset="0"/>
              </a:rPr>
              <a:t> </a:t>
            </a:r>
            <a:r>
              <a:rPr lang="en-US" altLang="zh-CN" sz="3995" dirty="0" smtClean="0">
                <a:solidFill>
                  <a:srgbClr val="000000"/>
                </a:solidFill>
                <a:latin typeface="Times New Roman" pitchFamily="18" charset="0"/>
                <a:cs typeface="Times New Roman" pitchFamily="18" charset="0"/>
              </a:rPr>
              <a:t>Φ(t)]</a:t>
            </a:r>
          </a:p>
        </p:txBody>
      </p:sp>
      <p:sp>
        <p:nvSpPr>
          <p:cNvPr id="10" name="TextBox 1"/>
          <p:cNvSpPr txBox="1"/>
          <p:nvPr/>
        </p:nvSpPr>
        <p:spPr>
          <a:xfrm>
            <a:off x="7847012" y="6527800"/>
            <a:ext cx="1231900" cy="254000"/>
          </a:xfrm>
          <a:prstGeom prst="rect">
            <a:avLst/>
          </a:prstGeom>
          <a:noFill/>
        </p:spPr>
        <p:txBody>
          <a:bodyPr wrap="none" lIns="0" tIns="0" rIns="0" rtlCol="0">
            <a:spAutoFit/>
          </a:bodyPr>
          <a:lstStyle/>
          <a:p>
            <a:pPr>
              <a:lnSpc>
                <a:spcPts val="1000"/>
              </a:lnSpc>
              <a:tabLst>
                <a:tab pos="901700" algn="l"/>
              </a:tabLst>
            </a:pPr>
            <a:r>
              <a:rPr lang="en-US" altLang="zh-CN" sz="803" dirty="0" smtClean="0">
                <a:solidFill>
                  <a:srgbClr val="FFFFFF"/>
                </a:solidFill>
                <a:latin typeface="Microsoft YaHei UI" pitchFamily="18" charset="0"/>
                <a:cs typeface="Microsoft YaHei UI" pitchFamily="18" charset="0"/>
              </a:rPr>
              <a:t>Back</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to</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Basics</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Training</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Copyright</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Agilent</a:t>
            </a:r>
          </a:p>
          <a:p>
            <a:pPr>
              <a:lnSpc>
                <a:spcPts val="900"/>
              </a:lnSpc>
              <a:tabLst>
                <a:tab pos="901700" algn="l"/>
              </a:tabLst>
            </a:pPr>
            <a:r>
              <a:rPr lang="en-US" altLang="zh-CN" dirty="0" smtClean="0"/>
              <a:t>	</a:t>
            </a:r>
            <a:r>
              <a:rPr lang="en-US" altLang="zh-CN" sz="803" dirty="0" smtClean="0">
                <a:solidFill>
                  <a:srgbClr val="FFFFFF"/>
                </a:solidFill>
                <a:latin typeface="Microsoft YaHei UI" pitchFamily="18" charset="0"/>
                <a:cs typeface="Microsoft YaHei UI" pitchFamily="18" charset="0"/>
              </a:rPr>
              <a:t>30</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Jan</a:t>
            </a:r>
            <a:r>
              <a:rPr lang="en-US" altLang="zh-CN" sz="803" dirty="0" smtClean="0">
                <a:latin typeface="Times New Roman" pitchFamily="18" charset="0"/>
                <a:cs typeface="Times New Roman" pitchFamily="18" charset="0"/>
              </a:rPr>
              <a:t> </a:t>
            </a:r>
            <a:r>
              <a:rPr lang="en-US" altLang="zh-CN" sz="803" dirty="0" smtClean="0">
                <a:solidFill>
                  <a:srgbClr val="FFFFFF"/>
                </a:solidFill>
                <a:latin typeface="Microsoft YaHei UI" pitchFamily="18" charset="0"/>
                <a:cs typeface="Microsoft YaHei UI" pitchFamily="18" charset="0"/>
              </a:rPr>
              <a:t>2013</a:t>
            </a:r>
          </a:p>
        </p:txBody>
      </p:sp>
      <p:sp>
        <p:nvSpPr>
          <p:cNvPr id="11" name="TextBox 1"/>
          <p:cNvSpPr txBox="1"/>
          <p:nvPr/>
        </p:nvSpPr>
        <p:spPr>
          <a:xfrm>
            <a:off x="241300" y="6654800"/>
            <a:ext cx="25400" cy="127000"/>
          </a:xfrm>
          <a:prstGeom prst="rect">
            <a:avLst/>
          </a:prstGeom>
          <a:noFill/>
        </p:spPr>
        <p:txBody>
          <a:bodyPr wrap="none" lIns="0" tIns="0" rIns="0" rtlCol="0">
            <a:spAutoFit/>
          </a:bodyPr>
          <a:lstStyle/>
          <a:p>
            <a:pPr>
              <a:lnSpc>
                <a:spcPts val="1000"/>
              </a:lnSpc>
              <a:tabLst/>
            </a:pPr>
            <a:r>
              <a:rPr lang="en-US" altLang="zh-CN" sz="803" dirty="0" smtClean="0">
                <a:solidFill>
                  <a:srgbClr val="FFFFFF"/>
                </a:solidFill>
                <a:latin typeface="Microsoft YaHei UI" pitchFamily="18" charset="0"/>
                <a:cs typeface="Microsoft YaHei UI" pitchFamily="18" charset="0"/>
              </a:rPr>
              <a:t>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902825" cy="6858000"/>
          </a:xfrm>
          <a:custGeom>
            <a:avLst/>
            <a:gdLst>
              <a:gd name="connsiteX0" fmla="*/ 0 w 9902825"/>
              <a:gd name="connsiteY0" fmla="*/ 6858000 h 6858000"/>
              <a:gd name="connsiteX1" fmla="*/ 9902825 w 9902825"/>
              <a:gd name="connsiteY1" fmla="*/ 6858000 h 6858000"/>
              <a:gd name="connsiteX2" fmla="*/ 9902825 w 9902825"/>
              <a:gd name="connsiteY2" fmla="*/ 0 h 6858000"/>
              <a:gd name="connsiteX3" fmla="*/ 0 w 9902825"/>
              <a:gd name="connsiteY3" fmla="*/ 0 h 6858000"/>
              <a:gd name="connsiteX4" fmla="*/ 0 w 9902825"/>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902825" h="6858000">
                <a:moveTo>
                  <a:pt x="0" y="6858000"/>
                </a:moveTo>
                <a:lnTo>
                  <a:pt x="9902825" y="6858000"/>
                </a:lnTo>
                <a:lnTo>
                  <a:pt x="9902825"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436750" y="3100451"/>
            <a:ext cx="1968500" cy="38100"/>
          </a:xfrm>
          <a:custGeom>
            <a:avLst/>
            <a:gdLst>
              <a:gd name="connsiteX0" fmla="*/ 9525 w 1968500"/>
              <a:gd name="connsiteY0" fmla="*/ 9525 h 38100"/>
              <a:gd name="connsiteX1" fmla="*/ 1958975 w 1968500"/>
              <a:gd name="connsiteY1" fmla="*/ 9525 h 38100"/>
            </a:gdLst>
            <a:ahLst/>
            <a:cxnLst>
              <a:cxn ang="0">
                <a:pos x="connsiteX0" y="connsiteY0"/>
              </a:cxn>
              <a:cxn ang="1">
                <a:pos x="connsiteX1" y="connsiteY1"/>
              </a:cxn>
            </a:cxnLst>
            <a:rect l="l" t="t" r="r" b="b"/>
            <a:pathLst>
              <a:path w="1968500" h="38100">
                <a:moveTo>
                  <a:pt x="9525" y="9525"/>
                </a:moveTo>
                <a:lnTo>
                  <a:pt x="1958975" y="9525"/>
                </a:lnTo>
              </a:path>
            </a:pathLst>
          </a:custGeom>
          <a:ln w="127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2806700" y="1855851"/>
            <a:ext cx="193675" cy="150748"/>
          </a:xfrm>
          <a:custGeom>
            <a:avLst/>
            <a:gdLst>
              <a:gd name="connsiteX0" fmla="*/ 0 w 193675"/>
              <a:gd name="connsiteY0" fmla="*/ 75310 h 150748"/>
              <a:gd name="connsiteX1" fmla="*/ 96901 w 193675"/>
              <a:gd name="connsiteY1" fmla="*/ 0 h 150748"/>
              <a:gd name="connsiteX2" fmla="*/ 193675 w 193675"/>
              <a:gd name="connsiteY2" fmla="*/ 75310 h 150748"/>
              <a:gd name="connsiteX3" fmla="*/ 96901 w 193675"/>
              <a:gd name="connsiteY3" fmla="*/ 150748 h 150748"/>
              <a:gd name="connsiteX4" fmla="*/ 0 w 193675"/>
              <a:gd name="connsiteY4" fmla="*/ 75310 h 1507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3675" h="150748">
                <a:moveTo>
                  <a:pt x="0" y="75310"/>
                </a:moveTo>
                <a:cubicBezTo>
                  <a:pt x="0" y="33654"/>
                  <a:pt x="43307" y="0"/>
                  <a:pt x="96901" y="0"/>
                </a:cubicBezTo>
                <a:cubicBezTo>
                  <a:pt x="150367" y="0"/>
                  <a:pt x="193675" y="33654"/>
                  <a:pt x="193675" y="75310"/>
                </a:cubicBezTo>
                <a:cubicBezTo>
                  <a:pt x="193675" y="116966"/>
                  <a:pt x="150367" y="150748"/>
                  <a:pt x="96901" y="150748"/>
                </a:cubicBezTo>
                <a:cubicBezTo>
                  <a:pt x="43307" y="150748"/>
                  <a:pt x="0" y="116966"/>
                  <a:pt x="0" y="75310"/>
                </a:cubicBezTo>
              </a:path>
            </a:pathLst>
          </a:custGeom>
          <a:solidFill>
            <a:srgbClr val="FF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2797175" y="1846326"/>
            <a:ext cx="212725" cy="169798"/>
          </a:xfrm>
          <a:custGeom>
            <a:avLst/>
            <a:gdLst>
              <a:gd name="connsiteX0" fmla="*/ 9525 w 212725"/>
              <a:gd name="connsiteY0" fmla="*/ 84835 h 169798"/>
              <a:gd name="connsiteX1" fmla="*/ 106426 w 212725"/>
              <a:gd name="connsiteY1" fmla="*/ 9525 h 169798"/>
              <a:gd name="connsiteX2" fmla="*/ 203200 w 212725"/>
              <a:gd name="connsiteY2" fmla="*/ 84835 h 169798"/>
              <a:gd name="connsiteX3" fmla="*/ 106426 w 212725"/>
              <a:gd name="connsiteY3" fmla="*/ 160273 h 169798"/>
              <a:gd name="connsiteX4" fmla="*/ 9525 w 212725"/>
              <a:gd name="connsiteY4" fmla="*/ 84835 h 16979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2725" h="169798">
                <a:moveTo>
                  <a:pt x="9525" y="84835"/>
                </a:moveTo>
                <a:cubicBezTo>
                  <a:pt x="9525" y="43179"/>
                  <a:pt x="52832" y="9525"/>
                  <a:pt x="106426" y="9525"/>
                </a:cubicBezTo>
                <a:cubicBezTo>
                  <a:pt x="159892" y="9525"/>
                  <a:pt x="203200" y="43179"/>
                  <a:pt x="203200" y="84835"/>
                </a:cubicBezTo>
                <a:cubicBezTo>
                  <a:pt x="203200" y="126491"/>
                  <a:pt x="159892" y="160273"/>
                  <a:pt x="106426" y="160273"/>
                </a:cubicBezTo>
                <a:cubicBezTo>
                  <a:pt x="52832" y="160273"/>
                  <a:pt x="9525" y="126491"/>
                  <a:pt x="9525" y="84835"/>
                </a:cubicBezTo>
              </a:path>
            </a:pathLst>
          </a:custGeom>
          <a:solidFill>
            <a:srgbClr val="000000">
              <a:alpha val="0"/>
            </a:srgbClr>
          </a:solidFill>
          <a:ln w="127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1125537" y="2794000"/>
            <a:ext cx="298513" cy="301625"/>
          </a:xfrm>
          <a:custGeom>
            <a:avLst/>
            <a:gdLst>
              <a:gd name="connsiteX0" fmla="*/ 288988 w 298513"/>
              <a:gd name="connsiteY0" fmla="*/ 292100 h 301625"/>
              <a:gd name="connsiteX1" fmla="*/ 9525 w 298513"/>
              <a:gd name="connsiteY1" fmla="*/ 9525 h 301625"/>
            </a:gdLst>
            <a:ahLst/>
            <a:cxnLst>
              <a:cxn ang="0">
                <a:pos x="connsiteX0" y="connsiteY0"/>
              </a:cxn>
              <a:cxn ang="1">
                <a:pos x="connsiteX1" y="connsiteY1"/>
              </a:cxn>
            </a:cxnLst>
            <a:rect l="l" t="t" r="r" b="b"/>
            <a:pathLst>
              <a:path w="298513" h="301625">
                <a:moveTo>
                  <a:pt x="288988" y="292100"/>
                </a:moveTo>
                <a:lnTo>
                  <a:pt x="9525" y="9525"/>
                </a:lnTo>
              </a:path>
            </a:pathLst>
          </a:custGeom>
          <a:ln w="127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Freeform 3"/>
          <p:cNvSpPr/>
          <p:nvPr/>
        </p:nvSpPr>
        <p:spPr>
          <a:xfrm>
            <a:off x="2600325" y="1612900"/>
            <a:ext cx="300100" cy="300100"/>
          </a:xfrm>
          <a:custGeom>
            <a:avLst/>
            <a:gdLst>
              <a:gd name="connsiteX0" fmla="*/ 290576 w 300100"/>
              <a:gd name="connsiteY0" fmla="*/ 290576 h 300100"/>
              <a:gd name="connsiteX1" fmla="*/ 9525 w 300100"/>
              <a:gd name="connsiteY1" fmla="*/ 9525 h 300100"/>
            </a:gdLst>
            <a:ahLst/>
            <a:cxnLst>
              <a:cxn ang="0">
                <a:pos x="connsiteX0" y="connsiteY0"/>
              </a:cxn>
              <a:cxn ang="1">
                <a:pos x="connsiteX1" y="connsiteY1"/>
              </a:cxn>
            </a:cxnLst>
            <a:rect l="l" t="t" r="r" b="b"/>
            <a:pathLst>
              <a:path w="300100" h="300100">
                <a:moveTo>
                  <a:pt x="290576" y="290576"/>
                </a:moveTo>
                <a:lnTo>
                  <a:pt x="9525" y="9525"/>
                </a:lnTo>
              </a:path>
            </a:pathLst>
          </a:custGeom>
          <a:ln w="127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1408175" y="3063875"/>
            <a:ext cx="76200" cy="93726"/>
          </a:xfrm>
          <a:custGeom>
            <a:avLst/>
            <a:gdLst>
              <a:gd name="connsiteX0" fmla="*/ 0 w 76200"/>
              <a:gd name="connsiteY0" fmla="*/ 46863 h 93726"/>
              <a:gd name="connsiteX1" fmla="*/ 38100 w 76200"/>
              <a:gd name="connsiteY1" fmla="*/ 0 h 93726"/>
              <a:gd name="connsiteX2" fmla="*/ 76200 w 76200"/>
              <a:gd name="connsiteY2" fmla="*/ 46863 h 93726"/>
              <a:gd name="connsiteX3" fmla="*/ 38100 w 76200"/>
              <a:gd name="connsiteY3" fmla="*/ 93726 h 93726"/>
              <a:gd name="connsiteX4" fmla="*/ 0 w 76200"/>
              <a:gd name="connsiteY4" fmla="*/ 46863 h 937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200" h="93726">
                <a:moveTo>
                  <a:pt x="0" y="46863"/>
                </a:moveTo>
                <a:cubicBezTo>
                  <a:pt x="0" y="20954"/>
                  <a:pt x="17018" y="0"/>
                  <a:pt x="38100" y="0"/>
                </a:cubicBezTo>
                <a:cubicBezTo>
                  <a:pt x="59055" y="0"/>
                  <a:pt x="76200" y="20954"/>
                  <a:pt x="76200" y="46863"/>
                </a:cubicBezTo>
                <a:cubicBezTo>
                  <a:pt x="76200" y="72644"/>
                  <a:pt x="59055" y="93726"/>
                  <a:pt x="38100" y="93726"/>
                </a:cubicBezTo>
                <a:cubicBezTo>
                  <a:pt x="17018" y="93726"/>
                  <a:pt x="0" y="72644"/>
                  <a:pt x="0" y="46863"/>
                </a:cubicBez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1398650" y="3054350"/>
            <a:ext cx="95250" cy="112776"/>
          </a:xfrm>
          <a:custGeom>
            <a:avLst/>
            <a:gdLst>
              <a:gd name="connsiteX0" fmla="*/ 9525 w 95250"/>
              <a:gd name="connsiteY0" fmla="*/ 56388 h 112776"/>
              <a:gd name="connsiteX1" fmla="*/ 47625 w 95250"/>
              <a:gd name="connsiteY1" fmla="*/ 9525 h 112776"/>
              <a:gd name="connsiteX2" fmla="*/ 85725 w 95250"/>
              <a:gd name="connsiteY2" fmla="*/ 56388 h 112776"/>
              <a:gd name="connsiteX3" fmla="*/ 47625 w 95250"/>
              <a:gd name="connsiteY3" fmla="*/ 103251 h 112776"/>
              <a:gd name="connsiteX4" fmla="*/ 9525 w 95250"/>
              <a:gd name="connsiteY4" fmla="*/ 56388 h 11277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5250" h="112776">
                <a:moveTo>
                  <a:pt x="9525" y="56388"/>
                </a:moveTo>
                <a:cubicBezTo>
                  <a:pt x="9525" y="30479"/>
                  <a:pt x="26543" y="9525"/>
                  <a:pt x="47625" y="9525"/>
                </a:cubicBezTo>
                <a:cubicBezTo>
                  <a:pt x="68580" y="9525"/>
                  <a:pt x="85725" y="30479"/>
                  <a:pt x="85725" y="56388"/>
                </a:cubicBezTo>
                <a:cubicBezTo>
                  <a:pt x="85725" y="82169"/>
                  <a:pt x="68580" y="103251"/>
                  <a:pt x="47625" y="103251"/>
                </a:cubicBezTo>
                <a:cubicBezTo>
                  <a:pt x="26543" y="103251"/>
                  <a:pt x="9525" y="82169"/>
                  <a:pt x="9525" y="56388"/>
                </a:cubicBez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1770126" y="2684398"/>
            <a:ext cx="193675" cy="149352"/>
          </a:xfrm>
          <a:custGeom>
            <a:avLst/>
            <a:gdLst>
              <a:gd name="connsiteX0" fmla="*/ 0 w 193675"/>
              <a:gd name="connsiteY0" fmla="*/ 74676 h 149352"/>
              <a:gd name="connsiteX1" fmla="*/ 96773 w 193675"/>
              <a:gd name="connsiteY1" fmla="*/ 0 h 149352"/>
              <a:gd name="connsiteX2" fmla="*/ 193675 w 193675"/>
              <a:gd name="connsiteY2" fmla="*/ 74676 h 149352"/>
              <a:gd name="connsiteX3" fmla="*/ 96773 w 193675"/>
              <a:gd name="connsiteY3" fmla="*/ 149352 h 149352"/>
              <a:gd name="connsiteX4" fmla="*/ 0 w 193675"/>
              <a:gd name="connsiteY4" fmla="*/ 74676 h 14935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3675" h="149352">
                <a:moveTo>
                  <a:pt x="0" y="74676"/>
                </a:moveTo>
                <a:cubicBezTo>
                  <a:pt x="0" y="33527"/>
                  <a:pt x="43306" y="0"/>
                  <a:pt x="96773" y="0"/>
                </a:cubicBezTo>
                <a:cubicBezTo>
                  <a:pt x="150241" y="0"/>
                  <a:pt x="193675" y="33527"/>
                  <a:pt x="193675" y="74676"/>
                </a:cubicBezTo>
                <a:cubicBezTo>
                  <a:pt x="193675" y="115824"/>
                  <a:pt x="150241" y="149352"/>
                  <a:pt x="96773" y="149352"/>
                </a:cubicBezTo>
                <a:cubicBezTo>
                  <a:pt x="43306" y="149352"/>
                  <a:pt x="0" y="115824"/>
                  <a:pt x="0" y="74676"/>
                </a:cubicBezTo>
              </a:path>
            </a:pathLst>
          </a:custGeom>
          <a:solidFill>
            <a:srgbClr val="FF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1760601" y="2674873"/>
            <a:ext cx="212725" cy="168402"/>
          </a:xfrm>
          <a:custGeom>
            <a:avLst/>
            <a:gdLst>
              <a:gd name="connsiteX0" fmla="*/ 9525 w 212725"/>
              <a:gd name="connsiteY0" fmla="*/ 84201 h 168402"/>
              <a:gd name="connsiteX1" fmla="*/ 106298 w 212725"/>
              <a:gd name="connsiteY1" fmla="*/ 9525 h 168402"/>
              <a:gd name="connsiteX2" fmla="*/ 203200 w 212725"/>
              <a:gd name="connsiteY2" fmla="*/ 84201 h 168402"/>
              <a:gd name="connsiteX3" fmla="*/ 106298 w 212725"/>
              <a:gd name="connsiteY3" fmla="*/ 158877 h 168402"/>
              <a:gd name="connsiteX4" fmla="*/ 9525 w 212725"/>
              <a:gd name="connsiteY4" fmla="*/ 84201 h 16840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2725" h="168402">
                <a:moveTo>
                  <a:pt x="9525" y="84201"/>
                </a:moveTo>
                <a:cubicBezTo>
                  <a:pt x="9525" y="43052"/>
                  <a:pt x="52831" y="9525"/>
                  <a:pt x="106298" y="9525"/>
                </a:cubicBezTo>
                <a:cubicBezTo>
                  <a:pt x="159766" y="9525"/>
                  <a:pt x="203200" y="43052"/>
                  <a:pt x="203200" y="84201"/>
                </a:cubicBezTo>
                <a:cubicBezTo>
                  <a:pt x="203200" y="125349"/>
                  <a:pt x="159766" y="158877"/>
                  <a:pt x="106298" y="158877"/>
                </a:cubicBezTo>
                <a:cubicBezTo>
                  <a:pt x="52831" y="158877"/>
                  <a:pt x="9525" y="125349"/>
                  <a:pt x="9525" y="84201"/>
                </a:cubicBezTo>
              </a:path>
            </a:pathLst>
          </a:custGeom>
          <a:solidFill>
            <a:srgbClr val="000000">
              <a:alpha val="0"/>
            </a:srgbClr>
          </a:solidFill>
          <a:ln w="127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914400" y="3428936"/>
            <a:ext cx="3073400" cy="373062"/>
          </a:xfrm>
          <a:custGeom>
            <a:avLst/>
            <a:gdLst>
              <a:gd name="connsiteX0" fmla="*/ 0 w 3073400"/>
              <a:gd name="connsiteY0" fmla="*/ 373062 h 373062"/>
              <a:gd name="connsiteX1" fmla="*/ 3073400 w 3073400"/>
              <a:gd name="connsiteY1" fmla="*/ 373062 h 373062"/>
              <a:gd name="connsiteX2" fmla="*/ 3073400 w 3073400"/>
              <a:gd name="connsiteY2" fmla="*/ 0 h 373062"/>
              <a:gd name="connsiteX3" fmla="*/ 0 w 3073400"/>
              <a:gd name="connsiteY3" fmla="*/ 0 h 373062"/>
              <a:gd name="connsiteX4" fmla="*/ 0 w 3073400"/>
              <a:gd name="connsiteY4" fmla="*/ 373062 h 37306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73400" h="373062">
                <a:moveTo>
                  <a:pt x="0" y="373062"/>
                </a:moveTo>
                <a:lnTo>
                  <a:pt x="3073400" y="373062"/>
                </a:lnTo>
                <a:lnTo>
                  <a:pt x="3073400" y="0"/>
                </a:lnTo>
                <a:lnTo>
                  <a:pt x="0" y="0"/>
                </a:lnTo>
                <a:lnTo>
                  <a:pt x="0" y="373062"/>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5294376" y="3214623"/>
            <a:ext cx="1968500" cy="38100"/>
          </a:xfrm>
          <a:custGeom>
            <a:avLst/>
            <a:gdLst>
              <a:gd name="connsiteX0" fmla="*/ 9525 w 1968500"/>
              <a:gd name="connsiteY0" fmla="*/ 9525 h 38100"/>
              <a:gd name="connsiteX1" fmla="*/ 1958975 w 1968500"/>
              <a:gd name="connsiteY1" fmla="*/ 9652 h 38100"/>
            </a:gdLst>
            <a:ahLst/>
            <a:cxnLst>
              <a:cxn ang="0">
                <a:pos x="connsiteX0" y="connsiteY0"/>
              </a:cxn>
              <a:cxn ang="1">
                <a:pos x="connsiteX1" y="connsiteY1"/>
              </a:cxn>
            </a:cxnLst>
            <a:rect l="l" t="t" r="r" b="b"/>
            <a:pathLst>
              <a:path w="1968500" h="38100">
                <a:moveTo>
                  <a:pt x="9525" y="9525"/>
                </a:moveTo>
                <a:lnTo>
                  <a:pt x="1958975" y="9652"/>
                </a:lnTo>
              </a:path>
            </a:pathLst>
          </a:custGeom>
          <a:ln w="127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6964239" y="2367258"/>
            <a:ext cx="187571" cy="154983"/>
          </a:xfrm>
          <a:custGeom>
            <a:avLst/>
            <a:gdLst>
              <a:gd name="connsiteX0" fmla="*/ 184844 w 187571"/>
              <a:gd name="connsiteY0" fmla="*/ 110638 h 154983"/>
              <a:gd name="connsiteX1" fmla="*/ 68258 w 187571"/>
              <a:gd name="connsiteY1" fmla="*/ 147595 h 154983"/>
              <a:gd name="connsiteX2" fmla="*/ 2726 w 187571"/>
              <a:gd name="connsiteY2" fmla="*/ 44344 h 154983"/>
              <a:gd name="connsiteX3" fmla="*/ 119312 w 187571"/>
              <a:gd name="connsiteY3" fmla="*/ 7387 h 154983"/>
              <a:gd name="connsiteX4" fmla="*/ 184844 w 187571"/>
              <a:gd name="connsiteY4" fmla="*/ 110638 h 15498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87571" h="154983">
                <a:moveTo>
                  <a:pt x="184844" y="110638"/>
                </a:moveTo>
                <a:cubicBezTo>
                  <a:pt x="170747" y="149373"/>
                  <a:pt x="118550" y="165883"/>
                  <a:pt x="68258" y="147595"/>
                </a:cubicBezTo>
                <a:cubicBezTo>
                  <a:pt x="17967" y="129307"/>
                  <a:pt x="-11243" y="83079"/>
                  <a:pt x="2726" y="44344"/>
                </a:cubicBezTo>
                <a:cubicBezTo>
                  <a:pt x="16823" y="5609"/>
                  <a:pt x="69020" y="-10900"/>
                  <a:pt x="119312" y="7387"/>
                </a:cubicBezTo>
                <a:cubicBezTo>
                  <a:pt x="169604" y="25675"/>
                  <a:pt x="198814" y="71903"/>
                  <a:pt x="184844" y="110638"/>
                </a:cubicBezTo>
              </a:path>
            </a:pathLst>
          </a:custGeom>
          <a:solidFill>
            <a:srgbClr val="FF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6954714" y="2357733"/>
            <a:ext cx="206621" cy="174033"/>
          </a:xfrm>
          <a:custGeom>
            <a:avLst/>
            <a:gdLst>
              <a:gd name="connsiteX0" fmla="*/ 194369 w 206621"/>
              <a:gd name="connsiteY0" fmla="*/ 120163 h 174033"/>
              <a:gd name="connsiteX1" fmla="*/ 77783 w 206621"/>
              <a:gd name="connsiteY1" fmla="*/ 157120 h 174033"/>
              <a:gd name="connsiteX2" fmla="*/ 12251 w 206621"/>
              <a:gd name="connsiteY2" fmla="*/ 53869 h 174033"/>
              <a:gd name="connsiteX3" fmla="*/ 128837 w 206621"/>
              <a:gd name="connsiteY3" fmla="*/ 16912 h 174033"/>
              <a:gd name="connsiteX4" fmla="*/ 194369 w 206621"/>
              <a:gd name="connsiteY4" fmla="*/ 120163 h 17403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06621" h="174033">
                <a:moveTo>
                  <a:pt x="194369" y="120163"/>
                </a:moveTo>
                <a:cubicBezTo>
                  <a:pt x="180272" y="158898"/>
                  <a:pt x="128075" y="175408"/>
                  <a:pt x="77783" y="157120"/>
                </a:cubicBezTo>
                <a:cubicBezTo>
                  <a:pt x="27492" y="138832"/>
                  <a:pt x="-1718" y="92604"/>
                  <a:pt x="12251" y="53869"/>
                </a:cubicBezTo>
                <a:cubicBezTo>
                  <a:pt x="26348" y="15134"/>
                  <a:pt x="78545" y="-1375"/>
                  <a:pt x="128837" y="16912"/>
                </a:cubicBezTo>
                <a:cubicBezTo>
                  <a:pt x="179129" y="35200"/>
                  <a:pt x="208339" y="81428"/>
                  <a:pt x="194369" y="120163"/>
                </a:cubicBezTo>
              </a:path>
            </a:pathLst>
          </a:custGeom>
          <a:solidFill>
            <a:srgbClr val="000000">
              <a:alpha val="0"/>
            </a:srgbClr>
          </a:solidFill>
          <a:ln w="127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5926201" y="1524000"/>
            <a:ext cx="193675" cy="149225"/>
          </a:xfrm>
          <a:custGeom>
            <a:avLst/>
            <a:gdLst>
              <a:gd name="connsiteX0" fmla="*/ 0 w 193675"/>
              <a:gd name="connsiteY0" fmla="*/ 74675 h 149225"/>
              <a:gd name="connsiteX1" fmla="*/ 96773 w 193675"/>
              <a:gd name="connsiteY1" fmla="*/ 0 h 149225"/>
              <a:gd name="connsiteX2" fmla="*/ 193675 w 193675"/>
              <a:gd name="connsiteY2" fmla="*/ 74675 h 149225"/>
              <a:gd name="connsiteX3" fmla="*/ 96773 w 193675"/>
              <a:gd name="connsiteY3" fmla="*/ 149225 h 149225"/>
              <a:gd name="connsiteX4" fmla="*/ 0 w 193675"/>
              <a:gd name="connsiteY4" fmla="*/ 74675 h 1492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3675" h="149225">
                <a:moveTo>
                  <a:pt x="0" y="74675"/>
                </a:moveTo>
                <a:cubicBezTo>
                  <a:pt x="0" y="33400"/>
                  <a:pt x="43307" y="0"/>
                  <a:pt x="96773" y="0"/>
                </a:cubicBezTo>
                <a:cubicBezTo>
                  <a:pt x="150240" y="0"/>
                  <a:pt x="193675" y="33400"/>
                  <a:pt x="193675" y="74675"/>
                </a:cubicBezTo>
                <a:cubicBezTo>
                  <a:pt x="193675" y="115823"/>
                  <a:pt x="150240" y="149225"/>
                  <a:pt x="96773" y="149225"/>
                </a:cubicBezTo>
                <a:cubicBezTo>
                  <a:pt x="43307" y="149225"/>
                  <a:pt x="0" y="115823"/>
                  <a:pt x="0" y="74675"/>
                </a:cubicBezTo>
              </a:path>
            </a:pathLst>
          </a:custGeom>
          <a:solidFill>
            <a:srgbClr val="FF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5916676" y="1514475"/>
            <a:ext cx="212725" cy="168275"/>
          </a:xfrm>
          <a:custGeom>
            <a:avLst/>
            <a:gdLst>
              <a:gd name="connsiteX0" fmla="*/ 9525 w 212725"/>
              <a:gd name="connsiteY0" fmla="*/ 84200 h 168275"/>
              <a:gd name="connsiteX1" fmla="*/ 106298 w 212725"/>
              <a:gd name="connsiteY1" fmla="*/ 9525 h 168275"/>
              <a:gd name="connsiteX2" fmla="*/ 203200 w 212725"/>
              <a:gd name="connsiteY2" fmla="*/ 84200 h 168275"/>
              <a:gd name="connsiteX3" fmla="*/ 106298 w 212725"/>
              <a:gd name="connsiteY3" fmla="*/ 158750 h 168275"/>
              <a:gd name="connsiteX4" fmla="*/ 9525 w 212725"/>
              <a:gd name="connsiteY4" fmla="*/ 84200 h 16827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2725" h="168275">
                <a:moveTo>
                  <a:pt x="9525" y="84200"/>
                </a:moveTo>
                <a:cubicBezTo>
                  <a:pt x="9525" y="42925"/>
                  <a:pt x="52832" y="9525"/>
                  <a:pt x="106298" y="9525"/>
                </a:cubicBezTo>
                <a:cubicBezTo>
                  <a:pt x="159765" y="9525"/>
                  <a:pt x="203200" y="42925"/>
                  <a:pt x="203200" y="84200"/>
                </a:cubicBezTo>
                <a:cubicBezTo>
                  <a:pt x="203200" y="125348"/>
                  <a:pt x="159765" y="158750"/>
                  <a:pt x="106298" y="158750"/>
                </a:cubicBezTo>
                <a:cubicBezTo>
                  <a:pt x="52832" y="158750"/>
                  <a:pt x="9525" y="125348"/>
                  <a:pt x="9525" y="84200"/>
                </a:cubicBezTo>
              </a:path>
            </a:pathLst>
          </a:custGeom>
          <a:solidFill>
            <a:srgbClr val="000000">
              <a:alpha val="0"/>
            </a:srgbClr>
          </a:solidFill>
          <a:ln w="127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3"/>
          <p:cNvSpPr/>
          <p:nvPr/>
        </p:nvSpPr>
        <p:spPr>
          <a:xfrm>
            <a:off x="5256276" y="3179826"/>
            <a:ext cx="76200" cy="92075"/>
          </a:xfrm>
          <a:custGeom>
            <a:avLst/>
            <a:gdLst>
              <a:gd name="connsiteX0" fmla="*/ 0 w 76200"/>
              <a:gd name="connsiteY0" fmla="*/ 45973 h 92075"/>
              <a:gd name="connsiteX1" fmla="*/ 38100 w 76200"/>
              <a:gd name="connsiteY1" fmla="*/ 0 h 92075"/>
              <a:gd name="connsiteX2" fmla="*/ 76200 w 76200"/>
              <a:gd name="connsiteY2" fmla="*/ 45973 h 92075"/>
              <a:gd name="connsiteX3" fmla="*/ 38100 w 76200"/>
              <a:gd name="connsiteY3" fmla="*/ 92075 h 92075"/>
              <a:gd name="connsiteX4" fmla="*/ 0 w 76200"/>
              <a:gd name="connsiteY4" fmla="*/ 45973 h 9207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200" h="92075">
                <a:moveTo>
                  <a:pt x="0" y="45973"/>
                </a:moveTo>
                <a:cubicBezTo>
                  <a:pt x="0" y="20573"/>
                  <a:pt x="17017" y="0"/>
                  <a:pt x="38100" y="0"/>
                </a:cubicBezTo>
                <a:cubicBezTo>
                  <a:pt x="59054" y="0"/>
                  <a:pt x="76200" y="20573"/>
                  <a:pt x="76200" y="45973"/>
                </a:cubicBezTo>
                <a:cubicBezTo>
                  <a:pt x="76200" y="71373"/>
                  <a:pt x="59054" y="92075"/>
                  <a:pt x="38100" y="92075"/>
                </a:cubicBezTo>
                <a:cubicBezTo>
                  <a:pt x="17017" y="92075"/>
                  <a:pt x="0" y="71373"/>
                  <a:pt x="0" y="45973"/>
                </a:cubicBez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3"/>
          <p:cNvSpPr/>
          <p:nvPr/>
        </p:nvSpPr>
        <p:spPr>
          <a:xfrm>
            <a:off x="5246751" y="3170301"/>
            <a:ext cx="95250" cy="111125"/>
          </a:xfrm>
          <a:custGeom>
            <a:avLst/>
            <a:gdLst>
              <a:gd name="connsiteX0" fmla="*/ 9525 w 95250"/>
              <a:gd name="connsiteY0" fmla="*/ 55498 h 111125"/>
              <a:gd name="connsiteX1" fmla="*/ 47625 w 95250"/>
              <a:gd name="connsiteY1" fmla="*/ 9525 h 111125"/>
              <a:gd name="connsiteX2" fmla="*/ 85725 w 95250"/>
              <a:gd name="connsiteY2" fmla="*/ 55498 h 111125"/>
              <a:gd name="connsiteX3" fmla="*/ 47625 w 95250"/>
              <a:gd name="connsiteY3" fmla="*/ 101600 h 111125"/>
              <a:gd name="connsiteX4" fmla="*/ 9525 w 95250"/>
              <a:gd name="connsiteY4" fmla="*/ 55498 h 1111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5250" h="111125">
                <a:moveTo>
                  <a:pt x="9525" y="55498"/>
                </a:moveTo>
                <a:cubicBezTo>
                  <a:pt x="9525" y="30098"/>
                  <a:pt x="26542" y="9525"/>
                  <a:pt x="47625" y="9525"/>
                </a:cubicBezTo>
                <a:cubicBezTo>
                  <a:pt x="68579" y="9525"/>
                  <a:pt x="85725" y="30098"/>
                  <a:pt x="85725" y="55498"/>
                </a:cubicBezTo>
                <a:cubicBezTo>
                  <a:pt x="85725" y="80898"/>
                  <a:pt x="68579" y="101600"/>
                  <a:pt x="47625" y="101600"/>
                </a:cubicBezTo>
                <a:cubicBezTo>
                  <a:pt x="26542" y="101600"/>
                  <a:pt x="9525" y="80898"/>
                  <a:pt x="9525" y="55498"/>
                </a:cubicBez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3"/>
          <p:cNvSpPr/>
          <p:nvPr/>
        </p:nvSpPr>
        <p:spPr>
          <a:xfrm>
            <a:off x="5334000" y="3429000"/>
            <a:ext cx="2408301" cy="374650"/>
          </a:xfrm>
          <a:custGeom>
            <a:avLst/>
            <a:gdLst>
              <a:gd name="connsiteX0" fmla="*/ 0 w 2408301"/>
              <a:gd name="connsiteY0" fmla="*/ 374650 h 374650"/>
              <a:gd name="connsiteX1" fmla="*/ 2408301 w 2408301"/>
              <a:gd name="connsiteY1" fmla="*/ 374650 h 374650"/>
              <a:gd name="connsiteX2" fmla="*/ 2408301 w 2408301"/>
              <a:gd name="connsiteY2" fmla="*/ 0 h 374650"/>
              <a:gd name="connsiteX3" fmla="*/ 0 w 2408301"/>
              <a:gd name="connsiteY3" fmla="*/ 0 h 374650"/>
              <a:gd name="connsiteX4" fmla="*/ 0 w 2408301"/>
              <a:gd name="connsiteY4" fmla="*/ 374650 h 3746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408301" h="374650">
                <a:moveTo>
                  <a:pt x="0" y="374650"/>
                </a:moveTo>
                <a:lnTo>
                  <a:pt x="2408301" y="374650"/>
                </a:lnTo>
                <a:lnTo>
                  <a:pt x="2408301" y="0"/>
                </a:lnTo>
                <a:lnTo>
                  <a:pt x="0" y="0"/>
                </a:lnTo>
                <a:lnTo>
                  <a:pt x="0" y="374650"/>
                </a:lnTo>
              </a:path>
            </a:pathLst>
          </a:custGeom>
          <a:solidFill>
            <a:srgbClr val="FF99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3"/>
          <p:cNvSpPr/>
          <p:nvPr/>
        </p:nvSpPr>
        <p:spPr>
          <a:xfrm>
            <a:off x="5257800" y="5943600"/>
            <a:ext cx="3095625" cy="374650"/>
          </a:xfrm>
          <a:custGeom>
            <a:avLst/>
            <a:gdLst>
              <a:gd name="connsiteX0" fmla="*/ 0 w 3095625"/>
              <a:gd name="connsiteY0" fmla="*/ 374650 h 374650"/>
              <a:gd name="connsiteX1" fmla="*/ 3095625 w 3095625"/>
              <a:gd name="connsiteY1" fmla="*/ 374650 h 374650"/>
              <a:gd name="connsiteX2" fmla="*/ 3095625 w 3095625"/>
              <a:gd name="connsiteY2" fmla="*/ 0 h 374650"/>
              <a:gd name="connsiteX3" fmla="*/ 0 w 3095625"/>
              <a:gd name="connsiteY3" fmla="*/ 0 h 374650"/>
              <a:gd name="connsiteX4" fmla="*/ 0 w 3095625"/>
              <a:gd name="connsiteY4" fmla="*/ 374650 h 3746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95625" h="374650">
                <a:moveTo>
                  <a:pt x="0" y="374650"/>
                </a:moveTo>
                <a:lnTo>
                  <a:pt x="3095625" y="374650"/>
                </a:lnTo>
                <a:lnTo>
                  <a:pt x="3095625" y="0"/>
                </a:lnTo>
                <a:lnTo>
                  <a:pt x="0" y="0"/>
                </a:lnTo>
                <a:lnTo>
                  <a:pt x="0" y="374650"/>
                </a:lnTo>
              </a:path>
            </a:pathLst>
          </a:custGeom>
          <a:solidFill>
            <a:srgbClr val="00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3"/>
          <p:cNvSpPr/>
          <p:nvPr/>
        </p:nvSpPr>
        <p:spPr>
          <a:xfrm>
            <a:off x="1143000" y="5638800"/>
            <a:ext cx="2125726" cy="374650"/>
          </a:xfrm>
          <a:custGeom>
            <a:avLst/>
            <a:gdLst>
              <a:gd name="connsiteX0" fmla="*/ 0 w 2125726"/>
              <a:gd name="connsiteY0" fmla="*/ 374650 h 374650"/>
              <a:gd name="connsiteX1" fmla="*/ 2125726 w 2125726"/>
              <a:gd name="connsiteY1" fmla="*/ 374650 h 374650"/>
              <a:gd name="connsiteX2" fmla="*/ 2125726 w 2125726"/>
              <a:gd name="connsiteY2" fmla="*/ 0 h 374650"/>
              <a:gd name="connsiteX3" fmla="*/ 0 w 2125726"/>
              <a:gd name="connsiteY3" fmla="*/ 0 h 374650"/>
              <a:gd name="connsiteX4" fmla="*/ 0 w 2125726"/>
              <a:gd name="connsiteY4" fmla="*/ 374650 h 3746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25726" h="374650">
                <a:moveTo>
                  <a:pt x="0" y="374650"/>
                </a:moveTo>
                <a:lnTo>
                  <a:pt x="2125726" y="374650"/>
                </a:lnTo>
                <a:lnTo>
                  <a:pt x="2125726" y="0"/>
                </a:lnTo>
                <a:lnTo>
                  <a:pt x="0" y="0"/>
                </a:lnTo>
                <a:lnTo>
                  <a:pt x="0" y="374650"/>
                </a:lnTo>
              </a:path>
            </a:pathLst>
          </a:custGeom>
          <a:solidFill>
            <a:srgbClr val="C0C0C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3"/>
          <p:cNvSpPr/>
          <p:nvPr/>
        </p:nvSpPr>
        <p:spPr>
          <a:xfrm>
            <a:off x="1292225" y="5354701"/>
            <a:ext cx="1970151" cy="38100"/>
          </a:xfrm>
          <a:custGeom>
            <a:avLst/>
            <a:gdLst>
              <a:gd name="connsiteX0" fmla="*/ 9525 w 1970151"/>
              <a:gd name="connsiteY0" fmla="*/ 9525 h 38100"/>
              <a:gd name="connsiteX1" fmla="*/ 1960626 w 1970151"/>
              <a:gd name="connsiteY1" fmla="*/ 9525 h 38100"/>
            </a:gdLst>
            <a:ahLst/>
            <a:cxnLst>
              <a:cxn ang="0">
                <a:pos x="connsiteX0" y="connsiteY0"/>
              </a:cxn>
              <a:cxn ang="1">
                <a:pos x="connsiteX1" y="connsiteY1"/>
              </a:cxn>
            </a:cxnLst>
            <a:rect l="l" t="t" r="r" b="b"/>
            <a:pathLst>
              <a:path w="1970151" h="38100">
                <a:moveTo>
                  <a:pt x="9525" y="9525"/>
                </a:moveTo>
                <a:lnTo>
                  <a:pt x="1960626" y="9525"/>
                </a:lnTo>
              </a:path>
            </a:pathLst>
          </a:custGeom>
          <a:ln w="127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2931987" y="4113383"/>
            <a:ext cx="181224" cy="166338"/>
          </a:xfrm>
          <a:custGeom>
            <a:avLst/>
            <a:gdLst>
              <a:gd name="connsiteX0" fmla="*/ 176591 w 181224"/>
              <a:gd name="connsiteY0" fmla="*/ 116225 h 166338"/>
              <a:gd name="connsiteX1" fmla="*/ 61275 w 181224"/>
              <a:gd name="connsiteY1" fmla="*/ 159532 h 166338"/>
              <a:gd name="connsiteX2" fmla="*/ 4633 w 181224"/>
              <a:gd name="connsiteY2" fmla="*/ 50184 h 166338"/>
              <a:gd name="connsiteX3" fmla="*/ 119949 w 181224"/>
              <a:gd name="connsiteY3" fmla="*/ 6877 h 166338"/>
              <a:gd name="connsiteX4" fmla="*/ 176591 w 181224"/>
              <a:gd name="connsiteY4" fmla="*/ 116225 h 16633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81224" h="166338">
                <a:moveTo>
                  <a:pt x="176591" y="116225"/>
                </a:moveTo>
                <a:cubicBezTo>
                  <a:pt x="160335" y="158262"/>
                  <a:pt x="108773" y="177693"/>
                  <a:pt x="61275" y="159532"/>
                </a:cubicBezTo>
                <a:cubicBezTo>
                  <a:pt x="13777" y="141244"/>
                  <a:pt x="-11495" y="92349"/>
                  <a:pt x="4633" y="50184"/>
                </a:cubicBezTo>
                <a:cubicBezTo>
                  <a:pt x="20889" y="8020"/>
                  <a:pt x="72451" y="-11410"/>
                  <a:pt x="119949" y="6877"/>
                </a:cubicBezTo>
                <a:cubicBezTo>
                  <a:pt x="167447" y="25038"/>
                  <a:pt x="192720" y="74060"/>
                  <a:pt x="176591" y="116225"/>
                </a:cubicBezTo>
              </a:path>
            </a:pathLst>
          </a:custGeom>
          <a:solidFill>
            <a:srgbClr val="FF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3"/>
          <p:cNvSpPr/>
          <p:nvPr/>
        </p:nvSpPr>
        <p:spPr>
          <a:xfrm>
            <a:off x="2922462" y="4103858"/>
            <a:ext cx="200274" cy="185388"/>
          </a:xfrm>
          <a:custGeom>
            <a:avLst/>
            <a:gdLst>
              <a:gd name="connsiteX0" fmla="*/ 186116 w 200274"/>
              <a:gd name="connsiteY0" fmla="*/ 125750 h 185388"/>
              <a:gd name="connsiteX1" fmla="*/ 70800 w 200274"/>
              <a:gd name="connsiteY1" fmla="*/ 169057 h 185388"/>
              <a:gd name="connsiteX2" fmla="*/ 14158 w 200274"/>
              <a:gd name="connsiteY2" fmla="*/ 59709 h 185388"/>
              <a:gd name="connsiteX3" fmla="*/ 129474 w 200274"/>
              <a:gd name="connsiteY3" fmla="*/ 16402 h 185388"/>
              <a:gd name="connsiteX4" fmla="*/ 186116 w 200274"/>
              <a:gd name="connsiteY4" fmla="*/ 125750 h 18538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00274" h="185388">
                <a:moveTo>
                  <a:pt x="186116" y="125750"/>
                </a:moveTo>
                <a:cubicBezTo>
                  <a:pt x="169860" y="167787"/>
                  <a:pt x="118298" y="187218"/>
                  <a:pt x="70800" y="169057"/>
                </a:cubicBezTo>
                <a:cubicBezTo>
                  <a:pt x="23302" y="150769"/>
                  <a:pt x="-1970" y="101874"/>
                  <a:pt x="14158" y="59709"/>
                </a:cubicBezTo>
                <a:cubicBezTo>
                  <a:pt x="30414" y="17545"/>
                  <a:pt x="81976" y="-1885"/>
                  <a:pt x="129474" y="16402"/>
                </a:cubicBezTo>
                <a:cubicBezTo>
                  <a:pt x="176972" y="34563"/>
                  <a:pt x="202245" y="83585"/>
                  <a:pt x="186116" y="125750"/>
                </a:cubicBezTo>
              </a:path>
            </a:pathLst>
          </a:custGeom>
          <a:solidFill>
            <a:srgbClr val="000000">
              <a:alpha val="0"/>
            </a:srgbClr>
          </a:solidFill>
          <a:ln w="127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3"/>
          <p:cNvSpPr/>
          <p:nvPr/>
        </p:nvSpPr>
        <p:spPr>
          <a:xfrm>
            <a:off x="1460500" y="4368800"/>
            <a:ext cx="193675" cy="155575"/>
          </a:xfrm>
          <a:custGeom>
            <a:avLst/>
            <a:gdLst>
              <a:gd name="connsiteX0" fmla="*/ 0 w 193675"/>
              <a:gd name="connsiteY0" fmla="*/ 77851 h 155575"/>
              <a:gd name="connsiteX1" fmla="*/ 96900 w 193675"/>
              <a:gd name="connsiteY1" fmla="*/ 0 h 155575"/>
              <a:gd name="connsiteX2" fmla="*/ 193675 w 193675"/>
              <a:gd name="connsiteY2" fmla="*/ 77851 h 155575"/>
              <a:gd name="connsiteX3" fmla="*/ 96900 w 193675"/>
              <a:gd name="connsiteY3" fmla="*/ 155575 h 155575"/>
              <a:gd name="connsiteX4" fmla="*/ 0 w 193675"/>
              <a:gd name="connsiteY4" fmla="*/ 77851 h 15557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3675" h="155575">
                <a:moveTo>
                  <a:pt x="0" y="77851"/>
                </a:moveTo>
                <a:cubicBezTo>
                  <a:pt x="0" y="34797"/>
                  <a:pt x="43307" y="0"/>
                  <a:pt x="96900" y="0"/>
                </a:cubicBezTo>
                <a:cubicBezTo>
                  <a:pt x="150367" y="0"/>
                  <a:pt x="193675" y="34797"/>
                  <a:pt x="193675" y="77851"/>
                </a:cubicBezTo>
                <a:cubicBezTo>
                  <a:pt x="193675" y="120777"/>
                  <a:pt x="150367" y="155575"/>
                  <a:pt x="96900" y="155575"/>
                </a:cubicBezTo>
                <a:cubicBezTo>
                  <a:pt x="43307" y="155575"/>
                  <a:pt x="0" y="120777"/>
                  <a:pt x="0" y="77851"/>
                </a:cubicBezTo>
              </a:path>
            </a:pathLst>
          </a:custGeom>
          <a:solidFill>
            <a:srgbClr val="FF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3"/>
          <p:cNvSpPr/>
          <p:nvPr/>
        </p:nvSpPr>
        <p:spPr>
          <a:xfrm>
            <a:off x="1450975" y="4359275"/>
            <a:ext cx="212725" cy="174625"/>
          </a:xfrm>
          <a:custGeom>
            <a:avLst/>
            <a:gdLst>
              <a:gd name="connsiteX0" fmla="*/ 9525 w 212725"/>
              <a:gd name="connsiteY0" fmla="*/ 87376 h 174625"/>
              <a:gd name="connsiteX1" fmla="*/ 106425 w 212725"/>
              <a:gd name="connsiteY1" fmla="*/ 9525 h 174625"/>
              <a:gd name="connsiteX2" fmla="*/ 203200 w 212725"/>
              <a:gd name="connsiteY2" fmla="*/ 87376 h 174625"/>
              <a:gd name="connsiteX3" fmla="*/ 106425 w 212725"/>
              <a:gd name="connsiteY3" fmla="*/ 165100 h 174625"/>
              <a:gd name="connsiteX4" fmla="*/ 9525 w 212725"/>
              <a:gd name="connsiteY4" fmla="*/ 87376 h 1746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2725" h="174625">
                <a:moveTo>
                  <a:pt x="9525" y="87376"/>
                </a:moveTo>
                <a:cubicBezTo>
                  <a:pt x="9525" y="44322"/>
                  <a:pt x="52832" y="9525"/>
                  <a:pt x="106425" y="9525"/>
                </a:cubicBezTo>
                <a:cubicBezTo>
                  <a:pt x="159892" y="9525"/>
                  <a:pt x="203200" y="44322"/>
                  <a:pt x="203200" y="87376"/>
                </a:cubicBezTo>
                <a:cubicBezTo>
                  <a:pt x="203200" y="130302"/>
                  <a:pt x="159892" y="165100"/>
                  <a:pt x="106425" y="165100"/>
                </a:cubicBezTo>
                <a:cubicBezTo>
                  <a:pt x="52832" y="165100"/>
                  <a:pt x="9525" y="130302"/>
                  <a:pt x="9525" y="87376"/>
                </a:cubicBezTo>
              </a:path>
            </a:pathLst>
          </a:custGeom>
          <a:solidFill>
            <a:srgbClr val="000000">
              <a:alpha val="0"/>
            </a:srgbClr>
          </a:solidFill>
          <a:ln w="127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1254125" y="5322951"/>
            <a:ext cx="76200" cy="69850"/>
          </a:xfrm>
          <a:custGeom>
            <a:avLst/>
            <a:gdLst>
              <a:gd name="connsiteX0" fmla="*/ 0 w 76200"/>
              <a:gd name="connsiteY0" fmla="*/ 34925 h 69850"/>
              <a:gd name="connsiteX1" fmla="*/ 38100 w 76200"/>
              <a:gd name="connsiteY1" fmla="*/ 0 h 69850"/>
              <a:gd name="connsiteX2" fmla="*/ 76200 w 76200"/>
              <a:gd name="connsiteY2" fmla="*/ 34925 h 69850"/>
              <a:gd name="connsiteX3" fmla="*/ 38100 w 76200"/>
              <a:gd name="connsiteY3" fmla="*/ 69850 h 69850"/>
              <a:gd name="connsiteX4" fmla="*/ 0 w 76200"/>
              <a:gd name="connsiteY4" fmla="*/ 34925 h 698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200" h="69850">
                <a:moveTo>
                  <a:pt x="0" y="34925"/>
                </a:moveTo>
                <a:cubicBezTo>
                  <a:pt x="0" y="15620"/>
                  <a:pt x="17017" y="0"/>
                  <a:pt x="38100" y="0"/>
                </a:cubicBezTo>
                <a:cubicBezTo>
                  <a:pt x="59182" y="0"/>
                  <a:pt x="76200" y="15620"/>
                  <a:pt x="76200" y="34925"/>
                </a:cubicBezTo>
                <a:cubicBezTo>
                  <a:pt x="76200" y="54102"/>
                  <a:pt x="59182" y="69850"/>
                  <a:pt x="38100" y="69850"/>
                </a:cubicBezTo>
                <a:cubicBezTo>
                  <a:pt x="17017" y="69850"/>
                  <a:pt x="0" y="54102"/>
                  <a:pt x="0" y="34925"/>
                </a:cubicBez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1244600" y="5313426"/>
            <a:ext cx="95250" cy="88900"/>
          </a:xfrm>
          <a:custGeom>
            <a:avLst/>
            <a:gdLst>
              <a:gd name="connsiteX0" fmla="*/ 9525 w 95250"/>
              <a:gd name="connsiteY0" fmla="*/ 44450 h 88900"/>
              <a:gd name="connsiteX1" fmla="*/ 47625 w 95250"/>
              <a:gd name="connsiteY1" fmla="*/ 9525 h 88900"/>
              <a:gd name="connsiteX2" fmla="*/ 85725 w 95250"/>
              <a:gd name="connsiteY2" fmla="*/ 44450 h 88900"/>
              <a:gd name="connsiteX3" fmla="*/ 47625 w 95250"/>
              <a:gd name="connsiteY3" fmla="*/ 79375 h 88900"/>
              <a:gd name="connsiteX4" fmla="*/ 9525 w 95250"/>
              <a:gd name="connsiteY4" fmla="*/ 44450 h 889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5250" h="88900">
                <a:moveTo>
                  <a:pt x="9525" y="44450"/>
                </a:moveTo>
                <a:cubicBezTo>
                  <a:pt x="9525" y="25145"/>
                  <a:pt x="26542" y="9525"/>
                  <a:pt x="47625" y="9525"/>
                </a:cubicBezTo>
                <a:cubicBezTo>
                  <a:pt x="68707" y="9525"/>
                  <a:pt x="85725" y="25145"/>
                  <a:pt x="85725" y="44450"/>
                </a:cubicBezTo>
                <a:cubicBezTo>
                  <a:pt x="85725" y="63627"/>
                  <a:pt x="68707" y="79375"/>
                  <a:pt x="47625" y="79375"/>
                </a:cubicBezTo>
                <a:cubicBezTo>
                  <a:pt x="26542" y="79375"/>
                  <a:pt x="9525" y="63627"/>
                  <a:pt x="9525" y="44450"/>
                </a:cubicBez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1430400" y="2813050"/>
            <a:ext cx="368300" cy="299974"/>
          </a:xfrm>
          <a:custGeom>
            <a:avLst/>
            <a:gdLst>
              <a:gd name="connsiteX0" fmla="*/ 9525 w 368300"/>
              <a:gd name="connsiteY0" fmla="*/ 290448 h 299974"/>
              <a:gd name="connsiteX1" fmla="*/ 358775 w 368300"/>
              <a:gd name="connsiteY1" fmla="*/ 9525 h 299974"/>
            </a:gdLst>
            <a:ahLst/>
            <a:cxnLst>
              <a:cxn ang="0">
                <a:pos x="connsiteX0" y="connsiteY0"/>
              </a:cxn>
              <a:cxn ang="1">
                <a:pos x="connsiteX1" y="connsiteY1"/>
              </a:cxn>
            </a:cxnLst>
            <a:rect l="l" t="t" r="r" b="b"/>
            <a:pathLst>
              <a:path w="368300" h="299974">
                <a:moveTo>
                  <a:pt x="9525" y="290448"/>
                </a:moveTo>
                <a:lnTo>
                  <a:pt x="358775" y="9525"/>
                </a:lnTo>
              </a:path>
            </a:pathLst>
          </a:custGeom>
          <a:ln w="127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4" name="Freeform 3"/>
          <p:cNvSpPr/>
          <p:nvPr/>
        </p:nvSpPr>
        <p:spPr>
          <a:xfrm>
            <a:off x="6545326" y="4978400"/>
            <a:ext cx="950849" cy="38100"/>
          </a:xfrm>
          <a:custGeom>
            <a:avLst/>
            <a:gdLst>
              <a:gd name="connsiteX0" fmla="*/ 9525 w 950849"/>
              <a:gd name="connsiteY0" fmla="*/ 9525 h 38100"/>
              <a:gd name="connsiteX1" fmla="*/ 941323 w 950849"/>
              <a:gd name="connsiteY1" fmla="*/ 9525 h 38100"/>
            </a:gdLst>
            <a:ahLst/>
            <a:cxnLst>
              <a:cxn ang="0">
                <a:pos x="connsiteX0" y="connsiteY0"/>
              </a:cxn>
              <a:cxn ang="1">
                <a:pos x="connsiteX1" y="connsiteY1"/>
              </a:cxn>
            </a:cxnLst>
            <a:rect l="l" t="t" r="r" b="b"/>
            <a:pathLst>
              <a:path w="950849" h="38100">
                <a:moveTo>
                  <a:pt x="9525" y="9525"/>
                </a:moveTo>
                <a:lnTo>
                  <a:pt x="941323" y="9525"/>
                </a:lnTo>
              </a:path>
            </a:pathLst>
          </a:custGeom>
          <a:ln w="127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5" name="Freeform 3"/>
          <p:cNvSpPr/>
          <p:nvPr/>
        </p:nvSpPr>
        <p:spPr>
          <a:xfrm>
            <a:off x="7054522" y="4197867"/>
            <a:ext cx="186400" cy="156188"/>
          </a:xfrm>
          <a:custGeom>
            <a:avLst/>
            <a:gdLst>
              <a:gd name="connsiteX0" fmla="*/ 183460 w 186400"/>
              <a:gd name="connsiteY0" fmla="*/ 110861 h 156188"/>
              <a:gd name="connsiteX1" fmla="*/ 67383 w 186400"/>
              <a:gd name="connsiteY1" fmla="*/ 148961 h 156188"/>
              <a:gd name="connsiteX2" fmla="*/ 2994 w 186400"/>
              <a:gd name="connsiteY2" fmla="*/ 45202 h 156188"/>
              <a:gd name="connsiteX3" fmla="*/ 118945 w 186400"/>
              <a:gd name="connsiteY3" fmla="*/ 7229 h 156188"/>
              <a:gd name="connsiteX4" fmla="*/ 183460 w 186400"/>
              <a:gd name="connsiteY4" fmla="*/ 110861 h 15618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86400" h="156188">
                <a:moveTo>
                  <a:pt x="183460" y="110861"/>
                </a:moveTo>
                <a:cubicBezTo>
                  <a:pt x="169236" y="150104"/>
                  <a:pt x="117294" y="167122"/>
                  <a:pt x="67383" y="148961"/>
                </a:cubicBezTo>
                <a:cubicBezTo>
                  <a:pt x="17598" y="130800"/>
                  <a:pt x="-11356" y="84318"/>
                  <a:pt x="2994" y="45202"/>
                </a:cubicBezTo>
                <a:cubicBezTo>
                  <a:pt x="17218" y="6086"/>
                  <a:pt x="69160" y="-10931"/>
                  <a:pt x="118945" y="7229"/>
                </a:cubicBezTo>
                <a:cubicBezTo>
                  <a:pt x="168856" y="25390"/>
                  <a:pt x="197684" y="71745"/>
                  <a:pt x="183460" y="110861"/>
                </a:cubicBezTo>
              </a:path>
            </a:pathLst>
          </a:custGeom>
          <a:solidFill>
            <a:srgbClr val="FF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6" name="Freeform 3"/>
          <p:cNvSpPr/>
          <p:nvPr/>
        </p:nvSpPr>
        <p:spPr>
          <a:xfrm>
            <a:off x="7044997" y="4188342"/>
            <a:ext cx="205450" cy="175238"/>
          </a:xfrm>
          <a:custGeom>
            <a:avLst/>
            <a:gdLst>
              <a:gd name="connsiteX0" fmla="*/ 192985 w 205450"/>
              <a:gd name="connsiteY0" fmla="*/ 120386 h 175238"/>
              <a:gd name="connsiteX1" fmla="*/ 76908 w 205450"/>
              <a:gd name="connsiteY1" fmla="*/ 158486 h 175238"/>
              <a:gd name="connsiteX2" fmla="*/ 12519 w 205450"/>
              <a:gd name="connsiteY2" fmla="*/ 54727 h 175238"/>
              <a:gd name="connsiteX3" fmla="*/ 128470 w 205450"/>
              <a:gd name="connsiteY3" fmla="*/ 16754 h 175238"/>
              <a:gd name="connsiteX4" fmla="*/ 192985 w 205450"/>
              <a:gd name="connsiteY4" fmla="*/ 120386 h 17523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05450" h="175238">
                <a:moveTo>
                  <a:pt x="192985" y="120386"/>
                </a:moveTo>
                <a:cubicBezTo>
                  <a:pt x="178761" y="159629"/>
                  <a:pt x="126819" y="176647"/>
                  <a:pt x="76908" y="158486"/>
                </a:cubicBezTo>
                <a:cubicBezTo>
                  <a:pt x="27123" y="140325"/>
                  <a:pt x="-1831" y="93843"/>
                  <a:pt x="12519" y="54727"/>
                </a:cubicBezTo>
                <a:cubicBezTo>
                  <a:pt x="26743" y="15611"/>
                  <a:pt x="78685" y="-1406"/>
                  <a:pt x="128470" y="16754"/>
                </a:cubicBezTo>
                <a:cubicBezTo>
                  <a:pt x="178381" y="34915"/>
                  <a:pt x="207209" y="81270"/>
                  <a:pt x="192985" y="120386"/>
                </a:cubicBezTo>
              </a:path>
            </a:pathLst>
          </a:custGeom>
          <a:solidFill>
            <a:srgbClr val="000000">
              <a:alpha val="0"/>
            </a:srgbClr>
          </a:solidFill>
          <a:ln w="127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8" name="Picture 3"/>
          <p:cNvPicPr>
            <a:picLocks noChangeAspect="1" noChangeArrowheads="1"/>
          </p:cNvPicPr>
          <p:nvPr/>
        </p:nvPicPr>
        <p:blipFill>
          <a:blip r:embed="rId2"/>
          <a:srcRect/>
          <a:stretch>
            <a:fillRect/>
          </a:stretch>
        </p:blipFill>
        <p:spPr bwMode="auto">
          <a:xfrm>
            <a:off x="1219200" y="1689100"/>
            <a:ext cx="1562100" cy="1435100"/>
          </a:xfrm>
          <a:prstGeom prst="rect">
            <a:avLst/>
          </a:prstGeom>
          <a:noFill/>
        </p:spPr>
      </p:pic>
      <p:pic>
        <p:nvPicPr>
          <p:cNvPr id="1029" name="Picture 3"/>
          <p:cNvPicPr>
            <a:picLocks noChangeAspect="1" noChangeArrowheads="1"/>
          </p:cNvPicPr>
          <p:nvPr/>
        </p:nvPicPr>
        <p:blipFill>
          <a:blip r:embed="rId3"/>
          <a:srcRect/>
          <a:stretch>
            <a:fillRect/>
          </a:stretch>
        </p:blipFill>
        <p:spPr bwMode="auto">
          <a:xfrm>
            <a:off x="5283200" y="1612900"/>
            <a:ext cx="1714500" cy="1638300"/>
          </a:xfrm>
          <a:prstGeom prst="rect">
            <a:avLst/>
          </a:prstGeom>
          <a:noFill/>
        </p:spPr>
      </p:pic>
      <p:pic>
        <p:nvPicPr>
          <p:cNvPr id="1030" name="Picture 3"/>
          <p:cNvPicPr>
            <a:picLocks noChangeAspect="1" noChangeArrowheads="1"/>
          </p:cNvPicPr>
          <p:nvPr/>
        </p:nvPicPr>
        <p:blipFill>
          <a:blip r:embed="rId4"/>
          <a:srcRect/>
          <a:stretch>
            <a:fillRect/>
          </a:stretch>
        </p:blipFill>
        <p:spPr bwMode="auto">
          <a:xfrm>
            <a:off x="1257300" y="4165600"/>
            <a:ext cx="1739900" cy="1206500"/>
          </a:xfrm>
          <a:prstGeom prst="rect">
            <a:avLst/>
          </a:prstGeom>
          <a:noFill/>
        </p:spPr>
      </p:pic>
      <p:pic>
        <p:nvPicPr>
          <p:cNvPr id="1031" name="Picture 3"/>
          <p:cNvPicPr>
            <a:picLocks noChangeAspect="1" noChangeArrowheads="1"/>
          </p:cNvPicPr>
          <p:nvPr/>
        </p:nvPicPr>
        <p:blipFill>
          <a:blip r:embed="rId5"/>
          <a:srcRect/>
          <a:stretch>
            <a:fillRect/>
          </a:stretch>
        </p:blipFill>
        <p:spPr bwMode="auto">
          <a:xfrm>
            <a:off x="5537200" y="4051300"/>
            <a:ext cx="2006600" cy="1790700"/>
          </a:xfrm>
          <a:prstGeom prst="rect">
            <a:avLst/>
          </a:prstGeom>
          <a:noFill/>
        </p:spPr>
      </p:pic>
      <p:sp>
        <p:nvSpPr>
          <p:cNvPr id="2" name="TextBox 1"/>
          <p:cNvSpPr txBox="1"/>
          <p:nvPr/>
        </p:nvSpPr>
        <p:spPr>
          <a:xfrm>
            <a:off x="836612" y="533400"/>
            <a:ext cx="4076700" cy="406400"/>
          </a:xfrm>
          <a:prstGeom prst="rect">
            <a:avLst/>
          </a:prstGeom>
          <a:noFill/>
        </p:spPr>
        <p:txBody>
          <a:bodyPr wrap="none" lIns="0" tIns="0" rIns="0" rtlCol="0">
            <a:spAutoFit/>
          </a:bodyPr>
          <a:lstStyle/>
          <a:p>
            <a:pPr>
              <a:lnSpc>
                <a:spcPts val="3200"/>
              </a:lnSpc>
              <a:tabLst/>
            </a:pPr>
            <a:r>
              <a:rPr lang="en-US" altLang="zh-CN" sz="3204" dirty="0" smtClean="0">
                <a:solidFill>
                  <a:srgbClr val="000000"/>
                </a:solidFill>
                <a:latin typeface="Times New Roman" pitchFamily="18" charset="0"/>
                <a:cs typeface="Times New Roman" pitchFamily="18" charset="0"/>
              </a:rPr>
              <a:t>调制信号的失量图表示</a:t>
            </a:r>
          </a:p>
        </p:txBody>
      </p:sp>
      <p:sp>
        <p:nvSpPr>
          <p:cNvPr id="1033" name="TextBox 1"/>
          <p:cNvSpPr txBox="1"/>
          <p:nvPr/>
        </p:nvSpPr>
        <p:spPr>
          <a:xfrm>
            <a:off x="3441700" y="3022600"/>
            <a:ext cx="393700" cy="571500"/>
          </a:xfrm>
          <a:prstGeom prst="rect">
            <a:avLst/>
          </a:prstGeom>
          <a:noFill/>
        </p:spPr>
        <p:txBody>
          <a:bodyPr wrap="none" lIns="0" tIns="0" rIns="0" rtlCol="0">
            <a:spAutoFit/>
          </a:bodyPr>
          <a:lstStyle/>
          <a:p>
            <a:pPr>
              <a:lnSpc>
                <a:spcPts val="2100"/>
              </a:lnSpc>
              <a:tabLst/>
            </a:pPr>
            <a:r>
              <a:rPr lang="en-US" altLang="zh-CN" sz="2100" dirty="0" smtClean="0">
                <a:solidFill>
                  <a:srgbClr val="0000A1"/>
                </a:solidFill>
                <a:latin typeface="Times New Roman" pitchFamily="18" charset="0"/>
                <a:cs typeface="Times New Roman" pitchFamily="18" charset="0"/>
              </a:rPr>
              <a:t>0</a:t>
            </a:r>
          </a:p>
          <a:p>
            <a:pPr>
              <a:lnSpc>
                <a:spcPts val="2400"/>
              </a:lnSpc>
              <a:tabLst/>
            </a:pPr>
            <a:r>
              <a:rPr lang="en-US" altLang="zh-CN" sz="2100" dirty="0" smtClean="0">
                <a:solidFill>
                  <a:srgbClr val="0000A1"/>
                </a:solidFill>
                <a:latin typeface="Times New Roman" pitchFamily="18" charset="0"/>
                <a:cs typeface="Times New Roman" pitchFamily="18" charset="0"/>
              </a:rPr>
              <a:t>deg</a:t>
            </a:r>
          </a:p>
        </p:txBody>
      </p:sp>
      <p:sp>
        <p:nvSpPr>
          <p:cNvPr id="1034" name="TextBox 1"/>
          <p:cNvSpPr txBox="1"/>
          <p:nvPr/>
        </p:nvSpPr>
        <p:spPr>
          <a:xfrm>
            <a:off x="1752600" y="2679700"/>
            <a:ext cx="1358900" cy="1066800"/>
          </a:xfrm>
          <a:prstGeom prst="rect">
            <a:avLst/>
          </a:prstGeom>
          <a:noFill/>
        </p:spPr>
        <p:txBody>
          <a:bodyPr wrap="none" lIns="0" tIns="0" rIns="0" rtlCol="0">
            <a:spAutoFit/>
          </a:bodyPr>
          <a:lstStyle/>
          <a:p>
            <a:pPr>
              <a:lnSpc>
                <a:spcPts val="2100"/>
              </a:lnSpc>
              <a:tabLst>
                <a:tab pos="685800" algn="l"/>
              </a:tabLst>
            </a:pPr>
            <a:r>
              <a:rPr lang="en-US" altLang="zh-CN" dirty="0" smtClean="0"/>
              <a:t>	</a:t>
            </a:r>
            <a:r>
              <a:rPr lang="en-US" altLang="zh-CN" sz="2102" dirty="0" smtClean="0">
                <a:solidFill>
                  <a:srgbClr val="0000A1"/>
                </a:solidFill>
                <a:latin typeface="Times New Roman" pitchFamily="18" charset="0"/>
                <a:cs typeface="Times New Roman" pitchFamily="18" charset="0"/>
              </a:rPr>
              <a:t>Phase</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300"/>
              </a:lnSpc>
              <a:tabLst>
                <a:tab pos="685800" algn="l"/>
              </a:tabLst>
            </a:pPr>
            <a:r>
              <a:rPr lang="en-US" altLang="zh-CN" sz="2195" dirty="0" smtClean="0">
                <a:solidFill>
                  <a:srgbClr val="0000A1"/>
                </a:solidFill>
                <a:latin typeface="Times New Roman" pitchFamily="18" charset="0"/>
                <a:cs typeface="Times New Roman" pitchFamily="18" charset="0"/>
              </a:rPr>
              <a:t>Magnitude</a:t>
            </a:r>
          </a:p>
        </p:txBody>
      </p:sp>
      <p:sp>
        <p:nvSpPr>
          <p:cNvPr id="1035" name="TextBox 1"/>
          <p:cNvSpPr txBox="1"/>
          <p:nvPr/>
        </p:nvSpPr>
        <p:spPr>
          <a:xfrm>
            <a:off x="6400800" y="2844800"/>
            <a:ext cx="660400" cy="266700"/>
          </a:xfrm>
          <a:prstGeom prst="rect">
            <a:avLst/>
          </a:prstGeom>
          <a:noFill/>
        </p:spPr>
        <p:txBody>
          <a:bodyPr wrap="none" lIns="0" tIns="0" rIns="0" rtlCol="0">
            <a:spAutoFit/>
          </a:bodyPr>
          <a:lstStyle/>
          <a:p>
            <a:pPr>
              <a:lnSpc>
                <a:spcPts val="2100"/>
              </a:lnSpc>
              <a:tabLst/>
            </a:pPr>
            <a:r>
              <a:rPr lang="en-US" altLang="zh-CN" sz="2100" dirty="0" smtClean="0">
                <a:solidFill>
                  <a:srgbClr val="0000A1"/>
                </a:solidFill>
                <a:latin typeface="Times New Roman" pitchFamily="18" charset="0"/>
                <a:cs typeface="Times New Roman" pitchFamily="18" charset="0"/>
              </a:rPr>
              <a:t>Phase</a:t>
            </a:r>
          </a:p>
        </p:txBody>
      </p:sp>
      <p:sp>
        <p:nvSpPr>
          <p:cNvPr id="1036" name="TextBox 1"/>
          <p:cNvSpPr txBox="1"/>
          <p:nvPr/>
        </p:nvSpPr>
        <p:spPr>
          <a:xfrm>
            <a:off x="7302500" y="3441700"/>
            <a:ext cx="393700" cy="266700"/>
          </a:xfrm>
          <a:prstGeom prst="rect">
            <a:avLst/>
          </a:prstGeom>
          <a:noFill/>
        </p:spPr>
        <p:txBody>
          <a:bodyPr wrap="none" lIns="0" tIns="0" rIns="0" rtlCol="0">
            <a:spAutoFit/>
          </a:bodyPr>
          <a:lstStyle/>
          <a:p>
            <a:pPr>
              <a:lnSpc>
                <a:spcPts val="2100"/>
              </a:lnSpc>
              <a:tabLst/>
            </a:pPr>
            <a:r>
              <a:rPr lang="en-US" altLang="zh-CN" sz="2100" dirty="0" smtClean="0">
                <a:solidFill>
                  <a:srgbClr val="0000A1"/>
                </a:solidFill>
                <a:latin typeface="Times New Roman" pitchFamily="18" charset="0"/>
                <a:cs typeface="Times New Roman" pitchFamily="18" charset="0"/>
              </a:rPr>
              <a:t>deg</a:t>
            </a:r>
          </a:p>
        </p:txBody>
      </p:sp>
      <p:sp>
        <p:nvSpPr>
          <p:cNvPr id="1037" name="TextBox 1"/>
          <p:cNvSpPr txBox="1"/>
          <p:nvPr/>
        </p:nvSpPr>
        <p:spPr>
          <a:xfrm>
            <a:off x="5637212" y="3200400"/>
            <a:ext cx="1689100" cy="596900"/>
          </a:xfrm>
          <a:prstGeom prst="rect">
            <a:avLst/>
          </a:prstGeom>
          <a:noFill/>
        </p:spPr>
        <p:txBody>
          <a:bodyPr wrap="none" lIns="0" tIns="0" rIns="0" rtlCol="0">
            <a:spAutoFit/>
          </a:bodyPr>
          <a:lstStyle/>
          <a:p>
            <a:pPr>
              <a:lnSpc>
                <a:spcPts val="2100"/>
              </a:lnSpc>
              <a:tabLst>
                <a:tab pos="1409700" algn="l"/>
              </a:tabLst>
            </a:pPr>
            <a:r>
              <a:rPr lang="en-US" altLang="zh-CN" dirty="0" smtClean="0"/>
              <a:t>	</a:t>
            </a:r>
            <a:r>
              <a:rPr lang="en-US" altLang="zh-CN" sz="2100" dirty="0" smtClean="0">
                <a:solidFill>
                  <a:srgbClr val="0000A1"/>
                </a:solidFill>
                <a:latin typeface="Times New Roman" pitchFamily="18" charset="0"/>
                <a:cs typeface="Times New Roman" pitchFamily="18" charset="0"/>
              </a:rPr>
              <a:t>0</a:t>
            </a:r>
          </a:p>
          <a:p>
            <a:pPr>
              <a:lnSpc>
                <a:spcPts val="2600"/>
              </a:lnSpc>
              <a:tabLst>
                <a:tab pos="1409700" algn="l"/>
              </a:tabLst>
            </a:pPr>
            <a:r>
              <a:rPr lang="en-US" altLang="zh-CN" sz="2195" dirty="0" smtClean="0">
                <a:solidFill>
                  <a:srgbClr val="0000A1"/>
                </a:solidFill>
                <a:latin typeface="Times New Roman" pitchFamily="18" charset="0"/>
                <a:cs typeface="Times New Roman" pitchFamily="18" charset="0"/>
              </a:rPr>
              <a:t>Phase</a:t>
            </a:r>
            <a:r>
              <a:rPr lang="en-US" altLang="zh-CN" sz="2195" dirty="0" smtClean="0">
                <a:latin typeface="Times New Roman" pitchFamily="18" charset="0"/>
                <a:cs typeface="Times New Roman" pitchFamily="18" charset="0"/>
              </a:rPr>
              <a:t>  </a:t>
            </a:r>
            <a:r>
              <a:rPr lang="en-US" altLang="zh-CN" sz="2195" dirty="0" smtClean="0">
                <a:solidFill>
                  <a:srgbClr val="0000A1"/>
                </a:solidFill>
                <a:latin typeface="Times New Roman" pitchFamily="18" charset="0"/>
                <a:cs typeface="Times New Roman" pitchFamily="18" charset="0"/>
              </a:rPr>
              <a:t>Change</a:t>
            </a:r>
          </a:p>
        </p:txBody>
      </p:sp>
      <p:sp>
        <p:nvSpPr>
          <p:cNvPr id="1038" name="TextBox 1"/>
          <p:cNvSpPr txBox="1"/>
          <p:nvPr/>
        </p:nvSpPr>
        <p:spPr>
          <a:xfrm>
            <a:off x="3302000" y="5308600"/>
            <a:ext cx="127000" cy="266700"/>
          </a:xfrm>
          <a:prstGeom prst="rect">
            <a:avLst/>
          </a:prstGeom>
          <a:noFill/>
        </p:spPr>
        <p:txBody>
          <a:bodyPr wrap="none" lIns="0" tIns="0" rIns="0" rtlCol="0">
            <a:spAutoFit/>
          </a:bodyPr>
          <a:lstStyle/>
          <a:p>
            <a:pPr>
              <a:lnSpc>
                <a:spcPts val="2100"/>
              </a:lnSpc>
              <a:tabLst/>
            </a:pPr>
            <a:r>
              <a:rPr lang="en-US" altLang="zh-CN" sz="2100" dirty="0" smtClean="0">
                <a:solidFill>
                  <a:srgbClr val="0000A1"/>
                </a:solidFill>
                <a:latin typeface="Times New Roman" pitchFamily="18" charset="0"/>
                <a:cs typeface="Times New Roman" pitchFamily="18" charset="0"/>
              </a:rPr>
              <a:t>0</a:t>
            </a:r>
          </a:p>
        </p:txBody>
      </p:sp>
      <p:sp>
        <p:nvSpPr>
          <p:cNvPr id="1039" name="TextBox 1"/>
          <p:cNvSpPr txBox="1"/>
          <p:nvPr/>
        </p:nvSpPr>
        <p:spPr>
          <a:xfrm>
            <a:off x="1562100" y="5613400"/>
            <a:ext cx="8077200" cy="1181100"/>
          </a:xfrm>
          <a:prstGeom prst="rect">
            <a:avLst/>
          </a:prstGeom>
          <a:noFill/>
        </p:spPr>
        <p:txBody>
          <a:bodyPr wrap="none" lIns="0" tIns="0" rIns="0" rtlCol="0">
            <a:spAutoFit/>
          </a:bodyPr>
          <a:lstStyle/>
          <a:p>
            <a:pPr>
              <a:lnSpc>
                <a:spcPts val="2600"/>
              </a:lnSpc>
              <a:tabLst>
                <a:tab pos="4394200" algn="l"/>
                <a:tab pos="7543800" algn="l"/>
              </a:tabLst>
            </a:pPr>
            <a:r>
              <a:rPr lang="en-US" altLang="zh-CN" sz="2195" dirty="0" smtClean="0">
                <a:solidFill>
                  <a:srgbClr val="0000A1"/>
                </a:solidFill>
                <a:latin typeface="Times New Roman" pitchFamily="18" charset="0"/>
                <a:cs typeface="Times New Roman" pitchFamily="18" charset="0"/>
              </a:rPr>
              <a:t>Both</a:t>
            </a:r>
            <a:r>
              <a:rPr lang="en-US" altLang="zh-CN" sz="2195" dirty="0" smtClean="0">
                <a:latin typeface="Times New Roman" pitchFamily="18" charset="0"/>
                <a:cs typeface="Times New Roman" pitchFamily="18" charset="0"/>
              </a:rPr>
              <a:t>  </a:t>
            </a:r>
            <a:r>
              <a:rPr lang="en-US" altLang="zh-CN" sz="2195" dirty="0" smtClean="0">
                <a:solidFill>
                  <a:srgbClr val="0000A1"/>
                </a:solidFill>
                <a:latin typeface="Times New Roman" pitchFamily="18" charset="0"/>
                <a:cs typeface="Times New Roman" pitchFamily="18" charset="0"/>
              </a:rPr>
              <a:t>Change</a:t>
            </a:r>
            <a:r>
              <a:rPr lang="en-US" altLang="zh-CN" sz="2100" dirty="0" smtClean="0">
                <a:latin typeface="Times New Roman" pitchFamily="18" charset="0"/>
                <a:cs typeface="Times New Roman" pitchFamily="18" charset="0"/>
              </a:rPr>
              <a:t>   </a:t>
            </a:r>
            <a:r>
              <a:rPr lang="en-US" altLang="zh-CN" sz="2100" dirty="0" smtClean="0">
                <a:solidFill>
                  <a:srgbClr val="0000A1"/>
                </a:solidFill>
                <a:latin typeface="Times New Roman" pitchFamily="18" charset="0"/>
                <a:cs typeface="Times New Roman" pitchFamily="18" charset="0"/>
              </a:rPr>
              <a:t>deg</a:t>
            </a:r>
          </a:p>
          <a:p>
            <a:pPr>
              <a:lnSpc>
                <a:spcPts val="2400"/>
              </a:lnSpc>
              <a:tabLst>
                <a:tab pos="4394200" algn="l"/>
                <a:tab pos="7543800" algn="l"/>
              </a:tabLst>
            </a:pPr>
            <a:r>
              <a:rPr lang="en-US" altLang="zh-CN" dirty="0" smtClean="0"/>
              <a:t>	</a:t>
            </a:r>
            <a:r>
              <a:rPr lang="en-US" altLang="zh-CN" sz="2198" dirty="0" smtClean="0">
                <a:solidFill>
                  <a:srgbClr val="0000A1"/>
                </a:solidFill>
                <a:latin typeface="Times New Roman" pitchFamily="18" charset="0"/>
                <a:cs typeface="Times New Roman" pitchFamily="18" charset="0"/>
              </a:rPr>
              <a:t>Frequency</a:t>
            </a:r>
            <a:r>
              <a:rPr lang="en-US" altLang="zh-CN" sz="2198" dirty="0" smtClean="0">
                <a:latin typeface="Times New Roman" pitchFamily="18" charset="0"/>
                <a:cs typeface="Times New Roman" pitchFamily="18" charset="0"/>
              </a:rPr>
              <a:t>  </a:t>
            </a:r>
            <a:r>
              <a:rPr lang="en-US" altLang="zh-CN" sz="2198" dirty="0" smtClean="0">
                <a:solidFill>
                  <a:srgbClr val="0000A1"/>
                </a:solidFill>
                <a:latin typeface="Times New Roman" pitchFamily="18" charset="0"/>
                <a:cs typeface="Times New Roman" pitchFamily="18" charset="0"/>
              </a:rPr>
              <a:t>Change</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300"/>
              </a:lnSpc>
              <a:tabLst>
                <a:tab pos="4394200" algn="l"/>
                <a:tab pos="7543800" algn="l"/>
              </a:tabLst>
            </a:pPr>
            <a:r>
              <a:rPr lang="en-US" altLang="zh-CN" dirty="0" smtClean="0"/>
              <a:t>		</a:t>
            </a: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
        <p:nvSpPr>
          <p:cNvPr id="1040" name="TextBox 1"/>
          <p:cNvSpPr txBox="1"/>
          <p:nvPr/>
        </p:nvSpPr>
        <p:spPr>
          <a:xfrm>
            <a:off x="914400" y="3797300"/>
            <a:ext cx="6819900" cy="1384300"/>
          </a:xfrm>
          <a:prstGeom prst="rect">
            <a:avLst/>
          </a:prstGeom>
          <a:noFill/>
        </p:spPr>
        <p:txBody>
          <a:bodyPr wrap="none" lIns="0" tIns="0" rIns="0" rtlCol="0">
            <a:spAutoFit/>
          </a:bodyPr>
          <a:lstStyle/>
          <a:p>
            <a:pPr>
              <a:lnSpc>
                <a:spcPts val="2100"/>
              </a:lnSpc>
              <a:tabLst>
                <a:tab pos="6680200" algn="l"/>
              </a:tabLst>
            </a:pPr>
            <a:r>
              <a:rPr lang="en-US" altLang="zh-CN" sz="2195" dirty="0" smtClean="0">
                <a:solidFill>
                  <a:srgbClr val="0000A1"/>
                </a:solidFill>
                <a:latin typeface="Times New Roman" pitchFamily="18" charset="0"/>
                <a:cs typeface="Times New Roman" pitchFamily="18" charset="0"/>
              </a:rPr>
              <a:t>Change</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700"/>
              </a:lnSpc>
              <a:tabLst>
                <a:tab pos="6680200" algn="l"/>
              </a:tabLst>
            </a:pPr>
            <a:r>
              <a:rPr lang="en-US" altLang="zh-CN" dirty="0" smtClean="0"/>
              <a:t>	</a:t>
            </a:r>
            <a:r>
              <a:rPr lang="en-US" altLang="zh-CN" sz="2102" dirty="0" smtClean="0">
                <a:solidFill>
                  <a:srgbClr val="0000A1"/>
                </a:solidFill>
                <a:latin typeface="Times New Roman" pitchFamily="18" charset="0"/>
                <a:cs typeface="Times New Roman" pitchFamily="18" charset="0"/>
              </a:rPr>
              <a:t>0</a:t>
            </a:r>
          </a:p>
        </p:txBody>
      </p:sp>
      <p:sp>
        <p:nvSpPr>
          <p:cNvPr id="1041" name="TextBox 1"/>
          <p:cNvSpPr txBox="1"/>
          <p:nvPr/>
        </p:nvSpPr>
        <p:spPr>
          <a:xfrm>
            <a:off x="7594600" y="5232400"/>
            <a:ext cx="393700" cy="266700"/>
          </a:xfrm>
          <a:prstGeom prst="rect">
            <a:avLst/>
          </a:prstGeom>
          <a:noFill/>
        </p:spPr>
        <p:txBody>
          <a:bodyPr wrap="none" lIns="0" tIns="0" rIns="0" rtlCol="0">
            <a:spAutoFit/>
          </a:bodyPr>
          <a:lstStyle/>
          <a:p>
            <a:pPr>
              <a:lnSpc>
                <a:spcPts val="2100"/>
              </a:lnSpc>
              <a:tabLst/>
            </a:pPr>
            <a:r>
              <a:rPr lang="en-US" altLang="zh-CN" sz="2100" dirty="0" smtClean="0">
                <a:solidFill>
                  <a:srgbClr val="0000A1"/>
                </a:solidFill>
                <a:latin typeface="Times New Roman" pitchFamily="18" charset="0"/>
                <a:cs typeface="Times New Roman" pitchFamily="18" charset="0"/>
              </a:rPr>
              <a:t>deg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6692900"/>
            <a:ext cx="101600" cy="88900"/>
          </a:xfrm>
          <a:prstGeom prst="rect">
            <a:avLst/>
          </a:prstGeom>
          <a:noFill/>
        </p:spPr>
        <p:txBody>
          <a:bodyPr wrap="none" lIns="0" tIns="0" rIns="0" rtlCol="0">
            <a:spAutoFit/>
          </a:bodyPr>
          <a:lstStyle/>
          <a:p>
            <a:pPr>
              <a:lnSpc>
                <a:spcPts val="700"/>
              </a:lnSpc>
              <a:tabLst/>
            </a:pPr>
            <a:r>
              <a:rPr lang="en-US" altLang="zh-CN" sz="806" dirty="0" smtClean="0">
                <a:solidFill>
                  <a:srgbClr val="FFFFFF"/>
                </a:solidFill>
                <a:latin typeface="Times New Roman" pitchFamily="18" charset="0"/>
                <a:cs typeface="Times New Roman" pitchFamily="18" charset="0"/>
              </a:rPr>
              <a:t>11</a:t>
            </a:r>
          </a:p>
        </p:txBody>
      </p:sp>
      <p:sp>
        <p:nvSpPr>
          <p:cNvPr id="3" name="TextBox 1"/>
          <p:cNvSpPr txBox="1"/>
          <p:nvPr/>
        </p:nvSpPr>
        <p:spPr>
          <a:xfrm>
            <a:off x="9105900" y="6642100"/>
            <a:ext cx="533400" cy="152400"/>
          </a:xfrm>
          <a:prstGeom prst="rect">
            <a:avLst/>
          </a:prstGeom>
          <a:noFill/>
        </p:spPr>
        <p:txBody>
          <a:bodyPr wrap="none" lIns="0" tIns="0" rIns="0" rtlCol="0">
            <a:spAutoFit/>
          </a:bodyPr>
          <a:lstStyle/>
          <a:p>
            <a:pPr>
              <a:lnSpc>
                <a:spcPts val="1200"/>
              </a:lnSpc>
              <a:tabLst/>
            </a:pP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
        <p:nvSpPr>
          <p:cNvPr id="9" name="TextBox 1"/>
          <p:cNvSpPr txBox="1"/>
          <p:nvPr/>
        </p:nvSpPr>
        <p:spPr>
          <a:xfrm>
            <a:off x="127000" y="228600"/>
            <a:ext cx="6147517" cy="3085460"/>
          </a:xfrm>
          <a:prstGeom prst="rect">
            <a:avLst/>
          </a:prstGeom>
          <a:noFill/>
        </p:spPr>
        <p:txBody>
          <a:bodyPr wrap="square" lIns="0" tIns="0" rIns="0" rtlCol="0">
            <a:spAutoFit/>
          </a:bodyPr>
          <a:lstStyle/>
          <a:p>
            <a:pPr>
              <a:lnSpc>
                <a:spcPts val="3100"/>
              </a:lnSpc>
              <a:tabLst>
                <a:tab pos="1295400" algn="l"/>
                <a:tab pos="2159000" algn="l"/>
              </a:tabLst>
            </a:pPr>
            <a:r>
              <a:rPr lang="en-US" altLang="zh-CN" sz="2795" b="1" dirty="0" smtClean="0">
                <a:solidFill>
                  <a:srgbClr val="0099CC"/>
                </a:solidFill>
                <a:latin typeface="Times New Roman" pitchFamily="18" charset="0"/>
                <a:cs typeface="Times New Roman" pitchFamily="18" charset="0"/>
              </a:rPr>
              <a:t>Generating</a:t>
            </a:r>
            <a:r>
              <a:rPr lang="en-US" altLang="zh-CN" sz="2795" dirty="0" smtClean="0">
                <a:latin typeface="Times New Roman" pitchFamily="18" charset="0"/>
                <a:cs typeface="Times New Roman" pitchFamily="18" charset="0"/>
              </a:rPr>
              <a:t> </a:t>
            </a:r>
            <a:r>
              <a:rPr lang="en-US" altLang="zh-CN" sz="2795" b="1" dirty="0" smtClean="0">
                <a:solidFill>
                  <a:srgbClr val="0099CC"/>
                </a:solidFill>
                <a:latin typeface="Times New Roman" pitchFamily="18" charset="0"/>
                <a:cs typeface="Times New Roman" pitchFamily="18" charset="0"/>
              </a:rPr>
              <a:t>Signals</a:t>
            </a:r>
            <a:r>
              <a:rPr lang="en-US" altLang="zh-CN" sz="2795" dirty="0" smtClean="0">
                <a:latin typeface="Times New Roman" pitchFamily="18" charset="0"/>
                <a:cs typeface="Times New Roman" pitchFamily="18" charset="0"/>
              </a:rPr>
              <a:t> </a:t>
            </a:r>
            <a:r>
              <a:rPr lang="en-US" altLang="zh-CN" sz="2795" b="1" dirty="0" smtClean="0">
                <a:solidFill>
                  <a:srgbClr val="0099CC"/>
                </a:solidFill>
                <a:latin typeface="Times New Roman" pitchFamily="18" charset="0"/>
                <a:cs typeface="Times New Roman" pitchFamily="18" charset="0"/>
              </a:rPr>
              <a:t>–</a:t>
            </a:r>
            <a:r>
              <a:rPr lang="en-US" altLang="zh-CN" sz="2795" dirty="0" smtClean="0">
                <a:latin typeface="Times New Roman" pitchFamily="18" charset="0"/>
                <a:cs typeface="Times New Roman" pitchFamily="18" charset="0"/>
              </a:rPr>
              <a:t> </a:t>
            </a:r>
            <a:r>
              <a:rPr lang="en-US" altLang="zh-CN" sz="2795" b="1" dirty="0" smtClean="0">
                <a:solidFill>
                  <a:srgbClr val="0099CC"/>
                </a:solidFill>
                <a:latin typeface="Times New Roman" pitchFamily="18" charset="0"/>
                <a:cs typeface="Times New Roman" pitchFamily="18" charset="0"/>
              </a:rPr>
              <a:t>Digital</a:t>
            </a:r>
            <a:r>
              <a:rPr lang="en-US" altLang="zh-CN" sz="2795" dirty="0" smtClean="0">
                <a:latin typeface="Times New Roman" pitchFamily="18" charset="0"/>
                <a:cs typeface="Times New Roman" pitchFamily="18" charset="0"/>
              </a:rPr>
              <a:t> </a:t>
            </a:r>
            <a:r>
              <a:rPr lang="en-US" altLang="zh-CN" sz="2795" b="1" dirty="0" smtClean="0">
                <a:solidFill>
                  <a:srgbClr val="0099CC"/>
                </a:solidFill>
                <a:latin typeface="Times New Roman" pitchFamily="18" charset="0"/>
                <a:cs typeface="Times New Roman" pitchFamily="18" charset="0"/>
              </a:rPr>
              <a:t>Modulation</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400"/>
              </a:lnSpc>
              <a:tabLst>
                <a:tab pos="1295400" algn="l"/>
                <a:tab pos="2159000" algn="l"/>
              </a:tabLst>
            </a:pPr>
            <a:r>
              <a:rPr lang="en-US" altLang="zh-CN" dirty="0" smtClean="0"/>
              <a:t>	</a:t>
            </a:r>
            <a:endParaRPr lang="en-US" altLang="zh-CN" sz="2400" dirty="0" smtClean="0">
              <a:solidFill>
                <a:srgbClr val="000000"/>
              </a:solidFill>
              <a:latin typeface="Times New Roman" pitchFamily="18" charset="0"/>
              <a:cs typeface="Times New Roman"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5200"/>
              </a:lnSpc>
              <a:tabLst>
                <a:tab pos="1295400" algn="l"/>
                <a:tab pos="2159000" algn="l"/>
              </a:tabLst>
            </a:pPr>
            <a:r>
              <a:rPr lang="en-US" altLang="zh-CN" dirty="0" smtClean="0"/>
              <a:t>		</a:t>
            </a:r>
            <a:endParaRPr lang="en-US" altLang="zh-CN" sz="3995" dirty="0" smtClean="0">
              <a:solidFill>
                <a:srgbClr val="000000"/>
              </a:solidFill>
              <a:latin typeface="Times New Roman" pitchFamily="18" charset="0"/>
              <a:cs typeface="Times New Roman" pitchFamily="18" charset="0"/>
            </a:endParaRPr>
          </a:p>
        </p:txBody>
      </p:sp>
      <p:sp>
        <p:nvSpPr>
          <p:cNvPr id="5" name="TextBox 4"/>
          <p:cNvSpPr txBox="1"/>
          <p:nvPr/>
        </p:nvSpPr>
        <p:spPr>
          <a:xfrm>
            <a:off x="0" y="914400"/>
            <a:ext cx="8458200" cy="400110"/>
          </a:xfrm>
          <a:prstGeom prst="rect">
            <a:avLst/>
          </a:prstGeom>
          <a:noFill/>
        </p:spPr>
        <p:txBody>
          <a:bodyPr wrap="square" rtlCol="0">
            <a:spAutoFit/>
          </a:bodyPr>
          <a:lstStyle/>
          <a:p>
            <a:r>
              <a:rPr lang="zh-CN" altLang="en-US" sz="2000" dirty="0" smtClean="0">
                <a:solidFill>
                  <a:srgbClr val="FF0000"/>
                </a:solidFill>
              </a:rPr>
              <a:t>实际使用中，使用</a:t>
            </a:r>
            <a:r>
              <a:rPr lang="en-US" altLang="zh-CN" sz="2000" dirty="0" smtClean="0">
                <a:solidFill>
                  <a:srgbClr val="FF0000"/>
                </a:solidFill>
              </a:rPr>
              <a:t>IQ</a:t>
            </a:r>
            <a:r>
              <a:rPr lang="zh-CN" altLang="en-US" sz="2000" dirty="0" smtClean="0">
                <a:solidFill>
                  <a:srgbClr val="FF0000"/>
                </a:solidFill>
              </a:rPr>
              <a:t>调制方式：</a:t>
            </a:r>
            <a:endParaRPr lang="zh-CN" altLang="en-US" sz="2000" dirty="0">
              <a:solidFill>
                <a:srgbClr val="FF0000"/>
              </a:solidFill>
            </a:endParaRPr>
          </a:p>
        </p:txBody>
      </p:sp>
      <p:sp>
        <p:nvSpPr>
          <p:cNvPr id="6" name="矩形 5"/>
          <p:cNvSpPr/>
          <p:nvPr/>
        </p:nvSpPr>
        <p:spPr>
          <a:xfrm>
            <a:off x="0" y="1430873"/>
            <a:ext cx="5410200" cy="5427127"/>
          </a:xfrm>
          <a:prstGeom prst="rect">
            <a:avLst/>
          </a:prstGeom>
        </p:spPr>
        <p:txBody>
          <a:bodyPr wrap="square">
            <a:spAutoFit/>
          </a:bodyPr>
          <a:lstStyle/>
          <a:p>
            <a:pPr>
              <a:lnSpc>
                <a:spcPts val="5200"/>
              </a:lnSpc>
              <a:tabLst>
                <a:tab pos="1295400" algn="l"/>
                <a:tab pos="2159000" algn="l"/>
              </a:tabLst>
            </a:pPr>
            <a:r>
              <a:rPr lang="en-US" altLang="zh-CN" sz="2000" dirty="0" smtClean="0">
                <a:solidFill>
                  <a:srgbClr val="0070C0"/>
                </a:solidFill>
                <a:latin typeface="Times New Roman" pitchFamily="18" charset="0"/>
                <a:cs typeface="Times New Roman" pitchFamily="18" charset="0"/>
              </a:rPr>
              <a:t>V(t) = A(t)*</a:t>
            </a:r>
            <a:r>
              <a:rPr lang="en-US" altLang="zh-CN" sz="2000" dirty="0" err="1" smtClean="0">
                <a:solidFill>
                  <a:srgbClr val="0070C0"/>
                </a:solidFill>
                <a:latin typeface="Times New Roman" pitchFamily="18" charset="0"/>
                <a:cs typeface="Times New Roman" pitchFamily="18" charset="0"/>
              </a:rPr>
              <a:t>cos</a:t>
            </a:r>
            <a:r>
              <a:rPr lang="en-US" altLang="zh-CN" sz="2000" dirty="0" smtClean="0">
                <a:solidFill>
                  <a:srgbClr val="0070C0"/>
                </a:solidFill>
                <a:latin typeface="Times New Roman" pitchFamily="18" charset="0"/>
                <a:cs typeface="Times New Roman" pitchFamily="18" charset="0"/>
              </a:rPr>
              <a:t>[2πfct + Φ(t)]</a:t>
            </a:r>
          </a:p>
          <a:p>
            <a:pPr>
              <a:lnSpc>
                <a:spcPts val="5200"/>
              </a:lnSpc>
              <a:tabLst>
                <a:tab pos="1295400" algn="l"/>
                <a:tab pos="2159000" algn="l"/>
              </a:tabLst>
            </a:pPr>
            <a:r>
              <a:rPr lang="zh-CN" altLang="en-US" sz="2000" dirty="0" smtClean="0">
                <a:latin typeface="Times New Roman" pitchFamily="18" charset="0"/>
                <a:cs typeface="Times New Roman" pitchFamily="18" charset="0"/>
              </a:rPr>
              <a:t>令</a:t>
            </a:r>
            <a:r>
              <a:rPr lang="en-US" altLang="zh-CN" sz="2000" dirty="0" smtClean="0">
                <a:latin typeface="Times New Roman" pitchFamily="18" charset="0"/>
                <a:cs typeface="Times New Roman" pitchFamily="18" charset="0"/>
              </a:rPr>
              <a:t>I’(t) = A(t)*</a:t>
            </a:r>
            <a:r>
              <a:rPr lang="en-US" altLang="zh-CN" sz="2000" dirty="0" err="1" smtClean="0">
                <a:latin typeface="Times New Roman" pitchFamily="18" charset="0"/>
                <a:cs typeface="Times New Roman" pitchFamily="18" charset="0"/>
              </a:rPr>
              <a:t>cos</a:t>
            </a:r>
            <a:r>
              <a:rPr lang="en-US" altLang="zh-CN" sz="2000" dirty="0" smtClean="0">
                <a:latin typeface="Times New Roman" pitchFamily="18" charset="0"/>
                <a:cs typeface="Times New Roman" pitchFamily="18" charset="0"/>
              </a:rPr>
              <a:t>[Φ(t)]</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 Q’(t) = A(t)*sin[Φ(t)]</a:t>
            </a:r>
          </a:p>
          <a:p>
            <a:pPr>
              <a:lnSpc>
                <a:spcPts val="5200"/>
              </a:lnSpc>
              <a:tabLst>
                <a:tab pos="1295400" algn="l"/>
                <a:tab pos="2159000" algn="l"/>
              </a:tabLst>
            </a:pPr>
            <a:r>
              <a:rPr lang="zh-CN" altLang="en-US" sz="2000" dirty="0" smtClean="0">
                <a:latin typeface="Times New Roman" pitchFamily="18" charset="0"/>
                <a:cs typeface="Times New Roman" pitchFamily="18" charset="0"/>
              </a:rPr>
              <a:t>根据三角公式，上式变为</a:t>
            </a:r>
            <a:endParaRPr lang="en-US" altLang="zh-CN" sz="2000" dirty="0" smtClean="0">
              <a:latin typeface="Times New Roman" pitchFamily="18" charset="0"/>
              <a:cs typeface="Times New Roman" pitchFamily="18" charset="0"/>
            </a:endParaRPr>
          </a:p>
          <a:p>
            <a:pPr>
              <a:lnSpc>
                <a:spcPts val="5200"/>
              </a:lnSpc>
              <a:tabLst>
                <a:tab pos="1295400" algn="l"/>
                <a:tab pos="2159000" algn="l"/>
              </a:tabLst>
            </a:pPr>
            <a:r>
              <a:rPr lang="en-US" altLang="zh-CN" sz="2000" dirty="0" smtClean="0">
                <a:solidFill>
                  <a:srgbClr val="0070C0"/>
                </a:solidFill>
                <a:latin typeface="Times New Roman" pitchFamily="18" charset="0"/>
                <a:cs typeface="Times New Roman" pitchFamily="18" charset="0"/>
              </a:rPr>
              <a:t>V(t) = I’(t) </a:t>
            </a:r>
            <a:r>
              <a:rPr lang="zh-CN" altLang="en-US" sz="2000" dirty="0" smtClean="0">
                <a:solidFill>
                  <a:srgbClr val="0070C0"/>
                </a:solidFill>
                <a:latin typeface="Times New Roman" pitchFamily="18" charset="0"/>
                <a:cs typeface="Times New Roman" pitchFamily="18" charset="0"/>
              </a:rPr>
              <a:t>*</a:t>
            </a:r>
            <a:r>
              <a:rPr lang="en-US" altLang="zh-CN" sz="2000" dirty="0" err="1" smtClean="0">
                <a:solidFill>
                  <a:srgbClr val="FF0000"/>
                </a:solidFill>
                <a:latin typeface="Times New Roman" pitchFamily="18" charset="0"/>
                <a:cs typeface="Times New Roman" pitchFamily="18" charset="0"/>
              </a:rPr>
              <a:t>cos</a:t>
            </a:r>
            <a:r>
              <a:rPr lang="en-US" altLang="zh-CN" sz="2000" dirty="0" smtClean="0">
                <a:solidFill>
                  <a:srgbClr val="FF0000"/>
                </a:solidFill>
                <a:latin typeface="Times New Roman" pitchFamily="18" charset="0"/>
                <a:cs typeface="Times New Roman" pitchFamily="18" charset="0"/>
              </a:rPr>
              <a:t>(2πfct)- </a:t>
            </a:r>
            <a:r>
              <a:rPr lang="en-US" altLang="zh-CN" sz="2000" dirty="0" smtClean="0">
                <a:solidFill>
                  <a:srgbClr val="0070C0"/>
                </a:solidFill>
                <a:latin typeface="Times New Roman" pitchFamily="18" charset="0"/>
                <a:cs typeface="Times New Roman" pitchFamily="18" charset="0"/>
              </a:rPr>
              <a:t>Q’(t) </a:t>
            </a:r>
            <a:r>
              <a:rPr lang="zh-CN" altLang="en-US" sz="2000" dirty="0" smtClean="0">
                <a:solidFill>
                  <a:srgbClr val="0070C0"/>
                </a:solidFill>
                <a:latin typeface="Times New Roman" pitchFamily="18" charset="0"/>
                <a:cs typeface="Times New Roman" pitchFamily="18" charset="0"/>
              </a:rPr>
              <a:t>*</a:t>
            </a:r>
            <a:r>
              <a:rPr lang="en-US" altLang="zh-CN" sz="2000" dirty="0" smtClean="0">
                <a:solidFill>
                  <a:srgbClr val="FF0000"/>
                </a:solidFill>
                <a:latin typeface="Times New Roman" pitchFamily="18" charset="0"/>
                <a:cs typeface="Times New Roman" pitchFamily="18" charset="0"/>
              </a:rPr>
              <a:t>sin(2πfct)</a:t>
            </a:r>
          </a:p>
          <a:p>
            <a:pPr>
              <a:lnSpc>
                <a:spcPts val="5200"/>
              </a:lnSpc>
              <a:tabLst>
                <a:tab pos="1295400" algn="l"/>
                <a:tab pos="2159000" algn="l"/>
              </a:tabLst>
            </a:pPr>
            <a:r>
              <a:rPr lang="en-US" altLang="zh-CN" sz="2000" dirty="0" smtClean="0">
                <a:solidFill>
                  <a:srgbClr val="0070C0"/>
                </a:solidFill>
                <a:latin typeface="Times New Roman" pitchFamily="18" charset="0"/>
                <a:cs typeface="Times New Roman" pitchFamily="18" charset="0"/>
              </a:rPr>
              <a:t>	</a:t>
            </a:r>
          </a:p>
          <a:p>
            <a:pPr>
              <a:lnSpc>
                <a:spcPts val="5200"/>
              </a:lnSpc>
              <a:tabLst>
                <a:tab pos="1295400" algn="l"/>
                <a:tab pos="2159000" algn="l"/>
              </a:tabLst>
            </a:pPr>
            <a:r>
              <a:rPr lang="en-US" altLang="zh-CN" sz="2000" dirty="0" smtClean="0">
                <a:solidFill>
                  <a:srgbClr val="0070C0"/>
                </a:solidFill>
                <a:latin typeface="Times New Roman" pitchFamily="18" charset="0"/>
                <a:cs typeface="Times New Roman" pitchFamily="18" charset="0"/>
              </a:rPr>
              <a:t>                 </a:t>
            </a:r>
            <a:r>
              <a:rPr lang="zh-CN" altLang="en-US" sz="2000" dirty="0" smtClean="0">
                <a:solidFill>
                  <a:srgbClr val="0070C0"/>
                </a:solidFill>
                <a:latin typeface="Times New Roman" pitchFamily="18" charset="0"/>
                <a:cs typeface="Times New Roman" pitchFamily="18" charset="0"/>
              </a:rPr>
              <a:t>基带信号         </a:t>
            </a:r>
            <a:r>
              <a:rPr lang="zh-CN" altLang="en-US" sz="2000" dirty="0" smtClean="0">
                <a:solidFill>
                  <a:srgbClr val="FF0000"/>
                </a:solidFill>
                <a:latin typeface="Times New Roman" pitchFamily="18" charset="0"/>
                <a:cs typeface="Times New Roman" pitchFamily="18" charset="0"/>
              </a:rPr>
              <a:t>载波信号</a:t>
            </a:r>
            <a:endParaRPr lang="en-US" altLang="zh-CN" sz="2000" dirty="0" smtClean="0">
              <a:solidFill>
                <a:srgbClr val="FF0000"/>
              </a:solidFill>
              <a:latin typeface="Times New Roman" pitchFamily="18" charset="0"/>
              <a:cs typeface="Times New Roman" pitchFamily="18" charset="0"/>
            </a:endParaRPr>
          </a:p>
          <a:p>
            <a:pPr>
              <a:lnSpc>
                <a:spcPts val="5200"/>
              </a:lnSpc>
              <a:tabLst>
                <a:tab pos="1295400" algn="l"/>
                <a:tab pos="2159000" algn="l"/>
              </a:tabLst>
            </a:pPr>
            <a:r>
              <a:rPr lang="zh-CN" altLang="en-US" sz="2000" dirty="0" smtClean="0">
                <a:solidFill>
                  <a:srgbClr val="FF0000"/>
                </a:solidFill>
                <a:latin typeface="Times New Roman" pitchFamily="18" charset="0"/>
                <a:cs typeface="Times New Roman" pitchFamily="18" charset="0"/>
              </a:rPr>
              <a:t>注意：</a:t>
            </a:r>
            <a:r>
              <a:rPr lang="en-US" altLang="zh-CN" sz="2000" dirty="0" smtClean="0">
                <a:solidFill>
                  <a:srgbClr val="FF0000"/>
                </a:solidFill>
                <a:latin typeface="Times New Roman" pitchFamily="18" charset="0"/>
                <a:cs typeface="Times New Roman" pitchFamily="18" charset="0"/>
              </a:rPr>
              <a:t>I’(t)</a:t>
            </a:r>
            <a:r>
              <a:rPr lang="zh-CN" altLang="en-US" sz="2000" dirty="0" smtClean="0">
                <a:solidFill>
                  <a:srgbClr val="FF0000"/>
                </a:solidFill>
                <a:latin typeface="Times New Roman" pitchFamily="18" charset="0"/>
                <a:cs typeface="Times New Roman" pitchFamily="18" charset="0"/>
              </a:rPr>
              <a:t>和</a:t>
            </a:r>
            <a:r>
              <a:rPr lang="en-US" altLang="zh-CN" sz="2000" dirty="0" smtClean="0">
                <a:solidFill>
                  <a:srgbClr val="FF0000"/>
                </a:solidFill>
                <a:latin typeface="Times New Roman" pitchFamily="18" charset="0"/>
                <a:cs typeface="Times New Roman" pitchFamily="18" charset="0"/>
              </a:rPr>
              <a:t>Q’(t)</a:t>
            </a:r>
            <a:r>
              <a:rPr lang="zh-CN" altLang="en-US" sz="2000" dirty="0" smtClean="0">
                <a:solidFill>
                  <a:srgbClr val="FF0000"/>
                </a:solidFill>
                <a:latin typeface="Times New Roman" pitchFamily="18" charset="0"/>
                <a:cs typeface="Times New Roman" pitchFamily="18" charset="0"/>
              </a:rPr>
              <a:t>并不正交</a:t>
            </a:r>
            <a:endParaRPr lang="en-US" altLang="zh-CN" sz="2000" dirty="0" smtClean="0">
              <a:solidFill>
                <a:srgbClr val="FF0000"/>
              </a:solidFill>
              <a:latin typeface="Times New Roman" pitchFamily="18" charset="0"/>
              <a:cs typeface="Times New Roman" pitchFamily="18" charset="0"/>
            </a:endParaRPr>
          </a:p>
          <a:p>
            <a:pPr>
              <a:lnSpc>
                <a:spcPts val="5200"/>
              </a:lnSpc>
              <a:tabLst>
                <a:tab pos="1295400" algn="l"/>
                <a:tab pos="2159000" algn="l"/>
              </a:tabLst>
            </a:pPr>
            <a:endParaRPr lang="en-US" altLang="zh-CN" sz="2800" dirty="0" smtClean="0">
              <a:latin typeface="Times New Roman" pitchFamily="18" charset="0"/>
              <a:cs typeface="Times New Roman" pitchFamily="18" charset="0"/>
            </a:endParaRPr>
          </a:p>
        </p:txBody>
      </p:sp>
      <p:pic>
        <p:nvPicPr>
          <p:cNvPr id="151553" name="Picture 1"/>
          <p:cNvPicPr>
            <a:picLocks noChangeAspect="1" noChangeArrowheads="1"/>
          </p:cNvPicPr>
          <p:nvPr/>
        </p:nvPicPr>
        <p:blipFill>
          <a:blip r:embed="rId3"/>
          <a:srcRect/>
          <a:stretch>
            <a:fillRect/>
          </a:stretch>
        </p:blipFill>
        <p:spPr bwMode="auto">
          <a:xfrm>
            <a:off x="4265612" y="2667000"/>
            <a:ext cx="5637213" cy="3092414"/>
          </a:xfrm>
          <a:prstGeom prst="rect">
            <a:avLst/>
          </a:prstGeom>
          <a:noFill/>
          <a:ln w="9525">
            <a:noFill/>
            <a:miter lim="800000"/>
            <a:headEnd/>
            <a:tailEnd/>
          </a:ln>
          <a:effectLst/>
        </p:spPr>
      </p:pic>
      <p:cxnSp>
        <p:nvCxnSpPr>
          <p:cNvPr id="15" name="直接箭头连接符 14"/>
          <p:cNvCxnSpPr/>
          <p:nvPr/>
        </p:nvCxnSpPr>
        <p:spPr>
          <a:xfrm rot="16200000" flipH="1">
            <a:off x="684212" y="4267200"/>
            <a:ext cx="914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1865312" y="40767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979612" y="4038600"/>
            <a:ext cx="990600" cy="914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5400000">
            <a:off x="3122612" y="4267200"/>
            <a:ext cx="8382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1"/>
          <p:cNvSpPr txBox="1"/>
          <p:nvPr/>
        </p:nvSpPr>
        <p:spPr>
          <a:xfrm>
            <a:off x="227012" y="228600"/>
            <a:ext cx="9220200" cy="1097736"/>
          </a:xfrm>
          <a:prstGeom prst="rect">
            <a:avLst/>
          </a:prstGeom>
          <a:noFill/>
        </p:spPr>
        <p:txBody>
          <a:bodyPr wrap="square" lIns="0" tIns="0" rIns="0" rtlCol="0">
            <a:spAutoFit/>
          </a:bodyPr>
          <a:lstStyle/>
          <a:p>
            <a:pPr>
              <a:lnSpc>
                <a:spcPts val="1000"/>
              </a:lnSpc>
            </a:pPr>
            <a:endParaRPr lang="en-US" altLang="zh-CN" sz="1200" dirty="0" smtClean="0"/>
          </a:p>
          <a:p>
            <a:pPr>
              <a:lnSpc>
                <a:spcPct val="150000"/>
              </a:lnSpc>
              <a:tabLst>
                <a:tab pos="254000" algn="l"/>
              </a:tabLst>
            </a:pPr>
            <a:r>
              <a:rPr lang="en-US" altLang="zh-CN" sz="1600" dirty="0" smtClean="0">
                <a:solidFill>
                  <a:srgbClr val="231F20"/>
                </a:solidFill>
                <a:latin typeface="Microsoft YaHei UI" pitchFamily="18" charset="0"/>
                <a:cs typeface="Microsoft YaHei UI" pitchFamily="18" charset="0"/>
              </a:rPr>
              <a:t>	  </a:t>
            </a:r>
          </a:p>
          <a:p>
            <a:pPr>
              <a:lnSpc>
                <a:spcPct val="150000"/>
              </a:lnSpc>
              <a:tabLst>
                <a:tab pos="254000" algn="l"/>
              </a:tabLst>
            </a:pPr>
            <a:r>
              <a:rPr lang="en-US" altLang="zh-CN" sz="1600" dirty="0" smtClean="0">
                <a:solidFill>
                  <a:srgbClr val="231F20"/>
                </a:solidFill>
                <a:latin typeface="Microsoft YaHei UI" pitchFamily="18" charset="0"/>
                <a:cs typeface="Microsoft YaHei UI" pitchFamily="18" charset="0"/>
              </a:rPr>
              <a:t>	</a:t>
            </a:r>
            <a:r>
              <a:rPr lang="en-US" altLang="zh-CN" sz="2400" dirty="0" smtClean="0">
                <a:solidFill>
                  <a:srgbClr val="231F20"/>
                </a:solidFill>
                <a:latin typeface="Microsoft YaHei UI" pitchFamily="18" charset="0"/>
                <a:cs typeface="Microsoft YaHei UI" pitchFamily="18" charset="0"/>
              </a:rPr>
              <a:t>          </a:t>
            </a:r>
            <a:r>
              <a:rPr lang="en-US" altLang="zh-CN" sz="2400" dirty="0" err="1" smtClean="0">
                <a:solidFill>
                  <a:srgbClr val="231F20"/>
                </a:solidFill>
                <a:latin typeface="Microsoft YaHei UI" pitchFamily="18" charset="0"/>
                <a:cs typeface="Microsoft YaHei UI" pitchFamily="18" charset="0"/>
              </a:rPr>
              <a:t>I和Q分量最重要的特性是它们是独立的分量</a:t>
            </a:r>
            <a:r>
              <a:rPr lang="en-US" altLang="zh-CN" sz="2400" dirty="0" smtClean="0">
                <a:solidFill>
                  <a:srgbClr val="231F20"/>
                </a:solidFill>
                <a:latin typeface="Microsoft YaHei UI" pitchFamily="18" charset="0"/>
                <a:cs typeface="Microsoft YaHei UI" pitchFamily="18" charset="0"/>
              </a:rPr>
              <a:t>(</a:t>
            </a:r>
            <a:r>
              <a:rPr lang="en-US" altLang="zh-CN" sz="2400" dirty="0" err="1" smtClean="0">
                <a:solidFill>
                  <a:srgbClr val="231F20"/>
                </a:solidFill>
                <a:latin typeface="Microsoft YaHei UI" pitchFamily="18" charset="0"/>
                <a:cs typeface="Microsoft YaHei UI" pitchFamily="18" charset="0"/>
              </a:rPr>
              <a:t>正交</a:t>
            </a:r>
            <a:r>
              <a:rPr lang="en-US" altLang="zh-CN" sz="2400" dirty="0" smtClean="0">
                <a:solidFill>
                  <a:srgbClr val="231F20"/>
                </a:solidFill>
                <a:latin typeface="Microsoft YaHei UI" pitchFamily="18" charset="0"/>
                <a:cs typeface="Microsoft YaHei UI" pitchFamily="18" charset="0"/>
              </a:rPr>
              <a:t>)。</a:t>
            </a:r>
          </a:p>
        </p:txBody>
      </p:sp>
      <p:sp>
        <p:nvSpPr>
          <p:cNvPr id="36" name="TextBox 1"/>
          <p:cNvSpPr txBox="1"/>
          <p:nvPr/>
        </p:nvSpPr>
        <p:spPr>
          <a:xfrm>
            <a:off x="0" y="0"/>
            <a:ext cx="6147517" cy="3085460"/>
          </a:xfrm>
          <a:prstGeom prst="rect">
            <a:avLst/>
          </a:prstGeom>
          <a:noFill/>
        </p:spPr>
        <p:txBody>
          <a:bodyPr wrap="square" lIns="0" tIns="0" rIns="0" rtlCol="0">
            <a:spAutoFit/>
          </a:bodyPr>
          <a:lstStyle/>
          <a:p>
            <a:pPr>
              <a:lnSpc>
                <a:spcPts val="3100"/>
              </a:lnSpc>
              <a:tabLst>
                <a:tab pos="1295400" algn="l"/>
                <a:tab pos="2159000" algn="l"/>
              </a:tabLst>
            </a:pPr>
            <a:r>
              <a:rPr lang="en-US" altLang="zh-CN" sz="2795" b="1" dirty="0" smtClean="0">
                <a:solidFill>
                  <a:srgbClr val="0099CC"/>
                </a:solidFill>
                <a:latin typeface="Times New Roman" pitchFamily="18" charset="0"/>
                <a:cs typeface="Times New Roman" pitchFamily="18" charset="0"/>
              </a:rPr>
              <a:t>Generating</a:t>
            </a:r>
            <a:r>
              <a:rPr lang="en-US" altLang="zh-CN" sz="2795" dirty="0" smtClean="0">
                <a:latin typeface="Times New Roman" pitchFamily="18" charset="0"/>
                <a:cs typeface="Times New Roman" pitchFamily="18" charset="0"/>
              </a:rPr>
              <a:t> </a:t>
            </a:r>
            <a:r>
              <a:rPr lang="en-US" altLang="zh-CN" sz="2795" b="1" dirty="0" smtClean="0">
                <a:solidFill>
                  <a:srgbClr val="0099CC"/>
                </a:solidFill>
                <a:latin typeface="Times New Roman" pitchFamily="18" charset="0"/>
                <a:cs typeface="Times New Roman" pitchFamily="18" charset="0"/>
              </a:rPr>
              <a:t>Signals</a:t>
            </a:r>
            <a:r>
              <a:rPr lang="en-US" altLang="zh-CN" sz="2795" dirty="0" smtClean="0">
                <a:latin typeface="Times New Roman" pitchFamily="18" charset="0"/>
                <a:cs typeface="Times New Roman" pitchFamily="18" charset="0"/>
              </a:rPr>
              <a:t> </a:t>
            </a:r>
            <a:r>
              <a:rPr lang="en-US" altLang="zh-CN" sz="2795" b="1" dirty="0" smtClean="0">
                <a:solidFill>
                  <a:srgbClr val="0099CC"/>
                </a:solidFill>
                <a:latin typeface="Times New Roman" pitchFamily="18" charset="0"/>
                <a:cs typeface="Times New Roman" pitchFamily="18" charset="0"/>
              </a:rPr>
              <a:t>–</a:t>
            </a:r>
            <a:r>
              <a:rPr lang="en-US" altLang="zh-CN" sz="2795" dirty="0" smtClean="0">
                <a:latin typeface="Times New Roman" pitchFamily="18" charset="0"/>
                <a:cs typeface="Times New Roman" pitchFamily="18" charset="0"/>
              </a:rPr>
              <a:t> </a:t>
            </a:r>
            <a:r>
              <a:rPr lang="en-US" altLang="zh-CN" sz="2795" b="1" dirty="0" smtClean="0">
                <a:solidFill>
                  <a:srgbClr val="0099CC"/>
                </a:solidFill>
                <a:latin typeface="Times New Roman" pitchFamily="18" charset="0"/>
                <a:cs typeface="Times New Roman" pitchFamily="18" charset="0"/>
              </a:rPr>
              <a:t>Digital</a:t>
            </a:r>
            <a:r>
              <a:rPr lang="en-US" altLang="zh-CN" sz="2795" dirty="0" smtClean="0">
                <a:latin typeface="Times New Roman" pitchFamily="18" charset="0"/>
                <a:cs typeface="Times New Roman" pitchFamily="18" charset="0"/>
              </a:rPr>
              <a:t> </a:t>
            </a:r>
            <a:r>
              <a:rPr lang="en-US" altLang="zh-CN" sz="2795" b="1" dirty="0" smtClean="0">
                <a:solidFill>
                  <a:srgbClr val="0099CC"/>
                </a:solidFill>
                <a:latin typeface="Times New Roman" pitchFamily="18" charset="0"/>
                <a:cs typeface="Times New Roman" pitchFamily="18" charset="0"/>
              </a:rPr>
              <a:t>Modulation</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400"/>
              </a:lnSpc>
              <a:tabLst>
                <a:tab pos="1295400" algn="l"/>
                <a:tab pos="2159000" algn="l"/>
              </a:tabLst>
            </a:pPr>
            <a:r>
              <a:rPr lang="en-US" altLang="zh-CN" dirty="0" smtClean="0"/>
              <a:t>	</a:t>
            </a:r>
            <a:endParaRPr lang="en-US" altLang="zh-CN" sz="2400" dirty="0" smtClean="0">
              <a:solidFill>
                <a:srgbClr val="000000"/>
              </a:solidFill>
              <a:latin typeface="Times New Roman" pitchFamily="18" charset="0"/>
              <a:cs typeface="Times New Roman"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5200"/>
              </a:lnSpc>
              <a:tabLst>
                <a:tab pos="1295400" algn="l"/>
                <a:tab pos="2159000" algn="l"/>
              </a:tabLst>
            </a:pPr>
            <a:r>
              <a:rPr lang="en-US" altLang="zh-CN" dirty="0" smtClean="0"/>
              <a:t>		</a:t>
            </a:r>
            <a:endParaRPr lang="en-US" altLang="zh-CN" sz="3995" dirty="0" smtClean="0">
              <a:solidFill>
                <a:srgbClr val="000000"/>
              </a:solidFill>
              <a:latin typeface="Times New Roman" pitchFamily="18" charset="0"/>
              <a:cs typeface="Times New Roman" pitchFamily="18" charset="0"/>
            </a:endParaRPr>
          </a:p>
        </p:txBody>
      </p:sp>
      <p:sp>
        <p:nvSpPr>
          <p:cNvPr id="38" name="矩形 37"/>
          <p:cNvSpPr/>
          <p:nvPr/>
        </p:nvSpPr>
        <p:spPr>
          <a:xfrm>
            <a:off x="1217612" y="5715000"/>
            <a:ext cx="7010400" cy="369332"/>
          </a:xfrm>
          <a:prstGeom prst="rect">
            <a:avLst/>
          </a:prstGeom>
        </p:spPr>
        <p:txBody>
          <a:bodyPr wrap="square">
            <a:spAutoFit/>
          </a:bodyPr>
          <a:lstStyle/>
          <a:p>
            <a:r>
              <a:rPr lang="en-US" altLang="zh-CN" dirty="0" smtClean="0">
                <a:solidFill>
                  <a:srgbClr val="231F20"/>
                </a:solidFill>
                <a:latin typeface="Microsoft YaHei UI" pitchFamily="18" charset="0"/>
                <a:cs typeface="Microsoft YaHei UI" pitchFamily="18" charset="0"/>
              </a:rPr>
              <a:t> </a:t>
            </a:r>
            <a:r>
              <a:rPr lang="zh-CN" altLang="en-US" dirty="0" smtClean="0">
                <a:solidFill>
                  <a:srgbClr val="231F20"/>
                </a:solidFill>
                <a:latin typeface="Microsoft YaHei UI" pitchFamily="18" charset="0"/>
                <a:cs typeface="Microsoft YaHei UI" pitchFamily="18" charset="0"/>
              </a:rPr>
              <a:t>从根本上讲，</a:t>
            </a:r>
            <a:r>
              <a:rPr lang="en-US" altLang="zh-CN" dirty="0" smtClean="0">
                <a:solidFill>
                  <a:srgbClr val="231F20"/>
                </a:solidFill>
                <a:latin typeface="Microsoft YaHei UI" pitchFamily="18" charset="0"/>
                <a:cs typeface="Microsoft YaHei UI" pitchFamily="18" charset="0"/>
              </a:rPr>
              <a:t>IQ</a:t>
            </a:r>
            <a:r>
              <a:rPr lang="zh-CN" altLang="en-US" dirty="0" smtClean="0">
                <a:solidFill>
                  <a:srgbClr val="231F20"/>
                </a:solidFill>
                <a:latin typeface="Microsoft YaHei UI" pitchFamily="18" charset="0"/>
                <a:cs typeface="Microsoft YaHei UI" pitchFamily="18" charset="0"/>
              </a:rPr>
              <a:t>调制就是直角坐标到极坐标的转换</a:t>
            </a:r>
            <a:endParaRPr lang="zh-CN" altLang="en-US" dirty="0"/>
          </a:p>
        </p:txBody>
      </p:sp>
      <p:pic>
        <p:nvPicPr>
          <p:cNvPr id="26626" name="Picture 2"/>
          <p:cNvPicPr>
            <a:picLocks noChangeAspect="1" noChangeArrowheads="1"/>
          </p:cNvPicPr>
          <p:nvPr/>
        </p:nvPicPr>
        <p:blipFill>
          <a:blip r:embed="rId2"/>
          <a:srcRect/>
          <a:stretch>
            <a:fillRect/>
          </a:stretch>
        </p:blipFill>
        <p:spPr bwMode="auto">
          <a:xfrm>
            <a:off x="912812" y="1371600"/>
            <a:ext cx="8513380" cy="41148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1"/>
          <p:cNvSpPr txBox="1"/>
          <p:nvPr/>
        </p:nvSpPr>
        <p:spPr>
          <a:xfrm>
            <a:off x="0" y="0"/>
            <a:ext cx="6147517" cy="3334246"/>
          </a:xfrm>
          <a:prstGeom prst="rect">
            <a:avLst/>
          </a:prstGeom>
          <a:noFill/>
        </p:spPr>
        <p:txBody>
          <a:bodyPr wrap="square" lIns="0" tIns="0" rIns="0" rtlCol="0">
            <a:spAutoFit/>
          </a:bodyPr>
          <a:lstStyle/>
          <a:p>
            <a:pPr>
              <a:lnSpc>
                <a:spcPct val="150000"/>
              </a:lnSpc>
              <a:tabLst>
                <a:tab pos="254000" algn="l"/>
              </a:tabLst>
            </a:pPr>
            <a:r>
              <a:rPr lang="en-US" altLang="zh-CN" sz="2800" dirty="0" smtClean="0">
                <a:solidFill>
                  <a:srgbClr val="00B0F0"/>
                </a:solidFill>
                <a:latin typeface="Microsoft YaHei UI" pitchFamily="18" charset="0"/>
                <a:cs typeface="Microsoft YaHei UI" pitchFamily="18" charset="0"/>
              </a:rPr>
              <a:t>IQ</a:t>
            </a:r>
            <a:r>
              <a:rPr lang="zh-CN" altLang="en-US" sz="2800" dirty="0" smtClean="0">
                <a:solidFill>
                  <a:srgbClr val="00B0F0"/>
                </a:solidFill>
                <a:latin typeface="Microsoft YaHei UI" pitchFamily="18" charset="0"/>
                <a:cs typeface="Microsoft YaHei UI" pitchFamily="18" charset="0"/>
              </a:rPr>
              <a:t>解调</a:t>
            </a:r>
            <a:endParaRPr lang="en-US" altLang="zh-CN" sz="2800" dirty="0" smtClean="0">
              <a:solidFill>
                <a:srgbClr val="00B0F0"/>
              </a:solidFill>
              <a:latin typeface="Microsoft YaHei UI" pitchFamily="18" charset="0"/>
              <a:cs typeface="Microsoft YaHei UI"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400"/>
              </a:lnSpc>
              <a:tabLst>
                <a:tab pos="1295400" algn="l"/>
                <a:tab pos="2159000" algn="l"/>
              </a:tabLst>
            </a:pPr>
            <a:r>
              <a:rPr lang="en-US" altLang="zh-CN" dirty="0" smtClean="0"/>
              <a:t>	</a:t>
            </a:r>
            <a:endParaRPr lang="en-US" altLang="zh-CN" sz="2400" dirty="0" smtClean="0">
              <a:solidFill>
                <a:srgbClr val="000000"/>
              </a:solidFill>
              <a:latin typeface="Times New Roman" pitchFamily="18" charset="0"/>
              <a:cs typeface="Times New Roman"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5200"/>
              </a:lnSpc>
              <a:tabLst>
                <a:tab pos="1295400" algn="l"/>
                <a:tab pos="2159000" algn="l"/>
              </a:tabLst>
            </a:pPr>
            <a:r>
              <a:rPr lang="en-US" altLang="zh-CN" dirty="0" smtClean="0"/>
              <a:t>		</a:t>
            </a:r>
            <a:endParaRPr lang="en-US" altLang="zh-CN" sz="3995" dirty="0" smtClean="0">
              <a:solidFill>
                <a:srgbClr val="000000"/>
              </a:solidFill>
              <a:latin typeface="Times New Roman" pitchFamily="18" charset="0"/>
              <a:cs typeface="Times New Roman" pitchFamily="18" charset="0"/>
            </a:endParaRPr>
          </a:p>
        </p:txBody>
      </p:sp>
      <p:pic>
        <p:nvPicPr>
          <p:cNvPr id="46081" name="Picture 1" descr="C:\Users\xiaowei-xu\AppData\Roaming\Tencent\Users\459496641\QQ\WinTemp\RichOle\4`ME~Z5LMUYQE9TRRG_U1R7.jpg"/>
          <p:cNvPicPr>
            <a:picLocks noChangeAspect="1" noChangeArrowheads="1"/>
          </p:cNvPicPr>
          <p:nvPr/>
        </p:nvPicPr>
        <p:blipFill>
          <a:blip r:embed="rId2"/>
          <a:srcRect/>
          <a:stretch>
            <a:fillRect/>
          </a:stretch>
        </p:blipFill>
        <p:spPr bwMode="auto">
          <a:xfrm>
            <a:off x="455612" y="533400"/>
            <a:ext cx="9226026" cy="4267200"/>
          </a:xfrm>
          <a:prstGeom prst="rect">
            <a:avLst/>
          </a:prstGeom>
          <a:noFill/>
        </p:spPr>
      </p:pic>
      <p:sp>
        <p:nvSpPr>
          <p:cNvPr id="8" name="矩形 7"/>
          <p:cNvSpPr/>
          <p:nvPr/>
        </p:nvSpPr>
        <p:spPr>
          <a:xfrm>
            <a:off x="684212" y="4953000"/>
            <a:ext cx="2704587" cy="369332"/>
          </a:xfrm>
          <a:prstGeom prst="rect">
            <a:avLst/>
          </a:prstGeom>
        </p:spPr>
        <p:txBody>
          <a:bodyPr wrap="none">
            <a:spAutoFit/>
          </a:bodyPr>
          <a:lstStyle/>
          <a:p>
            <a:r>
              <a:rPr lang="en-US" altLang="zh-CN" dirty="0" smtClean="0"/>
              <a:t>I-Q </a:t>
            </a:r>
            <a:r>
              <a:rPr lang="zh-CN" altLang="en-US" dirty="0" smtClean="0"/>
              <a:t>解调是</a:t>
            </a:r>
            <a:r>
              <a:rPr lang="en-US" altLang="zh-CN" dirty="0" smtClean="0"/>
              <a:t>I-Q </a:t>
            </a:r>
            <a:r>
              <a:rPr lang="zh-CN" altLang="en-US" dirty="0" smtClean="0"/>
              <a:t>调制的镜像</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27012" y="0"/>
            <a:ext cx="9220200" cy="6191439"/>
          </a:xfrm>
          <a:prstGeom prst="rect">
            <a:avLst/>
          </a:prstGeom>
          <a:noFill/>
        </p:spPr>
        <p:txBody>
          <a:bodyPr wrap="square" lIns="0" tIns="0" rIns="0" rtlCol="0">
            <a:spAutoFit/>
          </a:bodyPr>
          <a:lstStyle/>
          <a:p>
            <a:pPr>
              <a:lnSpc>
                <a:spcPts val="1000"/>
              </a:lnSpc>
            </a:pPr>
            <a:endParaRPr lang="en-US" altLang="zh-CN" sz="2400" dirty="0" smtClean="0"/>
          </a:p>
          <a:p>
            <a:pPr>
              <a:lnSpc>
                <a:spcPct val="150000"/>
              </a:lnSpc>
              <a:tabLst>
                <a:tab pos="254000" algn="l"/>
              </a:tabLst>
            </a:pPr>
            <a:r>
              <a:rPr lang="en-US" altLang="zh-CN" sz="2400" dirty="0" smtClean="0">
                <a:solidFill>
                  <a:srgbClr val="00B0F0"/>
                </a:solidFill>
                <a:latin typeface="Microsoft YaHei UI" pitchFamily="18" charset="0"/>
                <a:cs typeface="Microsoft YaHei UI" pitchFamily="18" charset="0"/>
              </a:rPr>
              <a:t>IQ</a:t>
            </a:r>
            <a:r>
              <a:rPr lang="zh-CN" altLang="en-US" sz="2400" dirty="0" smtClean="0">
                <a:solidFill>
                  <a:srgbClr val="00B0F0"/>
                </a:solidFill>
                <a:latin typeface="Microsoft YaHei UI" pitchFamily="18" charset="0"/>
                <a:cs typeface="Microsoft YaHei UI" pitchFamily="18" charset="0"/>
              </a:rPr>
              <a:t>调制的好处</a:t>
            </a:r>
            <a:endParaRPr lang="en-US" altLang="zh-CN" sz="2400" dirty="0" smtClean="0">
              <a:solidFill>
                <a:srgbClr val="00B0F0"/>
              </a:solidFill>
              <a:latin typeface="Microsoft YaHei UI" pitchFamily="18" charset="0"/>
              <a:cs typeface="Microsoft YaHei UI" pitchFamily="18" charset="0"/>
            </a:endParaRPr>
          </a:p>
          <a:p>
            <a:pPr>
              <a:lnSpc>
                <a:spcPct val="150000"/>
              </a:lnSpc>
              <a:tabLst>
                <a:tab pos="254000" algn="l"/>
              </a:tabLst>
            </a:pPr>
            <a:endParaRPr lang="en-US" altLang="zh-CN" sz="2400" dirty="0" smtClean="0"/>
          </a:p>
          <a:p>
            <a:pPr>
              <a:lnSpc>
                <a:spcPct val="150000"/>
              </a:lnSpc>
              <a:buBlip>
                <a:blip r:embed="rId2"/>
              </a:buBlip>
            </a:pPr>
            <a:r>
              <a:rPr lang="zh-CN" altLang="en-US" sz="2200" dirty="0" smtClean="0"/>
              <a:t>提高频谱利用率；</a:t>
            </a:r>
            <a:endParaRPr lang="en-US" altLang="zh-CN" sz="2200" dirty="0" smtClean="0"/>
          </a:p>
          <a:p>
            <a:pPr>
              <a:buBlip>
                <a:blip r:embed="rId2"/>
              </a:buBlip>
            </a:pPr>
            <a:endParaRPr lang="en-US" altLang="zh-CN" sz="2200" dirty="0" smtClean="0"/>
          </a:p>
          <a:p>
            <a:pPr>
              <a:buBlip>
                <a:blip r:embed="rId2"/>
              </a:buBlip>
            </a:pPr>
            <a:r>
              <a:rPr lang="en-US" altLang="zh-CN" sz="2200" dirty="0" smtClean="0"/>
              <a:t>I-Q </a:t>
            </a:r>
            <a:r>
              <a:rPr lang="zh-CN" altLang="en-US" sz="2200" dirty="0" smtClean="0"/>
              <a:t>调制器不使用非线性，难实现的相位调制，而是简单的对载波幅度及其正交量进行线性调制。</a:t>
            </a:r>
            <a:endParaRPr lang="en-US" altLang="zh-CN" sz="2200" dirty="0" smtClean="0"/>
          </a:p>
          <a:p>
            <a:pPr>
              <a:buBlip>
                <a:blip r:embed="rId2"/>
              </a:buBlip>
            </a:pPr>
            <a:endParaRPr lang="en-US" altLang="zh-CN" sz="2200" dirty="0" smtClean="0"/>
          </a:p>
          <a:p>
            <a:pPr>
              <a:buBlip>
                <a:blip r:embed="rId2"/>
              </a:buBlip>
            </a:pPr>
            <a:r>
              <a:rPr lang="en-US" altLang="zh-CN" sz="2200" dirty="0" smtClean="0"/>
              <a:t>I-Q </a:t>
            </a:r>
            <a:r>
              <a:rPr lang="zh-CN" altLang="en-US" sz="2200" dirty="0" smtClean="0"/>
              <a:t>调制可以生成从数字制式到射频脉冲甚至线性调频雷达等各种调制。</a:t>
            </a:r>
            <a:endParaRPr lang="en-US" altLang="zh-CN" sz="2200" dirty="0" smtClean="0"/>
          </a:p>
          <a:p>
            <a:pPr>
              <a:buBlip>
                <a:blip r:embed="rId2"/>
              </a:buBlip>
            </a:pPr>
            <a:endParaRPr lang="en-US" altLang="zh-CN" sz="2200" dirty="0" smtClean="0"/>
          </a:p>
          <a:p>
            <a:pPr>
              <a:buBlip>
                <a:blip r:embed="rId2"/>
              </a:buBlip>
            </a:pPr>
            <a:endParaRPr lang="en-US" altLang="zh-CN" sz="2200" dirty="0" smtClean="0"/>
          </a:p>
          <a:p>
            <a:pPr>
              <a:buBlip>
                <a:blip r:embed="rId2"/>
              </a:buBlip>
            </a:pPr>
            <a:r>
              <a:rPr lang="en-US" altLang="zh-CN" sz="2200" dirty="0" smtClean="0"/>
              <a:t> </a:t>
            </a:r>
            <a:r>
              <a:rPr lang="zh-CN" altLang="en-US" sz="2200" dirty="0" smtClean="0"/>
              <a:t>在 </a:t>
            </a:r>
            <a:r>
              <a:rPr lang="en-US" altLang="zh-CN" sz="2200" dirty="0" smtClean="0"/>
              <a:t>I-Q </a:t>
            </a:r>
            <a:r>
              <a:rPr lang="zh-CN" altLang="en-US" sz="2200" dirty="0" smtClean="0"/>
              <a:t>平面上观查信号经常能更好地洞察信号。串扰、数据偏移、压缩以及</a:t>
            </a:r>
            <a:r>
              <a:rPr lang="en-US" altLang="zh-CN" sz="2200" dirty="0" smtClean="0"/>
              <a:t>AM-PM </a:t>
            </a:r>
            <a:r>
              <a:rPr lang="zh-CN" altLang="en-US" sz="2200" dirty="0" smtClean="0"/>
              <a:t>失真等用其它方法难以呈现的现象在 </a:t>
            </a:r>
            <a:r>
              <a:rPr lang="en-US" altLang="zh-CN" sz="2200" dirty="0" smtClean="0"/>
              <a:t>I-Q </a:t>
            </a:r>
            <a:r>
              <a:rPr lang="zh-CN" altLang="en-US" sz="2200" dirty="0" smtClean="0"/>
              <a:t>平面上可以轻松查看。</a:t>
            </a:r>
            <a:endParaRPr lang="en-US" altLang="zh-CN" sz="2200" dirty="0" smtClean="0"/>
          </a:p>
          <a:p>
            <a:pPr>
              <a:buBlip>
                <a:blip r:embed="rId2"/>
              </a:buBlip>
            </a:pPr>
            <a:endParaRPr lang="en-US" altLang="zh-CN" sz="2200" dirty="0" smtClean="0"/>
          </a:p>
          <a:p>
            <a:pPr>
              <a:buBlip>
                <a:blip r:embed="rId2"/>
              </a:buBlip>
            </a:pPr>
            <a:r>
              <a:rPr lang="zh-CN" altLang="en-US" sz="2200" dirty="0" smtClean="0"/>
              <a:t>信号的解调也同样简单明了。使用 </a:t>
            </a:r>
            <a:r>
              <a:rPr lang="en-US" altLang="zh-CN" sz="2200" dirty="0" smtClean="0"/>
              <a:t>I-Q </a:t>
            </a:r>
            <a:r>
              <a:rPr lang="zh-CN" altLang="en-US" sz="2200" dirty="0" smtClean="0"/>
              <a:t>解调至少理论上可以轻松地恢复基带信号。</a:t>
            </a:r>
            <a:endParaRPr lang="en-US" altLang="zh-CN" sz="2200" dirty="0" smtClean="0"/>
          </a:p>
          <a:p>
            <a:pPr>
              <a:buBlip>
                <a:blip r:embed="rId2"/>
              </a:buBlip>
            </a:pPr>
            <a:endParaRPr lang="en-US" altLang="zh-CN" sz="2200" dirty="0" smtClean="0">
              <a:solidFill>
                <a:srgbClr val="231F20"/>
              </a:solidFill>
              <a:latin typeface="Microsoft YaHei UI" pitchFamily="18" charset="0"/>
              <a:cs typeface="Microsoft YaHei UI"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6692900"/>
            <a:ext cx="50800" cy="88900"/>
          </a:xfrm>
          <a:prstGeom prst="rect">
            <a:avLst/>
          </a:prstGeom>
          <a:noFill/>
        </p:spPr>
        <p:txBody>
          <a:bodyPr wrap="none" lIns="0" tIns="0" rIns="0" rtlCol="0">
            <a:spAutoFit/>
          </a:bodyPr>
          <a:lstStyle/>
          <a:p>
            <a:pPr>
              <a:lnSpc>
                <a:spcPts val="700"/>
              </a:lnSpc>
              <a:tabLst/>
            </a:pPr>
            <a:r>
              <a:rPr lang="en-US" altLang="zh-CN" sz="806" dirty="0" smtClean="0">
                <a:solidFill>
                  <a:srgbClr val="FFFFFF"/>
                </a:solidFill>
                <a:latin typeface="Times New Roman" pitchFamily="18" charset="0"/>
                <a:cs typeface="Times New Roman" pitchFamily="18" charset="0"/>
              </a:rPr>
              <a:t>3</a:t>
            </a:r>
          </a:p>
        </p:txBody>
      </p:sp>
      <p:sp>
        <p:nvSpPr>
          <p:cNvPr id="4" name="TextBox 1"/>
          <p:cNvSpPr txBox="1"/>
          <p:nvPr/>
        </p:nvSpPr>
        <p:spPr>
          <a:xfrm>
            <a:off x="9105900" y="6642100"/>
            <a:ext cx="533400" cy="152400"/>
          </a:xfrm>
          <a:prstGeom prst="rect">
            <a:avLst/>
          </a:prstGeom>
          <a:noFill/>
        </p:spPr>
        <p:txBody>
          <a:bodyPr wrap="none" lIns="0" tIns="0" rIns="0" rtlCol="0">
            <a:spAutoFit/>
          </a:bodyPr>
          <a:lstStyle/>
          <a:p>
            <a:pPr>
              <a:lnSpc>
                <a:spcPts val="1200"/>
              </a:lnSpc>
              <a:tabLst/>
            </a:pP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
        <p:nvSpPr>
          <p:cNvPr id="8" name="Text Box 6"/>
          <p:cNvSpPr txBox="1">
            <a:spLocks noChangeArrowheads="1"/>
          </p:cNvSpPr>
          <p:nvPr/>
        </p:nvSpPr>
        <p:spPr bwMode="auto">
          <a:xfrm>
            <a:off x="1370012" y="5311775"/>
            <a:ext cx="1281112" cy="396875"/>
          </a:xfrm>
          <a:prstGeom prst="rect">
            <a:avLst/>
          </a:prstGeom>
          <a:noFill/>
          <a:ln w="9525">
            <a:noFill/>
            <a:miter lim="800000"/>
            <a:headEnd/>
            <a:tailEnd/>
          </a:ln>
          <a:effectLst/>
        </p:spPr>
        <p:txBody>
          <a:bodyPr>
            <a:spAutoFit/>
          </a:bodyPr>
          <a:lstStyle/>
          <a:p>
            <a:pPr>
              <a:spcBef>
                <a:spcPct val="50000"/>
              </a:spcBef>
            </a:pPr>
            <a:r>
              <a:rPr lang="zh-CN" altLang="en-US" sz="2000" b="1" dirty="0"/>
              <a:t>脉冲调制</a:t>
            </a:r>
          </a:p>
        </p:txBody>
      </p:sp>
      <p:sp>
        <p:nvSpPr>
          <p:cNvPr id="9" name="Text Box 7"/>
          <p:cNvSpPr txBox="1">
            <a:spLocks noChangeArrowheads="1"/>
          </p:cNvSpPr>
          <p:nvPr/>
        </p:nvSpPr>
        <p:spPr bwMode="auto">
          <a:xfrm>
            <a:off x="4043362" y="4211638"/>
            <a:ext cx="3006725" cy="400110"/>
          </a:xfrm>
          <a:prstGeom prst="rect">
            <a:avLst/>
          </a:prstGeom>
          <a:noFill/>
          <a:ln w="9525">
            <a:noFill/>
            <a:miter lim="800000"/>
            <a:headEnd/>
            <a:tailEnd/>
          </a:ln>
          <a:effectLst/>
        </p:spPr>
        <p:txBody>
          <a:bodyPr>
            <a:spAutoFit/>
          </a:bodyPr>
          <a:lstStyle/>
          <a:p>
            <a:pPr>
              <a:spcBef>
                <a:spcPct val="50000"/>
              </a:spcBef>
            </a:pPr>
            <a:r>
              <a:rPr lang="en-US" altLang="zh-CN" sz="2000" b="1" dirty="0">
                <a:solidFill>
                  <a:srgbClr val="FF0000"/>
                </a:solidFill>
              </a:rPr>
              <a:t>ASK</a:t>
            </a:r>
            <a:r>
              <a:rPr lang="zh-CN" altLang="en-US" sz="2000" b="1" dirty="0">
                <a:solidFill>
                  <a:srgbClr val="FF0000"/>
                </a:solidFill>
              </a:rPr>
              <a:t>，</a:t>
            </a:r>
            <a:r>
              <a:rPr lang="en-US" altLang="zh-CN" sz="2000" b="1" dirty="0">
                <a:solidFill>
                  <a:srgbClr val="FF0000"/>
                </a:solidFill>
              </a:rPr>
              <a:t>FSK</a:t>
            </a:r>
            <a:r>
              <a:rPr lang="zh-CN" altLang="en-US" sz="2000" b="1" dirty="0">
                <a:solidFill>
                  <a:srgbClr val="FF0000"/>
                </a:solidFill>
              </a:rPr>
              <a:t>，</a:t>
            </a:r>
            <a:r>
              <a:rPr lang="en-US" altLang="zh-CN" sz="2000" b="1" dirty="0">
                <a:solidFill>
                  <a:srgbClr val="FF0000"/>
                </a:solidFill>
              </a:rPr>
              <a:t>PSK</a:t>
            </a:r>
            <a:r>
              <a:rPr lang="zh-CN" altLang="en-US" sz="2000" b="1" dirty="0">
                <a:solidFill>
                  <a:srgbClr val="FF0000"/>
                </a:solidFill>
              </a:rPr>
              <a:t>，</a:t>
            </a:r>
            <a:r>
              <a:rPr lang="en-US" altLang="zh-CN" sz="2000" b="1" dirty="0">
                <a:solidFill>
                  <a:srgbClr val="FF0000"/>
                </a:solidFill>
              </a:rPr>
              <a:t>QAM</a:t>
            </a:r>
          </a:p>
        </p:txBody>
      </p:sp>
      <p:sp>
        <p:nvSpPr>
          <p:cNvPr id="10" name="Line 12"/>
          <p:cNvSpPr>
            <a:spLocks noChangeShapeType="1"/>
          </p:cNvSpPr>
          <p:nvPr/>
        </p:nvSpPr>
        <p:spPr bwMode="auto">
          <a:xfrm>
            <a:off x="3757612" y="4419600"/>
            <a:ext cx="339725" cy="0"/>
          </a:xfrm>
          <a:prstGeom prst="line">
            <a:avLst/>
          </a:prstGeom>
          <a:noFill/>
          <a:ln w="9525">
            <a:solidFill>
              <a:schemeClr val="tx1"/>
            </a:solidFill>
            <a:round/>
            <a:headEnd/>
            <a:tailEnd type="triangle" w="med" len="med"/>
          </a:ln>
          <a:effectLst/>
        </p:spPr>
        <p:txBody>
          <a:bodyPr wrap="none"/>
          <a:lstStyle/>
          <a:p>
            <a:endParaRPr lang="zh-CN" altLang="en-US"/>
          </a:p>
        </p:txBody>
      </p:sp>
      <p:grpSp>
        <p:nvGrpSpPr>
          <p:cNvPr id="3" name="Group 13"/>
          <p:cNvGrpSpPr>
            <a:grpSpLocks/>
          </p:cNvGrpSpPr>
          <p:nvPr/>
        </p:nvGrpSpPr>
        <p:grpSpPr bwMode="auto">
          <a:xfrm>
            <a:off x="2501900" y="3335338"/>
            <a:ext cx="1319212" cy="1246187"/>
            <a:chOff x="1481" y="1909"/>
            <a:chExt cx="831" cy="785"/>
          </a:xfrm>
        </p:grpSpPr>
        <p:sp>
          <p:nvSpPr>
            <p:cNvPr id="13" name="Text Box 14"/>
            <p:cNvSpPr txBox="1">
              <a:spLocks noChangeArrowheads="1"/>
            </p:cNvSpPr>
            <p:nvPr/>
          </p:nvSpPr>
          <p:spPr bwMode="auto">
            <a:xfrm>
              <a:off x="1818" y="1934"/>
              <a:ext cx="469" cy="250"/>
            </a:xfrm>
            <a:prstGeom prst="rect">
              <a:avLst/>
            </a:prstGeom>
            <a:noFill/>
            <a:ln w="9525">
              <a:noFill/>
              <a:miter lim="800000"/>
              <a:headEnd/>
              <a:tailEnd/>
            </a:ln>
            <a:effectLst/>
          </p:spPr>
          <p:txBody>
            <a:bodyPr>
              <a:spAutoFit/>
            </a:bodyPr>
            <a:lstStyle/>
            <a:p>
              <a:pPr>
                <a:spcBef>
                  <a:spcPct val="50000"/>
                </a:spcBef>
              </a:pPr>
              <a:r>
                <a:rPr lang="zh-CN" altLang="en-US" sz="2000" b="1"/>
                <a:t>模拟</a:t>
              </a:r>
            </a:p>
          </p:txBody>
        </p:sp>
        <p:sp>
          <p:nvSpPr>
            <p:cNvPr id="14" name="Text Box 15"/>
            <p:cNvSpPr txBox="1">
              <a:spLocks noChangeArrowheads="1"/>
            </p:cNvSpPr>
            <p:nvPr/>
          </p:nvSpPr>
          <p:spPr bwMode="auto">
            <a:xfrm>
              <a:off x="1818" y="2444"/>
              <a:ext cx="462" cy="250"/>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FF0000"/>
                  </a:solidFill>
                </a:rPr>
                <a:t>数字</a:t>
              </a:r>
            </a:p>
          </p:txBody>
        </p:sp>
        <p:sp>
          <p:nvSpPr>
            <p:cNvPr id="15" name="Line 16"/>
            <p:cNvSpPr>
              <a:spLocks noChangeShapeType="1"/>
            </p:cNvSpPr>
            <p:nvPr/>
          </p:nvSpPr>
          <p:spPr bwMode="auto">
            <a:xfrm>
              <a:off x="1629" y="2098"/>
              <a:ext cx="0" cy="494"/>
            </a:xfrm>
            <a:prstGeom prst="line">
              <a:avLst/>
            </a:prstGeom>
            <a:noFill/>
            <a:ln w="9525">
              <a:solidFill>
                <a:schemeClr val="tx1"/>
              </a:solidFill>
              <a:round/>
              <a:headEnd/>
              <a:tailEnd/>
            </a:ln>
            <a:effectLst/>
          </p:spPr>
          <p:txBody>
            <a:bodyPr wrap="none"/>
            <a:lstStyle/>
            <a:p>
              <a:endParaRPr lang="zh-CN" altLang="en-US"/>
            </a:p>
          </p:txBody>
        </p:sp>
        <p:sp>
          <p:nvSpPr>
            <p:cNvPr id="16" name="Line 17"/>
            <p:cNvSpPr>
              <a:spLocks noChangeShapeType="1"/>
            </p:cNvSpPr>
            <p:nvPr/>
          </p:nvSpPr>
          <p:spPr bwMode="auto">
            <a:xfrm>
              <a:off x="1629" y="2107"/>
              <a:ext cx="214" cy="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17" name="Line 18"/>
            <p:cNvSpPr>
              <a:spLocks noChangeShapeType="1"/>
            </p:cNvSpPr>
            <p:nvPr/>
          </p:nvSpPr>
          <p:spPr bwMode="auto">
            <a:xfrm>
              <a:off x="1637" y="2584"/>
              <a:ext cx="214" cy="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18" name="Line 19"/>
            <p:cNvSpPr>
              <a:spLocks noChangeShapeType="1"/>
            </p:cNvSpPr>
            <p:nvPr/>
          </p:nvSpPr>
          <p:spPr bwMode="auto">
            <a:xfrm flipH="1">
              <a:off x="2312" y="1909"/>
              <a:ext cx="0" cy="337"/>
            </a:xfrm>
            <a:prstGeom prst="line">
              <a:avLst/>
            </a:prstGeom>
            <a:noFill/>
            <a:ln w="9525">
              <a:solidFill>
                <a:schemeClr val="tx1"/>
              </a:solidFill>
              <a:round/>
              <a:headEnd/>
              <a:tailEnd/>
            </a:ln>
            <a:effectLst/>
          </p:spPr>
          <p:txBody>
            <a:bodyPr wrap="none"/>
            <a:lstStyle/>
            <a:p>
              <a:endParaRPr lang="zh-CN" altLang="en-US"/>
            </a:p>
          </p:txBody>
        </p:sp>
        <p:sp>
          <p:nvSpPr>
            <p:cNvPr id="19" name="Line 20"/>
            <p:cNvSpPr>
              <a:spLocks noChangeShapeType="1"/>
            </p:cNvSpPr>
            <p:nvPr/>
          </p:nvSpPr>
          <p:spPr bwMode="auto">
            <a:xfrm>
              <a:off x="2172" y="2065"/>
              <a:ext cx="139" cy="0"/>
            </a:xfrm>
            <a:prstGeom prst="line">
              <a:avLst/>
            </a:prstGeom>
            <a:noFill/>
            <a:ln w="9525">
              <a:solidFill>
                <a:schemeClr val="tx1"/>
              </a:solidFill>
              <a:round/>
              <a:headEnd/>
              <a:tailEnd/>
            </a:ln>
            <a:effectLst/>
          </p:spPr>
          <p:txBody>
            <a:bodyPr wrap="none"/>
            <a:lstStyle/>
            <a:p>
              <a:endParaRPr lang="zh-CN" altLang="en-US"/>
            </a:p>
          </p:txBody>
        </p:sp>
        <p:sp>
          <p:nvSpPr>
            <p:cNvPr id="20" name="Line 21"/>
            <p:cNvSpPr>
              <a:spLocks noChangeShapeType="1"/>
            </p:cNvSpPr>
            <p:nvPr/>
          </p:nvSpPr>
          <p:spPr bwMode="auto">
            <a:xfrm>
              <a:off x="1481" y="2288"/>
              <a:ext cx="139" cy="0"/>
            </a:xfrm>
            <a:prstGeom prst="line">
              <a:avLst/>
            </a:prstGeom>
            <a:noFill/>
            <a:ln w="9525">
              <a:solidFill>
                <a:schemeClr val="tx1"/>
              </a:solidFill>
              <a:round/>
              <a:headEnd/>
              <a:tailEnd/>
            </a:ln>
            <a:effectLst/>
          </p:spPr>
          <p:txBody>
            <a:bodyPr wrap="none"/>
            <a:lstStyle/>
            <a:p>
              <a:endParaRPr lang="zh-CN" altLang="en-US"/>
            </a:p>
          </p:txBody>
        </p:sp>
      </p:grpSp>
      <p:sp>
        <p:nvSpPr>
          <p:cNvPr id="21" name="Text Box 22"/>
          <p:cNvSpPr txBox="1">
            <a:spLocks noChangeArrowheads="1"/>
          </p:cNvSpPr>
          <p:nvPr/>
        </p:nvSpPr>
        <p:spPr bwMode="auto">
          <a:xfrm>
            <a:off x="3094037" y="4973638"/>
            <a:ext cx="744538" cy="396875"/>
          </a:xfrm>
          <a:prstGeom prst="rect">
            <a:avLst/>
          </a:prstGeom>
          <a:noFill/>
          <a:ln w="9525">
            <a:noFill/>
            <a:miter lim="800000"/>
            <a:headEnd/>
            <a:tailEnd/>
          </a:ln>
          <a:effectLst/>
        </p:spPr>
        <p:txBody>
          <a:bodyPr>
            <a:spAutoFit/>
          </a:bodyPr>
          <a:lstStyle/>
          <a:p>
            <a:pPr>
              <a:spcBef>
                <a:spcPct val="50000"/>
              </a:spcBef>
            </a:pPr>
            <a:r>
              <a:rPr lang="zh-CN" altLang="en-US" sz="2000" b="1"/>
              <a:t>模拟</a:t>
            </a:r>
          </a:p>
        </p:txBody>
      </p:sp>
      <p:sp>
        <p:nvSpPr>
          <p:cNvPr id="22" name="Text Box 23"/>
          <p:cNvSpPr txBox="1">
            <a:spLocks noChangeArrowheads="1"/>
          </p:cNvSpPr>
          <p:nvPr/>
        </p:nvSpPr>
        <p:spPr bwMode="auto">
          <a:xfrm>
            <a:off x="3094037" y="5783263"/>
            <a:ext cx="733425" cy="396875"/>
          </a:xfrm>
          <a:prstGeom prst="rect">
            <a:avLst/>
          </a:prstGeom>
          <a:noFill/>
          <a:ln w="9525">
            <a:noFill/>
            <a:miter lim="800000"/>
            <a:headEnd/>
            <a:tailEnd/>
          </a:ln>
          <a:effectLst/>
        </p:spPr>
        <p:txBody>
          <a:bodyPr>
            <a:spAutoFit/>
          </a:bodyPr>
          <a:lstStyle/>
          <a:p>
            <a:pPr>
              <a:spcBef>
                <a:spcPct val="50000"/>
              </a:spcBef>
            </a:pPr>
            <a:r>
              <a:rPr lang="zh-CN" altLang="en-US" sz="2000" b="1"/>
              <a:t>数字</a:t>
            </a:r>
          </a:p>
        </p:txBody>
      </p:sp>
      <p:sp>
        <p:nvSpPr>
          <p:cNvPr id="23" name="Line 24"/>
          <p:cNvSpPr>
            <a:spLocks noChangeShapeType="1"/>
          </p:cNvSpPr>
          <p:nvPr/>
        </p:nvSpPr>
        <p:spPr bwMode="auto">
          <a:xfrm>
            <a:off x="2794000" y="5233988"/>
            <a:ext cx="0" cy="784225"/>
          </a:xfrm>
          <a:prstGeom prst="line">
            <a:avLst/>
          </a:prstGeom>
          <a:noFill/>
          <a:ln w="9525">
            <a:solidFill>
              <a:schemeClr val="tx1"/>
            </a:solidFill>
            <a:round/>
            <a:headEnd/>
            <a:tailEnd/>
          </a:ln>
          <a:effectLst/>
        </p:spPr>
        <p:txBody>
          <a:bodyPr wrap="none"/>
          <a:lstStyle/>
          <a:p>
            <a:endParaRPr lang="zh-CN" altLang="en-US"/>
          </a:p>
        </p:txBody>
      </p:sp>
      <p:sp>
        <p:nvSpPr>
          <p:cNvPr id="24" name="Line 25"/>
          <p:cNvSpPr>
            <a:spLocks noChangeShapeType="1"/>
          </p:cNvSpPr>
          <p:nvPr/>
        </p:nvSpPr>
        <p:spPr bwMode="auto">
          <a:xfrm>
            <a:off x="2794000" y="5248275"/>
            <a:ext cx="339725" cy="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5" name="Line 26"/>
          <p:cNvSpPr>
            <a:spLocks noChangeShapeType="1"/>
          </p:cNvSpPr>
          <p:nvPr/>
        </p:nvSpPr>
        <p:spPr bwMode="auto">
          <a:xfrm>
            <a:off x="2806700" y="6005513"/>
            <a:ext cx="339725" cy="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6" name="Line 27"/>
          <p:cNvSpPr>
            <a:spLocks noChangeShapeType="1"/>
          </p:cNvSpPr>
          <p:nvPr/>
        </p:nvSpPr>
        <p:spPr bwMode="auto">
          <a:xfrm>
            <a:off x="2559050" y="5535613"/>
            <a:ext cx="220662" cy="0"/>
          </a:xfrm>
          <a:prstGeom prst="line">
            <a:avLst/>
          </a:prstGeom>
          <a:noFill/>
          <a:ln w="9525">
            <a:solidFill>
              <a:schemeClr val="tx1"/>
            </a:solidFill>
            <a:round/>
            <a:headEnd/>
            <a:tailEnd/>
          </a:ln>
          <a:effectLst/>
        </p:spPr>
        <p:txBody>
          <a:bodyPr wrap="none"/>
          <a:lstStyle/>
          <a:p>
            <a:endParaRPr lang="zh-CN" altLang="en-US"/>
          </a:p>
        </p:txBody>
      </p:sp>
      <p:sp>
        <p:nvSpPr>
          <p:cNvPr id="27" name="Text Box 28"/>
          <p:cNvSpPr txBox="1">
            <a:spLocks noChangeArrowheads="1"/>
          </p:cNvSpPr>
          <p:nvPr/>
        </p:nvSpPr>
        <p:spPr bwMode="auto">
          <a:xfrm>
            <a:off x="3898900" y="4995863"/>
            <a:ext cx="3006725" cy="396875"/>
          </a:xfrm>
          <a:prstGeom prst="rect">
            <a:avLst/>
          </a:prstGeom>
          <a:noFill/>
          <a:ln w="9525">
            <a:noFill/>
            <a:miter lim="800000"/>
            <a:headEnd/>
            <a:tailEnd/>
          </a:ln>
          <a:effectLst/>
        </p:spPr>
        <p:txBody>
          <a:bodyPr>
            <a:spAutoFit/>
          </a:bodyPr>
          <a:lstStyle/>
          <a:p>
            <a:pPr>
              <a:spcBef>
                <a:spcPct val="50000"/>
              </a:spcBef>
            </a:pPr>
            <a:r>
              <a:rPr lang="en-US" altLang="zh-CN" sz="2000" b="1" dirty="0"/>
              <a:t>PAM</a:t>
            </a:r>
            <a:r>
              <a:rPr lang="zh-CN" altLang="en-US" sz="2000" b="1" dirty="0"/>
              <a:t>，</a:t>
            </a:r>
            <a:r>
              <a:rPr lang="en-US" altLang="zh-CN" sz="2000" b="1" dirty="0"/>
              <a:t>PPM</a:t>
            </a:r>
          </a:p>
        </p:txBody>
      </p:sp>
      <p:sp>
        <p:nvSpPr>
          <p:cNvPr id="28" name="Text Box 29"/>
          <p:cNvSpPr txBox="1">
            <a:spLocks noChangeArrowheads="1"/>
          </p:cNvSpPr>
          <p:nvPr/>
        </p:nvSpPr>
        <p:spPr bwMode="auto">
          <a:xfrm>
            <a:off x="3898900" y="5792788"/>
            <a:ext cx="3711575" cy="396875"/>
          </a:xfrm>
          <a:prstGeom prst="rect">
            <a:avLst/>
          </a:prstGeom>
          <a:noFill/>
          <a:ln w="9525">
            <a:noFill/>
            <a:miter lim="800000"/>
            <a:headEnd/>
            <a:tailEnd/>
          </a:ln>
          <a:effectLst/>
        </p:spPr>
        <p:txBody>
          <a:bodyPr>
            <a:spAutoFit/>
          </a:bodyPr>
          <a:lstStyle/>
          <a:p>
            <a:pPr>
              <a:spcBef>
                <a:spcPct val="50000"/>
              </a:spcBef>
            </a:pPr>
            <a:r>
              <a:rPr lang="en-US" altLang="zh-CN" sz="2000" b="1" dirty="0"/>
              <a:t>PCM</a:t>
            </a:r>
            <a:r>
              <a:rPr lang="zh-CN" altLang="en-US" sz="2000" b="1" dirty="0"/>
              <a:t>，</a:t>
            </a:r>
            <a:r>
              <a:rPr lang="en-US" altLang="zh-CN" sz="2000" b="1" dirty="0" smtClean="0"/>
              <a:t>ADPCM</a:t>
            </a:r>
            <a:endParaRPr lang="en-US" altLang="zh-CN" sz="2000" b="1" dirty="0"/>
          </a:p>
        </p:txBody>
      </p:sp>
      <p:sp>
        <p:nvSpPr>
          <p:cNvPr id="29" name="Rectangle 30"/>
          <p:cNvSpPr>
            <a:spLocks noChangeArrowheads="1"/>
          </p:cNvSpPr>
          <p:nvPr/>
        </p:nvSpPr>
        <p:spPr bwMode="auto">
          <a:xfrm>
            <a:off x="912812" y="1676400"/>
            <a:ext cx="7772400" cy="1819275"/>
          </a:xfrm>
          <a:prstGeom prst="rect">
            <a:avLst/>
          </a:prstGeom>
          <a:noFill/>
          <a:ln w="9525">
            <a:noFill/>
            <a:miter lim="800000"/>
            <a:headEnd/>
            <a:tailEnd/>
          </a:ln>
          <a:effectLst/>
        </p:spPr>
        <p:txBody>
          <a:bodyPr/>
          <a:lstStyle/>
          <a:p>
            <a:pPr marL="342900" indent="-342900">
              <a:spcBef>
                <a:spcPct val="20000"/>
              </a:spcBef>
              <a:buClr>
                <a:schemeClr val="folHlink"/>
              </a:buClr>
              <a:buFont typeface="Wingdings" pitchFamily="2" charset="2"/>
              <a:buBlip>
                <a:blip r:embed="rId2"/>
              </a:buBlip>
            </a:pPr>
            <a:r>
              <a:rPr kumimoji="0" lang="zh-CN" altLang="en-US" b="1" dirty="0">
                <a:latin typeface="Tahoma" pitchFamily="34" charset="0"/>
              </a:rPr>
              <a:t>传输方式：基带传输，</a:t>
            </a:r>
            <a:r>
              <a:rPr kumimoji="0" lang="zh-CN" altLang="en-US" b="1" dirty="0">
                <a:solidFill>
                  <a:srgbClr val="FF0000"/>
                </a:solidFill>
                <a:latin typeface="Tahoma" pitchFamily="34" charset="0"/>
              </a:rPr>
              <a:t>频带传输</a:t>
            </a:r>
          </a:p>
          <a:p>
            <a:pPr marL="342900" indent="-342900">
              <a:spcBef>
                <a:spcPct val="20000"/>
              </a:spcBef>
              <a:buClr>
                <a:schemeClr val="folHlink"/>
              </a:buClr>
              <a:buFont typeface="Wingdings" pitchFamily="2" charset="2"/>
              <a:buBlip>
                <a:blip r:embed="rId2"/>
              </a:buBlip>
            </a:pPr>
            <a:r>
              <a:rPr kumimoji="0" lang="zh-CN" altLang="en-US" b="1" dirty="0">
                <a:latin typeface="Tahoma" pitchFamily="34" charset="0"/>
              </a:rPr>
              <a:t>复用方式：频分，时分，码分和空分</a:t>
            </a:r>
          </a:p>
          <a:p>
            <a:pPr marL="342900" indent="-342900">
              <a:spcBef>
                <a:spcPct val="20000"/>
              </a:spcBef>
              <a:buClr>
                <a:schemeClr val="folHlink"/>
              </a:buClr>
              <a:buFont typeface="Wingdings" pitchFamily="2" charset="2"/>
              <a:buBlip>
                <a:blip r:embed="rId2"/>
              </a:buBlip>
            </a:pPr>
            <a:r>
              <a:rPr kumimoji="0" lang="zh-CN" altLang="en-US" b="1" dirty="0">
                <a:latin typeface="Tahoma" pitchFamily="34" charset="0"/>
              </a:rPr>
              <a:t>调制</a:t>
            </a:r>
            <a:r>
              <a:rPr kumimoji="0" lang="zh-CN" altLang="en-US" b="1" dirty="0" smtClean="0">
                <a:latin typeface="Tahoma" pitchFamily="34" charset="0"/>
              </a:rPr>
              <a:t>方式：</a:t>
            </a:r>
            <a:endParaRPr kumimoji="0" lang="zh-CN" altLang="en-US" b="1" dirty="0">
              <a:latin typeface="Tahoma" pitchFamily="34" charset="0"/>
            </a:endParaRPr>
          </a:p>
        </p:txBody>
      </p:sp>
      <p:sp>
        <p:nvSpPr>
          <p:cNvPr id="30" name="Text Box 8"/>
          <p:cNvSpPr txBox="1">
            <a:spLocks noChangeArrowheads="1"/>
          </p:cNvSpPr>
          <p:nvPr/>
        </p:nvSpPr>
        <p:spPr bwMode="auto">
          <a:xfrm>
            <a:off x="4211637" y="3124200"/>
            <a:ext cx="3940175" cy="400110"/>
          </a:xfrm>
          <a:prstGeom prst="rect">
            <a:avLst/>
          </a:prstGeom>
          <a:noFill/>
          <a:ln w="9525">
            <a:noFill/>
            <a:miter lim="800000"/>
            <a:headEnd/>
            <a:tailEnd/>
          </a:ln>
          <a:effectLst/>
        </p:spPr>
        <p:txBody>
          <a:bodyPr wrap="square">
            <a:spAutoFit/>
          </a:bodyPr>
          <a:lstStyle/>
          <a:p>
            <a:pPr>
              <a:spcBef>
                <a:spcPct val="50000"/>
              </a:spcBef>
            </a:pPr>
            <a:r>
              <a:rPr lang="zh-CN" altLang="en-US" sz="2000" b="1" dirty="0"/>
              <a:t>线性   </a:t>
            </a:r>
            <a:r>
              <a:rPr lang="en-US" altLang="zh-CN" sz="2000" b="1" dirty="0"/>
              <a:t>AM</a:t>
            </a:r>
            <a:r>
              <a:rPr lang="zh-CN" altLang="en-US" sz="2000" b="1" dirty="0" smtClean="0"/>
              <a:t>，</a:t>
            </a:r>
            <a:r>
              <a:rPr lang="en-US" altLang="zh-CN" sz="2000" b="1" dirty="0" smtClean="0"/>
              <a:t>DSB</a:t>
            </a:r>
            <a:r>
              <a:rPr lang="zh-CN" altLang="en-US" sz="2000" b="1" dirty="0" smtClean="0"/>
              <a:t>，</a:t>
            </a:r>
            <a:r>
              <a:rPr lang="en-US" altLang="zh-CN" sz="2000" b="1" dirty="0" smtClean="0"/>
              <a:t>SSB</a:t>
            </a:r>
            <a:r>
              <a:rPr lang="zh-CN" altLang="en-US" sz="2000" b="1" dirty="0"/>
              <a:t>，</a:t>
            </a:r>
            <a:r>
              <a:rPr lang="en-US" altLang="zh-CN" sz="2000" b="1" dirty="0"/>
              <a:t>VSB</a:t>
            </a:r>
          </a:p>
        </p:txBody>
      </p:sp>
      <p:sp>
        <p:nvSpPr>
          <p:cNvPr id="31" name="Text Box 9"/>
          <p:cNvSpPr txBox="1">
            <a:spLocks noChangeArrowheads="1"/>
          </p:cNvSpPr>
          <p:nvPr/>
        </p:nvSpPr>
        <p:spPr bwMode="auto">
          <a:xfrm>
            <a:off x="4200525" y="3633787"/>
            <a:ext cx="3228975" cy="396875"/>
          </a:xfrm>
          <a:prstGeom prst="rect">
            <a:avLst/>
          </a:prstGeom>
          <a:noFill/>
          <a:ln w="9525">
            <a:noFill/>
            <a:miter lim="800000"/>
            <a:headEnd/>
            <a:tailEnd/>
          </a:ln>
          <a:effectLst/>
        </p:spPr>
        <p:txBody>
          <a:bodyPr>
            <a:spAutoFit/>
          </a:bodyPr>
          <a:lstStyle/>
          <a:p>
            <a:pPr>
              <a:spcBef>
                <a:spcPct val="50000"/>
              </a:spcBef>
            </a:pPr>
            <a:r>
              <a:rPr lang="zh-CN" altLang="en-US" sz="2000" b="1" dirty="0"/>
              <a:t>非线性   </a:t>
            </a:r>
            <a:r>
              <a:rPr lang="en-US" altLang="zh-CN" sz="2000" b="1" dirty="0"/>
              <a:t>FM</a:t>
            </a:r>
            <a:r>
              <a:rPr lang="zh-CN" altLang="en-US" sz="2000" b="1" dirty="0"/>
              <a:t>，</a:t>
            </a:r>
            <a:r>
              <a:rPr lang="en-US" altLang="zh-CN" sz="2000" b="1" dirty="0"/>
              <a:t>PM</a:t>
            </a:r>
          </a:p>
        </p:txBody>
      </p:sp>
      <p:sp>
        <p:nvSpPr>
          <p:cNvPr id="32" name="Line 10"/>
          <p:cNvSpPr>
            <a:spLocks noChangeShapeType="1"/>
          </p:cNvSpPr>
          <p:nvPr/>
        </p:nvSpPr>
        <p:spPr bwMode="auto">
          <a:xfrm>
            <a:off x="3849687" y="3352800"/>
            <a:ext cx="339725" cy="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3" name="Line 11"/>
          <p:cNvSpPr>
            <a:spLocks noChangeShapeType="1"/>
          </p:cNvSpPr>
          <p:nvPr/>
        </p:nvSpPr>
        <p:spPr bwMode="auto">
          <a:xfrm>
            <a:off x="3849687" y="3886200"/>
            <a:ext cx="339725" cy="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4" name="Text Box 5"/>
          <p:cNvSpPr txBox="1">
            <a:spLocks noChangeArrowheads="1"/>
          </p:cNvSpPr>
          <p:nvPr/>
        </p:nvSpPr>
        <p:spPr bwMode="auto">
          <a:xfrm>
            <a:off x="1536699" y="3733800"/>
            <a:ext cx="1281113" cy="396875"/>
          </a:xfrm>
          <a:prstGeom prst="rect">
            <a:avLst/>
          </a:prstGeom>
          <a:noFill/>
          <a:ln w="9525">
            <a:noFill/>
            <a:miter lim="800000"/>
            <a:headEnd/>
            <a:tailEnd/>
          </a:ln>
          <a:effectLst/>
        </p:spPr>
        <p:txBody>
          <a:bodyPr>
            <a:spAutoFit/>
          </a:bodyPr>
          <a:lstStyle/>
          <a:p>
            <a:pPr>
              <a:spcBef>
                <a:spcPct val="50000"/>
              </a:spcBef>
            </a:pPr>
            <a:r>
              <a:rPr lang="zh-CN" altLang="en-US" sz="2000" b="1" dirty="0"/>
              <a:t>连续波</a:t>
            </a:r>
          </a:p>
        </p:txBody>
      </p:sp>
      <p:sp>
        <p:nvSpPr>
          <p:cNvPr id="35" name="Rectangle 4"/>
          <p:cNvSpPr txBox="1">
            <a:spLocks noChangeArrowheads="1"/>
          </p:cNvSpPr>
          <p:nvPr/>
        </p:nvSpPr>
        <p:spPr>
          <a:xfrm>
            <a:off x="303212" y="0"/>
            <a:ext cx="8229600" cy="11430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2800" b="0" i="0" u="none" strike="noStrike" kern="1200" cap="none" spc="0" normalizeH="0" baseline="0" noProof="0" dirty="0" smtClean="0">
                <a:ln>
                  <a:noFill/>
                </a:ln>
                <a:solidFill>
                  <a:schemeClr val="tx1"/>
                </a:solidFill>
                <a:effectLst/>
                <a:uLnTx/>
                <a:uFillTx/>
                <a:latin typeface="+mj-lt"/>
                <a:ea typeface="+mj-ea"/>
                <a:cs typeface="+mj-cs"/>
              </a:rPr>
              <a:t>通信系统的分类</a:t>
            </a:r>
            <a:endParaRPr kumimoji="0" lang="zh-CN" alt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27012" y="0"/>
            <a:ext cx="9220200" cy="1282402"/>
          </a:xfrm>
          <a:prstGeom prst="rect">
            <a:avLst/>
          </a:prstGeom>
          <a:noFill/>
        </p:spPr>
        <p:txBody>
          <a:bodyPr wrap="square" lIns="0" tIns="0" rIns="0" rtlCol="0">
            <a:spAutoFit/>
          </a:bodyPr>
          <a:lstStyle/>
          <a:p>
            <a:pPr>
              <a:lnSpc>
                <a:spcPts val="1000"/>
              </a:lnSpc>
            </a:pPr>
            <a:endParaRPr lang="en-US" altLang="zh-CN" sz="2400" dirty="0" smtClean="0"/>
          </a:p>
          <a:p>
            <a:pPr>
              <a:lnSpc>
                <a:spcPct val="150000"/>
              </a:lnSpc>
              <a:tabLst>
                <a:tab pos="254000" algn="l"/>
              </a:tabLst>
            </a:pPr>
            <a:r>
              <a:rPr lang="en-US" altLang="zh-CN" sz="2400" dirty="0" smtClean="0">
                <a:solidFill>
                  <a:srgbClr val="00B0F0"/>
                </a:solidFill>
                <a:latin typeface="Microsoft YaHei UI" pitchFamily="18" charset="0"/>
                <a:cs typeface="Microsoft YaHei UI" pitchFamily="18" charset="0"/>
              </a:rPr>
              <a:t>IQ</a:t>
            </a:r>
            <a:r>
              <a:rPr lang="zh-CN" altLang="en-US" sz="2400" dirty="0" smtClean="0">
                <a:solidFill>
                  <a:srgbClr val="00B0F0"/>
                </a:solidFill>
                <a:latin typeface="Microsoft YaHei UI" pitchFamily="18" charset="0"/>
                <a:cs typeface="Microsoft YaHei UI" pitchFamily="18" charset="0"/>
              </a:rPr>
              <a:t>解调</a:t>
            </a:r>
            <a:endParaRPr lang="en-US" altLang="zh-CN" sz="2400" dirty="0" smtClean="0">
              <a:solidFill>
                <a:srgbClr val="00B0F0"/>
              </a:solidFill>
              <a:latin typeface="Microsoft YaHei UI" pitchFamily="18" charset="0"/>
              <a:cs typeface="Microsoft YaHei UI" pitchFamily="18" charset="0"/>
            </a:endParaRPr>
          </a:p>
          <a:p>
            <a:pPr>
              <a:lnSpc>
                <a:spcPct val="150000"/>
              </a:lnSpc>
              <a:tabLst>
                <a:tab pos="254000" algn="l"/>
              </a:tabLst>
            </a:pPr>
            <a:endParaRPr lang="en-US" altLang="zh-CN" sz="2400" dirty="0" smtClean="0"/>
          </a:p>
        </p:txBody>
      </p:sp>
      <p:pic>
        <p:nvPicPr>
          <p:cNvPr id="4" name="图片 3"/>
          <p:cNvPicPr/>
          <p:nvPr/>
        </p:nvPicPr>
        <p:blipFill>
          <a:blip r:embed="rId2"/>
          <a:srcRect/>
          <a:stretch>
            <a:fillRect/>
          </a:stretch>
        </p:blipFill>
        <p:spPr bwMode="auto">
          <a:xfrm>
            <a:off x="531812" y="914400"/>
            <a:ext cx="8305800" cy="49530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27012" y="0"/>
            <a:ext cx="9220200" cy="1282402"/>
          </a:xfrm>
          <a:prstGeom prst="rect">
            <a:avLst/>
          </a:prstGeom>
          <a:noFill/>
        </p:spPr>
        <p:txBody>
          <a:bodyPr wrap="square" lIns="0" tIns="0" rIns="0" rtlCol="0">
            <a:spAutoFit/>
          </a:bodyPr>
          <a:lstStyle/>
          <a:p>
            <a:pPr>
              <a:lnSpc>
                <a:spcPts val="1000"/>
              </a:lnSpc>
            </a:pPr>
            <a:endParaRPr lang="en-US" altLang="zh-CN" sz="2400" dirty="0" smtClean="0"/>
          </a:p>
          <a:p>
            <a:pPr>
              <a:lnSpc>
                <a:spcPct val="150000"/>
              </a:lnSpc>
              <a:tabLst>
                <a:tab pos="254000" algn="l"/>
              </a:tabLst>
            </a:pPr>
            <a:r>
              <a:rPr lang="en-US" altLang="zh-CN" sz="2400" dirty="0" smtClean="0">
                <a:solidFill>
                  <a:srgbClr val="00B0F0"/>
                </a:solidFill>
                <a:latin typeface="Microsoft YaHei UI" pitchFamily="18" charset="0"/>
                <a:cs typeface="Microsoft YaHei UI" pitchFamily="18" charset="0"/>
              </a:rPr>
              <a:t>IQ</a:t>
            </a:r>
            <a:r>
              <a:rPr lang="zh-CN" altLang="en-US" sz="2400" dirty="0" smtClean="0">
                <a:solidFill>
                  <a:srgbClr val="00B0F0"/>
                </a:solidFill>
                <a:latin typeface="Microsoft YaHei UI" pitchFamily="18" charset="0"/>
                <a:cs typeface="Microsoft YaHei UI" pitchFamily="18" charset="0"/>
              </a:rPr>
              <a:t>解调</a:t>
            </a:r>
            <a:endParaRPr lang="en-US" altLang="zh-CN" sz="2400" dirty="0" smtClean="0">
              <a:solidFill>
                <a:srgbClr val="00B0F0"/>
              </a:solidFill>
              <a:latin typeface="Microsoft YaHei UI" pitchFamily="18" charset="0"/>
              <a:cs typeface="Microsoft YaHei UI" pitchFamily="18" charset="0"/>
            </a:endParaRPr>
          </a:p>
          <a:p>
            <a:pPr>
              <a:lnSpc>
                <a:spcPct val="150000"/>
              </a:lnSpc>
              <a:tabLst>
                <a:tab pos="254000" algn="l"/>
              </a:tabLst>
            </a:pPr>
            <a:endParaRPr lang="en-US" altLang="zh-CN" sz="2400" dirty="0" smtClean="0"/>
          </a:p>
        </p:txBody>
      </p:sp>
      <p:pic>
        <p:nvPicPr>
          <p:cNvPr id="4" name="图片 3"/>
          <p:cNvPicPr/>
          <p:nvPr/>
        </p:nvPicPr>
        <p:blipFill>
          <a:blip r:embed="rId2"/>
          <a:srcRect/>
          <a:stretch>
            <a:fillRect/>
          </a:stretch>
        </p:blipFill>
        <p:spPr bwMode="auto">
          <a:xfrm>
            <a:off x="989012" y="838200"/>
            <a:ext cx="7924800" cy="47244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27012" y="0"/>
            <a:ext cx="9220200" cy="1282402"/>
          </a:xfrm>
          <a:prstGeom prst="rect">
            <a:avLst/>
          </a:prstGeom>
          <a:noFill/>
        </p:spPr>
        <p:txBody>
          <a:bodyPr wrap="square" lIns="0" tIns="0" rIns="0" rtlCol="0">
            <a:spAutoFit/>
          </a:bodyPr>
          <a:lstStyle/>
          <a:p>
            <a:pPr>
              <a:lnSpc>
                <a:spcPts val="1000"/>
              </a:lnSpc>
            </a:pPr>
            <a:endParaRPr lang="en-US" altLang="zh-CN" sz="2400" dirty="0" smtClean="0"/>
          </a:p>
          <a:p>
            <a:pPr>
              <a:lnSpc>
                <a:spcPct val="150000"/>
              </a:lnSpc>
              <a:tabLst>
                <a:tab pos="254000" algn="l"/>
              </a:tabLst>
            </a:pPr>
            <a:r>
              <a:rPr lang="en-US" altLang="zh-CN" sz="2400" dirty="0" smtClean="0">
                <a:solidFill>
                  <a:srgbClr val="00B0F0"/>
                </a:solidFill>
                <a:latin typeface="Microsoft YaHei UI" pitchFamily="18" charset="0"/>
                <a:cs typeface="Microsoft YaHei UI" pitchFamily="18" charset="0"/>
              </a:rPr>
              <a:t>IQ</a:t>
            </a:r>
            <a:r>
              <a:rPr lang="zh-CN" altLang="en-US" sz="2400" dirty="0" smtClean="0">
                <a:solidFill>
                  <a:srgbClr val="00B0F0"/>
                </a:solidFill>
                <a:latin typeface="Microsoft YaHei UI" pitchFamily="18" charset="0"/>
                <a:cs typeface="Microsoft YaHei UI" pitchFamily="18" charset="0"/>
              </a:rPr>
              <a:t>解调</a:t>
            </a:r>
            <a:endParaRPr lang="en-US" altLang="zh-CN" sz="2400" dirty="0" smtClean="0">
              <a:solidFill>
                <a:srgbClr val="00B0F0"/>
              </a:solidFill>
              <a:latin typeface="Microsoft YaHei UI" pitchFamily="18" charset="0"/>
              <a:cs typeface="Microsoft YaHei UI" pitchFamily="18" charset="0"/>
            </a:endParaRPr>
          </a:p>
          <a:p>
            <a:pPr>
              <a:lnSpc>
                <a:spcPct val="150000"/>
              </a:lnSpc>
              <a:tabLst>
                <a:tab pos="254000" algn="l"/>
              </a:tabLst>
            </a:pPr>
            <a:endParaRPr lang="en-US" altLang="zh-CN" sz="2400" dirty="0" smtClean="0"/>
          </a:p>
        </p:txBody>
      </p:sp>
      <p:pic>
        <p:nvPicPr>
          <p:cNvPr id="4" name="图片 3"/>
          <p:cNvPicPr/>
          <p:nvPr/>
        </p:nvPicPr>
        <p:blipFill>
          <a:blip r:embed="rId2"/>
          <a:srcRect/>
          <a:stretch>
            <a:fillRect/>
          </a:stretch>
        </p:blipFill>
        <p:spPr bwMode="auto">
          <a:xfrm>
            <a:off x="836612" y="838200"/>
            <a:ext cx="8229600" cy="48768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27012" y="0"/>
            <a:ext cx="9220200" cy="1282402"/>
          </a:xfrm>
          <a:prstGeom prst="rect">
            <a:avLst/>
          </a:prstGeom>
          <a:noFill/>
        </p:spPr>
        <p:txBody>
          <a:bodyPr wrap="square" lIns="0" tIns="0" rIns="0" rtlCol="0">
            <a:spAutoFit/>
          </a:bodyPr>
          <a:lstStyle/>
          <a:p>
            <a:pPr>
              <a:lnSpc>
                <a:spcPts val="1000"/>
              </a:lnSpc>
            </a:pPr>
            <a:endParaRPr lang="en-US" altLang="zh-CN" sz="2400" dirty="0" smtClean="0"/>
          </a:p>
          <a:p>
            <a:pPr>
              <a:lnSpc>
                <a:spcPct val="150000"/>
              </a:lnSpc>
              <a:tabLst>
                <a:tab pos="254000" algn="l"/>
              </a:tabLst>
            </a:pPr>
            <a:r>
              <a:rPr lang="en-US" altLang="zh-CN" sz="2400" dirty="0" smtClean="0">
                <a:solidFill>
                  <a:srgbClr val="00B0F0"/>
                </a:solidFill>
                <a:latin typeface="Microsoft YaHei UI" pitchFamily="18" charset="0"/>
                <a:cs typeface="Microsoft YaHei UI" pitchFamily="18" charset="0"/>
              </a:rPr>
              <a:t>IQ</a:t>
            </a:r>
            <a:r>
              <a:rPr lang="zh-CN" altLang="en-US" sz="2400" dirty="0" smtClean="0">
                <a:solidFill>
                  <a:srgbClr val="00B0F0"/>
                </a:solidFill>
                <a:latin typeface="Microsoft YaHei UI" pitchFamily="18" charset="0"/>
                <a:cs typeface="Microsoft YaHei UI" pitchFamily="18" charset="0"/>
              </a:rPr>
              <a:t>解调</a:t>
            </a:r>
            <a:endParaRPr lang="en-US" altLang="zh-CN" sz="2400" dirty="0" smtClean="0">
              <a:solidFill>
                <a:srgbClr val="00B0F0"/>
              </a:solidFill>
              <a:latin typeface="Microsoft YaHei UI" pitchFamily="18" charset="0"/>
              <a:cs typeface="Microsoft YaHei UI" pitchFamily="18" charset="0"/>
            </a:endParaRPr>
          </a:p>
          <a:p>
            <a:pPr>
              <a:lnSpc>
                <a:spcPct val="150000"/>
              </a:lnSpc>
              <a:tabLst>
                <a:tab pos="254000" algn="l"/>
              </a:tabLst>
            </a:pPr>
            <a:endParaRPr lang="en-US" altLang="zh-CN" sz="2400" dirty="0" smtClean="0"/>
          </a:p>
        </p:txBody>
      </p:sp>
      <p:pic>
        <p:nvPicPr>
          <p:cNvPr id="4" name="图片 3"/>
          <p:cNvPicPr/>
          <p:nvPr/>
        </p:nvPicPr>
        <p:blipFill>
          <a:blip r:embed="rId3"/>
          <a:srcRect/>
          <a:stretch>
            <a:fillRect/>
          </a:stretch>
        </p:blipFill>
        <p:spPr bwMode="auto">
          <a:xfrm>
            <a:off x="531812" y="762000"/>
            <a:ext cx="8229600" cy="48006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902825" cy="6858000"/>
          </a:xfrm>
          <a:custGeom>
            <a:avLst/>
            <a:gdLst>
              <a:gd name="connsiteX0" fmla="*/ 0 w 9902825"/>
              <a:gd name="connsiteY0" fmla="*/ 6858000 h 6858000"/>
              <a:gd name="connsiteX1" fmla="*/ 9902825 w 9902825"/>
              <a:gd name="connsiteY1" fmla="*/ 6858000 h 6858000"/>
              <a:gd name="connsiteX2" fmla="*/ 9902825 w 9902825"/>
              <a:gd name="connsiteY2" fmla="*/ 0 h 6858000"/>
              <a:gd name="connsiteX3" fmla="*/ 0 w 9902825"/>
              <a:gd name="connsiteY3" fmla="*/ 0 h 6858000"/>
              <a:gd name="connsiteX4" fmla="*/ 0 w 9902825"/>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902825" h="6858000">
                <a:moveTo>
                  <a:pt x="0" y="6858000"/>
                </a:moveTo>
                <a:lnTo>
                  <a:pt x="9902825" y="6858000"/>
                </a:lnTo>
                <a:lnTo>
                  <a:pt x="9902825"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41300" y="6692900"/>
            <a:ext cx="50800" cy="88900"/>
          </a:xfrm>
          <a:prstGeom prst="rect">
            <a:avLst/>
          </a:prstGeom>
          <a:noFill/>
        </p:spPr>
        <p:txBody>
          <a:bodyPr wrap="none" lIns="0" tIns="0" rIns="0" rtlCol="0">
            <a:spAutoFit/>
          </a:bodyPr>
          <a:lstStyle/>
          <a:p>
            <a:pPr>
              <a:lnSpc>
                <a:spcPts val="700"/>
              </a:lnSpc>
              <a:tabLst/>
            </a:pPr>
            <a:r>
              <a:rPr lang="en-US" altLang="zh-CN" sz="806" dirty="0" smtClean="0">
                <a:solidFill>
                  <a:srgbClr val="FFFFFF"/>
                </a:solidFill>
                <a:latin typeface="Times New Roman" pitchFamily="18" charset="0"/>
                <a:cs typeface="Times New Roman" pitchFamily="18" charset="0"/>
              </a:rPr>
              <a:t>2</a:t>
            </a:r>
          </a:p>
        </p:txBody>
      </p:sp>
      <p:sp>
        <p:nvSpPr>
          <p:cNvPr id="6" name="TextBox 1"/>
          <p:cNvSpPr txBox="1"/>
          <p:nvPr/>
        </p:nvSpPr>
        <p:spPr>
          <a:xfrm>
            <a:off x="9105900" y="6642100"/>
            <a:ext cx="533400" cy="152400"/>
          </a:xfrm>
          <a:prstGeom prst="rect">
            <a:avLst/>
          </a:prstGeom>
          <a:noFill/>
        </p:spPr>
        <p:txBody>
          <a:bodyPr wrap="none" lIns="0" tIns="0" rIns="0" rtlCol="0">
            <a:spAutoFit/>
          </a:bodyPr>
          <a:lstStyle/>
          <a:p>
            <a:pPr>
              <a:lnSpc>
                <a:spcPts val="1200"/>
              </a:lnSpc>
              <a:tabLst/>
            </a:pP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
        <p:nvSpPr>
          <p:cNvPr id="9" name="TextBox 1"/>
          <p:cNvSpPr txBox="1"/>
          <p:nvPr/>
        </p:nvSpPr>
        <p:spPr>
          <a:xfrm>
            <a:off x="608012" y="228600"/>
            <a:ext cx="8763000" cy="5291192"/>
          </a:xfrm>
          <a:prstGeom prst="rect">
            <a:avLst/>
          </a:prstGeom>
          <a:noFill/>
        </p:spPr>
        <p:txBody>
          <a:bodyPr wrap="square" lIns="0" tIns="0" rIns="0" rtlCol="0">
            <a:spAutoFit/>
          </a:bodyPr>
          <a:lstStyle/>
          <a:p>
            <a:pPr algn="ctr">
              <a:lnSpc>
                <a:spcPts val="3200"/>
              </a:lnSpc>
              <a:tabLst>
                <a:tab pos="609600" algn="l"/>
                <a:tab pos="1422400" algn="l"/>
              </a:tabLst>
            </a:pPr>
            <a:r>
              <a:rPr lang="en-US" altLang="zh-CN" sz="3204" dirty="0" err="1" smtClean="0">
                <a:solidFill>
                  <a:srgbClr val="004D66"/>
                </a:solidFill>
                <a:latin typeface="Times New Roman" pitchFamily="18" charset="0"/>
                <a:cs typeface="Times New Roman" pitchFamily="18" charset="0"/>
              </a:rPr>
              <a:t>内容</a:t>
            </a:r>
            <a:endParaRPr lang="en-US" altLang="zh-CN" sz="3204" dirty="0" smtClean="0">
              <a:solidFill>
                <a:srgbClr val="004D66"/>
              </a:solidFill>
              <a:latin typeface="Times New Roman" pitchFamily="18" charset="0"/>
              <a:cs typeface="Times New Roman"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u="sng" dirty="0" smtClean="0"/>
          </a:p>
          <a:p>
            <a:pPr>
              <a:lnSpc>
                <a:spcPts val="3100"/>
              </a:lnSpc>
              <a:tabLst>
                <a:tab pos="609600" algn="l"/>
                <a:tab pos="1422400" algn="l"/>
              </a:tabLst>
            </a:pPr>
            <a:r>
              <a:rPr lang="en-US" altLang="zh-CN" sz="2402" dirty="0" smtClean="0">
                <a:solidFill>
                  <a:srgbClr val="004D66"/>
                </a:solidFill>
                <a:latin typeface="Times New Roman" pitchFamily="18" charset="0"/>
                <a:cs typeface="Times New Roman" pitchFamily="18" charset="0"/>
              </a:rPr>
              <a:t>1、</a:t>
            </a:r>
            <a:r>
              <a:rPr lang="zh-CN" altLang="en-US" sz="2402" dirty="0" smtClean="0">
                <a:solidFill>
                  <a:srgbClr val="004D66"/>
                </a:solidFill>
                <a:latin typeface="Times New Roman" pitchFamily="18" charset="0"/>
                <a:cs typeface="Times New Roman" pitchFamily="18" charset="0"/>
              </a:rPr>
              <a:t>通信系统概述</a:t>
            </a: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r>
              <a:rPr lang="en-US" altLang="zh-CN" sz="2402" dirty="0" smtClean="0">
                <a:solidFill>
                  <a:srgbClr val="004D66"/>
                </a:solidFill>
                <a:latin typeface="Times New Roman" pitchFamily="18" charset="0"/>
                <a:cs typeface="Times New Roman" pitchFamily="18" charset="0"/>
              </a:rPr>
              <a:t>2</a:t>
            </a:r>
            <a:r>
              <a:rPr lang="zh-CN" altLang="en-US" sz="2402" dirty="0" smtClean="0">
                <a:solidFill>
                  <a:srgbClr val="004D66"/>
                </a:solidFill>
                <a:latin typeface="Times New Roman" pitchFamily="18" charset="0"/>
                <a:cs typeface="Times New Roman" pitchFamily="18" charset="0"/>
              </a:rPr>
              <a:t>、信号</a:t>
            </a:r>
            <a:r>
              <a:rPr lang="en-US" altLang="zh-CN" sz="2402" dirty="0" err="1" smtClean="0">
                <a:solidFill>
                  <a:srgbClr val="004D66"/>
                </a:solidFill>
                <a:latin typeface="Times New Roman" pitchFamily="18" charset="0"/>
                <a:cs typeface="Times New Roman" pitchFamily="18" charset="0"/>
              </a:rPr>
              <a:t>调制</a:t>
            </a:r>
            <a:r>
              <a:rPr lang="zh-CN" altLang="en-US" sz="2402" dirty="0" smtClean="0">
                <a:solidFill>
                  <a:srgbClr val="004D66"/>
                </a:solidFill>
                <a:latin typeface="Times New Roman" pitchFamily="18" charset="0"/>
                <a:cs typeface="Times New Roman" pitchFamily="18" charset="0"/>
              </a:rPr>
              <a:t>基础</a:t>
            </a: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r>
              <a:rPr lang="en-US" altLang="zh-CN" sz="2402" dirty="0" smtClean="0">
                <a:solidFill>
                  <a:srgbClr val="004D66"/>
                </a:solidFill>
                <a:latin typeface="Times New Roman" pitchFamily="18" charset="0"/>
                <a:cs typeface="Times New Roman" pitchFamily="18" charset="0"/>
              </a:rPr>
              <a:t>3</a:t>
            </a:r>
            <a:r>
              <a:rPr lang="zh-CN" altLang="en-US" sz="2402" dirty="0" smtClean="0">
                <a:solidFill>
                  <a:srgbClr val="004D66"/>
                </a:solidFill>
                <a:latin typeface="Times New Roman" pitchFamily="18" charset="0"/>
                <a:cs typeface="Times New Roman" pitchFamily="18" charset="0"/>
              </a:rPr>
              <a:t>、</a:t>
            </a:r>
            <a:r>
              <a:rPr lang="en-US" altLang="zh-CN" sz="2402" dirty="0" smtClean="0">
                <a:solidFill>
                  <a:srgbClr val="004D66"/>
                </a:solidFill>
                <a:latin typeface="Times New Roman" pitchFamily="18" charset="0"/>
                <a:cs typeface="Times New Roman" pitchFamily="18" charset="0"/>
              </a:rPr>
              <a:t>IQ</a:t>
            </a:r>
            <a:r>
              <a:rPr lang="zh-CN" altLang="en-US" sz="2402" dirty="0" smtClean="0">
                <a:solidFill>
                  <a:srgbClr val="004D66"/>
                </a:solidFill>
                <a:latin typeface="Times New Roman" pitchFamily="18" charset="0"/>
                <a:cs typeface="Times New Roman" pitchFamily="18" charset="0"/>
              </a:rPr>
              <a:t>调制解调原理</a:t>
            </a:r>
            <a:endParaRPr lang="en-US" altLang="zh-CN" sz="2402"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r>
              <a:rPr lang="en-US" altLang="zh-CN" sz="2400" u="sng" dirty="0" smtClean="0">
                <a:solidFill>
                  <a:srgbClr val="004D66"/>
                </a:solidFill>
                <a:latin typeface="Times New Roman" pitchFamily="18" charset="0"/>
                <a:cs typeface="Times New Roman" pitchFamily="18" charset="0"/>
              </a:rPr>
              <a:t>4</a:t>
            </a:r>
            <a:r>
              <a:rPr lang="zh-CN" altLang="en-US" sz="2400" u="sng" dirty="0" smtClean="0">
                <a:solidFill>
                  <a:srgbClr val="004D66"/>
                </a:solidFill>
                <a:latin typeface="Times New Roman" pitchFamily="18" charset="0"/>
                <a:cs typeface="Times New Roman" pitchFamily="18" charset="0"/>
              </a:rPr>
              <a:t>、基于</a:t>
            </a:r>
            <a:r>
              <a:rPr lang="en-US" altLang="zh-CN" sz="2400" u="sng" dirty="0" smtClean="0">
                <a:solidFill>
                  <a:srgbClr val="004D66"/>
                </a:solidFill>
                <a:latin typeface="Times New Roman" pitchFamily="18" charset="0"/>
                <a:cs typeface="Times New Roman" pitchFamily="18" charset="0"/>
              </a:rPr>
              <a:t>Agilent VSA</a:t>
            </a:r>
            <a:r>
              <a:rPr lang="zh-CN" altLang="en-US" sz="2400" u="sng" dirty="0" smtClean="0">
                <a:solidFill>
                  <a:srgbClr val="004D66"/>
                </a:solidFill>
                <a:latin typeface="Times New Roman" pitchFamily="18" charset="0"/>
                <a:cs typeface="Times New Roman" pitchFamily="18" charset="0"/>
              </a:rPr>
              <a:t>的数字信号解调</a:t>
            </a:r>
            <a:endParaRPr lang="en-US" altLang="zh-CN" sz="2400" u="sng"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r>
              <a:rPr lang="en-US" altLang="zh-CN" sz="2400" dirty="0" smtClean="0">
                <a:solidFill>
                  <a:srgbClr val="004D66"/>
                </a:solidFill>
                <a:latin typeface="Times New Roman" pitchFamily="18" charset="0"/>
                <a:cs typeface="Times New Roman" pitchFamily="18" charset="0"/>
              </a:rPr>
              <a:t>5</a:t>
            </a:r>
            <a:r>
              <a:rPr lang="zh-CN" altLang="en-US" sz="2400" dirty="0" smtClean="0">
                <a:solidFill>
                  <a:srgbClr val="004D66"/>
                </a:solidFill>
                <a:latin typeface="Times New Roman" pitchFamily="18" charset="0"/>
                <a:cs typeface="Times New Roman" pitchFamily="18" charset="0"/>
              </a:rPr>
              <a:t>、一些关键技术</a:t>
            </a: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r>
              <a:rPr lang="en-US" altLang="zh-CN" sz="2400" dirty="0" smtClean="0">
                <a:solidFill>
                  <a:srgbClr val="004D66"/>
                </a:solidFill>
                <a:latin typeface="Times New Roman" pitchFamily="18" charset="0"/>
                <a:cs typeface="Times New Roman" pitchFamily="18" charset="0"/>
              </a:rPr>
              <a:t>6</a:t>
            </a:r>
            <a:r>
              <a:rPr lang="zh-CN" altLang="en-US" sz="2400" dirty="0" smtClean="0">
                <a:solidFill>
                  <a:srgbClr val="004D66"/>
                </a:solidFill>
                <a:latin typeface="Times New Roman" pitchFamily="18" charset="0"/>
                <a:cs typeface="Times New Roman" pitchFamily="18" charset="0"/>
              </a:rPr>
              <a:t>、基于</a:t>
            </a:r>
            <a:r>
              <a:rPr lang="en-US" altLang="zh-CN" sz="2400" dirty="0" smtClean="0">
                <a:solidFill>
                  <a:srgbClr val="004D66"/>
                </a:solidFill>
                <a:latin typeface="Times New Roman" pitchFamily="18" charset="0"/>
                <a:cs typeface="Times New Roman" pitchFamily="18" charset="0"/>
              </a:rPr>
              <a:t>MATLAB</a:t>
            </a:r>
            <a:r>
              <a:rPr lang="zh-CN" altLang="en-US" sz="2400" dirty="0" smtClean="0">
                <a:solidFill>
                  <a:srgbClr val="004D66"/>
                </a:solidFill>
                <a:latin typeface="Times New Roman" pitchFamily="18" charset="0"/>
                <a:cs typeface="Times New Roman" pitchFamily="18" charset="0"/>
              </a:rPr>
              <a:t>的</a:t>
            </a:r>
            <a:r>
              <a:rPr lang="en-US" altLang="zh-CN" sz="2400" dirty="0" smtClean="0">
                <a:solidFill>
                  <a:srgbClr val="004D66"/>
                </a:solidFill>
                <a:latin typeface="Times New Roman" pitchFamily="18" charset="0"/>
                <a:cs typeface="Times New Roman" pitchFamily="18" charset="0"/>
              </a:rPr>
              <a:t>QPSK</a:t>
            </a:r>
            <a:r>
              <a:rPr lang="zh-CN" altLang="en-US" sz="2400" dirty="0" smtClean="0">
                <a:solidFill>
                  <a:srgbClr val="004D66"/>
                </a:solidFill>
                <a:latin typeface="Times New Roman" pitchFamily="18" charset="0"/>
                <a:cs typeface="Times New Roman" pitchFamily="18" charset="0"/>
              </a:rPr>
              <a:t>信号解调实例</a:t>
            </a:r>
            <a:endParaRPr lang="en-US" altLang="zh-CN" sz="2400" dirty="0" smtClean="0">
              <a:solidFill>
                <a:srgbClr val="004D66"/>
              </a:solidFill>
              <a:latin typeface="Times New Roman" pitchFamily="18" charset="0"/>
              <a:cs typeface="Times New Roman" pitchFamily="18" charset="0"/>
            </a:endParaRPr>
          </a:p>
          <a:p>
            <a:pPr>
              <a:lnSpc>
                <a:spcPts val="1000"/>
              </a:lnSpc>
            </a:pPr>
            <a:endParaRPr lang="en-US" altLang="zh-CN" dirty="0" smtClean="0"/>
          </a:p>
          <a:p>
            <a:pPr>
              <a:lnSpc>
                <a:spcPts val="1000"/>
              </a:lnSpc>
            </a:pPr>
            <a:endParaRPr lang="en-US" altLang="zh-CN"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27012" y="0"/>
            <a:ext cx="9220200" cy="1282402"/>
          </a:xfrm>
          <a:prstGeom prst="rect">
            <a:avLst/>
          </a:prstGeom>
          <a:noFill/>
        </p:spPr>
        <p:txBody>
          <a:bodyPr wrap="square" lIns="0" tIns="0" rIns="0" rtlCol="0">
            <a:spAutoFit/>
          </a:bodyPr>
          <a:lstStyle/>
          <a:p>
            <a:pPr>
              <a:lnSpc>
                <a:spcPts val="1000"/>
              </a:lnSpc>
            </a:pPr>
            <a:endParaRPr lang="en-US" altLang="zh-CN" sz="2400" dirty="0" smtClean="0"/>
          </a:p>
          <a:p>
            <a:pPr>
              <a:lnSpc>
                <a:spcPct val="150000"/>
              </a:lnSpc>
              <a:tabLst>
                <a:tab pos="254000" algn="l"/>
              </a:tabLst>
            </a:pPr>
            <a:r>
              <a:rPr lang="en-US" altLang="zh-CN" sz="2400" dirty="0" smtClean="0">
                <a:solidFill>
                  <a:srgbClr val="00B0F0"/>
                </a:solidFill>
                <a:latin typeface="Microsoft YaHei UI" pitchFamily="18" charset="0"/>
                <a:cs typeface="Microsoft YaHei UI" pitchFamily="18" charset="0"/>
              </a:rPr>
              <a:t>VSA</a:t>
            </a:r>
            <a:r>
              <a:rPr lang="zh-CN" altLang="en-US" sz="2400" dirty="0" smtClean="0">
                <a:solidFill>
                  <a:srgbClr val="00B0F0"/>
                </a:solidFill>
                <a:latin typeface="Microsoft YaHei UI" pitchFamily="18" charset="0"/>
                <a:cs typeface="Microsoft YaHei UI" pitchFamily="18" charset="0"/>
              </a:rPr>
              <a:t>信号分析原理框图</a:t>
            </a:r>
            <a:endParaRPr lang="en-US" altLang="zh-CN" sz="2400" dirty="0" smtClean="0">
              <a:solidFill>
                <a:srgbClr val="00B0F0"/>
              </a:solidFill>
              <a:latin typeface="Microsoft YaHei UI" pitchFamily="18" charset="0"/>
              <a:cs typeface="Microsoft YaHei UI" pitchFamily="18" charset="0"/>
            </a:endParaRPr>
          </a:p>
          <a:p>
            <a:pPr>
              <a:lnSpc>
                <a:spcPct val="150000"/>
              </a:lnSpc>
              <a:tabLst>
                <a:tab pos="254000" algn="l"/>
              </a:tabLst>
            </a:pPr>
            <a:endParaRPr lang="en-US" altLang="zh-CN" sz="2400" dirty="0" smtClean="0"/>
          </a:p>
        </p:txBody>
      </p:sp>
      <p:pic>
        <p:nvPicPr>
          <p:cNvPr id="112641" name="Picture 1" descr="C:\Users\xiaowei-xu\AppData\Roaming\Tencent\Users\459496641\QQ\WinTemp\RichOle\)_YND6[SD@8]]LE`{MZ_HP2.jpg"/>
          <p:cNvPicPr>
            <a:picLocks noChangeAspect="1" noChangeArrowheads="1"/>
          </p:cNvPicPr>
          <p:nvPr/>
        </p:nvPicPr>
        <p:blipFill>
          <a:blip r:embed="rId2"/>
          <a:srcRect/>
          <a:stretch>
            <a:fillRect/>
          </a:stretch>
        </p:blipFill>
        <p:spPr bwMode="auto">
          <a:xfrm>
            <a:off x="310007" y="1524000"/>
            <a:ext cx="9289605" cy="36576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0" y="0"/>
            <a:ext cx="3962400" cy="543739"/>
          </a:xfrm>
          <a:prstGeom prst="rect">
            <a:avLst/>
          </a:prstGeom>
          <a:noFill/>
        </p:spPr>
        <p:txBody>
          <a:bodyPr wrap="square" lIns="0" tIns="0" rIns="0" rtlCol="0">
            <a:spAutoFit/>
          </a:bodyPr>
          <a:lstStyle/>
          <a:p>
            <a:pPr>
              <a:lnSpc>
                <a:spcPts val="1000"/>
              </a:lnSpc>
            </a:pPr>
            <a:endParaRPr lang="en-US" altLang="zh-CN" sz="2400" dirty="0" smtClean="0"/>
          </a:p>
          <a:p>
            <a:pPr>
              <a:tabLst>
                <a:tab pos="254000" algn="l"/>
              </a:tabLst>
            </a:pPr>
            <a:r>
              <a:rPr lang="en-US" altLang="zh-CN" sz="2400" dirty="0" smtClean="0">
                <a:solidFill>
                  <a:srgbClr val="00B0F0"/>
                </a:solidFill>
                <a:latin typeface="Microsoft YaHei UI" pitchFamily="18" charset="0"/>
                <a:cs typeface="Microsoft YaHei UI" pitchFamily="18" charset="0"/>
              </a:rPr>
              <a:t>VSA</a:t>
            </a:r>
            <a:r>
              <a:rPr lang="zh-CN" altLang="en-US" sz="2400" dirty="0" smtClean="0">
                <a:solidFill>
                  <a:srgbClr val="00B0F0"/>
                </a:solidFill>
                <a:latin typeface="Microsoft YaHei UI" pitchFamily="18" charset="0"/>
                <a:cs typeface="Microsoft YaHei UI" pitchFamily="18" charset="0"/>
              </a:rPr>
              <a:t>信号分析详细框图</a:t>
            </a:r>
            <a:endParaRPr lang="en-US" altLang="zh-CN" sz="2400" dirty="0" smtClean="0">
              <a:solidFill>
                <a:srgbClr val="00B0F0"/>
              </a:solidFill>
              <a:latin typeface="Microsoft YaHei UI" pitchFamily="18" charset="0"/>
              <a:cs typeface="Microsoft YaHei UI" pitchFamily="18" charset="0"/>
            </a:endParaRPr>
          </a:p>
        </p:txBody>
      </p:sp>
      <p:pic>
        <p:nvPicPr>
          <p:cNvPr id="99330" name="Picture 2"/>
          <p:cNvPicPr>
            <a:picLocks noChangeAspect="1" noChangeArrowheads="1"/>
          </p:cNvPicPr>
          <p:nvPr/>
        </p:nvPicPr>
        <p:blipFill>
          <a:blip r:embed="rId2"/>
          <a:srcRect/>
          <a:stretch>
            <a:fillRect/>
          </a:stretch>
        </p:blipFill>
        <p:spPr bwMode="auto">
          <a:xfrm>
            <a:off x="1979612" y="457200"/>
            <a:ext cx="6934200" cy="5691188"/>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27012" y="0"/>
            <a:ext cx="9220200" cy="1282402"/>
          </a:xfrm>
          <a:prstGeom prst="rect">
            <a:avLst/>
          </a:prstGeom>
          <a:noFill/>
        </p:spPr>
        <p:txBody>
          <a:bodyPr wrap="square" lIns="0" tIns="0" rIns="0" rtlCol="0">
            <a:spAutoFit/>
          </a:bodyPr>
          <a:lstStyle/>
          <a:p>
            <a:pPr>
              <a:lnSpc>
                <a:spcPts val="1000"/>
              </a:lnSpc>
            </a:pPr>
            <a:endParaRPr lang="en-US" altLang="zh-CN" sz="2400" dirty="0" smtClean="0"/>
          </a:p>
          <a:p>
            <a:pPr>
              <a:lnSpc>
                <a:spcPct val="150000"/>
              </a:lnSpc>
              <a:tabLst>
                <a:tab pos="254000" algn="l"/>
              </a:tabLst>
            </a:pPr>
            <a:r>
              <a:rPr lang="en-US" altLang="zh-CN" sz="2400" dirty="0" smtClean="0">
                <a:solidFill>
                  <a:srgbClr val="00B0F0"/>
                </a:solidFill>
                <a:latin typeface="Microsoft YaHei UI" pitchFamily="18" charset="0"/>
                <a:cs typeface="Microsoft YaHei UI" pitchFamily="18" charset="0"/>
              </a:rPr>
              <a:t>VSA</a:t>
            </a:r>
            <a:r>
              <a:rPr lang="zh-CN" altLang="en-US" sz="2400" dirty="0" smtClean="0">
                <a:solidFill>
                  <a:srgbClr val="00B0F0"/>
                </a:solidFill>
                <a:latin typeface="Microsoft YaHei UI" pitchFamily="18" charset="0"/>
                <a:cs typeface="Microsoft YaHei UI" pitchFamily="18" charset="0"/>
              </a:rPr>
              <a:t>数字解调器原理</a:t>
            </a:r>
            <a:endParaRPr lang="en-US" altLang="zh-CN" sz="2400" dirty="0" smtClean="0">
              <a:solidFill>
                <a:srgbClr val="00B0F0"/>
              </a:solidFill>
              <a:latin typeface="Microsoft YaHei UI" pitchFamily="18" charset="0"/>
              <a:cs typeface="Microsoft YaHei UI" pitchFamily="18" charset="0"/>
            </a:endParaRPr>
          </a:p>
          <a:p>
            <a:pPr>
              <a:lnSpc>
                <a:spcPct val="150000"/>
              </a:lnSpc>
              <a:tabLst>
                <a:tab pos="254000" algn="l"/>
              </a:tabLst>
            </a:pPr>
            <a:endParaRPr lang="en-US" altLang="zh-CN" sz="2400" dirty="0" smtClean="0"/>
          </a:p>
        </p:txBody>
      </p:sp>
      <p:pic>
        <p:nvPicPr>
          <p:cNvPr id="100354" name="Picture 2"/>
          <p:cNvPicPr>
            <a:picLocks noChangeAspect="1" noChangeArrowheads="1"/>
          </p:cNvPicPr>
          <p:nvPr/>
        </p:nvPicPr>
        <p:blipFill>
          <a:blip r:embed="rId2"/>
          <a:srcRect/>
          <a:stretch>
            <a:fillRect/>
          </a:stretch>
        </p:blipFill>
        <p:spPr bwMode="auto">
          <a:xfrm>
            <a:off x="608012" y="685800"/>
            <a:ext cx="8153400" cy="5501217"/>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902825" cy="6858000"/>
          </a:xfrm>
          <a:custGeom>
            <a:avLst/>
            <a:gdLst>
              <a:gd name="connsiteX0" fmla="*/ 0 w 9902825"/>
              <a:gd name="connsiteY0" fmla="*/ 6858000 h 6858000"/>
              <a:gd name="connsiteX1" fmla="*/ 9902825 w 9902825"/>
              <a:gd name="connsiteY1" fmla="*/ 6858000 h 6858000"/>
              <a:gd name="connsiteX2" fmla="*/ 9902825 w 9902825"/>
              <a:gd name="connsiteY2" fmla="*/ 0 h 6858000"/>
              <a:gd name="connsiteX3" fmla="*/ 0 w 9902825"/>
              <a:gd name="connsiteY3" fmla="*/ 0 h 6858000"/>
              <a:gd name="connsiteX4" fmla="*/ 0 w 9902825"/>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902825" h="6858000">
                <a:moveTo>
                  <a:pt x="0" y="6858000"/>
                </a:moveTo>
                <a:lnTo>
                  <a:pt x="9902825" y="6858000"/>
                </a:lnTo>
                <a:lnTo>
                  <a:pt x="9902825"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725676" y="941324"/>
            <a:ext cx="6076442" cy="3951224"/>
          </a:xfrm>
          <a:custGeom>
            <a:avLst/>
            <a:gdLst>
              <a:gd name="connsiteX0" fmla="*/ 0 w 6076442"/>
              <a:gd name="connsiteY0" fmla="*/ 3786759 h 3951224"/>
              <a:gd name="connsiteX1" fmla="*/ 164338 w 6076442"/>
              <a:gd name="connsiteY1" fmla="*/ 3951223 h 3951224"/>
              <a:gd name="connsiteX2" fmla="*/ 5911977 w 6076442"/>
              <a:gd name="connsiteY2" fmla="*/ 3951223 h 3951224"/>
              <a:gd name="connsiteX3" fmla="*/ 6076442 w 6076442"/>
              <a:gd name="connsiteY3" fmla="*/ 3786759 h 3951224"/>
              <a:gd name="connsiteX4" fmla="*/ 6076442 w 6076442"/>
              <a:gd name="connsiteY4" fmla="*/ 164464 h 3951224"/>
              <a:gd name="connsiteX5" fmla="*/ 5911977 w 6076442"/>
              <a:gd name="connsiteY5" fmla="*/ 0 h 3951224"/>
              <a:gd name="connsiteX6" fmla="*/ 164338 w 6076442"/>
              <a:gd name="connsiteY6" fmla="*/ 0 h 3951224"/>
              <a:gd name="connsiteX7" fmla="*/ 0 w 6076442"/>
              <a:gd name="connsiteY7" fmla="*/ 164464 h 3951224"/>
              <a:gd name="connsiteX8" fmla="*/ 0 w 6076442"/>
              <a:gd name="connsiteY8" fmla="*/ 3786759 h 39512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6076442" h="3951224">
                <a:moveTo>
                  <a:pt x="0" y="3786759"/>
                </a:moveTo>
                <a:cubicBezTo>
                  <a:pt x="0" y="3877691"/>
                  <a:pt x="73532" y="3951223"/>
                  <a:pt x="164338" y="3951223"/>
                </a:cubicBezTo>
                <a:lnTo>
                  <a:pt x="5911977" y="3951223"/>
                </a:lnTo>
                <a:cubicBezTo>
                  <a:pt x="6002908" y="3951223"/>
                  <a:pt x="6076442" y="3877691"/>
                  <a:pt x="6076442" y="3786759"/>
                </a:cubicBezTo>
                <a:lnTo>
                  <a:pt x="6076442" y="164464"/>
                </a:lnTo>
                <a:cubicBezTo>
                  <a:pt x="6076442" y="73659"/>
                  <a:pt x="6002908" y="0"/>
                  <a:pt x="5911977" y="0"/>
                </a:cubicBezTo>
                <a:lnTo>
                  <a:pt x="164338" y="0"/>
                </a:lnTo>
                <a:cubicBezTo>
                  <a:pt x="73532" y="0"/>
                  <a:pt x="0" y="73659"/>
                  <a:pt x="0" y="164464"/>
                </a:cubicBezTo>
                <a:lnTo>
                  <a:pt x="0" y="3786759"/>
                </a:lnTo>
              </a:path>
            </a:pathLst>
          </a:custGeom>
          <a:solidFill>
            <a:srgbClr val="FFFFD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1716309" y="931957"/>
            <a:ext cx="6095174" cy="3969956"/>
          </a:xfrm>
          <a:custGeom>
            <a:avLst/>
            <a:gdLst>
              <a:gd name="connsiteX0" fmla="*/ 9366 w 6095174"/>
              <a:gd name="connsiteY0" fmla="*/ 3796125 h 3969956"/>
              <a:gd name="connsiteX1" fmla="*/ 173704 w 6095174"/>
              <a:gd name="connsiteY1" fmla="*/ 3960590 h 3969956"/>
              <a:gd name="connsiteX2" fmla="*/ 5921343 w 6095174"/>
              <a:gd name="connsiteY2" fmla="*/ 3960590 h 3969956"/>
              <a:gd name="connsiteX3" fmla="*/ 6085808 w 6095174"/>
              <a:gd name="connsiteY3" fmla="*/ 3796125 h 3969956"/>
              <a:gd name="connsiteX4" fmla="*/ 6085808 w 6095174"/>
              <a:gd name="connsiteY4" fmla="*/ 173831 h 3969956"/>
              <a:gd name="connsiteX5" fmla="*/ 5921343 w 6095174"/>
              <a:gd name="connsiteY5" fmla="*/ 9366 h 3969956"/>
              <a:gd name="connsiteX6" fmla="*/ 173704 w 6095174"/>
              <a:gd name="connsiteY6" fmla="*/ 9366 h 3969956"/>
              <a:gd name="connsiteX7" fmla="*/ 9366 w 6095174"/>
              <a:gd name="connsiteY7" fmla="*/ 173831 h 3969956"/>
              <a:gd name="connsiteX8" fmla="*/ 9366 w 6095174"/>
              <a:gd name="connsiteY8" fmla="*/ 3796125 h 39699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6095174" h="3969956">
                <a:moveTo>
                  <a:pt x="9366" y="3796125"/>
                </a:moveTo>
                <a:cubicBezTo>
                  <a:pt x="9366" y="3887057"/>
                  <a:pt x="82899" y="3960590"/>
                  <a:pt x="173704" y="3960590"/>
                </a:cubicBezTo>
                <a:lnTo>
                  <a:pt x="5921343" y="3960590"/>
                </a:lnTo>
                <a:cubicBezTo>
                  <a:pt x="6012275" y="3960590"/>
                  <a:pt x="6085808" y="3887057"/>
                  <a:pt x="6085808" y="3796125"/>
                </a:cubicBezTo>
                <a:lnTo>
                  <a:pt x="6085808" y="173831"/>
                </a:lnTo>
                <a:cubicBezTo>
                  <a:pt x="6085808" y="83026"/>
                  <a:pt x="6012275" y="9366"/>
                  <a:pt x="5921343" y="9366"/>
                </a:cubicBezTo>
                <a:lnTo>
                  <a:pt x="173704" y="9366"/>
                </a:lnTo>
                <a:cubicBezTo>
                  <a:pt x="82899" y="9366"/>
                  <a:pt x="9366" y="83026"/>
                  <a:pt x="9366" y="173831"/>
                </a:cubicBezTo>
                <a:lnTo>
                  <a:pt x="9366" y="3796125"/>
                </a:lnTo>
              </a:path>
            </a:pathLst>
          </a:custGeom>
          <a:solidFill>
            <a:srgbClr val="000000">
              <a:alpha val="0"/>
            </a:srgbClr>
          </a:solidFill>
          <a:ln w="12700">
            <a:solidFill>
              <a:srgbClr val="FFFFD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4593590" y="1679575"/>
            <a:ext cx="171830" cy="116205"/>
          </a:xfrm>
          <a:custGeom>
            <a:avLst/>
            <a:gdLst>
              <a:gd name="connsiteX0" fmla="*/ 0 w 171830"/>
              <a:gd name="connsiteY0" fmla="*/ 58039 h 116205"/>
              <a:gd name="connsiteX1" fmla="*/ 85851 w 171830"/>
              <a:gd name="connsiteY1" fmla="*/ 0 h 116205"/>
              <a:gd name="connsiteX2" fmla="*/ 171830 w 171830"/>
              <a:gd name="connsiteY2" fmla="*/ 58039 h 116205"/>
              <a:gd name="connsiteX3" fmla="*/ 85851 w 171830"/>
              <a:gd name="connsiteY3" fmla="*/ 116204 h 116205"/>
              <a:gd name="connsiteX4" fmla="*/ 0 w 171830"/>
              <a:gd name="connsiteY4" fmla="*/ 58039 h 11620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71830" h="116205">
                <a:moveTo>
                  <a:pt x="0" y="58039"/>
                </a:moveTo>
                <a:cubicBezTo>
                  <a:pt x="0" y="26035"/>
                  <a:pt x="38480" y="0"/>
                  <a:pt x="85851" y="0"/>
                </a:cubicBezTo>
                <a:cubicBezTo>
                  <a:pt x="133350" y="0"/>
                  <a:pt x="171830" y="26035"/>
                  <a:pt x="171830" y="58039"/>
                </a:cubicBezTo>
                <a:cubicBezTo>
                  <a:pt x="171830" y="90170"/>
                  <a:pt x="133350" y="116204"/>
                  <a:pt x="85851" y="116204"/>
                </a:cubicBezTo>
                <a:cubicBezTo>
                  <a:pt x="38480" y="116204"/>
                  <a:pt x="0" y="90170"/>
                  <a:pt x="0" y="58039"/>
                </a:cubicBezTo>
              </a:path>
            </a:pathLst>
          </a:custGeom>
          <a:solidFill>
            <a:srgbClr val="0000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4587240" y="1673225"/>
            <a:ext cx="184530" cy="128905"/>
          </a:xfrm>
          <a:custGeom>
            <a:avLst/>
            <a:gdLst>
              <a:gd name="connsiteX0" fmla="*/ 6350 w 184530"/>
              <a:gd name="connsiteY0" fmla="*/ 64389 h 128905"/>
              <a:gd name="connsiteX1" fmla="*/ 92201 w 184530"/>
              <a:gd name="connsiteY1" fmla="*/ 6350 h 128905"/>
              <a:gd name="connsiteX2" fmla="*/ 178180 w 184530"/>
              <a:gd name="connsiteY2" fmla="*/ 64389 h 128905"/>
              <a:gd name="connsiteX3" fmla="*/ 92201 w 184530"/>
              <a:gd name="connsiteY3" fmla="*/ 122554 h 128905"/>
              <a:gd name="connsiteX4" fmla="*/ 6350 w 184530"/>
              <a:gd name="connsiteY4" fmla="*/ 64389 h 12890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84530" h="128905">
                <a:moveTo>
                  <a:pt x="6350" y="64389"/>
                </a:moveTo>
                <a:cubicBezTo>
                  <a:pt x="6350" y="32385"/>
                  <a:pt x="44830" y="6350"/>
                  <a:pt x="92201" y="6350"/>
                </a:cubicBezTo>
                <a:cubicBezTo>
                  <a:pt x="139700" y="6350"/>
                  <a:pt x="178180" y="32385"/>
                  <a:pt x="178180" y="64389"/>
                </a:cubicBezTo>
                <a:cubicBezTo>
                  <a:pt x="178180" y="96520"/>
                  <a:pt x="139700" y="122554"/>
                  <a:pt x="92201" y="122554"/>
                </a:cubicBezTo>
                <a:cubicBezTo>
                  <a:pt x="44830" y="122554"/>
                  <a:pt x="6350" y="96520"/>
                  <a:pt x="6350" y="64389"/>
                </a:cubicBezTo>
              </a:path>
            </a:pathLst>
          </a:custGeom>
          <a:solidFill>
            <a:srgbClr val="000000">
              <a:alpha val="0"/>
            </a:srgbClr>
          </a:solidFill>
          <a:ln w="12700">
            <a:solidFill>
              <a:srgbClr val="0000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4334764" y="1494408"/>
            <a:ext cx="296544" cy="405638"/>
          </a:xfrm>
          <a:custGeom>
            <a:avLst/>
            <a:gdLst>
              <a:gd name="connsiteX0" fmla="*/ 30479 w 296544"/>
              <a:gd name="connsiteY0" fmla="*/ 318389 h 405638"/>
              <a:gd name="connsiteX1" fmla="*/ 15875 w 296544"/>
              <a:gd name="connsiteY1" fmla="*/ 360552 h 405638"/>
              <a:gd name="connsiteX2" fmla="*/ 38989 w 296544"/>
              <a:gd name="connsiteY2" fmla="*/ 395223 h 405638"/>
              <a:gd name="connsiteX3" fmla="*/ 32003 w 296544"/>
              <a:gd name="connsiteY3" fmla="*/ 405638 h 405638"/>
              <a:gd name="connsiteX4" fmla="*/ 0 w 296544"/>
              <a:gd name="connsiteY4" fmla="*/ 362711 h 405638"/>
              <a:gd name="connsiteX5" fmla="*/ 22225 w 296544"/>
              <a:gd name="connsiteY5" fmla="*/ 300989 h 405638"/>
              <a:gd name="connsiteX6" fmla="*/ 72263 w 296544"/>
              <a:gd name="connsiteY6" fmla="*/ 226695 h 405638"/>
              <a:gd name="connsiteX7" fmla="*/ 88138 w 296544"/>
              <a:gd name="connsiteY7" fmla="*/ 188341 h 405638"/>
              <a:gd name="connsiteX8" fmla="*/ 66928 w 296544"/>
              <a:gd name="connsiteY8" fmla="*/ 152654 h 405638"/>
              <a:gd name="connsiteX9" fmla="*/ 73914 w 296544"/>
              <a:gd name="connsiteY9" fmla="*/ 142239 h 405638"/>
              <a:gd name="connsiteX10" fmla="*/ 113538 w 296544"/>
              <a:gd name="connsiteY10" fmla="*/ 148717 h 405638"/>
              <a:gd name="connsiteX11" fmla="*/ 144779 w 296544"/>
              <a:gd name="connsiteY11" fmla="*/ 119126 h 405638"/>
              <a:gd name="connsiteX12" fmla="*/ 195326 w 296544"/>
              <a:gd name="connsiteY12" fmla="*/ 44196 h 405638"/>
              <a:gd name="connsiteX13" fmla="*/ 244601 w 296544"/>
              <a:gd name="connsiteY13" fmla="*/ 0 h 405638"/>
              <a:gd name="connsiteX14" fmla="*/ 296545 w 296544"/>
              <a:gd name="connsiteY14" fmla="*/ 13462 h 405638"/>
              <a:gd name="connsiteX15" fmla="*/ 289559 w 296544"/>
              <a:gd name="connsiteY15" fmla="*/ 23876 h 405638"/>
              <a:gd name="connsiteX16" fmla="*/ 249301 w 296544"/>
              <a:gd name="connsiteY16" fmla="*/ 14605 h 405638"/>
              <a:gd name="connsiteX17" fmla="*/ 214883 w 296544"/>
              <a:gd name="connsiteY17" fmla="*/ 45085 h 405638"/>
              <a:gd name="connsiteX18" fmla="*/ 156717 w 296544"/>
              <a:gd name="connsiteY18" fmla="*/ 131317 h 405638"/>
              <a:gd name="connsiteX19" fmla="*/ 118490 w 296544"/>
              <a:gd name="connsiteY19" fmla="*/ 161925 h 405638"/>
              <a:gd name="connsiteX20" fmla="*/ 85470 w 296544"/>
              <a:gd name="connsiteY20" fmla="*/ 155067 h 405638"/>
              <a:gd name="connsiteX21" fmla="*/ 83057 w 296544"/>
              <a:gd name="connsiteY21" fmla="*/ 158495 h 405638"/>
              <a:gd name="connsiteX22" fmla="*/ 101600 w 296544"/>
              <a:gd name="connsiteY22" fmla="*/ 188848 h 405638"/>
              <a:gd name="connsiteX23" fmla="*/ 88138 w 296544"/>
              <a:gd name="connsiteY23" fmla="*/ 233045 h 405638"/>
              <a:gd name="connsiteX24" fmla="*/ 30479 w 296544"/>
              <a:gd name="connsiteY24" fmla="*/ 318389 h 40563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Lst>
            <a:rect l="l" t="t" r="r" b="b"/>
            <a:pathLst>
              <a:path w="296544" h="405638">
                <a:moveTo>
                  <a:pt x="30479" y="318389"/>
                </a:moveTo>
                <a:cubicBezTo>
                  <a:pt x="20320" y="333501"/>
                  <a:pt x="15366" y="347598"/>
                  <a:pt x="15875" y="360552"/>
                </a:cubicBezTo>
                <a:cubicBezTo>
                  <a:pt x="16382" y="373633"/>
                  <a:pt x="24002" y="385191"/>
                  <a:pt x="38989" y="395223"/>
                </a:cubicBezTo>
                <a:lnTo>
                  <a:pt x="32003" y="405638"/>
                </a:lnTo>
                <a:cubicBezTo>
                  <a:pt x="13080" y="392811"/>
                  <a:pt x="2413" y="378460"/>
                  <a:pt x="0" y="362711"/>
                </a:cubicBezTo>
                <a:cubicBezTo>
                  <a:pt x="-2285" y="346836"/>
                  <a:pt x="5079" y="326263"/>
                  <a:pt x="22225" y="300989"/>
                </a:cubicBezTo>
                <a:lnTo>
                  <a:pt x="72263" y="226695"/>
                </a:lnTo>
                <a:cubicBezTo>
                  <a:pt x="81660" y="212851"/>
                  <a:pt x="86867" y="200025"/>
                  <a:pt x="88138" y="188341"/>
                </a:cubicBezTo>
                <a:cubicBezTo>
                  <a:pt x="89280" y="176530"/>
                  <a:pt x="82295" y="164719"/>
                  <a:pt x="66928" y="152654"/>
                </a:cubicBezTo>
                <a:lnTo>
                  <a:pt x="73914" y="142239"/>
                </a:lnTo>
                <a:cubicBezTo>
                  <a:pt x="90423" y="150114"/>
                  <a:pt x="103632" y="152273"/>
                  <a:pt x="113538" y="148717"/>
                </a:cubicBezTo>
                <a:cubicBezTo>
                  <a:pt x="123444" y="145288"/>
                  <a:pt x="133857" y="135382"/>
                  <a:pt x="144779" y="119126"/>
                </a:cubicBezTo>
                <a:lnTo>
                  <a:pt x="195326" y="44196"/>
                </a:lnTo>
                <a:cubicBezTo>
                  <a:pt x="212597" y="18669"/>
                  <a:pt x="228980" y="3937"/>
                  <a:pt x="244601" y="0"/>
                </a:cubicBezTo>
                <a:cubicBezTo>
                  <a:pt x="260222" y="-3809"/>
                  <a:pt x="277495" y="635"/>
                  <a:pt x="296545" y="13462"/>
                </a:cubicBezTo>
                <a:lnTo>
                  <a:pt x="289559" y="23876"/>
                </a:lnTo>
                <a:cubicBezTo>
                  <a:pt x="274573" y="13716"/>
                  <a:pt x="261111" y="10668"/>
                  <a:pt x="249301" y="14605"/>
                </a:cubicBezTo>
                <a:cubicBezTo>
                  <a:pt x="237363" y="18541"/>
                  <a:pt x="225932" y="28702"/>
                  <a:pt x="214883" y="45085"/>
                </a:cubicBezTo>
                <a:lnTo>
                  <a:pt x="156717" y="131317"/>
                </a:lnTo>
                <a:cubicBezTo>
                  <a:pt x="144017" y="150114"/>
                  <a:pt x="131317" y="160273"/>
                  <a:pt x="118490" y="161925"/>
                </a:cubicBezTo>
                <a:cubicBezTo>
                  <a:pt x="105664" y="163576"/>
                  <a:pt x="94614" y="161289"/>
                  <a:pt x="85470" y="155067"/>
                </a:cubicBezTo>
                <a:lnTo>
                  <a:pt x="83057" y="158495"/>
                </a:lnTo>
                <a:cubicBezTo>
                  <a:pt x="93471" y="165480"/>
                  <a:pt x="99567" y="175641"/>
                  <a:pt x="101600" y="188848"/>
                </a:cubicBezTo>
                <a:cubicBezTo>
                  <a:pt x="103632" y="202057"/>
                  <a:pt x="99059" y="216661"/>
                  <a:pt x="88138" y="233045"/>
                </a:cubicBezTo>
                <a:lnTo>
                  <a:pt x="30479" y="318389"/>
                </a:lnTo>
              </a:path>
            </a:pathLst>
          </a:custGeom>
          <a:solidFill>
            <a:srgbClr val="00CC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4510659" y="1764919"/>
            <a:ext cx="153289" cy="141604"/>
          </a:xfrm>
          <a:custGeom>
            <a:avLst/>
            <a:gdLst>
              <a:gd name="connsiteX0" fmla="*/ 0 w 153289"/>
              <a:gd name="connsiteY0" fmla="*/ 102997 h 141604"/>
              <a:gd name="connsiteX1" fmla="*/ 153288 w 153289"/>
              <a:gd name="connsiteY1" fmla="*/ 0 h 141604"/>
              <a:gd name="connsiteX2" fmla="*/ 83438 w 153289"/>
              <a:gd name="connsiteY2" fmla="*/ 141604 h 141604"/>
              <a:gd name="connsiteX3" fmla="*/ 0 w 153289"/>
              <a:gd name="connsiteY3" fmla="*/ 102997 h 141604"/>
              <a:gd name="connsiteX4" fmla="*/ 0 w 153289"/>
              <a:gd name="connsiteY4" fmla="*/ 102997 h 1416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53289" h="141604">
                <a:moveTo>
                  <a:pt x="0" y="102997"/>
                </a:moveTo>
                <a:lnTo>
                  <a:pt x="153288" y="0"/>
                </a:lnTo>
                <a:lnTo>
                  <a:pt x="83438" y="141604"/>
                </a:lnTo>
                <a:lnTo>
                  <a:pt x="0" y="102997"/>
                </a:lnTo>
                <a:lnTo>
                  <a:pt x="0" y="102997"/>
                </a:lnTo>
              </a:path>
            </a:pathLst>
          </a:custGeom>
          <a:solidFill>
            <a:srgbClr val="00C2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4504309" y="1758569"/>
            <a:ext cx="165989" cy="154304"/>
          </a:xfrm>
          <a:custGeom>
            <a:avLst/>
            <a:gdLst>
              <a:gd name="connsiteX0" fmla="*/ 6350 w 165989"/>
              <a:gd name="connsiteY0" fmla="*/ 109347 h 154304"/>
              <a:gd name="connsiteX1" fmla="*/ 159638 w 165989"/>
              <a:gd name="connsiteY1" fmla="*/ 6350 h 154304"/>
              <a:gd name="connsiteX2" fmla="*/ 89788 w 165989"/>
              <a:gd name="connsiteY2" fmla="*/ 147954 h 154304"/>
              <a:gd name="connsiteX3" fmla="*/ 6350 w 165989"/>
              <a:gd name="connsiteY3" fmla="*/ 109347 h 154304"/>
              <a:gd name="connsiteX4" fmla="*/ 6350 w 165989"/>
              <a:gd name="connsiteY4" fmla="*/ 109347 h 1543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5989" h="154304">
                <a:moveTo>
                  <a:pt x="6350" y="109347"/>
                </a:moveTo>
                <a:lnTo>
                  <a:pt x="159638" y="6350"/>
                </a:lnTo>
                <a:lnTo>
                  <a:pt x="89788" y="147954"/>
                </a:lnTo>
                <a:lnTo>
                  <a:pt x="6350" y="109347"/>
                </a:lnTo>
                <a:lnTo>
                  <a:pt x="6350" y="109347"/>
                </a:lnTo>
              </a:path>
            </a:pathLst>
          </a:custGeom>
          <a:ln w="12700">
            <a:solidFill>
              <a:srgbClr val="00C2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2196087" y="1430023"/>
            <a:ext cx="62468" cy="3109841"/>
          </a:xfrm>
          <a:custGeom>
            <a:avLst/>
            <a:gdLst>
              <a:gd name="connsiteX0" fmla="*/ 15617 w 62468"/>
              <a:gd name="connsiteY0" fmla="*/ 3094224 h 3109841"/>
              <a:gd name="connsiteX1" fmla="*/ 15617 w 62468"/>
              <a:gd name="connsiteY1" fmla="*/ 15617 h 3109841"/>
            </a:gdLst>
            <a:ahLst/>
            <a:cxnLst>
              <a:cxn ang="0">
                <a:pos x="connsiteX0" y="connsiteY0"/>
              </a:cxn>
              <a:cxn ang="1">
                <a:pos x="connsiteX1" y="connsiteY1"/>
              </a:cxn>
            </a:cxnLst>
            <a:rect l="l" t="t" r="r" b="b"/>
            <a:pathLst>
              <a:path w="62468" h="3109841">
                <a:moveTo>
                  <a:pt x="15617" y="3094224"/>
                </a:moveTo>
                <a:lnTo>
                  <a:pt x="15617" y="15617"/>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2196087" y="4517012"/>
            <a:ext cx="4855837" cy="62468"/>
          </a:xfrm>
          <a:custGeom>
            <a:avLst/>
            <a:gdLst>
              <a:gd name="connsiteX0" fmla="*/ 15617 w 4855837"/>
              <a:gd name="connsiteY0" fmla="*/ 15617 h 62468"/>
              <a:gd name="connsiteX1" fmla="*/ 4840220 w 4855837"/>
              <a:gd name="connsiteY1" fmla="*/ 15617 h 62468"/>
            </a:gdLst>
            <a:ahLst/>
            <a:cxnLst>
              <a:cxn ang="0">
                <a:pos x="connsiteX0" y="connsiteY0"/>
              </a:cxn>
              <a:cxn ang="1">
                <a:pos x="connsiteX1" y="connsiteY1"/>
              </a:cxn>
            </a:cxnLst>
            <a:rect l="l" t="t" r="r" b="b"/>
            <a:pathLst>
              <a:path w="4855837" h="62468">
                <a:moveTo>
                  <a:pt x="15617" y="15617"/>
                </a:moveTo>
                <a:lnTo>
                  <a:pt x="4840220" y="15617"/>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Freeform 3"/>
          <p:cNvSpPr/>
          <p:nvPr/>
        </p:nvSpPr>
        <p:spPr>
          <a:xfrm>
            <a:off x="5087365" y="2822448"/>
            <a:ext cx="186055" cy="117729"/>
          </a:xfrm>
          <a:custGeom>
            <a:avLst/>
            <a:gdLst>
              <a:gd name="connsiteX0" fmla="*/ 0 w 186055"/>
              <a:gd name="connsiteY0" fmla="*/ 58292 h 117729"/>
              <a:gd name="connsiteX1" fmla="*/ 186055 w 186055"/>
              <a:gd name="connsiteY1" fmla="*/ 0 h 117729"/>
              <a:gd name="connsiteX2" fmla="*/ 57023 w 186055"/>
              <a:gd name="connsiteY2" fmla="*/ 117728 h 117729"/>
              <a:gd name="connsiteX3" fmla="*/ 0 w 186055"/>
              <a:gd name="connsiteY3" fmla="*/ 58292 h 117729"/>
              <a:gd name="connsiteX4" fmla="*/ 0 w 186055"/>
              <a:gd name="connsiteY4" fmla="*/ 58292 h 11772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86055" h="117729">
                <a:moveTo>
                  <a:pt x="0" y="58292"/>
                </a:moveTo>
                <a:lnTo>
                  <a:pt x="186055" y="0"/>
                </a:lnTo>
                <a:lnTo>
                  <a:pt x="57023" y="117728"/>
                </a:lnTo>
                <a:lnTo>
                  <a:pt x="0" y="58292"/>
                </a:lnTo>
                <a:lnTo>
                  <a:pt x="0" y="58292"/>
                </a:lnTo>
              </a:path>
            </a:pathLst>
          </a:custGeom>
          <a:solidFill>
            <a:srgbClr val="FFFF8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5081015" y="2816098"/>
            <a:ext cx="198755" cy="130429"/>
          </a:xfrm>
          <a:custGeom>
            <a:avLst/>
            <a:gdLst>
              <a:gd name="connsiteX0" fmla="*/ 6350 w 198755"/>
              <a:gd name="connsiteY0" fmla="*/ 64642 h 130429"/>
              <a:gd name="connsiteX1" fmla="*/ 192405 w 198755"/>
              <a:gd name="connsiteY1" fmla="*/ 6350 h 130429"/>
              <a:gd name="connsiteX2" fmla="*/ 63373 w 198755"/>
              <a:gd name="connsiteY2" fmla="*/ 124078 h 130429"/>
              <a:gd name="connsiteX3" fmla="*/ 6350 w 198755"/>
              <a:gd name="connsiteY3" fmla="*/ 64642 h 130429"/>
              <a:gd name="connsiteX4" fmla="*/ 6350 w 198755"/>
              <a:gd name="connsiteY4" fmla="*/ 64642 h 13042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8755" h="130429">
                <a:moveTo>
                  <a:pt x="6350" y="64642"/>
                </a:moveTo>
                <a:lnTo>
                  <a:pt x="192405" y="6350"/>
                </a:lnTo>
                <a:lnTo>
                  <a:pt x="63373" y="124078"/>
                </a:lnTo>
                <a:lnTo>
                  <a:pt x="6350" y="64642"/>
                </a:lnTo>
                <a:lnTo>
                  <a:pt x="6350" y="64642"/>
                </a:lnTo>
              </a:path>
            </a:pathLst>
          </a:custGeom>
          <a:ln w="12700">
            <a:solidFill>
              <a:srgbClr val="FFFF8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Freeform 3"/>
          <p:cNvSpPr/>
          <p:nvPr/>
        </p:nvSpPr>
        <p:spPr>
          <a:xfrm>
            <a:off x="4715383" y="1749551"/>
            <a:ext cx="114172" cy="151384"/>
          </a:xfrm>
          <a:custGeom>
            <a:avLst/>
            <a:gdLst>
              <a:gd name="connsiteX0" fmla="*/ 23748 w 114172"/>
              <a:gd name="connsiteY0" fmla="*/ 151383 h 151384"/>
              <a:gd name="connsiteX1" fmla="*/ 0 w 114172"/>
              <a:gd name="connsiteY1" fmla="*/ 0 h 151384"/>
              <a:gd name="connsiteX2" fmla="*/ 114172 w 114172"/>
              <a:gd name="connsiteY2" fmla="*/ 121920 h 151384"/>
              <a:gd name="connsiteX3" fmla="*/ 23748 w 114172"/>
              <a:gd name="connsiteY3" fmla="*/ 151383 h 151384"/>
              <a:gd name="connsiteX4" fmla="*/ 23748 w 114172"/>
              <a:gd name="connsiteY4" fmla="*/ 151383 h 15138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4172" h="151384">
                <a:moveTo>
                  <a:pt x="23748" y="151383"/>
                </a:moveTo>
                <a:lnTo>
                  <a:pt x="0" y="0"/>
                </a:lnTo>
                <a:lnTo>
                  <a:pt x="114172" y="121920"/>
                </a:lnTo>
                <a:lnTo>
                  <a:pt x="23748" y="151383"/>
                </a:lnTo>
                <a:lnTo>
                  <a:pt x="23748" y="151383"/>
                </a:lnTo>
              </a:path>
            </a:pathLst>
          </a:custGeom>
          <a:solidFill>
            <a:srgbClr val="0000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4709033" y="1743201"/>
            <a:ext cx="126872" cy="164084"/>
          </a:xfrm>
          <a:custGeom>
            <a:avLst/>
            <a:gdLst>
              <a:gd name="connsiteX0" fmla="*/ 30098 w 126872"/>
              <a:gd name="connsiteY0" fmla="*/ 157733 h 164084"/>
              <a:gd name="connsiteX1" fmla="*/ 6350 w 126872"/>
              <a:gd name="connsiteY1" fmla="*/ 6350 h 164084"/>
              <a:gd name="connsiteX2" fmla="*/ 120522 w 126872"/>
              <a:gd name="connsiteY2" fmla="*/ 128270 h 164084"/>
              <a:gd name="connsiteX3" fmla="*/ 30098 w 126872"/>
              <a:gd name="connsiteY3" fmla="*/ 157733 h 164084"/>
              <a:gd name="connsiteX4" fmla="*/ 30098 w 126872"/>
              <a:gd name="connsiteY4" fmla="*/ 157733 h 16408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6872" h="164084">
                <a:moveTo>
                  <a:pt x="30098" y="157733"/>
                </a:moveTo>
                <a:lnTo>
                  <a:pt x="6350" y="6350"/>
                </a:lnTo>
                <a:lnTo>
                  <a:pt x="120522" y="128270"/>
                </a:lnTo>
                <a:lnTo>
                  <a:pt x="30098" y="157733"/>
                </a:lnTo>
                <a:lnTo>
                  <a:pt x="30098" y="157733"/>
                </a:lnTo>
              </a:path>
            </a:pathLst>
          </a:custGeom>
          <a:ln w="12700">
            <a:solidFill>
              <a:srgbClr val="0000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4970145" y="1898650"/>
            <a:ext cx="789432" cy="206120"/>
          </a:xfrm>
          <a:custGeom>
            <a:avLst/>
            <a:gdLst>
              <a:gd name="connsiteX0" fmla="*/ 783082 w 789432"/>
              <a:gd name="connsiteY0" fmla="*/ 6350 h 206120"/>
              <a:gd name="connsiteX1" fmla="*/ 594105 w 789432"/>
              <a:gd name="connsiteY1" fmla="*/ 6350 h 206120"/>
              <a:gd name="connsiteX2" fmla="*/ 6350 w 789432"/>
              <a:gd name="connsiteY2" fmla="*/ 199770 h 206120"/>
            </a:gdLst>
            <a:ahLst/>
            <a:cxnLst>
              <a:cxn ang="0">
                <a:pos x="connsiteX0" y="connsiteY0"/>
              </a:cxn>
              <a:cxn ang="1">
                <a:pos x="connsiteX1" y="connsiteY1"/>
              </a:cxn>
              <a:cxn ang="2">
                <a:pos x="connsiteX2" y="connsiteY2"/>
              </a:cxn>
            </a:cxnLst>
            <a:rect l="l" t="t" r="r" b="b"/>
            <a:pathLst>
              <a:path w="789432" h="206120">
                <a:moveTo>
                  <a:pt x="783082" y="6350"/>
                </a:moveTo>
                <a:lnTo>
                  <a:pt x="594105" y="6350"/>
                </a:lnTo>
                <a:lnTo>
                  <a:pt x="6350" y="19977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Freeform 3"/>
          <p:cNvSpPr/>
          <p:nvPr/>
        </p:nvSpPr>
        <p:spPr>
          <a:xfrm>
            <a:off x="4974844" y="2012823"/>
            <a:ext cx="200152" cy="92582"/>
          </a:xfrm>
          <a:custGeom>
            <a:avLst/>
            <a:gdLst>
              <a:gd name="connsiteX0" fmla="*/ 200152 w 200152"/>
              <a:gd name="connsiteY0" fmla="*/ 66928 h 92582"/>
              <a:gd name="connsiteX1" fmla="*/ 0 w 200152"/>
              <a:gd name="connsiteY1" fmla="*/ 92582 h 92582"/>
              <a:gd name="connsiteX2" fmla="*/ 158369 w 200152"/>
              <a:gd name="connsiteY2" fmla="*/ 0 h 92582"/>
              <a:gd name="connsiteX3" fmla="*/ 200152 w 200152"/>
              <a:gd name="connsiteY3" fmla="*/ 66928 h 92582"/>
              <a:gd name="connsiteX4" fmla="*/ 200152 w 200152"/>
              <a:gd name="connsiteY4" fmla="*/ 66928 h 9258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00152" h="92582">
                <a:moveTo>
                  <a:pt x="200152" y="66928"/>
                </a:moveTo>
                <a:lnTo>
                  <a:pt x="0" y="92582"/>
                </a:lnTo>
                <a:lnTo>
                  <a:pt x="158369" y="0"/>
                </a:lnTo>
                <a:lnTo>
                  <a:pt x="200152" y="66928"/>
                </a:lnTo>
                <a:lnTo>
                  <a:pt x="200152" y="669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3"/>
          <p:cNvSpPr/>
          <p:nvPr/>
        </p:nvSpPr>
        <p:spPr>
          <a:xfrm>
            <a:off x="4968494" y="2006473"/>
            <a:ext cx="212852" cy="105282"/>
          </a:xfrm>
          <a:custGeom>
            <a:avLst/>
            <a:gdLst>
              <a:gd name="connsiteX0" fmla="*/ 206502 w 212852"/>
              <a:gd name="connsiteY0" fmla="*/ 73278 h 105282"/>
              <a:gd name="connsiteX1" fmla="*/ 6350 w 212852"/>
              <a:gd name="connsiteY1" fmla="*/ 98932 h 105282"/>
              <a:gd name="connsiteX2" fmla="*/ 164719 w 212852"/>
              <a:gd name="connsiteY2" fmla="*/ 6350 h 105282"/>
              <a:gd name="connsiteX3" fmla="*/ 206502 w 212852"/>
              <a:gd name="connsiteY3" fmla="*/ 73278 h 105282"/>
              <a:gd name="connsiteX4" fmla="*/ 206502 w 212852"/>
              <a:gd name="connsiteY4" fmla="*/ 73278 h 10528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2852" h="105282">
                <a:moveTo>
                  <a:pt x="206502" y="73278"/>
                </a:moveTo>
                <a:lnTo>
                  <a:pt x="6350" y="98932"/>
                </a:lnTo>
                <a:lnTo>
                  <a:pt x="164719" y="6350"/>
                </a:lnTo>
                <a:lnTo>
                  <a:pt x="206502" y="73278"/>
                </a:lnTo>
                <a:lnTo>
                  <a:pt x="206502" y="732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935476" y="3600450"/>
            <a:ext cx="877061" cy="137414"/>
          </a:xfrm>
          <a:custGeom>
            <a:avLst/>
            <a:gdLst>
              <a:gd name="connsiteX0" fmla="*/ 870711 w 877061"/>
              <a:gd name="connsiteY0" fmla="*/ 131064 h 137414"/>
              <a:gd name="connsiteX1" fmla="*/ 737870 w 877061"/>
              <a:gd name="connsiteY1" fmla="*/ 128523 h 137414"/>
              <a:gd name="connsiteX2" fmla="*/ 6350 w 877061"/>
              <a:gd name="connsiteY2" fmla="*/ 6350 h 137414"/>
            </a:gdLst>
            <a:ahLst/>
            <a:cxnLst>
              <a:cxn ang="0">
                <a:pos x="connsiteX0" y="connsiteY0"/>
              </a:cxn>
              <a:cxn ang="1">
                <a:pos x="connsiteX1" y="connsiteY1"/>
              </a:cxn>
              <a:cxn ang="2">
                <a:pos x="connsiteX2" y="connsiteY2"/>
              </a:cxn>
            </a:cxnLst>
            <a:rect l="l" t="t" r="r" b="b"/>
            <a:pathLst>
              <a:path w="877061" h="137414">
                <a:moveTo>
                  <a:pt x="870711" y="131064"/>
                </a:moveTo>
                <a:lnTo>
                  <a:pt x="737870" y="128523"/>
                </a:lnTo>
                <a:lnTo>
                  <a:pt x="6350"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3923029" y="3598417"/>
            <a:ext cx="201676" cy="71501"/>
          </a:xfrm>
          <a:custGeom>
            <a:avLst/>
            <a:gdLst>
              <a:gd name="connsiteX0" fmla="*/ 182245 w 201676"/>
              <a:gd name="connsiteY0" fmla="*/ 71501 h 71501"/>
              <a:gd name="connsiteX1" fmla="*/ 0 w 201676"/>
              <a:gd name="connsiteY1" fmla="*/ 4953 h 71501"/>
              <a:gd name="connsiteX2" fmla="*/ 201676 w 201676"/>
              <a:gd name="connsiteY2" fmla="*/ 0 h 71501"/>
              <a:gd name="connsiteX3" fmla="*/ 182245 w 201676"/>
              <a:gd name="connsiteY3" fmla="*/ 71501 h 71501"/>
              <a:gd name="connsiteX4" fmla="*/ 182245 w 201676"/>
              <a:gd name="connsiteY4" fmla="*/ 71501 h 715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01676" h="71501">
                <a:moveTo>
                  <a:pt x="182245" y="71501"/>
                </a:moveTo>
                <a:lnTo>
                  <a:pt x="0" y="4953"/>
                </a:lnTo>
                <a:lnTo>
                  <a:pt x="201676" y="0"/>
                </a:lnTo>
                <a:lnTo>
                  <a:pt x="182245" y="71501"/>
                </a:lnTo>
                <a:lnTo>
                  <a:pt x="182245" y="7150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3"/>
          <p:cNvSpPr/>
          <p:nvPr/>
        </p:nvSpPr>
        <p:spPr>
          <a:xfrm>
            <a:off x="3916679" y="3592067"/>
            <a:ext cx="214376" cy="84201"/>
          </a:xfrm>
          <a:custGeom>
            <a:avLst/>
            <a:gdLst>
              <a:gd name="connsiteX0" fmla="*/ 188595 w 214376"/>
              <a:gd name="connsiteY0" fmla="*/ 77851 h 84201"/>
              <a:gd name="connsiteX1" fmla="*/ 6350 w 214376"/>
              <a:gd name="connsiteY1" fmla="*/ 11303 h 84201"/>
              <a:gd name="connsiteX2" fmla="*/ 208026 w 214376"/>
              <a:gd name="connsiteY2" fmla="*/ 6350 h 84201"/>
              <a:gd name="connsiteX3" fmla="*/ 188595 w 214376"/>
              <a:gd name="connsiteY3" fmla="*/ 77851 h 84201"/>
              <a:gd name="connsiteX4" fmla="*/ 188595 w 214376"/>
              <a:gd name="connsiteY4" fmla="*/ 77851 h 842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376" h="84201">
                <a:moveTo>
                  <a:pt x="188595" y="77851"/>
                </a:moveTo>
                <a:lnTo>
                  <a:pt x="6350" y="11303"/>
                </a:lnTo>
                <a:lnTo>
                  <a:pt x="208026" y="6350"/>
                </a:lnTo>
                <a:lnTo>
                  <a:pt x="188595" y="77851"/>
                </a:lnTo>
                <a:lnTo>
                  <a:pt x="188595" y="7785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2966466" y="2513583"/>
            <a:ext cx="886460" cy="141605"/>
          </a:xfrm>
          <a:custGeom>
            <a:avLst/>
            <a:gdLst>
              <a:gd name="connsiteX0" fmla="*/ 6350 w 886460"/>
              <a:gd name="connsiteY0" fmla="*/ 6350 h 141605"/>
              <a:gd name="connsiteX1" fmla="*/ 144907 w 886460"/>
              <a:gd name="connsiteY1" fmla="*/ 9017 h 141605"/>
              <a:gd name="connsiteX2" fmla="*/ 880110 w 886460"/>
              <a:gd name="connsiteY2" fmla="*/ 135255 h 141605"/>
            </a:gdLst>
            <a:ahLst/>
            <a:cxnLst>
              <a:cxn ang="0">
                <a:pos x="connsiteX0" y="connsiteY0"/>
              </a:cxn>
              <a:cxn ang="1">
                <a:pos x="connsiteX1" y="connsiteY1"/>
              </a:cxn>
              <a:cxn ang="2">
                <a:pos x="connsiteX2" y="connsiteY2"/>
              </a:cxn>
            </a:cxnLst>
            <a:rect l="l" t="t" r="r" b="b"/>
            <a:pathLst>
              <a:path w="886460" h="141605">
                <a:moveTo>
                  <a:pt x="6350" y="6350"/>
                </a:moveTo>
                <a:lnTo>
                  <a:pt x="144907" y="9017"/>
                </a:lnTo>
                <a:lnTo>
                  <a:pt x="880110" y="13525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3655821" y="2578735"/>
            <a:ext cx="203200" cy="74295"/>
          </a:xfrm>
          <a:custGeom>
            <a:avLst/>
            <a:gdLst>
              <a:gd name="connsiteX0" fmla="*/ 20828 w 203200"/>
              <a:gd name="connsiteY0" fmla="*/ 0 h 74295"/>
              <a:gd name="connsiteX1" fmla="*/ 203200 w 203200"/>
              <a:gd name="connsiteY1" fmla="*/ 69214 h 74295"/>
              <a:gd name="connsiteX2" fmla="*/ 0 w 203200"/>
              <a:gd name="connsiteY2" fmla="*/ 74294 h 74295"/>
              <a:gd name="connsiteX3" fmla="*/ 20828 w 203200"/>
              <a:gd name="connsiteY3" fmla="*/ 0 h 74295"/>
              <a:gd name="connsiteX4" fmla="*/ 20828 w 203200"/>
              <a:gd name="connsiteY4" fmla="*/ 0 h 7429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03200" h="74295">
                <a:moveTo>
                  <a:pt x="20828" y="0"/>
                </a:moveTo>
                <a:lnTo>
                  <a:pt x="203200" y="69214"/>
                </a:lnTo>
                <a:lnTo>
                  <a:pt x="0" y="74294"/>
                </a:lnTo>
                <a:lnTo>
                  <a:pt x="20828" y="0"/>
                </a:lnTo>
                <a:lnTo>
                  <a:pt x="20828"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3"/>
          <p:cNvSpPr/>
          <p:nvPr/>
        </p:nvSpPr>
        <p:spPr>
          <a:xfrm>
            <a:off x="3649471" y="2572385"/>
            <a:ext cx="215900" cy="86995"/>
          </a:xfrm>
          <a:custGeom>
            <a:avLst/>
            <a:gdLst>
              <a:gd name="connsiteX0" fmla="*/ 27178 w 215900"/>
              <a:gd name="connsiteY0" fmla="*/ 6350 h 86995"/>
              <a:gd name="connsiteX1" fmla="*/ 209550 w 215900"/>
              <a:gd name="connsiteY1" fmla="*/ 75564 h 86995"/>
              <a:gd name="connsiteX2" fmla="*/ 6350 w 215900"/>
              <a:gd name="connsiteY2" fmla="*/ 80644 h 86995"/>
              <a:gd name="connsiteX3" fmla="*/ 27178 w 215900"/>
              <a:gd name="connsiteY3" fmla="*/ 6350 h 86995"/>
              <a:gd name="connsiteX4" fmla="*/ 27178 w 215900"/>
              <a:gd name="connsiteY4" fmla="*/ 6350 h 8699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5900" h="86995">
                <a:moveTo>
                  <a:pt x="27178" y="6350"/>
                </a:moveTo>
                <a:lnTo>
                  <a:pt x="209550" y="75564"/>
                </a:lnTo>
                <a:lnTo>
                  <a:pt x="6350" y="80644"/>
                </a:lnTo>
                <a:lnTo>
                  <a:pt x="27178" y="6350"/>
                </a:lnTo>
                <a:lnTo>
                  <a:pt x="27178"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Freeform 3"/>
          <p:cNvSpPr/>
          <p:nvPr/>
        </p:nvSpPr>
        <p:spPr>
          <a:xfrm>
            <a:off x="4681092" y="1706117"/>
            <a:ext cx="42164" cy="32258"/>
          </a:xfrm>
          <a:custGeom>
            <a:avLst/>
            <a:gdLst>
              <a:gd name="connsiteX0" fmla="*/ 0 w 42164"/>
              <a:gd name="connsiteY0" fmla="*/ 16129 h 32258"/>
              <a:gd name="connsiteX1" fmla="*/ 21082 w 42164"/>
              <a:gd name="connsiteY1" fmla="*/ 0 h 32258"/>
              <a:gd name="connsiteX2" fmla="*/ 42164 w 42164"/>
              <a:gd name="connsiteY2" fmla="*/ 16129 h 32258"/>
              <a:gd name="connsiteX3" fmla="*/ 21082 w 42164"/>
              <a:gd name="connsiteY3" fmla="*/ 32258 h 32258"/>
              <a:gd name="connsiteX4" fmla="*/ 0 w 42164"/>
              <a:gd name="connsiteY4" fmla="*/ 16129 h 3225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2164" h="32258">
                <a:moveTo>
                  <a:pt x="0" y="16129"/>
                </a:moveTo>
                <a:cubicBezTo>
                  <a:pt x="0" y="7239"/>
                  <a:pt x="9397" y="0"/>
                  <a:pt x="21082" y="0"/>
                </a:cubicBezTo>
                <a:cubicBezTo>
                  <a:pt x="32766" y="0"/>
                  <a:pt x="42164" y="7239"/>
                  <a:pt x="42164" y="16129"/>
                </a:cubicBezTo>
                <a:cubicBezTo>
                  <a:pt x="42164" y="25019"/>
                  <a:pt x="32766" y="32258"/>
                  <a:pt x="21082" y="32258"/>
                </a:cubicBezTo>
                <a:cubicBezTo>
                  <a:pt x="9397" y="32258"/>
                  <a:pt x="0" y="25019"/>
                  <a:pt x="0" y="16129"/>
                </a:cubicBezTo>
              </a:path>
            </a:pathLst>
          </a:custGeom>
          <a:solidFill>
            <a:srgbClr val="0000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3"/>
          <p:cNvSpPr/>
          <p:nvPr/>
        </p:nvSpPr>
        <p:spPr>
          <a:xfrm>
            <a:off x="4671726" y="1696751"/>
            <a:ext cx="60896" cy="50990"/>
          </a:xfrm>
          <a:custGeom>
            <a:avLst/>
            <a:gdLst>
              <a:gd name="connsiteX0" fmla="*/ 9366 w 60896"/>
              <a:gd name="connsiteY0" fmla="*/ 25495 h 50990"/>
              <a:gd name="connsiteX1" fmla="*/ 30448 w 60896"/>
              <a:gd name="connsiteY1" fmla="*/ 9366 h 50990"/>
              <a:gd name="connsiteX2" fmla="*/ 51530 w 60896"/>
              <a:gd name="connsiteY2" fmla="*/ 25495 h 50990"/>
              <a:gd name="connsiteX3" fmla="*/ 30448 w 60896"/>
              <a:gd name="connsiteY3" fmla="*/ 41624 h 50990"/>
              <a:gd name="connsiteX4" fmla="*/ 9366 w 60896"/>
              <a:gd name="connsiteY4" fmla="*/ 25495 h 5099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0896" h="50990">
                <a:moveTo>
                  <a:pt x="9366" y="25495"/>
                </a:moveTo>
                <a:cubicBezTo>
                  <a:pt x="9366" y="16605"/>
                  <a:pt x="18763" y="9366"/>
                  <a:pt x="30448" y="9366"/>
                </a:cubicBezTo>
                <a:cubicBezTo>
                  <a:pt x="42132" y="9366"/>
                  <a:pt x="51530" y="16605"/>
                  <a:pt x="51530" y="25495"/>
                </a:cubicBezTo>
                <a:cubicBezTo>
                  <a:pt x="51530" y="34385"/>
                  <a:pt x="42132" y="41624"/>
                  <a:pt x="30448" y="41624"/>
                </a:cubicBezTo>
                <a:cubicBezTo>
                  <a:pt x="18763" y="41624"/>
                  <a:pt x="9366" y="34385"/>
                  <a:pt x="9366" y="25495"/>
                </a:cubicBezTo>
              </a:path>
            </a:pathLst>
          </a:custGeom>
          <a:solidFill>
            <a:srgbClr val="000000">
              <a:alpha val="0"/>
            </a:srgbClr>
          </a:solidFill>
          <a:ln w="12700">
            <a:solidFill>
              <a:srgbClr val="0000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3"/>
          <p:cNvSpPr/>
          <p:nvPr/>
        </p:nvSpPr>
        <p:spPr>
          <a:xfrm>
            <a:off x="5124961" y="2777366"/>
            <a:ext cx="597019" cy="62468"/>
          </a:xfrm>
          <a:custGeom>
            <a:avLst/>
            <a:gdLst>
              <a:gd name="connsiteX0" fmla="*/ 15617 w 597019"/>
              <a:gd name="connsiteY0" fmla="*/ 15617 h 62468"/>
              <a:gd name="connsiteX1" fmla="*/ 581402 w 597019"/>
              <a:gd name="connsiteY1" fmla="*/ 15617 h 62468"/>
            </a:gdLst>
            <a:ahLst/>
            <a:cxnLst>
              <a:cxn ang="0">
                <a:pos x="connsiteX0" y="connsiteY0"/>
              </a:cxn>
              <a:cxn ang="1">
                <a:pos x="connsiteX1" y="connsiteY1"/>
              </a:cxn>
            </a:cxnLst>
            <a:rect l="l" t="t" r="r" b="b"/>
            <a:pathLst>
              <a:path w="597019" h="62468">
                <a:moveTo>
                  <a:pt x="15617" y="15617"/>
                </a:moveTo>
                <a:lnTo>
                  <a:pt x="581402" y="15617"/>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Freeform 3"/>
          <p:cNvSpPr/>
          <p:nvPr/>
        </p:nvSpPr>
        <p:spPr>
          <a:xfrm>
            <a:off x="5403091" y="2579881"/>
            <a:ext cx="62468" cy="445889"/>
          </a:xfrm>
          <a:custGeom>
            <a:avLst/>
            <a:gdLst>
              <a:gd name="connsiteX0" fmla="*/ 15617 w 62468"/>
              <a:gd name="connsiteY0" fmla="*/ 430272 h 445889"/>
              <a:gd name="connsiteX1" fmla="*/ 15617 w 62468"/>
              <a:gd name="connsiteY1" fmla="*/ 15617 h 445889"/>
            </a:gdLst>
            <a:ahLst/>
            <a:cxnLst>
              <a:cxn ang="0">
                <a:pos x="connsiteX0" y="connsiteY0"/>
              </a:cxn>
              <a:cxn ang="1">
                <a:pos x="connsiteX1" y="connsiteY1"/>
              </a:cxn>
            </a:cxnLst>
            <a:rect l="l" t="t" r="r" b="b"/>
            <a:pathLst>
              <a:path w="62468" h="445889">
                <a:moveTo>
                  <a:pt x="15617" y="430272"/>
                </a:moveTo>
                <a:lnTo>
                  <a:pt x="15617" y="15617"/>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Freeform 3"/>
          <p:cNvSpPr/>
          <p:nvPr/>
        </p:nvSpPr>
        <p:spPr>
          <a:xfrm>
            <a:off x="4346578" y="2046227"/>
            <a:ext cx="958080" cy="688332"/>
          </a:xfrm>
          <a:custGeom>
            <a:avLst/>
            <a:gdLst>
              <a:gd name="connsiteX0" fmla="*/ 942463 w 958080"/>
              <a:gd name="connsiteY0" fmla="*/ 672715 h 688332"/>
              <a:gd name="connsiteX1" fmla="*/ 906649 w 958080"/>
              <a:gd name="connsiteY1" fmla="*/ 617724 h 688332"/>
              <a:gd name="connsiteX2" fmla="*/ 867786 w 958080"/>
              <a:gd name="connsiteY2" fmla="*/ 562733 h 688332"/>
              <a:gd name="connsiteX3" fmla="*/ 827401 w 958080"/>
              <a:gd name="connsiteY3" fmla="*/ 510409 h 688332"/>
              <a:gd name="connsiteX4" fmla="*/ 782570 w 958080"/>
              <a:gd name="connsiteY4" fmla="*/ 457958 h 688332"/>
              <a:gd name="connsiteX5" fmla="*/ 733167 w 958080"/>
              <a:gd name="connsiteY5" fmla="*/ 409317 h 688332"/>
              <a:gd name="connsiteX6" fmla="*/ 680842 w 958080"/>
              <a:gd name="connsiteY6" fmla="*/ 362073 h 688332"/>
              <a:gd name="connsiteX7" fmla="*/ 627122 w 958080"/>
              <a:gd name="connsiteY7" fmla="*/ 316099 h 688332"/>
              <a:gd name="connsiteX8" fmla="*/ 570226 w 958080"/>
              <a:gd name="connsiteY8" fmla="*/ 272538 h 688332"/>
              <a:gd name="connsiteX9" fmla="*/ 509011 w 958080"/>
              <a:gd name="connsiteY9" fmla="*/ 231644 h 688332"/>
              <a:gd name="connsiteX10" fmla="*/ 446147 w 958080"/>
              <a:gd name="connsiteY10" fmla="*/ 193290 h 688332"/>
              <a:gd name="connsiteX11" fmla="*/ 378964 w 958080"/>
              <a:gd name="connsiteY11" fmla="*/ 157603 h 688332"/>
              <a:gd name="connsiteX12" fmla="*/ 311654 w 958080"/>
              <a:gd name="connsiteY12" fmla="*/ 123059 h 688332"/>
              <a:gd name="connsiteX13" fmla="*/ 239899 w 958080"/>
              <a:gd name="connsiteY13" fmla="*/ 92325 h 688332"/>
              <a:gd name="connsiteX14" fmla="*/ 166620 w 958080"/>
              <a:gd name="connsiteY14" fmla="*/ 64258 h 688332"/>
              <a:gd name="connsiteX15" fmla="*/ 90420 w 958080"/>
              <a:gd name="connsiteY15" fmla="*/ 38731 h 688332"/>
              <a:gd name="connsiteX16" fmla="*/ 15617 w 958080"/>
              <a:gd name="connsiteY16" fmla="*/ 15617 h 6883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Lst>
            <a:rect l="l" t="t" r="r" b="b"/>
            <a:pathLst>
              <a:path w="958080" h="688332">
                <a:moveTo>
                  <a:pt x="942463" y="672715"/>
                </a:moveTo>
                <a:lnTo>
                  <a:pt x="906649" y="617724"/>
                </a:lnTo>
                <a:lnTo>
                  <a:pt x="867786" y="562733"/>
                </a:lnTo>
                <a:lnTo>
                  <a:pt x="827401" y="510409"/>
                </a:lnTo>
                <a:lnTo>
                  <a:pt x="782570" y="457958"/>
                </a:lnTo>
                <a:lnTo>
                  <a:pt x="733167" y="409317"/>
                </a:lnTo>
                <a:lnTo>
                  <a:pt x="680842" y="362073"/>
                </a:lnTo>
                <a:lnTo>
                  <a:pt x="627122" y="316099"/>
                </a:lnTo>
                <a:lnTo>
                  <a:pt x="570226" y="272538"/>
                </a:lnTo>
                <a:lnTo>
                  <a:pt x="509011" y="231644"/>
                </a:lnTo>
                <a:lnTo>
                  <a:pt x="446147" y="193290"/>
                </a:lnTo>
                <a:lnTo>
                  <a:pt x="378964" y="157603"/>
                </a:lnTo>
                <a:lnTo>
                  <a:pt x="311654" y="123059"/>
                </a:lnTo>
                <a:lnTo>
                  <a:pt x="239899" y="92325"/>
                </a:lnTo>
                <a:lnTo>
                  <a:pt x="166620" y="64258"/>
                </a:lnTo>
                <a:lnTo>
                  <a:pt x="90420" y="38731"/>
                </a:lnTo>
                <a:lnTo>
                  <a:pt x="15617" y="15617"/>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Freeform 3"/>
          <p:cNvSpPr/>
          <p:nvPr/>
        </p:nvSpPr>
        <p:spPr>
          <a:xfrm>
            <a:off x="3100958" y="3518407"/>
            <a:ext cx="442340" cy="284861"/>
          </a:xfrm>
          <a:custGeom>
            <a:avLst/>
            <a:gdLst>
              <a:gd name="connsiteX0" fmla="*/ 426719 w 442340"/>
              <a:gd name="connsiteY0" fmla="*/ 269240 h 284861"/>
              <a:gd name="connsiteX1" fmla="*/ 419354 w 442340"/>
              <a:gd name="connsiteY1" fmla="*/ 242316 h 284861"/>
              <a:gd name="connsiteX2" fmla="*/ 408812 w 442340"/>
              <a:gd name="connsiteY2" fmla="*/ 215392 h 284861"/>
              <a:gd name="connsiteX3" fmla="*/ 397001 w 442340"/>
              <a:gd name="connsiteY3" fmla="*/ 191008 h 284861"/>
              <a:gd name="connsiteX4" fmla="*/ 380619 w 442340"/>
              <a:gd name="connsiteY4" fmla="*/ 165481 h 284861"/>
              <a:gd name="connsiteX5" fmla="*/ 361187 w 442340"/>
              <a:gd name="connsiteY5" fmla="*/ 143637 h 284861"/>
              <a:gd name="connsiteX6" fmla="*/ 340360 w 442340"/>
              <a:gd name="connsiteY6" fmla="*/ 121920 h 284861"/>
              <a:gd name="connsiteX7" fmla="*/ 315087 w 442340"/>
              <a:gd name="connsiteY7" fmla="*/ 101346 h 284861"/>
              <a:gd name="connsiteX8" fmla="*/ 289687 w 442340"/>
              <a:gd name="connsiteY8" fmla="*/ 82169 h 284861"/>
              <a:gd name="connsiteX9" fmla="*/ 259969 w 442340"/>
              <a:gd name="connsiteY9" fmla="*/ 68072 h 284861"/>
              <a:gd name="connsiteX10" fmla="*/ 230124 w 442340"/>
              <a:gd name="connsiteY10" fmla="*/ 52705 h 284861"/>
              <a:gd name="connsiteX11" fmla="*/ 197357 w 442340"/>
              <a:gd name="connsiteY11" fmla="*/ 42418 h 284861"/>
              <a:gd name="connsiteX12" fmla="*/ 163068 w 442340"/>
              <a:gd name="connsiteY12" fmla="*/ 30988 h 284861"/>
              <a:gd name="connsiteX13" fmla="*/ 127380 w 442340"/>
              <a:gd name="connsiteY13" fmla="*/ 24511 h 284861"/>
              <a:gd name="connsiteX14" fmla="*/ 91567 w 442340"/>
              <a:gd name="connsiteY14" fmla="*/ 19431 h 284861"/>
              <a:gd name="connsiteX15" fmla="*/ 52832 w 442340"/>
              <a:gd name="connsiteY15" fmla="*/ 16891 h 284861"/>
              <a:gd name="connsiteX16" fmla="*/ 15620 w 442340"/>
              <a:gd name="connsiteY16" fmla="*/ 15621 h 28486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Lst>
            <a:rect l="l" t="t" r="r" b="b"/>
            <a:pathLst>
              <a:path w="442340" h="284861">
                <a:moveTo>
                  <a:pt x="426719" y="269240"/>
                </a:moveTo>
                <a:lnTo>
                  <a:pt x="419354" y="242316"/>
                </a:lnTo>
                <a:lnTo>
                  <a:pt x="408812" y="215392"/>
                </a:lnTo>
                <a:lnTo>
                  <a:pt x="397001" y="191008"/>
                </a:lnTo>
                <a:lnTo>
                  <a:pt x="380619" y="165481"/>
                </a:lnTo>
                <a:lnTo>
                  <a:pt x="361187" y="143637"/>
                </a:lnTo>
                <a:lnTo>
                  <a:pt x="340360" y="121920"/>
                </a:lnTo>
                <a:lnTo>
                  <a:pt x="315087" y="101346"/>
                </a:lnTo>
                <a:lnTo>
                  <a:pt x="289687" y="82169"/>
                </a:lnTo>
                <a:lnTo>
                  <a:pt x="259969" y="68072"/>
                </a:lnTo>
                <a:lnTo>
                  <a:pt x="230124" y="52705"/>
                </a:lnTo>
                <a:lnTo>
                  <a:pt x="197357" y="42418"/>
                </a:lnTo>
                <a:lnTo>
                  <a:pt x="163068" y="30988"/>
                </a:lnTo>
                <a:lnTo>
                  <a:pt x="127380" y="24511"/>
                </a:lnTo>
                <a:lnTo>
                  <a:pt x="91567" y="19431"/>
                </a:lnTo>
                <a:lnTo>
                  <a:pt x="52832" y="16891"/>
                </a:lnTo>
                <a:lnTo>
                  <a:pt x="15620" y="15621"/>
                </a:lnTo>
              </a:path>
            </a:pathLst>
          </a:custGeom>
          <a:ln w="25400">
            <a:solidFill>
              <a:srgbClr val="80808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4" name="Freeform 3"/>
          <p:cNvSpPr/>
          <p:nvPr/>
        </p:nvSpPr>
        <p:spPr>
          <a:xfrm>
            <a:off x="225425" y="5013325"/>
            <a:ext cx="9226550" cy="1104900"/>
          </a:xfrm>
          <a:custGeom>
            <a:avLst/>
            <a:gdLst>
              <a:gd name="connsiteX0" fmla="*/ 0 w 9226550"/>
              <a:gd name="connsiteY0" fmla="*/ 184150 h 1104900"/>
              <a:gd name="connsiteX1" fmla="*/ 184150 w 9226550"/>
              <a:gd name="connsiteY1" fmla="*/ 0 h 1104900"/>
              <a:gd name="connsiteX2" fmla="*/ 9042400 w 9226550"/>
              <a:gd name="connsiteY2" fmla="*/ 0 h 1104900"/>
              <a:gd name="connsiteX3" fmla="*/ 9226550 w 9226550"/>
              <a:gd name="connsiteY3" fmla="*/ 184150 h 1104900"/>
              <a:gd name="connsiteX4" fmla="*/ 9226550 w 9226550"/>
              <a:gd name="connsiteY4" fmla="*/ 920750 h 1104900"/>
              <a:gd name="connsiteX5" fmla="*/ 9042400 w 9226550"/>
              <a:gd name="connsiteY5" fmla="*/ 1104900 h 1104900"/>
              <a:gd name="connsiteX6" fmla="*/ 184150 w 9226550"/>
              <a:gd name="connsiteY6" fmla="*/ 1104900 h 1104900"/>
              <a:gd name="connsiteX7" fmla="*/ 0 w 9226550"/>
              <a:gd name="connsiteY7" fmla="*/ 920750 h 1104900"/>
              <a:gd name="connsiteX8" fmla="*/ 0 w 9226550"/>
              <a:gd name="connsiteY8" fmla="*/ 184150 h 11049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9226550" h="1104900">
                <a:moveTo>
                  <a:pt x="0" y="184150"/>
                </a:moveTo>
                <a:cubicBezTo>
                  <a:pt x="0" y="82422"/>
                  <a:pt x="82448" y="0"/>
                  <a:pt x="184150" y="0"/>
                </a:cubicBezTo>
                <a:lnTo>
                  <a:pt x="9042400" y="0"/>
                </a:lnTo>
                <a:cubicBezTo>
                  <a:pt x="9144127" y="0"/>
                  <a:pt x="9226550" y="82422"/>
                  <a:pt x="9226550" y="184150"/>
                </a:cubicBezTo>
                <a:lnTo>
                  <a:pt x="9226550" y="920750"/>
                </a:lnTo>
                <a:cubicBezTo>
                  <a:pt x="9226550" y="1022451"/>
                  <a:pt x="9144127" y="1104900"/>
                  <a:pt x="9042400" y="1104900"/>
                </a:cubicBezTo>
                <a:lnTo>
                  <a:pt x="184150" y="1104900"/>
                </a:lnTo>
                <a:cubicBezTo>
                  <a:pt x="82448" y="1104900"/>
                  <a:pt x="0" y="1022451"/>
                  <a:pt x="0" y="920750"/>
                </a:cubicBezTo>
                <a:lnTo>
                  <a:pt x="0" y="184150"/>
                </a:lnTo>
              </a:path>
            </a:pathLst>
          </a:custGeom>
          <a:solidFill>
            <a:srgbClr val="FFCC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5" name="Freeform 3"/>
          <p:cNvSpPr/>
          <p:nvPr/>
        </p:nvSpPr>
        <p:spPr>
          <a:xfrm>
            <a:off x="3861184" y="5556507"/>
            <a:ext cx="4274685" cy="62468"/>
          </a:xfrm>
          <a:custGeom>
            <a:avLst/>
            <a:gdLst>
              <a:gd name="connsiteX0" fmla="*/ 15617 w 4274685"/>
              <a:gd name="connsiteY0" fmla="*/ 15617 h 62468"/>
              <a:gd name="connsiteX1" fmla="*/ 4259068 w 4274685"/>
              <a:gd name="connsiteY1" fmla="*/ 15617 h 62468"/>
            </a:gdLst>
            <a:ahLst/>
            <a:cxnLst>
              <a:cxn ang="0">
                <a:pos x="connsiteX0" y="connsiteY0"/>
              </a:cxn>
              <a:cxn ang="1">
                <a:pos x="connsiteX1" y="connsiteY1"/>
              </a:cxn>
            </a:cxnLst>
            <a:rect l="l" t="t" r="r" b="b"/>
            <a:pathLst>
              <a:path w="4274685" h="62468">
                <a:moveTo>
                  <a:pt x="15617" y="15617"/>
                </a:moveTo>
                <a:lnTo>
                  <a:pt x="4259068" y="15617"/>
                </a:lnTo>
              </a:path>
            </a:pathLst>
          </a:custGeom>
          <a:ln w="25400">
            <a:solidFill>
              <a:srgbClr val="0000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787400" y="0"/>
            <a:ext cx="8851900" cy="4978400"/>
          </a:xfrm>
          <a:prstGeom prst="rect">
            <a:avLst/>
          </a:prstGeom>
          <a:noFill/>
        </p:spPr>
      </p:pic>
      <p:sp>
        <p:nvSpPr>
          <p:cNvPr id="2" name="TextBox 1"/>
          <p:cNvSpPr txBox="1"/>
          <p:nvPr/>
        </p:nvSpPr>
        <p:spPr>
          <a:xfrm>
            <a:off x="1739900" y="1384300"/>
            <a:ext cx="1270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Times New Roman" pitchFamily="18" charset="0"/>
                <a:cs typeface="Times New Roman" pitchFamily="18" charset="0"/>
              </a:rPr>
              <a:t>Q</a:t>
            </a:r>
          </a:p>
        </p:txBody>
      </p:sp>
      <p:sp>
        <p:nvSpPr>
          <p:cNvPr id="1028" name="TextBox 1"/>
          <p:cNvSpPr txBox="1"/>
          <p:nvPr/>
        </p:nvSpPr>
        <p:spPr>
          <a:xfrm>
            <a:off x="2946400" y="1155700"/>
            <a:ext cx="2997200" cy="241300"/>
          </a:xfrm>
          <a:prstGeom prst="rect">
            <a:avLst/>
          </a:prstGeom>
          <a:noFill/>
        </p:spPr>
        <p:txBody>
          <a:bodyPr wrap="none" lIns="0" tIns="0" rIns="0" rtlCol="0">
            <a:spAutoFit/>
          </a:bodyPr>
          <a:lstStyle/>
          <a:p>
            <a:pPr>
              <a:lnSpc>
                <a:spcPts val="1900"/>
              </a:lnSpc>
              <a:tabLst/>
            </a:pPr>
            <a:r>
              <a:rPr lang="en-US" altLang="zh-CN" sz="1800" dirty="0" smtClean="0">
                <a:solidFill>
                  <a:srgbClr val="00CC66"/>
                </a:solidFill>
                <a:latin typeface="Times New Roman" pitchFamily="18" charset="0"/>
                <a:cs typeface="Times New Roman" pitchFamily="18" charset="0"/>
              </a:rPr>
              <a:t>幅度误差（Magnitude</a:t>
            </a:r>
            <a:r>
              <a:rPr lang="en-US" altLang="zh-CN" sz="1800" dirty="0" smtClean="0">
                <a:latin typeface="Times New Roman" pitchFamily="18" charset="0"/>
                <a:cs typeface="Times New Roman" pitchFamily="18" charset="0"/>
              </a:rPr>
              <a:t> </a:t>
            </a:r>
            <a:r>
              <a:rPr lang="en-US" altLang="zh-CN" sz="1800" dirty="0" smtClean="0">
                <a:solidFill>
                  <a:srgbClr val="00CC66"/>
                </a:solidFill>
                <a:latin typeface="Times New Roman" pitchFamily="18" charset="0"/>
                <a:cs typeface="Times New Roman" pitchFamily="18" charset="0"/>
              </a:rPr>
              <a:t>Error）</a:t>
            </a:r>
          </a:p>
        </p:txBody>
      </p:sp>
      <p:sp>
        <p:nvSpPr>
          <p:cNvPr id="1029" name="TextBox 1"/>
          <p:cNvSpPr txBox="1"/>
          <p:nvPr/>
        </p:nvSpPr>
        <p:spPr>
          <a:xfrm>
            <a:off x="4165600" y="1828800"/>
            <a:ext cx="3238500" cy="3022600"/>
          </a:xfrm>
          <a:prstGeom prst="rect">
            <a:avLst/>
          </a:prstGeom>
          <a:noFill/>
        </p:spPr>
        <p:txBody>
          <a:bodyPr wrap="none" lIns="0" tIns="0" rIns="0" rtlCol="0">
            <a:spAutoFit/>
          </a:bodyPr>
          <a:lstStyle/>
          <a:p>
            <a:pPr>
              <a:lnSpc>
                <a:spcPts val="1800"/>
              </a:lnSpc>
              <a:tabLst>
                <a:tab pos="419100" algn="l"/>
                <a:tab pos="990600" algn="l"/>
                <a:tab pos="1562100" algn="l"/>
                <a:tab pos="1943100" algn="l"/>
                <a:tab pos="2667000" algn="l"/>
              </a:tabLst>
            </a:pPr>
            <a:r>
              <a:rPr lang="en-US" altLang="zh-CN" dirty="0" smtClean="0"/>
              <a:t>				</a:t>
            </a:r>
            <a:r>
              <a:rPr lang="en-US" altLang="zh-CN" sz="1800" dirty="0" smtClean="0">
                <a:solidFill>
                  <a:srgbClr val="0000FF"/>
                </a:solidFill>
                <a:latin typeface="Times New Roman" pitchFamily="18" charset="0"/>
                <a:cs typeface="Times New Roman" pitchFamily="18" charset="0"/>
              </a:rPr>
              <a:t>误差矢量</a:t>
            </a:r>
          </a:p>
          <a:p>
            <a:pPr>
              <a:lnSpc>
                <a:spcPts val="1800"/>
              </a:lnSpc>
              <a:tabLst>
                <a:tab pos="419100" algn="l"/>
                <a:tab pos="990600" algn="l"/>
                <a:tab pos="1562100" algn="l"/>
                <a:tab pos="1943100" algn="l"/>
                <a:tab pos="2667000" algn="l"/>
              </a:tabLst>
            </a:pPr>
            <a:r>
              <a:rPr lang="en-US" altLang="zh-CN" dirty="0" smtClean="0"/>
              <a:t>			</a:t>
            </a:r>
            <a:r>
              <a:rPr lang="en-US" altLang="zh-CN" sz="1800" dirty="0" smtClean="0">
                <a:solidFill>
                  <a:srgbClr val="0000FF"/>
                </a:solidFill>
                <a:latin typeface="Times New Roman" pitchFamily="18" charset="0"/>
                <a:cs typeface="Times New Roman" pitchFamily="18" charset="0"/>
              </a:rPr>
              <a:t>（Error</a:t>
            </a:r>
            <a:r>
              <a:rPr lang="en-US" altLang="zh-CN" sz="1800" dirty="0" smtClean="0">
                <a:latin typeface="Times New Roman" pitchFamily="18" charset="0"/>
                <a:cs typeface="Times New Roman" pitchFamily="18" charset="0"/>
              </a:rPr>
              <a:t> </a:t>
            </a:r>
            <a:r>
              <a:rPr lang="en-US" altLang="zh-CN" sz="1800" dirty="0" smtClean="0">
                <a:solidFill>
                  <a:srgbClr val="0000FF"/>
                </a:solidFill>
                <a:latin typeface="Times New Roman" pitchFamily="18" charset="0"/>
                <a:cs typeface="Times New Roman" pitchFamily="18" charset="0"/>
              </a:rPr>
              <a:t>Vector）</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600"/>
              </a:lnSpc>
              <a:tabLst>
                <a:tab pos="419100" algn="l"/>
                <a:tab pos="990600" algn="l"/>
                <a:tab pos="1562100" algn="l"/>
                <a:tab pos="1943100" algn="l"/>
                <a:tab pos="2667000" algn="l"/>
              </a:tabLst>
            </a:pPr>
            <a:r>
              <a:rPr lang="en-US" altLang="zh-CN" dirty="0" smtClean="0"/>
              <a:t>		</a:t>
            </a:r>
            <a:r>
              <a:rPr lang="en-US" altLang="zh-CN" sz="1802" dirty="0" smtClean="0">
                <a:solidFill>
                  <a:srgbClr val="000000"/>
                </a:solidFill>
                <a:latin typeface="Times New Roman" pitchFamily="18" charset="0"/>
                <a:cs typeface="Times New Roman" pitchFamily="18" charset="0"/>
              </a:rPr>
              <a:t>参考信号</a:t>
            </a:r>
          </a:p>
          <a:p>
            <a:pPr>
              <a:lnSpc>
                <a:spcPts val="1800"/>
              </a:lnSpc>
              <a:tabLst>
                <a:tab pos="419100" algn="l"/>
                <a:tab pos="990600" algn="l"/>
                <a:tab pos="1562100" algn="l"/>
                <a:tab pos="1943100" algn="l"/>
                <a:tab pos="2667000" algn="l"/>
              </a:tabLst>
            </a:pPr>
            <a:r>
              <a:rPr lang="en-US" altLang="zh-CN" dirty="0" smtClean="0"/>
              <a:t>	</a:t>
            </a:r>
            <a:r>
              <a:rPr lang="en-US" altLang="zh-CN" sz="1800" dirty="0" smtClean="0">
                <a:solidFill>
                  <a:srgbClr val="000000"/>
                </a:solidFill>
                <a:latin typeface="Times New Roman" pitchFamily="18" charset="0"/>
                <a:cs typeface="Times New Roman" pitchFamily="18" charset="0"/>
              </a:rPr>
              <a:t>（Reference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Signal)</a:t>
            </a:r>
          </a:p>
          <a:p>
            <a:pPr>
              <a:lnSpc>
                <a:spcPts val="1000"/>
              </a:lnSpc>
            </a:pPr>
            <a:endParaRPr lang="en-US" altLang="zh-CN" dirty="0" smtClean="0"/>
          </a:p>
          <a:p>
            <a:pPr>
              <a:lnSpc>
                <a:spcPts val="2200"/>
              </a:lnSpc>
              <a:tabLst>
                <a:tab pos="419100" algn="l"/>
                <a:tab pos="990600" algn="l"/>
                <a:tab pos="1562100" algn="l"/>
                <a:tab pos="1943100" algn="l"/>
                <a:tab pos="2667000" algn="l"/>
              </a:tabLst>
            </a:pPr>
            <a:r>
              <a:rPr lang="en-US" altLang="zh-CN" sz="1800" dirty="0" smtClean="0">
                <a:solidFill>
                  <a:srgbClr val="666699"/>
                </a:solidFill>
                <a:latin typeface="Times New Roman" pitchFamily="18" charset="0"/>
                <a:cs typeface="Times New Roman" pitchFamily="18" charset="0"/>
              </a:rPr>
              <a:t>相位误差</a:t>
            </a:r>
            <a:r>
              <a:rPr lang="en-US" altLang="zh-CN" sz="1800" dirty="0" smtClean="0">
                <a:latin typeface="Times New Roman" pitchFamily="18" charset="0"/>
                <a:cs typeface="Times New Roman" pitchFamily="18" charset="0"/>
              </a:rPr>
              <a:t> </a:t>
            </a:r>
            <a:r>
              <a:rPr lang="en-US" altLang="zh-CN" sz="1800" dirty="0" smtClean="0">
                <a:solidFill>
                  <a:srgbClr val="666699"/>
                </a:solidFill>
                <a:latin typeface="Times New Roman" pitchFamily="18" charset="0"/>
                <a:cs typeface="Times New Roman" pitchFamily="18" charset="0"/>
              </a:rPr>
              <a:t>(Phase</a:t>
            </a:r>
            <a:r>
              <a:rPr lang="en-US" altLang="zh-CN" sz="1800" dirty="0" smtClean="0">
                <a:latin typeface="Times New Roman" pitchFamily="18" charset="0"/>
                <a:cs typeface="Times New Roman" pitchFamily="18" charset="0"/>
              </a:rPr>
              <a:t> </a:t>
            </a:r>
            <a:r>
              <a:rPr lang="en-US" altLang="zh-CN" sz="1800" dirty="0" smtClean="0">
                <a:solidFill>
                  <a:srgbClr val="666699"/>
                </a:solidFill>
                <a:latin typeface="Times New Roman" pitchFamily="18" charset="0"/>
                <a:cs typeface="Times New Roman" pitchFamily="18" charset="0"/>
              </a:rPr>
              <a:t>Error)</a:t>
            </a:r>
          </a:p>
          <a:p>
            <a:pPr>
              <a:lnSpc>
                <a:spcPts val="1000"/>
              </a:lnSpc>
            </a:pPr>
            <a:endParaRPr lang="en-US" altLang="zh-CN" dirty="0" smtClean="0"/>
          </a:p>
          <a:p>
            <a:pPr>
              <a:lnSpc>
                <a:spcPts val="2300"/>
              </a:lnSpc>
              <a:tabLst>
                <a:tab pos="419100" algn="l"/>
                <a:tab pos="990600" algn="l"/>
                <a:tab pos="1562100" algn="l"/>
                <a:tab pos="1943100" algn="l"/>
                <a:tab pos="26670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I</a:t>
            </a:r>
          </a:p>
        </p:txBody>
      </p:sp>
      <p:sp>
        <p:nvSpPr>
          <p:cNvPr id="1030" name="TextBox 1"/>
          <p:cNvSpPr txBox="1"/>
          <p:nvPr/>
        </p:nvSpPr>
        <p:spPr>
          <a:xfrm>
            <a:off x="2362200" y="2209800"/>
            <a:ext cx="965200" cy="1562100"/>
          </a:xfrm>
          <a:prstGeom prst="rect">
            <a:avLst/>
          </a:prstGeom>
          <a:noFill/>
        </p:spPr>
        <p:txBody>
          <a:bodyPr wrap="none" lIns="0" tIns="0" rIns="0" rtlCol="0">
            <a:spAutoFit/>
          </a:bodyPr>
          <a:lstStyle/>
          <a:p>
            <a:pPr>
              <a:lnSpc>
                <a:spcPts val="1800"/>
              </a:lnSpc>
              <a:tabLst>
                <a:tab pos="850900" algn="l"/>
              </a:tabLst>
            </a:pPr>
            <a:r>
              <a:rPr lang="en-US" altLang="zh-CN" sz="1800" dirty="0" smtClean="0">
                <a:solidFill>
                  <a:srgbClr val="993366"/>
                </a:solidFill>
                <a:latin typeface="Times New Roman" pitchFamily="18" charset="0"/>
                <a:cs typeface="Times New Roman" pitchFamily="18" charset="0"/>
              </a:rPr>
              <a:t>被测信号</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500"/>
              </a:lnSpc>
              <a:tabLst>
                <a:tab pos="850900" algn="l"/>
              </a:tabLst>
            </a:pPr>
            <a:r>
              <a:rPr lang="en-US" altLang="zh-CN" dirty="0" smtClean="0"/>
              <a:t>	</a:t>
            </a:r>
            <a:r>
              <a:rPr lang="en-US" altLang="zh-CN" sz="1897" dirty="0" smtClean="0">
                <a:solidFill>
                  <a:srgbClr val="000000"/>
                </a:solidFill>
                <a:latin typeface="Symbol" pitchFamily="18" charset="0"/>
                <a:cs typeface="Symbol" pitchFamily="18" charset="0"/>
              </a:rPr>
              <a:t></a:t>
            </a:r>
          </a:p>
        </p:txBody>
      </p:sp>
      <p:sp>
        <p:nvSpPr>
          <p:cNvPr id="1031" name="TextBox 1"/>
          <p:cNvSpPr txBox="1"/>
          <p:nvPr/>
        </p:nvSpPr>
        <p:spPr>
          <a:xfrm>
            <a:off x="1079500" y="177800"/>
            <a:ext cx="5308600" cy="482600"/>
          </a:xfrm>
          <a:prstGeom prst="rect">
            <a:avLst/>
          </a:prstGeom>
          <a:noFill/>
        </p:spPr>
        <p:txBody>
          <a:bodyPr wrap="none" lIns="0" tIns="0" rIns="0" rtlCol="0">
            <a:spAutoFit/>
          </a:bodyPr>
          <a:lstStyle/>
          <a:p>
            <a:pPr>
              <a:lnSpc>
                <a:spcPts val="3800"/>
              </a:lnSpc>
              <a:tabLst/>
            </a:pPr>
            <a:r>
              <a:rPr lang="en-US" altLang="zh-CN" sz="3804" dirty="0" smtClean="0">
                <a:solidFill>
                  <a:srgbClr val="3333CC"/>
                </a:solidFill>
                <a:latin typeface="Times New Roman" pitchFamily="18" charset="0"/>
                <a:cs typeface="Times New Roman" pitchFamily="18" charset="0"/>
              </a:rPr>
              <a:t>数字调制误差的定量描述</a:t>
            </a:r>
          </a:p>
        </p:txBody>
      </p:sp>
      <p:sp>
        <p:nvSpPr>
          <p:cNvPr id="1032" name="TextBox 1"/>
          <p:cNvSpPr txBox="1"/>
          <p:nvPr/>
        </p:nvSpPr>
        <p:spPr>
          <a:xfrm>
            <a:off x="342900" y="5130800"/>
            <a:ext cx="2933700" cy="825500"/>
          </a:xfrm>
          <a:prstGeom prst="rect">
            <a:avLst/>
          </a:prstGeom>
          <a:noFill/>
        </p:spPr>
        <p:txBody>
          <a:bodyPr wrap="none" lIns="0" tIns="0" rIns="0" rtlCol="0">
            <a:spAutoFit/>
          </a:bodyPr>
          <a:lstStyle/>
          <a:p>
            <a:pPr>
              <a:lnSpc>
                <a:spcPts val="2100"/>
              </a:lnSpc>
              <a:tabLst>
                <a:tab pos="939800" algn="l"/>
                <a:tab pos="1473200" algn="l"/>
              </a:tabLst>
            </a:pPr>
            <a:r>
              <a:rPr lang="en-US" altLang="zh-CN" dirty="0" smtClean="0"/>
              <a:t>	</a:t>
            </a:r>
            <a:r>
              <a:rPr lang="en-US" altLang="zh-CN" sz="2100" dirty="0" smtClean="0">
                <a:solidFill>
                  <a:srgbClr val="0000FF"/>
                </a:solidFill>
                <a:latin typeface="Times New Roman" pitchFamily="18" charset="0"/>
                <a:cs typeface="Times New Roman" pitchFamily="18" charset="0"/>
              </a:rPr>
              <a:t>误差矢量幅度</a:t>
            </a:r>
          </a:p>
          <a:p>
            <a:pPr>
              <a:lnSpc>
                <a:spcPts val="2500"/>
              </a:lnSpc>
              <a:tabLst>
                <a:tab pos="939800" algn="l"/>
                <a:tab pos="1473200" algn="l"/>
              </a:tabLst>
            </a:pPr>
            <a:r>
              <a:rPr lang="en-US" altLang="zh-CN" sz="2102" dirty="0" smtClean="0">
                <a:solidFill>
                  <a:srgbClr val="0000FF"/>
                </a:solidFill>
                <a:latin typeface="Times New Roman" pitchFamily="18" charset="0"/>
                <a:cs typeface="Times New Roman" pitchFamily="18" charset="0"/>
              </a:rPr>
              <a:t>Error</a:t>
            </a:r>
            <a:r>
              <a:rPr lang="en-US" altLang="zh-CN" sz="2102" dirty="0" smtClean="0">
                <a:latin typeface="Times New Roman" pitchFamily="18" charset="0"/>
                <a:cs typeface="Times New Roman" pitchFamily="18" charset="0"/>
              </a:rPr>
              <a:t>  </a:t>
            </a:r>
            <a:r>
              <a:rPr lang="en-US" altLang="zh-CN" sz="2102" dirty="0" smtClean="0">
                <a:solidFill>
                  <a:srgbClr val="0000FF"/>
                </a:solidFill>
                <a:latin typeface="Times New Roman" pitchFamily="18" charset="0"/>
                <a:cs typeface="Times New Roman" pitchFamily="18" charset="0"/>
              </a:rPr>
              <a:t>Vector</a:t>
            </a:r>
            <a:r>
              <a:rPr lang="en-US" altLang="zh-CN" sz="2102" dirty="0" smtClean="0">
                <a:latin typeface="Times New Roman" pitchFamily="18" charset="0"/>
                <a:cs typeface="Times New Roman" pitchFamily="18" charset="0"/>
              </a:rPr>
              <a:t>  </a:t>
            </a:r>
            <a:r>
              <a:rPr lang="en-US" altLang="zh-CN" sz="2102" dirty="0" smtClean="0">
                <a:solidFill>
                  <a:srgbClr val="0000FF"/>
                </a:solidFill>
                <a:latin typeface="Times New Roman" pitchFamily="18" charset="0"/>
                <a:cs typeface="Times New Roman" pitchFamily="18" charset="0"/>
              </a:rPr>
              <a:t>Magnitude</a:t>
            </a:r>
          </a:p>
          <a:p>
            <a:pPr>
              <a:lnSpc>
                <a:spcPts val="1900"/>
              </a:lnSpc>
              <a:tabLst>
                <a:tab pos="939800" algn="l"/>
                <a:tab pos="1473200" algn="l"/>
              </a:tabLst>
            </a:pPr>
            <a:r>
              <a:rPr lang="en-US" altLang="zh-CN" dirty="0" smtClean="0"/>
              <a:t>		</a:t>
            </a:r>
            <a:r>
              <a:rPr lang="en-US" altLang="zh-CN" sz="2100" dirty="0" smtClean="0">
                <a:solidFill>
                  <a:srgbClr val="000000"/>
                </a:solidFill>
                <a:latin typeface="Times New Roman" pitchFamily="18" charset="0"/>
                <a:cs typeface="Times New Roman" pitchFamily="18" charset="0"/>
              </a:rPr>
              <a:t>(EVM)</a:t>
            </a:r>
          </a:p>
        </p:txBody>
      </p:sp>
      <p:sp>
        <p:nvSpPr>
          <p:cNvPr id="1033" name="TextBox 1"/>
          <p:cNvSpPr txBox="1"/>
          <p:nvPr/>
        </p:nvSpPr>
        <p:spPr>
          <a:xfrm>
            <a:off x="3657600" y="5321300"/>
            <a:ext cx="152400" cy="304800"/>
          </a:xfrm>
          <a:prstGeom prst="rect">
            <a:avLst/>
          </a:prstGeom>
          <a:noFill/>
        </p:spPr>
        <p:txBody>
          <a:bodyPr wrap="none" lIns="0" tIns="0" rIns="0" rtlCol="0">
            <a:spAutoFit/>
          </a:bodyPr>
          <a:lstStyle/>
          <a:p>
            <a:pPr>
              <a:lnSpc>
                <a:spcPts val="2400"/>
              </a:lnSpc>
              <a:tabLst/>
            </a:pPr>
            <a:r>
              <a:rPr lang="en-US" altLang="zh-CN" sz="2495" dirty="0" smtClean="0">
                <a:solidFill>
                  <a:srgbClr val="0000FF"/>
                </a:solidFill>
                <a:latin typeface="Times New Roman" pitchFamily="18" charset="0"/>
                <a:cs typeface="Times New Roman" pitchFamily="18" charset="0"/>
              </a:rPr>
              <a:t>=</a:t>
            </a:r>
          </a:p>
        </p:txBody>
      </p:sp>
      <p:sp>
        <p:nvSpPr>
          <p:cNvPr id="1034" name="TextBox 1"/>
          <p:cNvSpPr txBox="1"/>
          <p:nvPr/>
        </p:nvSpPr>
        <p:spPr>
          <a:xfrm>
            <a:off x="3987800" y="5194300"/>
            <a:ext cx="3632200" cy="660400"/>
          </a:xfrm>
          <a:prstGeom prst="rect">
            <a:avLst/>
          </a:prstGeom>
          <a:noFill/>
        </p:spPr>
        <p:txBody>
          <a:bodyPr wrap="none" lIns="0" tIns="0" rIns="0" rtlCol="0">
            <a:spAutoFit/>
          </a:bodyPr>
          <a:lstStyle/>
          <a:p>
            <a:pPr>
              <a:lnSpc>
                <a:spcPts val="2100"/>
              </a:lnSpc>
              <a:tabLst>
                <a:tab pos="304800" algn="l"/>
              </a:tabLst>
            </a:pPr>
            <a:r>
              <a:rPr lang="en-US" altLang="zh-CN" dirty="0" smtClean="0"/>
              <a:t>	</a:t>
            </a:r>
            <a:r>
              <a:rPr lang="en-US" altLang="zh-CN" sz="2102" dirty="0" smtClean="0">
                <a:solidFill>
                  <a:srgbClr val="0000FF"/>
                </a:solidFill>
                <a:latin typeface="Times New Roman" pitchFamily="18" charset="0"/>
                <a:cs typeface="Times New Roman" pitchFamily="18" charset="0"/>
              </a:rPr>
              <a:t>(Average</a:t>
            </a:r>
            <a:r>
              <a:rPr lang="en-US" altLang="zh-CN" sz="2102" dirty="0" smtClean="0">
                <a:latin typeface="Times New Roman" pitchFamily="18" charset="0"/>
                <a:cs typeface="Times New Roman" pitchFamily="18" charset="0"/>
              </a:rPr>
              <a:t>  </a:t>
            </a:r>
            <a:r>
              <a:rPr lang="en-US" altLang="zh-CN" sz="2102" dirty="0" smtClean="0">
                <a:solidFill>
                  <a:srgbClr val="0000FF"/>
                </a:solidFill>
                <a:latin typeface="Times New Roman" pitchFamily="18" charset="0"/>
                <a:cs typeface="Times New Roman" pitchFamily="18" charset="0"/>
              </a:rPr>
              <a:t>error</a:t>
            </a:r>
            <a:r>
              <a:rPr lang="en-US" altLang="zh-CN" sz="2102" dirty="0" smtClean="0">
                <a:latin typeface="Times New Roman" pitchFamily="18" charset="0"/>
                <a:cs typeface="Times New Roman" pitchFamily="18" charset="0"/>
              </a:rPr>
              <a:t>  </a:t>
            </a:r>
            <a:r>
              <a:rPr lang="en-US" altLang="zh-CN" sz="2102" dirty="0" smtClean="0">
                <a:solidFill>
                  <a:srgbClr val="0000FF"/>
                </a:solidFill>
                <a:latin typeface="Times New Roman" pitchFamily="18" charset="0"/>
                <a:cs typeface="Times New Roman" pitchFamily="18" charset="0"/>
              </a:rPr>
              <a:t>magnitude)</a:t>
            </a:r>
          </a:p>
          <a:p>
            <a:pPr>
              <a:lnSpc>
                <a:spcPts val="1000"/>
              </a:lnSpc>
            </a:pPr>
            <a:endParaRPr lang="en-US" altLang="zh-CN" dirty="0" smtClean="0"/>
          </a:p>
          <a:p>
            <a:pPr>
              <a:lnSpc>
                <a:spcPts val="2100"/>
              </a:lnSpc>
              <a:tabLst>
                <a:tab pos="304800" algn="l"/>
              </a:tabLst>
            </a:pPr>
            <a:r>
              <a:rPr lang="en-US" altLang="zh-CN" sz="2100" dirty="0" smtClean="0">
                <a:solidFill>
                  <a:srgbClr val="0033CC"/>
                </a:solidFill>
                <a:latin typeface="Times New Roman" pitchFamily="18" charset="0"/>
                <a:cs typeface="Times New Roman" pitchFamily="18" charset="0"/>
              </a:rPr>
              <a:t>(maximum</a:t>
            </a:r>
            <a:r>
              <a:rPr lang="en-US" altLang="zh-CN" sz="2100" dirty="0" smtClean="0">
                <a:latin typeface="Times New Roman" pitchFamily="18" charset="0"/>
                <a:cs typeface="Times New Roman" pitchFamily="18" charset="0"/>
              </a:rPr>
              <a:t>  </a:t>
            </a:r>
            <a:r>
              <a:rPr lang="en-US" altLang="zh-CN" sz="2100" dirty="0" smtClean="0">
                <a:solidFill>
                  <a:srgbClr val="0033CC"/>
                </a:solidFill>
                <a:latin typeface="Times New Roman" pitchFamily="18" charset="0"/>
                <a:cs typeface="Times New Roman" pitchFamily="18" charset="0"/>
              </a:rPr>
              <a:t>symbol</a:t>
            </a:r>
            <a:r>
              <a:rPr lang="en-US" altLang="zh-CN" sz="2100" dirty="0" smtClean="0">
                <a:latin typeface="Times New Roman" pitchFamily="18" charset="0"/>
                <a:cs typeface="Times New Roman" pitchFamily="18" charset="0"/>
              </a:rPr>
              <a:t>  </a:t>
            </a:r>
            <a:r>
              <a:rPr lang="en-US" altLang="zh-CN" sz="2100" dirty="0" smtClean="0">
                <a:solidFill>
                  <a:srgbClr val="0033CC"/>
                </a:solidFill>
                <a:latin typeface="Times New Roman" pitchFamily="18" charset="0"/>
                <a:cs typeface="Times New Roman" pitchFamily="18" charset="0"/>
              </a:rPr>
              <a:t>magnitude)</a:t>
            </a:r>
          </a:p>
        </p:txBody>
      </p:sp>
      <p:sp>
        <p:nvSpPr>
          <p:cNvPr id="1035" name="TextBox 1"/>
          <p:cNvSpPr txBox="1"/>
          <p:nvPr/>
        </p:nvSpPr>
        <p:spPr>
          <a:xfrm>
            <a:off x="8216900" y="5321300"/>
            <a:ext cx="800100" cy="266700"/>
          </a:xfrm>
          <a:prstGeom prst="rect">
            <a:avLst/>
          </a:prstGeom>
          <a:noFill/>
        </p:spPr>
        <p:txBody>
          <a:bodyPr wrap="none" lIns="0" tIns="0" rIns="0" rtlCol="0">
            <a:spAutoFit/>
          </a:bodyPr>
          <a:lstStyle/>
          <a:p>
            <a:pPr>
              <a:lnSpc>
                <a:spcPts val="2100"/>
              </a:lnSpc>
              <a:tabLst/>
            </a:pPr>
            <a:r>
              <a:rPr lang="en-US" altLang="zh-CN" sz="2100" dirty="0" smtClean="0">
                <a:solidFill>
                  <a:srgbClr val="0000FF"/>
                </a:solidFill>
                <a:latin typeface="Times New Roman" pitchFamily="18" charset="0"/>
                <a:cs typeface="Times New Roman" pitchFamily="18" charset="0"/>
              </a:rPr>
              <a:t>x</a:t>
            </a:r>
            <a:r>
              <a:rPr lang="en-US" altLang="zh-CN" sz="2100" dirty="0" smtClean="0">
                <a:latin typeface="Times New Roman" pitchFamily="18" charset="0"/>
                <a:cs typeface="Times New Roman" pitchFamily="18" charset="0"/>
              </a:rPr>
              <a:t>  </a:t>
            </a:r>
            <a:r>
              <a:rPr lang="en-US" altLang="zh-CN" sz="2100" dirty="0" smtClean="0">
                <a:solidFill>
                  <a:srgbClr val="0000FF"/>
                </a:solidFill>
                <a:latin typeface="Times New Roman" pitchFamily="18" charset="0"/>
                <a:cs typeface="Times New Roman" pitchFamily="18" charset="0"/>
              </a:rPr>
              <a:t>100%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902825" cy="6858000"/>
          </a:xfrm>
          <a:custGeom>
            <a:avLst/>
            <a:gdLst>
              <a:gd name="connsiteX0" fmla="*/ 0 w 9902825"/>
              <a:gd name="connsiteY0" fmla="*/ 6858000 h 6858000"/>
              <a:gd name="connsiteX1" fmla="*/ 9902825 w 9902825"/>
              <a:gd name="connsiteY1" fmla="*/ 6858000 h 6858000"/>
              <a:gd name="connsiteX2" fmla="*/ 9902825 w 9902825"/>
              <a:gd name="connsiteY2" fmla="*/ 0 h 6858000"/>
              <a:gd name="connsiteX3" fmla="*/ 0 w 9902825"/>
              <a:gd name="connsiteY3" fmla="*/ 0 h 6858000"/>
              <a:gd name="connsiteX4" fmla="*/ 0 w 9902825"/>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902825" h="6858000">
                <a:moveTo>
                  <a:pt x="0" y="6858000"/>
                </a:moveTo>
                <a:lnTo>
                  <a:pt x="9902825" y="6858000"/>
                </a:lnTo>
                <a:lnTo>
                  <a:pt x="9902825"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93675" y="2636773"/>
            <a:ext cx="1325626" cy="863600"/>
          </a:xfrm>
          <a:custGeom>
            <a:avLst/>
            <a:gdLst>
              <a:gd name="connsiteX0" fmla="*/ 0 w 1325626"/>
              <a:gd name="connsiteY0" fmla="*/ 144018 h 863600"/>
              <a:gd name="connsiteX1" fmla="*/ 143941 w 1325626"/>
              <a:gd name="connsiteY1" fmla="*/ 0 h 863600"/>
              <a:gd name="connsiteX2" fmla="*/ 1181608 w 1325626"/>
              <a:gd name="connsiteY2" fmla="*/ 0 h 863600"/>
              <a:gd name="connsiteX3" fmla="*/ 1325625 w 1325626"/>
              <a:gd name="connsiteY3" fmla="*/ 144018 h 863600"/>
              <a:gd name="connsiteX4" fmla="*/ 1325625 w 1325626"/>
              <a:gd name="connsiteY4" fmla="*/ 719709 h 863600"/>
              <a:gd name="connsiteX5" fmla="*/ 1181608 w 1325626"/>
              <a:gd name="connsiteY5" fmla="*/ 863600 h 863600"/>
              <a:gd name="connsiteX6" fmla="*/ 143941 w 1325626"/>
              <a:gd name="connsiteY6" fmla="*/ 863600 h 863600"/>
              <a:gd name="connsiteX7" fmla="*/ 0 w 1325626"/>
              <a:gd name="connsiteY7" fmla="*/ 719709 h 863600"/>
              <a:gd name="connsiteX8" fmla="*/ 0 w 1325626"/>
              <a:gd name="connsiteY8" fmla="*/ 144018 h 863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325626" h="863600">
                <a:moveTo>
                  <a:pt x="0" y="144018"/>
                </a:moveTo>
                <a:cubicBezTo>
                  <a:pt x="0" y="64516"/>
                  <a:pt x="64439" y="0"/>
                  <a:pt x="143941" y="0"/>
                </a:cubicBezTo>
                <a:lnTo>
                  <a:pt x="1181608" y="0"/>
                </a:lnTo>
                <a:cubicBezTo>
                  <a:pt x="1261110" y="0"/>
                  <a:pt x="1325625" y="64516"/>
                  <a:pt x="1325625" y="144018"/>
                </a:cubicBezTo>
                <a:lnTo>
                  <a:pt x="1325625" y="719709"/>
                </a:lnTo>
                <a:cubicBezTo>
                  <a:pt x="1325625" y="799210"/>
                  <a:pt x="1261110" y="863600"/>
                  <a:pt x="1181608" y="863600"/>
                </a:cubicBezTo>
                <a:lnTo>
                  <a:pt x="143941" y="863600"/>
                </a:lnTo>
                <a:cubicBezTo>
                  <a:pt x="64439" y="863600"/>
                  <a:pt x="0" y="799210"/>
                  <a:pt x="0" y="719709"/>
                </a:cubicBezTo>
                <a:lnTo>
                  <a:pt x="0" y="144018"/>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187325" y="2590800"/>
            <a:ext cx="1338326" cy="876300"/>
          </a:xfrm>
          <a:custGeom>
            <a:avLst/>
            <a:gdLst>
              <a:gd name="connsiteX0" fmla="*/ 6350 w 1338326"/>
              <a:gd name="connsiteY0" fmla="*/ 150368 h 876300"/>
              <a:gd name="connsiteX1" fmla="*/ 150291 w 1338326"/>
              <a:gd name="connsiteY1" fmla="*/ 6350 h 876300"/>
              <a:gd name="connsiteX2" fmla="*/ 1187958 w 1338326"/>
              <a:gd name="connsiteY2" fmla="*/ 6350 h 876300"/>
              <a:gd name="connsiteX3" fmla="*/ 1331975 w 1338326"/>
              <a:gd name="connsiteY3" fmla="*/ 150368 h 876300"/>
              <a:gd name="connsiteX4" fmla="*/ 1331975 w 1338326"/>
              <a:gd name="connsiteY4" fmla="*/ 726059 h 876300"/>
              <a:gd name="connsiteX5" fmla="*/ 1187958 w 1338326"/>
              <a:gd name="connsiteY5" fmla="*/ 869950 h 876300"/>
              <a:gd name="connsiteX6" fmla="*/ 150291 w 1338326"/>
              <a:gd name="connsiteY6" fmla="*/ 869950 h 876300"/>
              <a:gd name="connsiteX7" fmla="*/ 6350 w 1338326"/>
              <a:gd name="connsiteY7" fmla="*/ 726059 h 876300"/>
              <a:gd name="connsiteX8" fmla="*/ 6350 w 1338326"/>
              <a:gd name="connsiteY8" fmla="*/ 150368 h 876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338326" h="876300">
                <a:moveTo>
                  <a:pt x="6350" y="150368"/>
                </a:moveTo>
                <a:cubicBezTo>
                  <a:pt x="6350" y="70866"/>
                  <a:pt x="70789" y="6350"/>
                  <a:pt x="150291" y="6350"/>
                </a:cubicBezTo>
                <a:lnTo>
                  <a:pt x="1187958" y="6350"/>
                </a:lnTo>
                <a:cubicBezTo>
                  <a:pt x="1267460" y="6350"/>
                  <a:pt x="1331975" y="70866"/>
                  <a:pt x="1331975" y="150368"/>
                </a:cubicBezTo>
                <a:lnTo>
                  <a:pt x="1331975" y="726059"/>
                </a:lnTo>
                <a:cubicBezTo>
                  <a:pt x="1331975" y="805560"/>
                  <a:pt x="1267460" y="869950"/>
                  <a:pt x="1187958" y="869950"/>
                </a:cubicBezTo>
                <a:lnTo>
                  <a:pt x="150291" y="869950"/>
                </a:lnTo>
                <a:cubicBezTo>
                  <a:pt x="70789" y="869950"/>
                  <a:pt x="6350" y="805560"/>
                  <a:pt x="6350" y="726059"/>
                </a:cubicBezTo>
                <a:lnTo>
                  <a:pt x="6350" y="150368"/>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193675" y="4652898"/>
            <a:ext cx="1325626" cy="863727"/>
          </a:xfrm>
          <a:custGeom>
            <a:avLst/>
            <a:gdLst>
              <a:gd name="connsiteX0" fmla="*/ 0 w 1325626"/>
              <a:gd name="connsiteY0" fmla="*/ 144017 h 863727"/>
              <a:gd name="connsiteX1" fmla="*/ 143941 w 1325626"/>
              <a:gd name="connsiteY1" fmla="*/ 0 h 863727"/>
              <a:gd name="connsiteX2" fmla="*/ 1181608 w 1325626"/>
              <a:gd name="connsiteY2" fmla="*/ 0 h 863727"/>
              <a:gd name="connsiteX3" fmla="*/ 1325625 w 1325626"/>
              <a:gd name="connsiteY3" fmla="*/ 144017 h 863727"/>
              <a:gd name="connsiteX4" fmla="*/ 1325625 w 1325626"/>
              <a:gd name="connsiteY4" fmla="*/ 719709 h 863727"/>
              <a:gd name="connsiteX5" fmla="*/ 1181608 w 1325626"/>
              <a:gd name="connsiteY5" fmla="*/ 863727 h 863727"/>
              <a:gd name="connsiteX6" fmla="*/ 143941 w 1325626"/>
              <a:gd name="connsiteY6" fmla="*/ 863727 h 863727"/>
              <a:gd name="connsiteX7" fmla="*/ 0 w 1325626"/>
              <a:gd name="connsiteY7" fmla="*/ 719709 h 863727"/>
              <a:gd name="connsiteX8" fmla="*/ 0 w 1325626"/>
              <a:gd name="connsiteY8" fmla="*/ 144017 h 86372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325626" h="863727">
                <a:moveTo>
                  <a:pt x="0" y="144017"/>
                </a:moveTo>
                <a:cubicBezTo>
                  <a:pt x="0" y="64516"/>
                  <a:pt x="64439" y="0"/>
                  <a:pt x="143941" y="0"/>
                </a:cubicBezTo>
                <a:lnTo>
                  <a:pt x="1181608" y="0"/>
                </a:lnTo>
                <a:cubicBezTo>
                  <a:pt x="1261110" y="0"/>
                  <a:pt x="1325625" y="64516"/>
                  <a:pt x="1325625" y="144017"/>
                </a:cubicBezTo>
                <a:lnTo>
                  <a:pt x="1325625" y="719709"/>
                </a:lnTo>
                <a:cubicBezTo>
                  <a:pt x="1325625" y="799210"/>
                  <a:pt x="1261110" y="863727"/>
                  <a:pt x="1181608" y="863727"/>
                </a:cubicBezTo>
                <a:lnTo>
                  <a:pt x="143941" y="863727"/>
                </a:lnTo>
                <a:cubicBezTo>
                  <a:pt x="64439" y="863727"/>
                  <a:pt x="0" y="799210"/>
                  <a:pt x="0" y="719709"/>
                </a:cubicBezTo>
                <a:lnTo>
                  <a:pt x="0" y="144017"/>
                </a:lnTo>
              </a:path>
            </a:pathLst>
          </a:custGeom>
          <a:solidFill>
            <a:srgbClr val="00CC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187325" y="4648200"/>
            <a:ext cx="1338326" cy="876427"/>
          </a:xfrm>
          <a:custGeom>
            <a:avLst/>
            <a:gdLst>
              <a:gd name="connsiteX0" fmla="*/ 6350 w 1338326"/>
              <a:gd name="connsiteY0" fmla="*/ 150367 h 876427"/>
              <a:gd name="connsiteX1" fmla="*/ 150291 w 1338326"/>
              <a:gd name="connsiteY1" fmla="*/ 6350 h 876427"/>
              <a:gd name="connsiteX2" fmla="*/ 1187958 w 1338326"/>
              <a:gd name="connsiteY2" fmla="*/ 6350 h 876427"/>
              <a:gd name="connsiteX3" fmla="*/ 1331975 w 1338326"/>
              <a:gd name="connsiteY3" fmla="*/ 150367 h 876427"/>
              <a:gd name="connsiteX4" fmla="*/ 1331975 w 1338326"/>
              <a:gd name="connsiteY4" fmla="*/ 726059 h 876427"/>
              <a:gd name="connsiteX5" fmla="*/ 1187958 w 1338326"/>
              <a:gd name="connsiteY5" fmla="*/ 870077 h 876427"/>
              <a:gd name="connsiteX6" fmla="*/ 150291 w 1338326"/>
              <a:gd name="connsiteY6" fmla="*/ 870077 h 876427"/>
              <a:gd name="connsiteX7" fmla="*/ 6350 w 1338326"/>
              <a:gd name="connsiteY7" fmla="*/ 726059 h 876427"/>
              <a:gd name="connsiteX8" fmla="*/ 6350 w 1338326"/>
              <a:gd name="connsiteY8" fmla="*/ 150367 h 87642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338326" h="876427">
                <a:moveTo>
                  <a:pt x="6350" y="150367"/>
                </a:moveTo>
                <a:cubicBezTo>
                  <a:pt x="6350" y="70866"/>
                  <a:pt x="70789" y="6350"/>
                  <a:pt x="150291" y="6350"/>
                </a:cubicBezTo>
                <a:lnTo>
                  <a:pt x="1187958" y="6350"/>
                </a:lnTo>
                <a:cubicBezTo>
                  <a:pt x="1267460" y="6350"/>
                  <a:pt x="1331975" y="70866"/>
                  <a:pt x="1331975" y="150367"/>
                </a:cubicBezTo>
                <a:lnTo>
                  <a:pt x="1331975" y="726059"/>
                </a:lnTo>
                <a:cubicBezTo>
                  <a:pt x="1331975" y="805560"/>
                  <a:pt x="1267460" y="870077"/>
                  <a:pt x="1187958" y="870077"/>
                </a:cubicBezTo>
                <a:lnTo>
                  <a:pt x="150291" y="870077"/>
                </a:lnTo>
                <a:cubicBezTo>
                  <a:pt x="70789" y="870077"/>
                  <a:pt x="6350" y="805560"/>
                  <a:pt x="6350" y="726059"/>
                </a:cubicBezTo>
                <a:lnTo>
                  <a:pt x="6350" y="150367"/>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226425" y="2565400"/>
            <a:ext cx="1519173" cy="863600"/>
          </a:xfrm>
          <a:custGeom>
            <a:avLst/>
            <a:gdLst>
              <a:gd name="connsiteX0" fmla="*/ 0 w 1519173"/>
              <a:gd name="connsiteY0" fmla="*/ 143891 h 863600"/>
              <a:gd name="connsiteX1" fmla="*/ 143891 w 1519173"/>
              <a:gd name="connsiteY1" fmla="*/ 0 h 863600"/>
              <a:gd name="connsiteX2" fmla="*/ 1375282 w 1519173"/>
              <a:gd name="connsiteY2" fmla="*/ 0 h 863600"/>
              <a:gd name="connsiteX3" fmla="*/ 1519173 w 1519173"/>
              <a:gd name="connsiteY3" fmla="*/ 143891 h 863600"/>
              <a:gd name="connsiteX4" fmla="*/ 1519173 w 1519173"/>
              <a:gd name="connsiteY4" fmla="*/ 719709 h 863600"/>
              <a:gd name="connsiteX5" fmla="*/ 1375282 w 1519173"/>
              <a:gd name="connsiteY5" fmla="*/ 863600 h 863600"/>
              <a:gd name="connsiteX6" fmla="*/ 143891 w 1519173"/>
              <a:gd name="connsiteY6" fmla="*/ 863600 h 863600"/>
              <a:gd name="connsiteX7" fmla="*/ 0 w 1519173"/>
              <a:gd name="connsiteY7" fmla="*/ 719709 h 863600"/>
              <a:gd name="connsiteX8" fmla="*/ 0 w 1519173"/>
              <a:gd name="connsiteY8" fmla="*/ 143891 h 863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519173" h="863600">
                <a:moveTo>
                  <a:pt x="0" y="143891"/>
                </a:moveTo>
                <a:cubicBezTo>
                  <a:pt x="0" y="64389"/>
                  <a:pt x="64389" y="0"/>
                  <a:pt x="143891" y="0"/>
                </a:cubicBezTo>
                <a:lnTo>
                  <a:pt x="1375282" y="0"/>
                </a:lnTo>
                <a:cubicBezTo>
                  <a:pt x="1454784" y="0"/>
                  <a:pt x="1519173" y="64389"/>
                  <a:pt x="1519173" y="143891"/>
                </a:cubicBezTo>
                <a:lnTo>
                  <a:pt x="1519173" y="719709"/>
                </a:lnTo>
                <a:cubicBezTo>
                  <a:pt x="1519173" y="799210"/>
                  <a:pt x="1454784" y="863600"/>
                  <a:pt x="1375282" y="863600"/>
                </a:cubicBezTo>
                <a:lnTo>
                  <a:pt x="143891" y="863600"/>
                </a:lnTo>
                <a:cubicBezTo>
                  <a:pt x="64389" y="863600"/>
                  <a:pt x="0" y="799210"/>
                  <a:pt x="0" y="719709"/>
                </a:cubicBezTo>
                <a:lnTo>
                  <a:pt x="0" y="143891"/>
                </a:lnTo>
              </a:path>
            </a:pathLst>
          </a:custGeom>
          <a:solidFill>
            <a:srgbClr val="DDDDD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8220075" y="2559050"/>
            <a:ext cx="1531873" cy="876300"/>
          </a:xfrm>
          <a:custGeom>
            <a:avLst/>
            <a:gdLst>
              <a:gd name="connsiteX0" fmla="*/ 6350 w 1531873"/>
              <a:gd name="connsiteY0" fmla="*/ 150241 h 876300"/>
              <a:gd name="connsiteX1" fmla="*/ 150241 w 1531873"/>
              <a:gd name="connsiteY1" fmla="*/ 6350 h 876300"/>
              <a:gd name="connsiteX2" fmla="*/ 1381632 w 1531873"/>
              <a:gd name="connsiteY2" fmla="*/ 6350 h 876300"/>
              <a:gd name="connsiteX3" fmla="*/ 1525523 w 1531873"/>
              <a:gd name="connsiteY3" fmla="*/ 150241 h 876300"/>
              <a:gd name="connsiteX4" fmla="*/ 1525523 w 1531873"/>
              <a:gd name="connsiteY4" fmla="*/ 726059 h 876300"/>
              <a:gd name="connsiteX5" fmla="*/ 1381632 w 1531873"/>
              <a:gd name="connsiteY5" fmla="*/ 869950 h 876300"/>
              <a:gd name="connsiteX6" fmla="*/ 150241 w 1531873"/>
              <a:gd name="connsiteY6" fmla="*/ 869950 h 876300"/>
              <a:gd name="connsiteX7" fmla="*/ 6350 w 1531873"/>
              <a:gd name="connsiteY7" fmla="*/ 726059 h 876300"/>
              <a:gd name="connsiteX8" fmla="*/ 6350 w 1531873"/>
              <a:gd name="connsiteY8" fmla="*/ 150241 h 876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531873" h="876300">
                <a:moveTo>
                  <a:pt x="6350" y="150241"/>
                </a:moveTo>
                <a:cubicBezTo>
                  <a:pt x="6350" y="70739"/>
                  <a:pt x="70739" y="6350"/>
                  <a:pt x="150241" y="6350"/>
                </a:cubicBezTo>
                <a:lnTo>
                  <a:pt x="1381632" y="6350"/>
                </a:lnTo>
                <a:cubicBezTo>
                  <a:pt x="1461134" y="6350"/>
                  <a:pt x="1525523" y="70739"/>
                  <a:pt x="1525523" y="150241"/>
                </a:cubicBezTo>
                <a:lnTo>
                  <a:pt x="1525523" y="726059"/>
                </a:lnTo>
                <a:cubicBezTo>
                  <a:pt x="1525523" y="805560"/>
                  <a:pt x="1461134" y="869950"/>
                  <a:pt x="1381632" y="869950"/>
                </a:cubicBezTo>
                <a:lnTo>
                  <a:pt x="150241" y="869950"/>
                </a:lnTo>
                <a:cubicBezTo>
                  <a:pt x="70739" y="869950"/>
                  <a:pt x="6350" y="805560"/>
                  <a:pt x="6350" y="726059"/>
                </a:cubicBezTo>
                <a:lnTo>
                  <a:pt x="6350" y="150241"/>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8148701" y="4652898"/>
            <a:ext cx="1600200" cy="863727"/>
          </a:xfrm>
          <a:custGeom>
            <a:avLst/>
            <a:gdLst>
              <a:gd name="connsiteX0" fmla="*/ 0 w 1600200"/>
              <a:gd name="connsiteY0" fmla="*/ 144017 h 863727"/>
              <a:gd name="connsiteX1" fmla="*/ 143891 w 1600200"/>
              <a:gd name="connsiteY1" fmla="*/ 0 h 863727"/>
              <a:gd name="connsiteX2" fmla="*/ 1456181 w 1600200"/>
              <a:gd name="connsiteY2" fmla="*/ 0 h 863727"/>
              <a:gd name="connsiteX3" fmla="*/ 1600200 w 1600200"/>
              <a:gd name="connsiteY3" fmla="*/ 144017 h 863727"/>
              <a:gd name="connsiteX4" fmla="*/ 1600200 w 1600200"/>
              <a:gd name="connsiteY4" fmla="*/ 719709 h 863727"/>
              <a:gd name="connsiteX5" fmla="*/ 1456181 w 1600200"/>
              <a:gd name="connsiteY5" fmla="*/ 863727 h 863727"/>
              <a:gd name="connsiteX6" fmla="*/ 143891 w 1600200"/>
              <a:gd name="connsiteY6" fmla="*/ 863727 h 863727"/>
              <a:gd name="connsiteX7" fmla="*/ 0 w 1600200"/>
              <a:gd name="connsiteY7" fmla="*/ 719709 h 863727"/>
              <a:gd name="connsiteX8" fmla="*/ 0 w 1600200"/>
              <a:gd name="connsiteY8" fmla="*/ 144017 h 86372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600200" h="863727">
                <a:moveTo>
                  <a:pt x="0" y="144017"/>
                </a:moveTo>
                <a:cubicBezTo>
                  <a:pt x="0" y="64516"/>
                  <a:pt x="64389" y="0"/>
                  <a:pt x="143891" y="0"/>
                </a:cubicBezTo>
                <a:lnTo>
                  <a:pt x="1456181" y="0"/>
                </a:lnTo>
                <a:cubicBezTo>
                  <a:pt x="1535683" y="0"/>
                  <a:pt x="1600200" y="64516"/>
                  <a:pt x="1600200" y="144017"/>
                </a:cubicBezTo>
                <a:lnTo>
                  <a:pt x="1600200" y="719709"/>
                </a:lnTo>
                <a:cubicBezTo>
                  <a:pt x="1600200" y="799210"/>
                  <a:pt x="1535683" y="863727"/>
                  <a:pt x="1456181" y="863727"/>
                </a:cubicBezTo>
                <a:lnTo>
                  <a:pt x="143891" y="863727"/>
                </a:lnTo>
                <a:cubicBezTo>
                  <a:pt x="64389" y="863727"/>
                  <a:pt x="0" y="799210"/>
                  <a:pt x="0" y="719709"/>
                </a:cubicBezTo>
                <a:lnTo>
                  <a:pt x="0" y="144017"/>
                </a:lnTo>
              </a:path>
            </a:pathLst>
          </a:custGeom>
          <a:solidFill>
            <a:srgbClr val="DDDDD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8142351" y="4646548"/>
            <a:ext cx="1612900" cy="876427"/>
          </a:xfrm>
          <a:custGeom>
            <a:avLst/>
            <a:gdLst>
              <a:gd name="connsiteX0" fmla="*/ 6350 w 1612900"/>
              <a:gd name="connsiteY0" fmla="*/ 150367 h 876427"/>
              <a:gd name="connsiteX1" fmla="*/ 150241 w 1612900"/>
              <a:gd name="connsiteY1" fmla="*/ 6350 h 876427"/>
              <a:gd name="connsiteX2" fmla="*/ 1462531 w 1612900"/>
              <a:gd name="connsiteY2" fmla="*/ 6350 h 876427"/>
              <a:gd name="connsiteX3" fmla="*/ 1606550 w 1612900"/>
              <a:gd name="connsiteY3" fmla="*/ 150367 h 876427"/>
              <a:gd name="connsiteX4" fmla="*/ 1606550 w 1612900"/>
              <a:gd name="connsiteY4" fmla="*/ 726059 h 876427"/>
              <a:gd name="connsiteX5" fmla="*/ 1462531 w 1612900"/>
              <a:gd name="connsiteY5" fmla="*/ 870077 h 876427"/>
              <a:gd name="connsiteX6" fmla="*/ 150241 w 1612900"/>
              <a:gd name="connsiteY6" fmla="*/ 870077 h 876427"/>
              <a:gd name="connsiteX7" fmla="*/ 6350 w 1612900"/>
              <a:gd name="connsiteY7" fmla="*/ 726059 h 876427"/>
              <a:gd name="connsiteX8" fmla="*/ 6350 w 1612900"/>
              <a:gd name="connsiteY8" fmla="*/ 150367 h 87642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612900" h="876427">
                <a:moveTo>
                  <a:pt x="6350" y="150367"/>
                </a:moveTo>
                <a:cubicBezTo>
                  <a:pt x="6350" y="70866"/>
                  <a:pt x="70739" y="6350"/>
                  <a:pt x="150241" y="6350"/>
                </a:cubicBezTo>
                <a:lnTo>
                  <a:pt x="1462531" y="6350"/>
                </a:lnTo>
                <a:cubicBezTo>
                  <a:pt x="1542033" y="6350"/>
                  <a:pt x="1606550" y="70866"/>
                  <a:pt x="1606550" y="150367"/>
                </a:cubicBezTo>
                <a:lnTo>
                  <a:pt x="1606550" y="726059"/>
                </a:lnTo>
                <a:cubicBezTo>
                  <a:pt x="1606550" y="805560"/>
                  <a:pt x="1542033" y="870077"/>
                  <a:pt x="1462531" y="870077"/>
                </a:cubicBezTo>
                <a:lnTo>
                  <a:pt x="150241" y="870077"/>
                </a:lnTo>
                <a:cubicBezTo>
                  <a:pt x="70739" y="870077"/>
                  <a:pt x="6350" y="805560"/>
                  <a:pt x="6350" y="726059"/>
                </a:cubicBezTo>
                <a:lnTo>
                  <a:pt x="6350" y="150367"/>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3"/>
          <p:cNvPicPr>
            <a:picLocks noChangeAspect="1" noChangeArrowheads="1"/>
          </p:cNvPicPr>
          <p:nvPr/>
        </p:nvPicPr>
        <p:blipFill>
          <a:blip r:embed="rId2"/>
          <a:srcRect/>
          <a:stretch>
            <a:fillRect/>
          </a:stretch>
        </p:blipFill>
        <p:spPr bwMode="auto">
          <a:xfrm>
            <a:off x="-127" y="1981200"/>
            <a:ext cx="9902952" cy="5334000"/>
          </a:xfrm>
          <a:prstGeom prst="rect">
            <a:avLst/>
          </a:prstGeom>
          <a:noFill/>
        </p:spPr>
      </p:pic>
      <p:sp>
        <p:nvSpPr>
          <p:cNvPr id="15" name="TextBox 1"/>
          <p:cNvSpPr txBox="1"/>
          <p:nvPr/>
        </p:nvSpPr>
        <p:spPr>
          <a:xfrm>
            <a:off x="303212" y="2755900"/>
            <a:ext cx="1143000" cy="2654300"/>
          </a:xfrm>
          <a:prstGeom prst="rect">
            <a:avLst/>
          </a:prstGeom>
          <a:noFill/>
        </p:spPr>
        <p:txBody>
          <a:bodyPr wrap="none" lIns="0" tIns="0" rIns="0" rtlCol="0">
            <a:spAutoFit/>
          </a:bodyPr>
          <a:lstStyle/>
          <a:p>
            <a:pPr>
              <a:lnSpc>
                <a:spcPts val="1500"/>
              </a:lnSpc>
              <a:tabLst/>
            </a:pPr>
            <a:r>
              <a:rPr lang="en-US" altLang="zh-CN" sz="1500" dirty="0" smtClean="0">
                <a:solidFill>
                  <a:srgbClr val="000000"/>
                </a:solidFill>
                <a:latin typeface="Times New Roman" pitchFamily="18" charset="0"/>
                <a:cs typeface="Times New Roman" pitchFamily="18" charset="0"/>
              </a:rPr>
              <a:t>被测试信号</a:t>
            </a:r>
          </a:p>
          <a:p>
            <a:pPr>
              <a:lnSpc>
                <a:spcPts val="1800"/>
              </a:lnSpc>
              <a:tabLst/>
            </a:pPr>
            <a:r>
              <a:rPr lang="en-US" altLang="zh-CN" sz="1500" dirty="0" smtClean="0">
                <a:solidFill>
                  <a:srgbClr val="000000"/>
                </a:solidFill>
                <a:latin typeface="Times New Roman" pitchFamily="18" charset="0"/>
                <a:cs typeface="Times New Roman" pitchFamily="18" charset="0"/>
              </a:rPr>
              <a:t>矢量图显示</a:t>
            </a:r>
          </a:p>
          <a:p>
            <a:pPr>
              <a:lnSpc>
                <a:spcPts val="1800"/>
              </a:lnSpc>
              <a:tabLst/>
            </a:pPr>
            <a:r>
              <a:rPr lang="en-US" altLang="zh-CN" sz="1500" dirty="0" smtClean="0">
                <a:solidFill>
                  <a:srgbClr val="000000"/>
                </a:solidFill>
                <a:latin typeface="Times New Roman" pitchFamily="18" charset="0"/>
                <a:cs typeface="Times New Roman" pitchFamily="18" charset="0"/>
              </a:rPr>
              <a:t>（时域测量）</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200"/>
              </a:lnSpc>
              <a:tabLst/>
            </a:pPr>
            <a:r>
              <a:rPr lang="en-US" altLang="zh-CN" sz="1500" dirty="0" smtClean="0">
                <a:solidFill>
                  <a:srgbClr val="000000"/>
                </a:solidFill>
                <a:latin typeface="Times New Roman" pitchFamily="18" charset="0"/>
                <a:cs typeface="Times New Roman" pitchFamily="18" charset="0"/>
              </a:rPr>
              <a:t>标准信号</a:t>
            </a:r>
          </a:p>
          <a:p>
            <a:pPr>
              <a:lnSpc>
                <a:spcPts val="1800"/>
              </a:lnSpc>
              <a:tabLst/>
            </a:pPr>
            <a:r>
              <a:rPr lang="en-US" altLang="zh-CN" sz="1500" dirty="0" smtClean="0">
                <a:solidFill>
                  <a:srgbClr val="000000"/>
                </a:solidFill>
                <a:latin typeface="Times New Roman" pitchFamily="18" charset="0"/>
                <a:cs typeface="Times New Roman" pitchFamily="18" charset="0"/>
              </a:rPr>
              <a:t>矢量图显示</a:t>
            </a:r>
          </a:p>
          <a:p>
            <a:pPr>
              <a:lnSpc>
                <a:spcPts val="1800"/>
              </a:lnSpc>
              <a:tabLst/>
            </a:pPr>
            <a:r>
              <a:rPr lang="en-US" altLang="zh-CN" sz="1500" dirty="0" smtClean="0">
                <a:solidFill>
                  <a:srgbClr val="000000"/>
                </a:solidFill>
                <a:latin typeface="Times New Roman" pitchFamily="18" charset="0"/>
                <a:cs typeface="Times New Roman" pitchFamily="18" charset="0"/>
              </a:rPr>
              <a:t>（时域测量）</a:t>
            </a:r>
          </a:p>
        </p:txBody>
      </p:sp>
      <p:sp>
        <p:nvSpPr>
          <p:cNvPr id="16" name="TextBox 1"/>
          <p:cNvSpPr txBox="1"/>
          <p:nvPr/>
        </p:nvSpPr>
        <p:spPr>
          <a:xfrm>
            <a:off x="8304212" y="2743200"/>
            <a:ext cx="1219200" cy="2730500"/>
          </a:xfrm>
          <a:prstGeom prst="rect">
            <a:avLst/>
          </a:prstGeom>
          <a:noFill/>
        </p:spPr>
        <p:txBody>
          <a:bodyPr wrap="none" lIns="0" tIns="0" rIns="0" rtlCol="0">
            <a:spAutoFit/>
          </a:bodyPr>
          <a:lstStyle/>
          <a:p>
            <a:pPr>
              <a:lnSpc>
                <a:spcPts val="1500"/>
              </a:lnSpc>
              <a:tabLst>
                <a:tab pos="76200" algn="l"/>
                <a:tab pos="165100" algn="l"/>
              </a:tabLst>
            </a:pPr>
            <a:r>
              <a:rPr lang="en-US" altLang="zh-CN" dirty="0" smtClean="0"/>
              <a:t>	</a:t>
            </a:r>
            <a:r>
              <a:rPr lang="en-US" altLang="zh-CN" sz="1500" dirty="0" smtClean="0">
                <a:solidFill>
                  <a:srgbClr val="000000"/>
                </a:solidFill>
                <a:latin typeface="Times New Roman" pitchFamily="18" charset="0"/>
                <a:cs typeface="Times New Roman" pitchFamily="18" charset="0"/>
              </a:rPr>
              <a:t>矢量误差信号</a:t>
            </a:r>
          </a:p>
          <a:p>
            <a:pPr>
              <a:lnSpc>
                <a:spcPts val="1800"/>
              </a:lnSpc>
              <a:tabLst>
                <a:tab pos="76200" algn="l"/>
                <a:tab pos="165100" algn="l"/>
              </a:tabLst>
            </a:pPr>
            <a:r>
              <a:rPr lang="en-US" altLang="zh-CN" dirty="0" smtClean="0"/>
              <a:t>		</a:t>
            </a:r>
            <a:r>
              <a:rPr lang="en-US" altLang="zh-CN" sz="1500" dirty="0" smtClean="0">
                <a:solidFill>
                  <a:srgbClr val="000000"/>
                </a:solidFill>
                <a:latin typeface="Times New Roman" pitchFamily="18" charset="0"/>
                <a:cs typeface="Times New Roman" pitchFamily="18" charset="0"/>
              </a:rPr>
              <a:t>时域显示</a:t>
            </a:r>
          </a:p>
          <a:p>
            <a:pPr>
              <a:lnSpc>
                <a:spcPts val="1800"/>
              </a:lnSpc>
              <a:tabLst>
                <a:tab pos="76200" algn="l"/>
                <a:tab pos="165100" algn="l"/>
              </a:tabLst>
            </a:pPr>
            <a:r>
              <a:rPr lang="en-US" altLang="zh-CN" dirty="0" smtClean="0"/>
              <a:t>	</a:t>
            </a:r>
            <a:r>
              <a:rPr lang="en-US" altLang="zh-CN" sz="1500" dirty="0" smtClean="0">
                <a:solidFill>
                  <a:srgbClr val="000000"/>
                </a:solidFill>
                <a:latin typeface="Times New Roman" pitchFamily="18" charset="0"/>
                <a:cs typeface="Times New Roman" pitchFamily="18" charset="0"/>
              </a:rPr>
              <a:t>（时域测量）</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800"/>
              </a:lnSpc>
              <a:tabLst>
                <a:tab pos="76200" algn="l"/>
                <a:tab pos="165100" algn="l"/>
              </a:tabLst>
            </a:pPr>
            <a:r>
              <a:rPr lang="en-US" altLang="zh-CN" sz="1500" dirty="0" smtClean="0">
                <a:solidFill>
                  <a:srgbClr val="000000"/>
                </a:solidFill>
                <a:latin typeface="Times New Roman" pitchFamily="18" charset="0"/>
                <a:cs typeface="Times New Roman" pitchFamily="18" charset="0"/>
              </a:rPr>
              <a:t>矢量误差信号</a:t>
            </a:r>
          </a:p>
          <a:p>
            <a:pPr>
              <a:lnSpc>
                <a:spcPts val="1800"/>
              </a:lnSpc>
              <a:tabLst>
                <a:tab pos="76200" algn="l"/>
                <a:tab pos="165100" algn="l"/>
              </a:tabLst>
            </a:pPr>
            <a:r>
              <a:rPr lang="en-US" altLang="zh-CN" sz="1500" dirty="0" smtClean="0">
                <a:solidFill>
                  <a:srgbClr val="000000"/>
                </a:solidFill>
                <a:latin typeface="Times New Roman" pitchFamily="18" charset="0"/>
                <a:cs typeface="Times New Roman" pitchFamily="18" charset="0"/>
              </a:rPr>
              <a:t>频谱显示</a:t>
            </a:r>
          </a:p>
          <a:p>
            <a:pPr>
              <a:lnSpc>
                <a:spcPts val="1800"/>
              </a:lnSpc>
              <a:tabLst>
                <a:tab pos="76200" algn="l"/>
                <a:tab pos="165100" algn="l"/>
              </a:tabLst>
            </a:pPr>
            <a:r>
              <a:rPr lang="en-US" altLang="zh-CN" sz="1500" dirty="0" smtClean="0">
                <a:solidFill>
                  <a:srgbClr val="000000"/>
                </a:solidFill>
                <a:latin typeface="Times New Roman" pitchFamily="18" charset="0"/>
                <a:cs typeface="Times New Roman" pitchFamily="18" charset="0"/>
              </a:rPr>
              <a:t>（频域测量）</a:t>
            </a:r>
          </a:p>
        </p:txBody>
      </p:sp>
      <p:sp>
        <p:nvSpPr>
          <p:cNvPr id="18" name="TextBox 1"/>
          <p:cNvSpPr txBox="1"/>
          <p:nvPr/>
        </p:nvSpPr>
        <p:spPr>
          <a:xfrm>
            <a:off x="227012" y="0"/>
            <a:ext cx="9220200" cy="659732"/>
          </a:xfrm>
          <a:prstGeom prst="rect">
            <a:avLst/>
          </a:prstGeom>
          <a:noFill/>
        </p:spPr>
        <p:txBody>
          <a:bodyPr wrap="square" lIns="0" tIns="0" rIns="0" rtlCol="0">
            <a:spAutoFit/>
          </a:bodyPr>
          <a:lstStyle/>
          <a:p>
            <a:pPr>
              <a:lnSpc>
                <a:spcPts val="1000"/>
              </a:lnSpc>
            </a:pPr>
            <a:endParaRPr lang="en-US" altLang="zh-CN" sz="2400" dirty="0" smtClean="0"/>
          </a:p>
          <a:p>
            <a:pPr>
              <a:lnSpc>
                <a:spcPct val="150000"/>
              </a:lnSpc>
              <a:tabLst>
                <a:tab pos="254000" algn="l"/>
              </a:tabLst>
            </a:pPr>
            <a:r>
              <a:rPr lang="en-US" altLang="zh-CN" sz="2400" dirty="0" smtClean="0">
                <a:solidFill>
                  <a:srgbClr val="00B0F0"/>
                </a:solidFill>
                <a:latin typeface="Microsoft YaHei UI" pitchFamily="18" charset="0"/>
                <a:cs typeface="Microsoft YaHei UI" pitchFamily="18" charset="0"/>
              </a:rPr>
              <a:t>VSA</a:t>
            </a:r>
            <a:r>
              <a:rPr lang="zh-CN" altLang="en-US" sz="2400" dirty="0" smtClean="0">
                <a:solidFill>
                  <a:srgbClr val="00B0F0"/>
                </a:solidFill>
                <a:latin typeface="Microsoft YaHei UI" pitchFamily="18" charset="0"/>
                <a:cs typeface="Microsoft YaHei UI" pitchFamily="18" charset="0"/>
              </a:rPr>
              <a:t>测试结果显示</a:t>
            </a:r>
            <a:endParaRPr lang="en-US" altLang="zh-CN" sz="2400" dirty="0" smtClean="0">
              <a:solidFill>
                <a:srgbClr val="00B0F0"/>
              </a:solidFill>
              <a:latin typeface="Microsoft YaHei UI" pitchFamily="18" charset="0"/>
              <a:cs typeface="Microsoft YaHei UI"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6692900"/>
            <a:ext cx="50800" cy="88900"/>
          </a:xfrm>
          <a:prstGeom prst="rect">
            <a:avLst/>
          </a:prstGeom>
          <a:noFill/>
        </p:spPr>
        <p:txBody>
          <a:bodyPr wrap="none" lIns="0" tIns="0" rIns="0" rtlCol="0">
            <a:spAutoFit/>
          </a:bodyPr>
          <a:lstStyle/>
          <a:p>
            <a:pPr>
              <a:lnSpc>
                <a:spcPts val="700"/>
              </a:lnSpc>
              <a:tabLst/>
            </a:pPr>
            <a:r>
              <a:rPr lang="en-US" altLang="zh-CN" sz="806" dirty="0" smtClean="0">
                <a:solidFill>
                  <a:srgbClr val="FFFFFF"/>
                </a:solidFill>
                <a:latin typeface="Times New Roman" pitchFamily="18" charset="0"/>
                <a:cs typeface="Times New Roman" pitchFamily="18" charset="0"/>
              </a:rPr>
              <a:t>3</a:t>
            </a:r>
          </a:p>
        </p:txBody>
      </p:sp>
      <p:sp>
        <p:nvSpPr>
          <p:cNvPr id="4" name="TextBox 1"/>
          <p:cNvSpPr txBox="1"/>
          <p:nvPr/>
        </p:nvSpPr>
        <p:spPr>
          <a:xfrm>
            <a:off x="9105900" y="6642100"/>
            <a:ext cx="533400" cy="152400"/>
          </a:xfrm>
          <a:prstGeom prst="rect">
            <a:avLst/>
          </a:prstGeom>
          <a:noFill/>
        </p:spPr>
        <p:txBody>
          <a:bodyPr wrap="none" lIns="0" tIns="0" rIns="0" rtlCol="0">
            <a:spAutoFit/>
          </a:bodyPr>
          <a:lstStyle/>
          <a:p>
            <a:pPr>
              <a:lnSpc>
                <a:spcPts val="1200"/>
              </a:lnSpc>
              <a:tabLst/>
            </a:pP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
        <p:nvSpPr>
          <p:cNvPr id="6" name="TextBox 1"/>
          <p:cNvSpPr txBox="1"/>
          <p:nvPr/>
        </p:nvSpPr>
        <p:spPr>
          <a:xfrm>
            <a:off x="608012" y="304800"/>
            <a:ext cx="3657600" cy="379591"/>
          </a:xfrm>
          <a:prstGeom prst="rect">
            <a:avLst/>
          </a:prstGeom>
          <a:noFill/>
        </p:spPr>
        <p:txBody>
          <a:bodyPr wrap="square" lIns="0" tIns="0" rIns="0" rtlCol="0">
            <a:spAutoFit/>
          </a:bodyPr>
          <a:lstStyle/>
          <a:p>
            <a:pPr>
              <a:lnSpc>
                <a:spcPts val="2600"/>
              </a:lnSpc>
              <a:tabLst/>
            </a:pPr>
            <a:r>
              <a:rPr lang="zh-CN" altLang="en-US" sz="2800" dirty="0" smtClean="0">
                <a:latin typeface="Times New Roman" pitchFamily="18" charset="0"/>
                <a:cs typeface="Times New Roman" pitchFamily="18" charset="0"/>
              </a:rPr>
              <a:t>通信系统的组成</a:t>
            </a:r>
            <a:endParaRPr lang="en-US" altLang="zh-CN" sz="2800" dirty="0" smtClean="0">
              <a:latin typeface="Times New Roman" pitchFamily="18" charset="0"/>
              <a:cs typeface="Times New Roman" pitchFamily="18" charset="0"/>
            </a:endParaRPr>
          </a:p>
        </p:txBody>
      </p:sp>
      <p:sp>
        <p:nvSpPr>
          <p:cNvPr id="8" name="TextBox 1"/>
          <p:cNvSpPr txBox="1"/>
          <p:nvPr/>
        </p:nvSpPr>
        <p:spPr>
          <a:xfrm>
            <a:off x="912812" y="1219200"/>
            <a:ext cx="4648200" cy="1341393"/>
          </a:xfrm>
          <a:prstGeom prst="rect">
            <a:avLst/>
          </a:prstGeom>
          <a:noFill/>
        </p:spPr>
        <p:txBody>
          <a:bodyPr wrap="square" lIns="0" tIns="0" rIns="0" rtlCol="0">
            <a:spAutoFit/>
          </a:bodyPr>
          <a:lstStyle/>
          <a:p>
            <a:pPr>
              <a:lnSpc>
                <a:spcPts val="2300"/>
              </a:lnSpc>
              <a:tabLst/>
            </a:pPr>
            <a:r>
              <a:rPr lang="zh-CN" altLang="en-US" sz="2400" dirty="0" smtClean="0">
                <a:solidFill>
                  <a:srgbClr val="663300"/>
                </a:solidFill>
                <a:latin typeface="Times New Roman" pitchFamily="18" charset="0"/>
                <a:cs typeface="Times New Roman" pitchFamily="18" charset="0"/>
              </a:rPr>
              <a:t>通信系统一般模型</a:t>
            </a:r>
            <a:endParaRPr lang="en-US" altLang="zh-CN" sz="2400" dirty="0" smtClean="0">
              <a:solidFill>
                <a:srgbClr val="663300"/>
              </a:solidFill>
              <a:latin typeface="Times New Roman" pitchFamily="18" charset="0"/>
              <a:cs typeface="Times New Roman" pitchFamily="18" charset="0"/>
            </a:endParaRPr>
          </a:p>
          <a:p>
            <a:pPr>
              <a:lnSpc>
                <a:spcPts val="2300"/>
              </a:lnSpc>
              <a:tabLst/>
            </a:pPr>
            <a:endParaRPr lang="en-US" altLang="zh-CN" sz="2306" dirty="0" smtClean="0">
              <a:solidFill>
                <a:srgbClr val="663300"/>
              </a:solidFill>
              <a:latin typeface="Times New Roman" pitchFamily="18" charset="0"/>
              <a:cs typeface="Times New Roman"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500"/>
              </a:lnSpc>
              <a:tabLst/>
            </a:pPr>
            <a:endParaRPr lang="en-US" altLang="zh-CN" sz="2304" dirty="0" smtClean="0">
              <a:solidFill>
                <a:srgbClr val="663300"/>
              </a:solidFill>
              <a:latin typeface="Times New Roman" pitchFamily="18" charset="0"/>
              <a:cs typeface="Times New Roman" pitchFamily="18" charset="0"/>
            </a:endParaRPr>
          </a:p>
        </p:txBody>
      </p:sp>
      <p:sp>
        <p:nvSpPr>
          <p:cNvPr id="11" name="矩形 10"/>
          <p:cNvSpPr/>
          <p:nvPr/>
        </p:nvSpPr>
        <p:spPr>
          <a:xfrm>
            <a:off x="836612" y="3886200"/>
            <a:ext cx="4949825" cy="412934"/>
          </a:xfrm>
          <a:prstGeom prst="rect">
            <a:avLst/>
          </a:prstGeom>
        </p:spPr>
        <p:txBody>
          <a:bodyPr>
            <a:spAutoFit/>
          </a:bodyPr>
          <a:lstStyle/>
          <a:p>
            <a:pPr>
              <a:lnSpc>
                <a:spcPts val="2500"/>
              </a:lnSpc>
              <a:tabLst/>
            </a:pPr>
            <a:r>
              <a:rPr lang="en-US" altLang="zh-CN" sz="2400" dirty="0" err="1" smtClean="0">
                <a:solidFill>
                  <a:srgbClr val="663300"/>
                </a:solidFill>
                <a:latin typeface="Times New Roman" pitchFamily="18" charset="0"/>
                <a:cs typeface="Times New Roman" pitchFamily="18" charset="0"/>
              </a:rPr>
              <a:t>模拟</a:t>
            </a:r>
            <a:r>
              <a:rPr lang="zh-CN" altLang="en-US" sz="2400" dirty="0" smtClean="0">
                <a:solidFill>
                  <a:srgbClr val="663300"/>
                </a:solidFill>
                <a:latin typeface="Times New Roman" pitchFamily="18" charset="0"/>
                <a:cs typeface="Times New Roman" pitchFamily="18" charset="0"/>
              </a:rPr>
              <a:t>通信系统模型</a:t>
            </a:r>
            <a:endParaRPr lang="en-US" altLang="zh-CN" sz="2400" dirty="0" smtClean="0"/>
          </a:p>
        </p:txBody>
      </p:sp>
      <p:pic>
        <p:nvPicPr>
          <p:cNvPr id="9" name="Picture 4" descr="13"/>
          <p:cNvPicPr>
            <a:picLocks noChangeAspect="1" noChangeArrowheads="1"/>
          </p:cNvPicPr>
          <p:nvPr/>
        </p:nvPicPr>
        <p:blipFill>
          <a:blip r:embed="rId3"/>
          <a:srcRect/>
          <a:stretch>
            <a:fillRect/>
          </a:stretch>
        </p:blipFill>
        <p:spPr bwMode="auto">
          <a:xfrm>
            <a:off x="379412" y="1600200"/>
            <a:ext cx="9144000" cy="2038350"/>
          </a:xfrm>
          <a:prstGeom prst="rect">
            <a:avLst/>
          </a:prstGeom>
          <a:noFill/>
        </p:spPr>
      </p:pic>
      <p:pic>
        <p:nvPicPr>
          <p:cNvPr id="10" name="Picture 2" descr="14"/>
          <p:cNvPicPr>
            <a:picLocks noChangeAspect="1" noChangeArrowheads="1"/>
          </p:cNvPicPr>
          <p:nvPr/>
        </p:nvPicPr>
        <p:blipFill>
          <a:blip r:embed="rId4"/>
          <a:srcRect/>
          <a:stretch>
            <a:fillRect/>
          </a:stretch>
        </p:blipFill>
        <p:spPr bwMode="auto">
          <a:xfrm>
            <a:off x="379412" y="4343400"/>
            <a:ext cx="9144000" cy="251460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902825" cy="6858000"/>
          </a:xfrm>
          <a:custGeom>
            <a:avLst/>
            <a:gdLst>
              <a:gd name="connsiteX0" fmla="*/ 0 w 9902825"/>
              <a:gd name="connsiteY0" fmla="*/ 6858000 h 6858000"/>
              <a:gd name="connsiteX1" fmla="*/ 9902825 w 9902825"/>
              <a:gd name="connsiteY1" fmla="*/ 6858000 h 6858000"/>
              <a:gd name="connsiteX2" fmla="*/ 9902825 w 9902825"/>
              <a:gd name="connsiteY2" fmla="*/ 0 h 6858000"/>
              <a:gd name="connsiteX3" fmla="*/ 0 w 9902825"/>
              <a:gd name="connsiteY3" fmla="*/ 0 h 6858000"/>
              <a:gd name="connsiteX4" fmla="*/ 0 w 9902825"/>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902825" h="6858000">
                <a:moveTo>
                  <a:pt x="0" y="6858000"/>
                </a:moveTo>
                <a:lnTo>
                  <a:pt x="9902825" y="6858000"/>
                </a:lnTo>
                <a:lnTo>
                  <a:pt x="9902825"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435054" y="4219654"/>
            <a:ext cx="8959691" cy="63182"/>
          </a:xfrm>
          <a:custGeom>
            <a:avLst/>
            <a:gdLst>
              <a:gd name="connsiteX0" fmla="*/ 15795 w 8959691"/>
              <a:gd name="connsiteY0" fmla="*/ 15795 h 63182"/>
              <a:gd name="connsiteX1" fmla="*/ 8943895 w 8959691"/>
              <a:gd name="connsiteY1" fmla="*/ 15795 h 63182"/>
            </a:gdLst>
            <a:ahLst/>
            <a:cxnLst>
              <a:cxn ang="0">
                <a:pos x="connsiteX0" y="connsiteY0"/>
              </a:cxn>
              <a:cxn ang="1">
                <a:pos x="connsiteX1" y="connsiteY1"/>
              </a:cxn>
            </a:cxnLst>
            <a:rect l="l" t="t" r="r" b="b"/>
            <a:pathLst>
              <a:path w="8959691" h="63182">
                <a:moveTo>
                  <a:pt x="15795" y="15795"/>
                </a:moveTo>
                <a:lnTo>
                  <a:pt x="8943895" y="15795"/>
                </a:lnTo>
              </a:path>
            </a:pathLst>
          </a:custGeom>
          <a:ln w="254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444500" y="88900"/>
            <a:ext cx="9194800" cy="4114800"/>
          </a:xfrm>
          <a:prstGeom prst="rect">
            <a:avLst/>
          </a:prstGeom>
          <a:noFill/>
        </p:spPr>
      </p:pic>
      <p:sp>
        <p:nvSpPr>
          <p:cNvPr id="2" name="TextBox 1"/>
          <p:cNvSpPr txBox="1"/>
          <p:nvPr/>
        </p:nvSpPr>
        <p:spPr>
          <a:xfrm>
            <a:off x="850900" y="317500"/>
            <a:ext cx="5486400" cy="457200"/>
          </a:xfrm>
          <a:prstGeom prst="rect">
            <a:avLst/>
          </a:prstGeom>
          <a:noFill/>
        </p:spPr>
        <p:txBody>
          <a:bodyPr wrap="none" lIns="0" tIns="0" rIns="0" rtlCol="0">
            <a:spAutoFit/>
          </a:bodyPr>
          <a:lstStyle/>
          <a:p>
            <a:pPr>
              <a:lnSpc>
                <a:spcPts val="3600"/>
              </a:lnSpc>
              <a:tabLst/>
            </a:pPr>
            <a:r>
              <a:rPr lang="en-US" altLang="zh-CN" sz="3600" dirty="0" smtClean="0">
                <a:solidFill>
                  <a:srgbClr val="800080"/>
                </a:solidFill>
                <a:latin typeface="黑体" pitchFamily="18" charset="0"/>
                <a:cs typeface="黑体" pitchFamily="18" charset="0"/>
              </a:rPr>
              <a:t>数字调制信号误差汇总报表</a:t>
            </a:r>
          </a:p>
        </p:txBody>
      </p:sp>
      <p:sp>
        <p:nvSpPr>
          <p:cNvPr id="6" name="TextBox 1"/>
          <p:cNvSpPr txBox="1"/>
          <p:nvPr/>
        </p:nvSpPr>
        <p:spPr>
          <a:xfrm>
            <a:off x="431800" y="4419600"/>
            <a:ext cx="3073400" cy="1714500"/>
          </a:xfrm>
          <a:prstGeom prst="rect">
            <a:avLst/>
          </a:prstGeom>
          <a:noFill/>
        </p:spPr>
        <p:txBody>
          <a:bodyPr wrap="none" lIns="0" tIns="0" rIns="0" rtlCol="0">
            <a:spAutoFit/>
          </a:bodyPr>
          <a:lstStyle/>
          <a:p>
            <a:pPr>
              <a:lnSpc>
                <a:spcPts val="2700"/>
              </a:lnSpc>
              <a:tabLst/>
            </a:pPr>
            <a:r>
              <a:rPr lang="en-US" altLang="zh-CN" sz="1802" dirty="0" smtClean="0">
                <a:solidFill>
                  <a:srgbClr val="000000"/>
                </a:solidFill>
                <a:latin typeface="Microsoft YaHei UI" pitchFamily="18" charset="0"/>
                <a:cs typeface="Microsoft YaHei UI" pitchFamily="18" charset="0"/>
              </a:rPr>
              <a:t>EVM</a:t>
            </a:r>
            <a:r>
              <a:rPr lang="en-US" altLang="zh-CN" sz="1802" dirty="0" smtClean="0">
                <a:latin typeface="Times New Roman" pitchFamily="18" charset="0"/>
                <a:cs typeface="Times New Roman" pitchFamily="18" charset="0"/>
              </a:rPr>
              <a:t> </a:t>
            </a:r>
            <a:r>
              <a:rPr lang="en-US" altLang="zh-CN" sz="1802" dirty="0" smtClean="0">
                <a:solidFill>
                  <a:srgbClr val="000000"/>
                </a:solidFill>
                <a:latin typeface="Microsoft YaHei UI" pitchFamily="18" charset="0"/>
                <a:cs typeface="Microsoft YaHei UI" pitchFamily="18" charset="0"/>
              </a:rPr>
              <a:t>rms:</a:t>
            </a:r>
            <a:r>
              <a:rPr lang="en-US" altLang="zh-CN" sz="1802" dirty="0" smtClean="0">
                <a:latin typeface="Times New Roman" pitchFamily="18" charset="0"/>
                <a:cs typeface="Times New Roman" pitchFamily="18" charset="0"/>
              </a:rPr>
              <a:t> </a:t>
            </a:r>
            <a:r>
              <a:rPr lang="en-US" altLang="zh-CN" sz="1802" dirty="0" smtClean="0">
                <a:solidFill>
                  <a:srgbClr val="000000"/>
                </a:solidFill>
                <a:latin typeface="Times New Roman" pitchFamily="18" charset="0"/>
                <a:cs typeface="Times New Roman" pitchFamily="18" charset="0"/>
              </a:rPr>
              <a:t>矢量误差平均值，</a:t>
            </a:r>
          </a:p>
          <a:p>
            <a:pPr>
              <a:lnSpc>
                <a:spcPts val="2100"/>
              </a:lnSpc>
              <a:tabLst/>
            </a:pPr>
            <a:r>
              <a:rPr lang="en-US" altLang="zh-CN" sz="1800" dirty="0" smtClean="0">
                <a:solidFill>
                  <a:srgbClr val="000000"/>
                </a:solidFill>
                <a:latin typeface="Microsoft YaHei UI" pitchFamily="18" charset="0"/>
                <a:cs typeface="Microsoft YaHei UI" pitchFamily="18" charset="0"/>
              </a:rPr>
              <a:t>Mag</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Microsoft YaHei UI" pitchFamily="18" charset="0"/>
                <a:cs typeface="Microsoft YaHei UI" pitchFamily="18" charset="0"/>
              </a:rPr>
              <a:t>Err: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幅度误差平均值；</a:t>
            </a:r>
          </a:p>
          <a:p>
            <a:pPr>
              <a:lnSpc>
                <a:spcPts val="2100"/>
              </a:lnSpc>
              <a:tabLst/>
            </a:pPr>
            <a:r>
              <a:rPr lang="en-US" altLang="zh-CN" sz="1800" dirty="0" smtClean="0">
                <a:solidFill>
                  <a:srgbClr val="000000"/>
                </a:solidFill>
                <a:latin typeface="Microsoft YaHei UI" pitchFamily="18" charset="0"/>
                <a:cs typeface="Microsoft YaHei UI" pitchFamily="18" charset="0"/>
              </a:rPr>
              <a:t>Phase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Microsoft YaHei UI" pitchFamily="18" charset="0"/>
                <a:cs typeface="Microsoft YaHei UI" pitchFamily="18" charset="0"/>
              </a:rPr>
              <a:t>Err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Microsoft YaHei UI" pitchFamily="18" charset="0"/>
                <a:cs typeface="Microsoft YaHei UI" pitchFamily="18" charset="0"/>
              </a:rPr>
              <a:t>rms: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相位误差平均值；</a:t>
            </a:r>
          </a:p>
          <a:p>
            <a:pPr>
              <a:lnSpc>
                <a:spcPts val="2100"/>
              </a:lnSpc>
              <a:tabLst/>
            </a:pPr>
            <a:r>
              <a:rPr lang="en-US" altLang="zh-CN" sz="1800" dirty="0" smtClean="0">
                <a:solidFill>
                  <a:srgbClr val="000000"/>
                </a:solidFill>
                <a:latin typeface="Microsoft YaHei UI" pitchFamily="18" charset="0"/>
                <a:cs typeface="Microsoft YaHei UI" pitchFamily="18" charset="0"/>
              </a:rPr>
              <a:t>Freq</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Microsoft YaHei UI" pitchFamily="18" charset="0"/>
                <a:cs typeface="Microsoft YaHei UI" pitchFamily="18" charset="0"/>
              </a:rPr>
              <a:t>Err: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频率误差</a:t>
            </a:r>
          </a:p>
          <a:p>
            <a:pPr>
              <a:lnSpc>
                <a:spcPts val="2100"/>
              </a:lnSpc>
              <a:tabLst/>
            </a:pPr>
            <a:r>
              <a:rPr lang="en-US" altLang="zh-CN" sz="1800" dirty="0" smtClean="0">
                <a:solidFill>
                  <a:srgbClr val="000000"/>
                </a:solidFill>
                <a:latin typeface="Microsoft YaHei UI" pitchFamily="18" charset="0"/>
                <a:cs typeface="Microsoft YaHei UI" pitchFamily="18" charset="0"/>
              </a:rPr>
              <a:t>Rho:</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相关系数</a:t>
            </a:r>
          </a:p>
          <a:p>
            <a:pPr>
              <a:lnSpc>
                <a:spcPts val="2100"/>
              </a:lnSpc>
              <a:tabLst/>
            </a:pPr>
            <a:r>
              <a:rPr lang="en-US" altLang="zh-CN" sz="1800" dirty="0" smtClean="0">
                <a:solidFill>
                  <a:srgbClr val="000000"/>
                </a:solidFill>
                <a:latin typeface="Microsoft YaHei UI" pitchFamily="18" charset="0"/>
                <a:cs typeface="Microsoft YaHei UI" pitchFamily="18" charset="0"/>
              </a:rPr>
              <a:t>Quad</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Microsoft YaHei UI" pitchFamily="18" charset="0"/>
                <a:cs typeface="Microsoft YaHei UI" pitchFamily="18" charset="0"/>
              </a:rPr>
              <a:t>Err: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Microsoft YaHei UI" pitchFamily="18" charset="0"/>
                <a:cs typeface="Microsoft YaHei UI" pitchFamily="18" charset="0"/>
              </a:rPr>
              <a:t>I/Q</a:t>
            </a:r>
            <a:r>
              <a:rPr lang="en-US" altLang="zh-CN" sz="1800" dirty="0" smtClean="0">
                <a:solidFill>
                  <a:srgbClr val="000000"/>
                </a:solidFill>
                <a:latin typeface="Times New Roman" pitchFamily="18" charset="0"/>
                <a:cs typeface="Times New Roman" pitchFamily="18" charset="0"/>
              </a:rPr>
              <a:t>信号相位正交误差；</a:t>
            </a:r>
          </a:p>
        </p:txBody>
      </p:sp>
      <p:sp>
        <p:nvSpPr>
          <p:cNvPr id="7" name="TextBox 1"/>
          <p:cNvSpPr txBox="1"/>
          <p:nvPr/>
        </p:nvSpPr>
        <p:spPr>
          <a:xfrm>
            <a:off x="3619500" y="4419600"/>
            <a:ext cx="3225800" cy="1714500"/>
          </a:xfrm>
          <a:prstGeom prst="rect">
            <a:avLst/>
          </a:prstGeom>
          <a:noFill/>
        </p:spPr>
        <p:txBody>
          <a:bodyPr wrap="none" lIns="0" tIns="0" rIns="0" rtlCol="0">
            <a:spAutoFit/>
          </a:bodyPr>
          <a:lstStyle/>
          <a:p>
            <a:pPr>
              <a:lnSpc>
                <a:spcPts val="2700"/>
              </a:lnSpc>
              <a:tabLst>
                <a:tab pos="38100" algn="l"/>
                <a:tab pos="88900" algn="l"/>
                <a:tab pos="114300" algn="l"/>
                <a:tab pos="139700" algn="l"/>
              </a:tabLst>
            </a:pPr>
            <a:r>
              <a:rPr lang="en-US" altLang="zh-CN" dirty="0" smtClean="0"/>
              <a:t>		</a:t>
            </a:r>
            <a:r>
              <a:rPr lang="en-US" altLang="zh-CN" sz="1802" dirty="0" smtClean="0">
                <a:solidFill>
                  <a:srgbClr val="000000"/>
                </a:solidFill>
                <a:latin typeface="Microsoft YaHei UI" pitchFamily="18" charset="0"/>
                <a:cs typeface="Microsoft YaHei UI" pitchFamily="18" charset="0"/>
              </a:rPr>
              <a:t>EVM</a:t>
            </a:r>
            <a:r>
              <a:rPr lang="en-US" altLang="zh-CN" sz="1802" dirty="0" smtClean="0">
                <a:latin typeface="Times New Roman" pitchFamily="18" charset="0"/>
                <a:cs typeface="Times New Roman" pitchFamily="18" charset="0"/>
              </a:rPr>
              <a:t> </a:t>
            </a:r>
            <a:r>
              <a:rPr lang="en-US" altLang="zh-CN" sz="1802" dirty="0" smtClean="0">
                <a:solidFill>
                  <a:srgbClr val="000000"/>
                </a:solidFill>
                <a:latin typeface="Microsoft YaHei UI" pitchFamily="18" charset="0"/>
                <a:cs typeface="Microsoft YaHei UI" pitchFamily="18" charset="0"/>
              </a:rPr>
              <a:t>pk:</a:t>
            </a:r>
            <a:r>
              <a:rPr lang="en-US" altLang="zh-CN" sz="1802" dirty="0" smtClean="0">
                <a:latin typeface="Times New Roman" pitchFamily="18" charset="0"/>
                <a:cs typeface="Times New Roman" pitchFamily="18" charset="0"/>
              </a:rPr>
              <a:t> </a:t>
            </a:r>
            <a:r>
              <a:rPr lang="en-US" altLang="zh-CN" sz="1802" dirty="0" smtClean="0">
                <a:solidFill>
                  <a:srgbClr val="000000"/>
                </a:solidFill>
                <a:latin typeface="Times New Roman" pitchFamily="18" charset="0"/>
                <a:cs typeface="Times New Roman" pitchFamily="18" charset="0"/>
              </a:rPr>
              <a:t>矢量误差峰值</a:t>
            </a:r>
          </a:p>
          <a:p>
            <a:pPr>
              <a:lnSpc>
                <a:spcPts val="2100"/>
              </a:lnSpc>
              <a:tabLst>
                <a:tab pos="38100" algn="l"/>
                <a:tab pos="88900" algn="l"/>
                <a:tab pos="114300" algn="l"/>
                <a:tab pos="139700" algn="l"/>
              </a:tabLst>
            </a:pPr>
            <a:r>
              <a:rPr lang="en-US" altLang="zh-CN" dirty="0" smtClean="0"/>
              <a:t>			</a:t>
            </a:r>
            <a:r>
              <a:rPr lang="en-US" altLang="zh-CN" sz="1800" dirty="0" smtClean="0">
                <a:solidFill>
                  <a:srgbClr val="000000"/>
                </a:solidFill>
                <a:latin typeface="Microsoft YaHei UI" pitchFamily="18" charset="0"/>
                <a:cs typeface="Microsoft YaHei UI" pitchFamily="18" charset="0"/>
              </a:rPr>
              <a:t>Mag</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Microsoft YaHei UI" pitchFamily="18" charset="0"/>
                <a:cs typeface="Microsoft YaHei UI" pitchFamily="18" charset="0"/>
              </a:rPr>
              <a:t>Err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Microsoft YaHei UI" pitchFamily="18" charset="0"/>
                <a:cs typeface="Microsoft YaHei UI" pitchFamily="18" charset="0"/>
              </a:rPr>
              <a:t>Pk:</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幅度误差峰值</a:t>
            </a:r>
          </a:p>
          <a:p>
            <a:pPr>
              <a:lnSpc>
                <a:spcPts val="2100"/>
              </a:lnSpc>
              <a:tabLst>
                <a:tab pos="38100" algn="l"/>
                <a:tab pos="88900" algn="l"/>
                <a:tab pos="114300" algn="l"/>
                <a:tab pos="139700" algn="l"/>
              </a:tabLst>
            </a:pPr>
            <a:r>
              <a:rPr lang="en-US" altLang="zh-CN" sz="1800" dirty="0" smtClean="0">
                <a:solidFill>
                  <a:srgbClr val="000000"/>
                </a:solidFill>
                <a:latin typeface="Microsoft YaHei UI" pitchFamily="18" charset="0"/>
                <a:cs typeface="Microsoft YaHei UI" pitchFamily="18" charset="0"/>
              </a:rPr>
              <a:t>Phase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Microsoft YaHei UI" pitchFamily="18" charset="0"/>
                <a:cs typeface="Microsoft YaHei UI" pitchFamily="18" charset="0"/>
              </a:rPr>
              <a:t>Err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Microsoft YaHei UI" pitchFamily="18" charset="0"/>
                <a:cs typeface="Microsoft YaHei UI" pitchFamily="18" charset="0"/>
              </a:rPr>
              <a:t>rms: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相位误差峰值</a:t>
            </a:r>
          </a:p>
          <a:p>
            <a:pPr>
              <a:lnSpc>
                <a:spcPts val="2100"/>
              </a:lnSpc>
              <a:tabLst>
                <a:tab pos="38100" algn="l"/>
                <a:tab pos="88900" algn="l"/>
                <a:tab pos="114300" algn="l"/>
                <a:tab pos="139700" algn="l"/>
              </a:tabLst>
            </a:pPr>
            <a:r>
              <a:rPr lang="en-US" altLang="zh-CN" dirty="0" smtClean="0"/>
              <a:t>		</a:t>
            </a:r>
            <a:r>
              <a:rPr lang="en-US" altLang="zh-CN" sz="1800" dirty="0" smtClean="0">
                <a:solidFill>
                  <a:srgbClr val="000000"/>
                </a:solidFill>
                <a:latin typeface="Microsoft YaHei UI" pitchFamily="18" charset="0"/>
                <a:cs typeface="Microsoft YaHei UI" pitchFamily="18" charset="0"/>
              </a:rPr>
              <a:t>IQ</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Microsoft YaHei UI" pitchFamily="18" charset="0"/>
                <a:cs typeface="Microsoft YaHei UI" pitchFamily="18" charset="0"/>
              </a:rPr>
              <a:t>offset: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Microsoft YaHei UI" pitchFamily="18" charset="0"/>
                <a:cs typeface="Microsoft YaHei UI" pitchFamily="18" charset="0"/>
              </a:rPr>
              <a:t>IQ</a:t>
            </a:r>
            <a:r>
              <a:rPr lang="en-US" altLang="zh-CN" sz="1800" dirty="0" smtClean="0">
                <a:solidFill>
                  <a:srgbClr val="000000"/>
                </a:solidFill>
                <a:latin typeface="Times New Roman" pitchFamily="18" charset="0"/>
                <a:cs typeface="Times New Roman" pitchFamily="18" charset="0"/>
              </a:rPr>
              <a:t>信号偏移（载波泄漏）</a:t>
            </a:r>
          </a:p>
          <a:p>
            <a:pPr>
              <a:lnSpc>
                <a:spcPts val="2100"/>
              </a:lnSpc>
              <a:tabLst>
                <a:tab pos="38100" algn="l"/>
                <a:tab pos="88900" algn="l"/>
                <a:tab pos="114300" algn="l"/>
                <a:tab pos="139700" algn="l"/>
              </a:tabLst>
            </a:pPr>
            <a:r>
              <a:rPr lang="en-US" altLang="zh-CN" dirty="0" smtClean="0"/>
              <a:t>				</a:t>
            </a:r>
            <a:r>
              <a:rPr lang="en-US" altLang="zh-CN" sz="1800" dirty="0" smtClean="0">
                <a:solidFill>
                  <a:srgbClr val="000000"/>
                </a:solidFill>
                <a:latin typeface="Microsoft YaHei UI" pitchFamily="18" charset="0"/>
                <a:cs typeface="Microsoft YaHei UI" pitchFamily="18" charset="0"/>
              </a:rPr>
              <a:t>SNR</a:t>
            </a:r>
            <a:r>
              <a:rPr lang="en-US" altLang="zh-CN" sz="1800" dirty="0" smtClean="0">
                <a:solidFill>
                  <a:srgbClr val="000000"/>
                </a:solidFill>
                <a:latin typeface="Times New Roman" pitchFamily="18" charset="0"/>
                <a:cs typeface="Times New Roman" pitchFamily="18" charset="0"/>
              </a:rPr>
              <a:t>：信噪比</a:t>
            </a:r>
          </a:p>
          <a:p>
            <a:pPr>
              <a:lnSpc>
                <a:spcPts val="2100"/>
              </a:lnSpc>
              <a:tabLst>
                <a:tab pos="38100" algn="l"/>
                <a:tab pos="88900" algn="l"/>
                <a:tab pos="114300" algn="l"/>
                <a:tab pos="139700" algn="l"/>
              </a:tabLst>
            </a:pPr>
            <a:r>
              <a:rPr lang="en-US" altLang="zh-CN" dirty="0" smtClean="0"/>
              <a:t>	</a:t>
            </a:r>
            <a:r>
              <a:rPr lang="en-US" altLang="zh-CN" sz="1800" dirty="0" smtClean="0">
                <a:solidFill>
                  <a:srgbClr val="000000"/>
                </a:solidFill>
                <a:latin typeface="Microsoft YaHei UI" pitchFamily="18" charset="0"/>
                <a:cs typeface="Microsoft YaHei UI" pitchFamily="18" charset="0"/>
              </a:rPr>
              <a:t>Gain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Microsoft YaHei UI" pitchFamily="18" charset="0"/>
                <a:cs typeface="Microsoft YaHei UI" pitchFamily="18" charset="0"/>
              </a:rPr>
              <a:t>Imb:</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Microsoft YaHei UI" pitchFamily="18" charset="0"/>
                <a:cs typeface="Microsoft YaHei UI" pitchFamily="18" charset="0"/>
              </a:rPr>
              <a:t>I/Q</a:t>
            </a:r>
            <a:r>
              <a:rPr lang="en-US" altLang="zh-CN" sz="1800" dirty="0" smtClean="0">
                <a:solidFill>
                  <a:srgbClr val="000000"/>
                </a:solidFill>
                <a:latin typeface="Times New Roman" pitchFamily="18" charset="0"/>
                <a:cs typeface="Times New Roman" pitchFamily="18" charset="0"/>
              </a:rPr>
              <a:t>信号幅度平衡度</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902825" cy="6858000"/>
          </a:xfrm>
          <a:custGeom>
            <a:avLst/>
            <a:gdLst>
              <a:gd name="connsiteX0" fmla="*/ 0 w 9902825"/>
              <a:gd name="connsiteY0" fmla="*/ 6858000 h 6858000"/>
              <a:gd name="connsiteX1" fmla="*/ 9902825 w 9902825"/>
              <a:gd name="connsiteY1" fmla="*/ 6858000 h 6858000"/>
              <a:gd name="connsiteX2" fmla="*/ 9902825 w 9902825"/>
              <a:gd name="connsiteY2" fmla="*/ 0 h 6858000"/>
              <a:gd name="connsiteX3" fmla="*/ 0 w 9902825"/>
              <a:gd name="connsiteY3" fmla="*/ 0 h 6858000"/>
              <a:gd name="connsiteX4" fmla="*/ 0 w 9902825"/>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902825" h="6858000">
                <a:moveTo>
                  <a:pt x="0" y="6858000"/>
                </a:moveTo>
                <a:lnTo>
                  <a:pt x="9902825" y="6858000"/>
                </a:lnTo>
                <a:lnTo>
                  <a:pt x="9902825"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41300" y="6692900"/>
            <a:ext cx="50800" cy="88900"/>
          </a:xfrm>
          <a:prstGeom prst="rect">
            <a:avLst/>
          </a:prstGeom>
          <a:noFill/>
        </p:spPr>
        <p:txBody>
          <a:bodyPr wrap="none" lIns="0" tIns="0" rIns="0" rtlCol="0">
            <a:spAutoFit/>
          </a:bodyPr>
          <a:lstStyle/>
          <a:p>
            <a:pPr>
              <a:lnSpc>
                <a:spcPts val="700"/>
              </a:lnSpc>
              <a:tabLst/>
            </a:pPr>
            <a:r>
              <a:rPr lang="en-US" altLang="zh-CN" sz="806" dirty="0" smtClean="0">
                <a:solidFill>
                  <a:srgbClr val="FFFFFF"/>
                </a:solidFill>
                <a:latin typeface="Times New Roman" pitchFamily="18" charset="0"/>
                <a:cs typeface="Times New Roman" pitchFamily="18" charset="0"/>
              </a:rPr>
              <a:t>2</a:t>
            </a:r>
          </a:p>
        </p:txBody>
      </p:sp>
      <p:sp>
        <p:nvSpPr>
          <p:cNvPr id="6" name="TextBox 1"/>
          <p:cNvSpPr txBox="1"/>
          <p:nvPr/>
        </p:nvSpPr>
        <p:spPr>
          <a:xfrm>
            <a:off x="9105900" y="6642100"/>
            <a:ext cx="533400" cy="152400"/>
          </a:xfrm>
          <a:prstGeom prst="rect">
            <a:avLst/>
          </a:prstGeom>
          <a:noFill/>
        </p:spPr>
        <p:txBody>
          <a:bodyPr wrap="none" lIns="0" tIns="0" rIns="0" rtlCol="0">
            <a:spAutoFit/>
          </a:bodyPr>
          <a:lstStyle/>
          <a:p>
            <a:pPr>
              <a:lnSpc>
                <a:spcPts val="1200"/>
              </a:lnSpc>
              <a:tabLst/>
            </a:pP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
        <p:nvSpPr>
          <p:cNvPr id="9" name="TextBox 1"/>
          <p:cNvSpPr txBox="1"/>
          <p:nvPr/>
        </p:nvSpPr>
        <p:spPr>
          <a:xfrm>
            <a:off x="608012" y="228600"/>
            <a:ext cx="8763000" cy="5291192"/>
          </a:xfrm>
          <a:prstGeom prst="rect">
            <a:avLst/>
          </a:prstGeom>
          <a:noFill/>
        </p:spPr>
        <p:txBody>
          <a:bodyPr wrap="square" lIns="0" tIns="0" rIns="0" rtlCol="0">
            <a:spAutoFit/>
          </a:bodyPr>
          <a:lstStyle/>
          <a:p>
            <a:pPr algn="ctr">
              <a:lnSpc>
                <a:spcPts val="3200"/>
              </a:lnSpc>
              <a:tabLst>
                <a:tab pos="609600" algn="l"/>
                <a:tab pos="1422400" algn="l"/>
              </a:tabLst>
            </a:pPr>
            <a:r>
              <a:rPr lang="en-US" altLang="zh-CN" sz="3204" dirty="0" err="1" smtClean="0">
                <a:solidFill>
                  <a:srgbClr val="004D66"/>
                </a:solidFill>
                <a:latin typeface="Times New Roman" pitchFamily="18" charset="0"/>
                <a:cs typeface="Times New Roman" pitchFamily="18" charset="0"/>
              </a:rPr>
              <a:t>内容</a:t>
            </a:r>
            <a:endParaRPr lang="en-US" altLang="zh-CN" sz="3204" dirty="0" smtClean="0">
              <a:solidFill>
                <a:srgbClr val="004D66"/>
              </a:solidFill>
              <a:latin typeface="Times New Roman" pitchFamily="18" charset="0"/>
              <a:cs typeface="Times New Roman"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u="sng" dirty="0" smtClean="0"/>
          </a:p>
          <a:p>
            <a:pPr>
              <a:lnSpc>
                <a:spcPts val="3100"/>
              </a:lnSpc>
              <a:tabLst>
                <a:tab pos="609600" algn="l"/>
                <a:tab pos="1422400" algn="l"/>
              </a:tabLst>
            </a:pPr>
            <a:r>
              <a:rPr lang="en-US" altLang="zh-CN" sz="2402" dirty="0" smtClean="0">
                <a:solidFill>
                  <a:srgbClr val="004D66"/>
                </a:solidFill>
                <a:latin typeface="Times New Roman" pitchFamily="18" charset="0"/>
                <a:cs typeface="Times New Roman" pitchFamily="18" charset="0"/>
              </a:rPr>
              <a:t>1、</a:t>
            </a:r>
            <a:r>
              <a:rPr lang="zh-CN" altLang="en-US" sz="2402" dirty="0" smtClean="0">
                <a:solidFill>
                  <a:srgbClr val="004D66"/>
                </a:solidFill>
                <a:latin typeface="Times New Roman" pitchFamily="18" charset="0"/>
                <a:cs typeface="Times New Roman" pitchFamily="18" charset="0"/>
              </a:rPr>
              <a:t>通信系统概述</a:t>
            </a: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r>
              <a:rPr lang="en-US" altLang="zh-CN" sz="2402" dirty="0" smtClean="0">
                <a:solidFill>
                  <a:srgbClr val="004D66"/>
                </a:solidFill>
                <a:latin typeface="Times New Roman" pitchFamily="18" charset="0"/>
                <a:cs typeface="Times New Roman" pitchFamily="18" charset="0"/>
              </a:rPr>
              <a:t>2</a:t>
            </a:r>
            <a:r>
              <a:rPr lang="zh-CN" altLang="en-US" sz="2402" dirty="0" smtClean="0">
                <a:solidFill>
                  <a:srgbClr val="004D66"/>
                </a:solidFill>
                <a:latin typeface="Times New Roman" pitchFamily="18" charset="0"/>
                <a:cs typeface="Times New Roman" pitchFamily="18" charset="0"/>
              </a:rPr>
              <a:t>、信号</a:t>
            </a:r>
            <a:r>
              <a:rPr lang="en-US" altLang="zh-CN" sz="2402" dirty="0" err="1" smtClean="0">
                <a:solidFill>
                  <a:srgbClr val="004D66"/>
                </a:solidFill>
                <a:latin typeface="Times New Roman" pitchFamily="18" charset="0"/>
                <a:cs typeface="Times New Roman" pitchFamily="18" charset="0"/>
              </a:rPr>
              <a:t>调制</a:t>
            </a:r>
            <a:r>
              <a:rPr lang="zh-CN" altLang="en-US" sz="2402" dirty="0" smtClean="0">
                <a:solidFill>
                  <a:srgbClr val="004D66"/>
                </a:solidFill>
                <a:latin typeface="Times New Roman" pitchFamily="18" charset="0"/>
                <a:cs typeface="Times New Roman" pitchFamily="18" charset="0"/>
              </a:rPr>
              <a:t>基础</a:t>
            </a: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r>
              <a:rPr lang="en-US" altLang="zh-CN" sz="2402" dirty="0" smtClean="0">
                <a:solidFill>
                  <a:srgbClr val="004D66"/>
                </a:solidFill>
                <a:latin typeface="Times New Roman" pitchFamily="18" charset="0"/>
                <a:cs typeface="Times New Roman" pitchFamily="18" charset="0"/>
              </a:rPr>
              <a:t>3</a:t>
            </a:r>
            <a:r>
              <a:rPr lang="zh-CN" altLang="en-US" sz="2402" dirty="0" smtClean="0">
                <a:solidFill>
                  <a:srgbClr val="004D66"/>
                </a:solidFill>
                <a:latin typeface="Times New Roman" pitchFamily="18" charset="0"/>
                <a:cs typeface="Times New Roman" pitchFamily="18" charset="0"/>
              </a:rPr>
              <a:t>、</a:t>
            </a:r>
            <a:r>
              <a:rPr lang="en-US" altLang="zh-CN" sz="2402" dirty="0" smtClean="0">
                <a:solidFill>
                  <a:srgbClr val="004D66"/>
                </a:solidFill>
                <a:latin typeface="Times New Roman" pitchFamily="18" charset="0"/>
                <a:cs typeface="Times New Roman" pitchFamily="18" charset="0"/>
              </a:rPr>
              <a:t>IQ</a:t>
            </a:r>
            <a:r>
              <a:rPr lang="zh-CN" altLang="en-US" sz="2402" dirty="0" smtClean="0">
                <a:solidFill>
                  <a:srgbClr val="004D66"/>
                </a:solidFill>
                <a:latin typeface="Times New Roman" pitchFamily="18" charset="0"/>
                <a:cs typeface="Times New Roman" pitchFamily="18" charset="0"/>
              </a:rPr>
              <a:t>调制解调原理</a:t>
            </a:r>
            <a:endParaRPr lang="en-US" altLang="zh-CN" sz="2402"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r>
              <a:rPr lang="en-US" altLang="zh-CN" sz="2400" dirty="0" smtClean="0">
                <a:solidFill>
                  <a:srgbClr val="004D66"/>
                </a:solidFill>
                <a:latin typeface="Times New Roman" pitchFamily="18" charset="0"/>
                <a:cs typeface="Times New Roman" pitchFamily="18" charset="0"/>
              </a:rPr>
              <a:t>4</a:t>
            </a:r>
            <a:r>
              <a:rPr lang="zh-CN" altLang="en-US" sz="2400" dirty="0" smtClean="0">
                <a:solidFill>
                  <a:srgbClr val="004D66"/>
                </a:solidFill>
                <a:latin typeface="Times New Roman" pitchFamily="18" charset="0"/>
                <a:cs typeface="Times New Roman" pitchFamily="18" charset="0"/>
              </a:rPr>
              <a:t>、基于</a:t>
            </a:r>
            <a:r>
              <a:rPr lang="en-US" altLang="zh-CN" sz="2400" dirty="0" smtClean="0">
                <a:solidFill>
                  <a:srgbClr val="004D66"/>
                </a:solidFill>
                <a:latin typeface="Times New Roman" pitchFamily="18" charset="0"/>
                <a:cs typeface="Times New Roman" pitchFamily="18" charset="0"/>
              </a:rPr>
              <a:t>Agilent VSA</a:t>
            </a:r>
            <a:r>
              <a:rPr lang="zh-CN" altLang="en-US" sz="2400" dirty="0" smtClean="0">
                <a:solidFill>
                  <a:srgbClr val="004D66"/>
                </a:solidFill>
                <a:latin typeface="Times New Roman" pitchFamily="18" charset="0"/>
                <a:cs typeface="Times New Roman" pitchFamily="18" charset="0"/>
              </a:rPr>
              <a:t>的数字信号解调</a:t>
            </a: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r>
              <a:rPr lang="en-US" altLang="zh-CN" sz="2400" u="sng" dirty="0" smtClean="0">
                <a:solidFill>
                  <a:srgbClr val="004D66"/>
                </a:solidFill>
                <a:latin typeface="Times New Roman" pitchFamily="18" charset="0"/>
                <a:cs typeface="Times New Roman" pitchFamily="18" charset="0"/>
              </a:rPr>
              <a:t>5</a:t>
            </a:r>
            <a:r>
              <a:rPr lang="zh-CN" altLang="en-US" sz="2400" u="sng" dirty="0" smtClean="0">
                <a:solidFill>
                  <a:srgbClr val="004D66"/>
                </a:solidFill>
                <a:latin typeface="Times New Roman" pitchFamily="18" charset="0"/>
                <a:cs typeface="Times New Roman" pitchFamily="18" charset="0"/>
              </a:rPr>
              <a:t>、一些关键技术</a:t>
            </a:r>
            <a:endParaRPr lang="en-US" altLang="zh-CN" sz="2400" u="sng"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r>
              <a:rPr lang="en-US" altLang="zh-CN" sz="2400" dirty="0" smtClean="0">
                <a:solidFill>
                  <a:srgbClr val="004D66"/>
                </a:solidFill>
                <a:latin typeface="Times New Roman" pitchFamily="18" charset="0"/>
                <a:cs typeface="Times New Roman" pitchFamily="18" charset="0"/>
              </a:rPr>
              <a:t>6</a:t>
            </a:r>
            <a:r>
              <a:rPr lang="zh-CN" altLang="en-US" sz="2400" dirty="0" smtClean="0">
                <a:solidFill>
                  <a:srgbClr val="004D66"/>
                </a:solidFill>
                <a:latin typeface="Times New Roman" pitchFamily="18" charset="0"/>
                <a:cs typeface="Times New Roman" pitchFamily="18" charset="0"/>
              </a:rPr>
              <a:t>、基于</a:t>
            </a:r>
            <a:r>
              <a:rPr lang="en-US" altLang="zh-CN" sz="2400" dirty="0" smtClean="0">
                <a:solidFill>
                  <a:srgbClr val="004D66"/>
                </a:solidFill>
                <a:latin typeface="Times New Roman" pitchFamily="18" charset="0"/>
                <a:cs typeface="Times New Roman" pitchFamily="18" charset="0"/>
              </a:rPr>
              <a:t>MATLAB</a:t>
            </a:r>
            <a:r>
              <a:rPr lang="zh-CN" altLang="en-US" sz="2400" dirty="0" smtClean="0">
                <a:solidFill>
                  <a:srgbClr val="004D66"/>
                </a:solidFill>
                <a:latin typeface="Times New Roman" pitchFamily="18" charset="0"/>
                <a:cs typeface="Times New Roman" pitchFamily="18" charset="0"/>
              </a:rPr>
              <a:t>的</a:t>
            </a:r>
            <a:r>
              <a:rPr lang="en-US" altLang="zh-CN" sz="2400" dirty="0" smtClean="0">
                <a:solidFill>
                  <a:srgbClr val="004D66"/>
                </a:solidFill>
                <a:latin typeface="Times New Roman" pitchFamily="18" charset="0"/>
                <a:cs typeface="Times New Roman" pitchFamily="18" charset="0"/>
              </a:rPr>
              <a:t>QPSK</a:t>
            </a:r>
            <a:r>
              <a:rPr lang="zh-CN" altLang="en-US" sz="2400" dirty="0" smtClean="0">
                <a:solidFill>
                  <a:srgbClr val="004D66"/>
                </a:solidFill>
                <a:latin typeface="Times New Roman" pitchFamily="18" charset="0"/>
                <a:cs typeface="Times New Roman" pitchFamily="18" charset="0"/>
              </a:rPr>
              <a:t>信号解调实例</a:t>
            </a:r>
            <a:endParaRPr lang="en-US" altLang="zh-CN" sz="2400" dirty="0" smtClean="0">
              <a:solidFill>
                <a:srgbClr val="004D66"/>
              </a:solidFill>
              <a:latin typeface="Times New Roman" pitchFamily="18" charset="0"/>
              <a:cs typeface="Times New Roman" pitchFamily="18" charset="0"/>
            </a:endParaRPr>
          </a:p>
          <a:p>
            <a:pPr>
              <a:lnSpc>
                <a:spcPts val="1000"/>
              </a:lnSpc>
            </a:pPr>
            <a:endParaRPr lang="en-US" altLang="zh-CN" dirty="0" smtClean="0"/>
          </a:p>
          <a:p>
            <a:pPr>
              <a:lnSpc>
                <a:spcPts val="1000"/>
              </a:lnSpc>
            </a:pPr>
            <a:endParaRPr lang="en-US" altLang="zh-CN"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27012" y="0"/>
            <a:ext cx="2667000" cy="728405"/>
          </a:xfrm>
          <a:prstGeom prst="rect">
            <a:avLst/>
          </a:prstGeom>
          <a:noFill/>
        </p:spPr>
        <p:txBody>
          <a:bodyPr wrap="square" lIns="0" tIns="0" rIns="0" rtlCol="0">
            <a:spAutoFit/>
          </a:bodyPr>
          <a:lstStyle/>
          <a:p>
            <a:pPr>
              <a:lnSpc>
                <a:spcPts val="1000"/>
              </a:lnSpc>
            </a:pPr>
            <a:endParaRPr lang="en-US" altLang="zh-CN" sz="2400" dirty="0" smtClean="0"/>
          </a:p>
          <a:p>
            <a:pPr>
              <a:lnSpc>
                <a:spcPct val="150000"/>
              </a:lnSpc>
              <a:tabLst>
                <a:tab pos="254000" algn="l"/>
              </a:tabLst>
            </a:pPr>
            <a:r>
              <a:rPr lang="zh-CN" altLang="en-US" sz="2400" dirty="0" smtClean="0">
                <a:solidFill>
                  <a:srgbClr val="00B0F0"/>
                </a:solidFill>
                <a:latin typeface="Microsoft YaHei UI" pitchFamily="18" charset="0"/>
                <a:cs typeface="Microsoft YaHei UI" pitchFamily="18" charset="0"/>
              </a:rPr>
              <a:t>基带数字滤波器</a:t>
            </a:r>
            <a:endParaRPr lang="en-US" altLang="zh-CN" sz="2400" dirty="0" smtClean="0">
              <a:solidFill>
                <a:srgbClr val="00B0F0"/>
              </a:solidFill>
              <a:latin typeface="Microsoft YaHei UI" pitchFamily="18" charset="0"/>
              <a:cs typeface="Microsoft YaHei UI" pitchFamily="18" charset="0"/>
            </a:endParaRPr>
          </a:p>
        </p:txBody>
      </p:sp>
      <p:sp>
        <p:nvSpPr>
          <p:cNvPr id="5" name="矩形 4"/>
          <p:cNvSpPr/>
          <p:nvPr/>
        </p:nvSpPr>
        <p:spPr>
          <a:xfrm>
            <a:off x="531812" y="685800"/>
            <a:ext cx="8915400" cy="369332"/>
          </a:xfrm>
          <a:prstGeom prst="rect">
            <a:avLst/>
          </a:prstGeom>
        </p:spPr>
        <p:txBody>
          <a:bodyPr wrap="square">
            <a:spAutoFit/>
          </a:bodyPr>
          <a:lstStyle/>
          <a:p>
            <a:r>
              <a:rPr lang="zh-CN" altLang="en-US" dirty="0" smtClean="0"/>
              <a:t>数字滤波被用来对基带信号进行限带以减少码间串扰</a:t>
            </a:r>
            <a:endParaRPr lang="zh-CN" altLang="en-US" dirty="0"/>
          </a:p>
        </p:txBody>
      </p:sp>
      <p:pic>
        <p:nvPicPr>
          <p:cNvPr id="101378" name="对象 1"/>
          <p:cNvPicPr>
            <a:picLocks noChangeArrowheads="1"/>
          </p:cNvPicPr>
          <p:nvPr/>
        </p:nvPicPr>
        <p:blipFill>
          <a:blip r:embed="rId2"/>
          <a:srcRect t="-4541" b="-349"/>
          <a:stretch>
            <a:fillRect/>
          </a:stretch>
        </p:blipFill>
        <p:spPr bwMode="auto">
          <a:xfrm>
            <a:off x="912812" y="1219200"/>
            <a:ext cx="6858000" cy="2133600"/>
          </a:xfrm>
          <a:prstGeom prst="rect">
            <a:avLst/>
          </a:prstGeom>
          <a:noFill/>
          <a:ln w="9525">
            <a:noFill/>
            <a:miter lim="800000"/>
            <a:headEnd/>
            <a:tailEnd/>
          </a:ln>
        </p:spPr>
      </p:pic>
      <p:pic>
        <p:nvPicPr>
          <p:cNvPr id="7" name="Picture 3" descr="t0518"/>
          <p:cNvPicPr>
            <a:picLocks noChangeAspect="1" noChangeArrowheads="1"/>
          </p:cNvPicPr>
          <p:nvPr/>
        </p:nvPicPr>
        <p:blipFill>
          <a:blip r:embed="rId3" cstate="print"/>
          <a:srcRect/>
          <a:stretch>
            <a:fillRect/>
          </a:stretch>
        </p:blipFill>
        <p:spPr bwMode="auto">
          <a:xfrm>
            <a:off x="684212" y="3581400"/>
            <a:ext cx="7162800" cy="315937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27012" y="0"/>
            <a:ext cx="3657600" cy="728405"/>
          </a:xfrm>
          <a:prstGeom prst="rect">
            <a:avLst/>
          </a:prstGeom>
          <a:noFill/>
        </p:spPr>
        <p:txBody>
          <a:bodyPr wrap="square" lIns="0" tIns="0" rIns="0" rtlCol="0">
            <a:spAutoFit/>
          </a:bodyPr>
          <a:lstStyle/>
          <a:p>
            <a:pPr>
              <a:lnSpc>
                <a:spcPts val="1000"/>
              </a:lnSpc>
            </a:pPr>
            <a:endParaRPr lang="en-US" altLang="zh-CN" sz="2400" dirty="0" smtClean="0"/>
          </a:p>
          <a:p>
            <a:pPr>
              <a:lnSpc>
                <a:spcPct val="150000"/>
              </a:lnSpc>
              <a:tabLst>
                <a:tab pos="254000" algn="l"/>
              </a:tabLst>
            </a:pPr>
            <a:r>
              <a:rPr lang="zh-CN" altLang="en-US" sz="2400" dirty="0" smtClean="0">
                <a:solidFill>
                  <a:srgbClr val="00B0F0"/>
                </a:solidFill>
                <a:latin typeface="Microsoft YaHei UI" pitchFamily="18" charset="0"/>
                <a:cs typeface="Microsoft YaHei UI" pitchFamily="18" charset="0"/>
              </a:rPr>
              <a:t>基带数字滤波器</a:t>
            </a:r>
            <a:endParaRPr lang="en-US" altLang="zh-CN" sz="2400" dirty="0" smtClean="0">
              <a:solidFill>
                <a:srgbClr val="00B0F0"/>
              </a:solidFill>
              <a:latin typeface="Microsoft YaHei UI" pitchFamily="18" charset="0"/>
              <a:cs typeface="Microsoft YaHei UI" pitchFamily="18" charset="0"/>
            </a:endParaRPr>
          </a:p>
        </p:txBody>
      </p:sp>
      <p:sp>
        <p:nvSpPr>
          <p:cNvPr id="7" name="矩形 6"/>
          <p:cNvSpPr/>
          <p:nvPr/>
        </p:nvSpPr>
        <p:spPr>
          <a:xfrm>
            <a:off x="455612" y="914400"/>
            <a:ext cx="8991600" cy="646331"/>
          </a:xfrm>
          <a:prstGeom prst="rect">
            <a:avLst/>
          </a:prstGeom>
        </p:spPr>
        <p:txBody>
          <a:bodyPr wrap="square">
            <a:spAutoFit/>
          </a:bodyPr>
          <a:lstStyle/>
          <a:p>
            <a:r>
              <a:rPr lang="zh-CN" altLang="en-US" dirty="0" smtClean="0"/>
              <a:t>根据奈奎斯特第一准则，最简单的满足无码间串扰最简单的理想低通滤波器传输特性和冲激响应分别为</a:t>
            </a:r>
            <a:endParaRPr lang="zh-CN" altLang="en-US" dirty="0"/>
          </a:p>
        </p:txBody>
      </p:sp>
      <p:graphicFrame>
        <p:nvGraphicFramePr>
          <p:cNvPr id="103427" name="Object 3"/>
          <p:cNvGraphicFramePr>
            <a:graphicFrameLocks noChangeAspect="1"/>
          </p:cNvGraphicFramePr>
          <p:nvPr/>
        </p:nvGraphicFramePr>
        <p:xfrm>
          <a:off x="608012" y="1600200"/>
          <a:ext cx="2975344" cy="1752600"/>
        </p:xfrm>
        <a:graphic>
          <a:graphicData uri="http://schemas.openxmlformats.org/presentationml/2006/ole">
            <p:oleObj spid="_x0000_s103427" name="Equation" r:id="rId3" imgW="1600200" imgH="939800" progId="Equation.DSMT4">
              <p:embed/>
            </p:oleObj>
          </a:graphicData>
        </a:graphic>
      </p:graphicFrame>
      <p:graphicFrame>
        <p:nvGraphicFramePr>
          <p:cNvPr id="103426" name="Object 2"/>
          <p:cNvGraphicFramePr>
            <a:graphicFrameLocks noChangeAspect="1"/>
          </p:cNvGraphicFramePr>
          <p:nvPr/>
        </p:nvGraphicFramePr>
        <p:xfrm>
          <a:off x="4875212" y="1600200"/>
          <a:ext cx="3069771" cy="1676400"/>
        </p:xfrm>
        <a:graphic>
          <a:graphicData uri="http://schemas.openxmlformats.org/presentationml/2006/ole">
            <p:oleObj spid="_x0000_s103426" name="Equation" r:id="rId4" imgW="1638300" imgH="889000" progId="Equation.DSMT4">
              <p:embed/>
            </p:oleObj>
          </a:graphicData>
        </a:graphic>
      </p:graphicFrame>
      <p:pic>
        <p:nvPicPr>
          <p:cNvPr id="103425" name="图片 2"/>
          <p:cNvPicPr>
            <a:picLocks noChangeAspect="1" noChangeArrowheads="1"/>
          </p:cNvPicPr>
          <p:nvPr/>
        </p:nvPicPr>
        <p:blipFill>
          <a:blip r:embed="rId5"/>
          <a:srcRect b="13672"/>
          <a:stretch>
            <a:fillRect/>
          </a:stretch>
        </p:blipFill>
        <p:spPr bwMode="auto">
          <a:xfrm>
            <a:off x="1217612" y="3733800"/>
            <a:ext cx="7849571" cy="2057400"/>
          </a:xfrm>
          <a:prstGeom prst="rect">
            <a:avLst/>
          </a:prstGeom>
          <a:noFill/>
        </p:spPr>
      </p:pic>
      <p:sp>
        <p:nvSpPr>
          <p:cNvPr id="103428" name="Rectangle 4"/>
          <p:cNvSpPr>
            <a:spLocks noChangeArrowheads="1"/>
          </p:cNvSpPr>
          <p:nvPr/>
        </p:nvSpPr>
        <p:spPr bwMode="auto">
          <a:xfrm>
            <a:off x="0" y="0"/>
            <a:ext cx="990282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429" name="Rectangle 5"/>
          <p:cNvSpPr>
            <a:spLocks noChangeArrowheads="1"/>
          </p:cNvSpPr>
          <p:nvPr/>
        </p:nvSpPr>
        <p:spPr bwMode="auto">
          <a:xfrm>
            <a:off x="0" y="1276350"/>
            <a:ext cx="99028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r>
              <a:rPr kumimoji="0"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 name="矩形 13"/>
          <p:cNvSpPr/>
          <p:nvPr/>
        </p:nvSpPr>
        <p:spPr>
          <a:xfrm>
            <a:off x="531812" y="3352800"/>
            <a:ext cx="2954655" cy="369332"/>
          </a:xfrm>
          <a:prstGeom prst="rect">
            <a:avLst/>
          </a:prstGeom>
        </p:spPr>
        <p:txBody>
          <a:bodyPr wrap="none">
            <a:spAutoFit/>
          </a:bodyPr>
          <a:lstStyle/>
          <a:p>
            <a:r>
              <a:rPr lang="zh-CN" altLang="en-US" dirty="0" smtClean="0"/>
              <a:t>其频域和时域特性如下图：</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27012" y="0"/>
            <a:ext cx="4267200" cy="728405"/>
          </a:xfrm>
          <a:prstGeom prst="rect">
            <a:avLst/>
          </a:prstGeom>
          <a:noFill/>
        </p:spPr>
        <p:txBody>
          <a:bodyPr wrap="square" lIns="0" tIns="0" rIns="0" rtlCol="0">
            <a:spAutoFit/>
          </a:bodyPr>
          <a:lstStyle/>
          <a:p>
            <a:pPr>
              <a:lnSpc>
                <a:spcPts val="1000"/>
              </a:lnSpc>
            </a:pPr>
            <a:endParaRPr lang="en-US" altLang="zh-CN" sz="2400" dirty="0" smtClean="0"/>
          </a:p>
          <a:p>
            <a:pPr>
              <a:lnSpc>
                <a:spcPct val="150000"/>
              </a:lnSpc>
              <a:tabLst>
                <a:tab pos="254000" algn="l"/>
              </a:tabLst>
            </a:pPr>
            <a:r>
              <a:rPr lang="zh-CN" altLang="en-US" sz="2400" dirty="0" smtClean="0">
                <a:solidFill>
                  <a:srgbClr val="00B0F0"/>
                </a:solidFill>
                <a:latin typeface="Microsoft YaHei UI" pitchFamily="18" charset="0"/>
                <a:cs typeface="Microsoft YaHei UI" pitchFamily="18" charset="0"/>
              </a:rPr>
              <a:t>基带数字滤波器</a:t>
            </a:r>
            <a:endParaRPr lang="en-US" altLang="zh-CN" sz="2400" dirty="0" smtClean="0">
              <a:solidFill>
                <a:srgbClr val="00B0F0"/>
              </a:solidFill>
              <a:latin typeface="Microsoft YaHei UI" pitchFamily="18" charset="0"/>
              <a:cs typeface="Microsoft YaHei UI" pitchFamily="18" charset="0"/>
            </a:endParaRPr>
          </a:p>
        </p:txBody>
      </p:sp>
      <p:sp>
        <p:nvSpPr>
          <p:cNvPr id="5" name="矩形 4"/>
          <p:cNvSpPr/>
          <p:nvPr/>
        </p:nvSpPr>
        <p:spPr>
          <a:xfrm>
            <a:off x="531812" y="914400"/>
            <a:ext cx="8915400" cy="646331"/>
          </a:xfrm>
          <a:prstGeom prst="rect">
            <a:avLst/>
          </a:prstGeom>
        </p:spPr>
        <p:txBody>
          <a:bodyPr wrap="square">
            <a:spAutoFit/>
          </a:bodyPr>
          <a:lstStyle/>
          <a:p>
            <a:r>
              <a:rPr lang="zh-CN" altLang="en-US" dirty="0" smtClean="0"/>
              <a:t>但是符合理想传输特性的滤波器在物理上很难实现，实际情况下使用具有一定滚降系数的滤波器代替，其传输特性和冲激响应如下图所示</a:t>
            </a:r>
            <a:endParaRPr lang="zh-CN" altLang="en-US" dirty="0"/>
          </a:p>
        </p:txBody>
      </p:sp>
      <p:pic>
        <p:nvPicPr>
          <p:cNvPr id="102401" name="对象 3"/>
          <p:cNvPicPr>
            <a:picLocks noChangeArrowheads="1"/>
          </p:cNvPicPr>
          <p:nvPr/>
        </p:nvPicPr>
        <p:blipFill>
          <a:blip r:embed="rId2"/>
          <a:srcRect t="-336" b="-504"/>
          <a:stretch>
            <a:fillRect/>
          </a:stretch>
        </p:blipFill>
        <p:spPr bwMode="auto">
          <a:xfrm>
            <a:off x="760412" y="1981200"/>
            <a:ext cx="8382000" cy="33528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27012" y="0"/>
            <a:ext cx="4267200" cy="728405"/>
          </a:xfrm>
          <a:prstGeom prst="rect">
            <a:avLst/>
          </a:prstGeom>
          <a:noFill/>
        </p:spPr>
        <p:txBody>
          <a:bodyPr wrap="square" lIns="0" tIns="0" rIns="0" rtlCol="0">
            <a:spAutoFit/>
          </a:bodyPr>
          <a:lstStyle/>
          <a:p>
            <a:pPr>
              <a:lnSpc>
                <a:spcPts val="1000"/>
              </a:lnSpc>
            </a:pPr>
            <a:endParaRPr lang="en-US" altLang="zh-CN" sz="2400" dirty="0" smtClean="0"/>
          </a:p>
          <a:p>
            <a:pPr>
              <a:lnSpc>
                <a:spcPct val="150000"/>
              </a:lnSpc>
              <a:tabLst>
                <a:tab pos="254000" algn="l"/>
              </a:tabLst>
            </a:pPr>
            <a:r>
              <a:rPr lang="zh-CN" altLang="en-US" sz="2400" dirty="0" smtClean="0">
                <a:solidFill>
                  <a:srgbClr val="00B0F0"/>
                </a:solidFill>
                <a:latin typeface="Microsoft YaHei UI" pitchFamily="18" charset="0"/>
                <a:cs typeface="Microsoft YaHei UI" pitchFamily="18" charset="0"/>
              </a:rPr>
              <a:t>基带数字滤波器</a:t>
            </a:r>
            <a:endParaRPr lang="en-US" altLang="zh-CN" sz="2400" dirty="0" smtClean="0">
              <a:solidFill>
                <a:srgbClr val="00B0F0"/>
              </a:solidFill>
              <a:latin typeface="Microsoft YaHei UI" pitchFamily="18" charset="0"/>
              <a:cs typeface="Microsoft YaHei UI" pitchFamily="18" charset="0"/>
            </a:endParaRPr>
          </a:p>
        </p:txBody>
      </p:sp>
      <p:grpSp>
        <p:nvGrpSpPr>
          <p:cNvPr id="10" name="Group 25"/>
          <p:cNvGrpSpPr>
            <a:grpSpLocks/>
          </p:cNvGrpSpPr>
          <p:nvPr/>
        </p:nvGrpSpPr>
        <p:grpSpPr bwMode="auto">
          <a:xfrm>
            <a:off x="1173163" y="2057400"/>
            <a:ext cx="5835649" cy="4251325"/>
            <a:chOff x="295" y="255"/>
            <a:chExt cx="4228" cy="3674"/>
          </a:xfrm>
        </p:grpSpPr>
        <p:pic>
          <p:nvPicPr>
            <p:cNvPr id="11" name="Picture 23"/>
            <p:cNvPicPr>
              <a:picLocks noChangeAspect="1" noChangeArrowheads="1"/>
            </p:cNvPicPr>
            <p:nvPr/>
          </p:nvPicPr>
          <p:blipFill>
            <a:blip r:embed="rId2"/>
            <a:srcRect r="20601" b="71518"/>
            <a:stretch>
              <a:fillRect/>
            </a:stretch>
          </p:blipFill>
          <p:spPr bwMode="auto">
            <a:xfrm>
              <a:off x="295" y="255"/>
              <a:ext cx="3357" cy="1043"/>
            </a:xfrm>
            <a:prstGeom prst="rect">
              <a:avLst/>
            </a:prstGeom>
            <a:noFill/>
          </p:spPr>
        </p:pic>
        <p:pic>
          <p:nvPicPr>
            <p:cNvPr id="12" name="Picture 24"/>
            <p:cNvPicPr>
              <a:picLocks noChangeAspect="1" noChangeArrowheads="1"/>
            </p:cNvPicPr>
            <p:nvPr/>
          </p:nvPicPr>
          <p:blipFill>
            <a:blip r:embed="rId2"/>
            <a:srcRect t="28482"/>
            <a:stretch>
              <a:fillRect/>
            </a:stretch>
          </p:blipFill>
          <p:spPr bwMode="auto">
            <a:xfrm>
              <a:off x="295" y="1310"/>
              <a:ext cx="4228" cy="2619"/>
            </a:xfrm>
            <a:prstGeom prst="rect">
              <a:avLst/>
            </a:prstGeom>
            <a:noFill/>
          </p:spPr>
        </p:pic>
      </p:grpSp>
      <p:grpSp>
        <p:nvGrpSpPr>
          <p:cNvPr id="13" name="Group 18"/>
          <p:cNvGrpSpPr>
            <a:grpSpLocks/>
          </p:cNvGrpSpPr>
          <p:nvPr/>
        </p:nvGrpSpPr>
        <p:grpSpPr bwMode="auto">
          <a:xfrm>
            <a:off x="303212" y="685800"/>
            <a:ext cx="7162800" cy="762000"/>
            <a:chOff x="567" y="1525"/>
            <a:chExt cx="4490" cy="771"/>
          </a:xfrm>
        </p:grpSpPr>
        <p:pic>
          <p:nvPicPr>
            <p:cNvPr id="14" name="Picture 10"/>
            <p:cNvPicPr>
              <a:picLocks noChangeAspect="1" noChangeArrowheads="1"/>
            </p:cNvPicPr>
            <p:nvPr/>
          </p:nvPicPr>
          <p:blipFill>
            <a:blip r:embed="rId3"/>
            <a:srcRect l="16736" r="28406" b="83881"/>
            <a:stretch>
              <a:fillRect/>
            </a:stretch>
          </p:blipFill>
          <p:spPr bwMode="auto">
            <a:xfrm>
              <a:off x="884" y="1616"/>
              <a:ext cx="3901" cy="594"/>
            </a:xfrm>
            <a:prstGeom prst="rect">
              <a:avLst/>
            </a:prstGeom>
            <a:noFill/>
          </p:spPr>
        </p:pic>
        <p:sp>
          <p:nvSpPr>
            <p:cNvPr id="15" name="Rectangle 11"/>
            <p:cNvSpPr>
              <a:spLocks noChangeArrowheads="1"/>
            </p:cNvSpPr>
            <p:nvPr/>
          </p:nvSpPr>
          <p:spPr bwMode="auto">
            <a:xfrm>
              <a:off x="567" y="1525"/>
              <a:ext cx="4490" cy="771"/>
            </a:xfrm>
            <a:prstGeom prst="rect">
              <a:avLst/>
            </a:prstGeom>
            <a:noFill/>
            <a:ln w="25400">
              <a:solidFill>
                <a:srgbClr val="FF0000"/>
              </a:solidFill>
              <a:miter lim="800000"/>
              <a:headEnd/>
              <a:tailEnd/>
            </a:ln>
            <a:effectLst/>
          </p:spPr>
          <p:txBody>
            <a:bodyPr wrap="none" anchor="ctr"/>
            <a:lstStyle/>
            <a:p>
              <a:pPr algn="ctr"/>
              <a:endParaRPr lang="zh-CN" altLang="zh-CN"/>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27012" y="0"/>
            <a:ext cx="3886200" cy="665182"/>
          </a:xfrm>
          <a:prstGeom prst="rect">
            <a:avLst/>
          </a:prstGeom>
          <a:noFill/>
        </p:spPr>
        <p:txBody>
          <a:bodyPr wrap="square" lIns="0" tIns="0" rIns="0" rtlCol="0">
            <a:spAutoFit/>
          </a:bodyPr>
          <a:lstStyle/>
          <a:p>
            <a:pPr>
              <a:lnSpc>
                <a:spcPts val="1000"/>
              </a:lnSpc>
            </a:pPr>
            <a:endParaRPr lang="en-US" altLang="zh-CN" sz="2400" dirty="0" smtClean="0"/>
          </a:p>
          <a:p>
            <a:pPr lvl="0">
              <a:lnSpc>
                <a:spcPct val="150000"/>
              </a:lnSpc>
              <a:tabLst>
                <a:tab pos="254000" algn="l"/>
              </a:tabLst>
            </a:pPr>
            <a:r>
              <a:rPr lang="zh-CN" altLang="en-US" sz="2400" dirty="0" smtClean="0">
                <a:solidFill>
                  <a:srgbClr val="00B0F0"/>
                </a:solidFill>
              </a:rPr>
              <a:t>数字滤波器的选择</a:t>
            </a:r>
          </a:p>
        </p:txBody>
      </p:sp>
      <p:sp>
        <p:nvSpPr>
          <p:cNvPr id="5" name="矩形 4"/>
          <p:cNvSpPr/>
          <p:nvPr/>
        </p:nvSpPr>
        <p:spPr>
          <a:xfrm>
            <a:off x="303212" y="914400"/>
            <a:ext cx="9296400" cy="646331"/>
          </a:xfrm>
          <a:prstGeom prst="rect">
            <a:avLst/>
          </a:prstGeom>
        </p:spPr>
        <p:txBody>
          <a:bodyPr wrap="square">
            <a:spAutoFit/>
          </a:bodyPr>
          <a:lstStyle/>
          <a:p>
            <a:r>
              <a:rPr lang="zh-CN" altLang="en-US" dirty="0" smtClean="0"/>
              <a:t>在数字通信系统中，基带滤波可能出现在发射机或接收机上，或者分布在发射机和接收机之间，发射机中完成一半滤波，接收机中完成另外一半。</a:t>
            </a:r>
            <a:endParaRPr lang="zh-CN" altLang="en-US" dirty="0"/>
          </a:p>
        </p:txBody>
      </p:sp>
      <p:pic>
        <p:nvPicPr>
          <p:cNvPr id="104449" name="Picture 1"/>
          <p:cNvPicPr>
            <a:picLocks noChangeAspect="1" noChangeArrowheads="1"/>
          </p:cNvPicPr>
          <p:nvPr/>
        </p:nvPicPr>
        <p:blipFill>
          <a:blip r:embed="rId2"/>
          <a:srcRect/>
          <a:stretch>
            <a:fillRect/>
          </a:stretch>
        </p:blipFill>
        <p:spPr bwMode="auto">
          <a:xfrm>
            <a:off x="760412" y="1676400"/>
            <a:ext cx="8153400" cy="4181876"/>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27012" y="0"/>
            <a:ext cx="1905000" cy="728405"/>
          </a:xfrm>
          <a:prstGeom prst="rect">
            <a:avLst/>
          </a:prstGeom>
          <a:noFill/>
        </p:spPr>
        <p:txBody>
          <a:bodyPr wrap="square" lIns="0" tIns="0" rIns="0" rtlCol="0">
            <a:spAutoFit/>
          </a:bodyPr>
          <a:lstStyle/>
          <a:p>
            <a:pPr>
              <a:lnSpc>
                <a:spcPts val="1000"/>
              </a:lnSpc>
            </a:pPr>
            <a:endParaRPr lang="en-US" altLang="zh-CN" sz="2400" dirty="0" smtClean="0"/>
          </a:p>
          <a:p>
            <a:pPr>
              <a:lnSpc>
                <a:spcPct val="150000"/>
              </a:lnSpc>
              <a:tabLst>
                <a:tab pos="254000" algn="l"/>
              </a:tabLst>
            </a:pPr>
            <a:r>
              <a:rPr lang="zh-CN" altLang="en-US" sz="2400" dirty="0" smtClean="0">
                <a:solidFill>
                  <a:srgbClr val="00B0F0"/>
                </a:solidFill>
                <a:latin typeface="Microsoft YaHei UI" pitchFamily="18" charset="0"/>
                <a:cs typeface="Microsoft YaHei UI" pitchFamily="18" charset="0"/>
              </a:rPr>
              <a:t>数字滤波器</a:t>
            </a:r>
            <a:endParaRPr lang="en-US" altLang="zh-CN" sz="2400" dirty="0" smtClean="0">
              <a:solidFill>
                <a:srgbClr val="00B0F0"/>
              </a:solidFill>
              <a:latin typeface="Microsoft YaHei UI" pitchFamily="18" charset="0"/>
              <a:cs typeface="Microsoft YaHei UI" pitchFamily="18" charset="0"/>
            </a:endParaRPr>
          </a:p>
        </p:txBody>
      </p:sp>
      <p:pic>
        <p:nvPicPr>
          <p:cNvPr id="115714" name="Picture 2"/>
          <p:cNvPicPr>
            <a:picLocks noChangeAspect="1" noChangeArrowheads="1"/>
          </p:cNvPicPr>
          <p:nvPr/>
        </p:nvPicPr>
        <p:blipFill>
          <a:blip r:embed="rId2"/>
          <a:srcRect/>
          <a:stretch>
            <a:fillRect/>
          </a:stretch>
        </p:blipFill>
        <p:spPr bwMode="auto">
          <a:xfrm>
            <a:off x="760412" y="1905000"/>
            <a:ext cx="7907772" cy="3048000"/>
          </a:xfrm>
          <a:prstGeom prst="rect">
            <a:avLst/>
          </a:prstGeom>
          <a:noFill/>
          <a:ln w="9525">
            <a:noFill/>
            <a:miter lim="800000"/>
            <a:headEnd/>
            <a:tailEnd/>
          </a:ln>
          <a:effectLst/>
        </p:spPr>
      </p:pic>
      <p:sp>
        <p:nvSpPr>
          <p:cNvPr id="8" name="矩形 7"/>
          <p:cNvSpPr/>
          <p:nvPr/>
        </p:nvSpPr>
        <p:spPr>
          <a:xfrm>
            <a:off x="836612" y="990600"/>
            <a:ext cx="3276600" cy="369332"/>
          </a:xfrm>
          <a:prstGeom prst="rect">
            <a:avLst/>
          </a:prstGeom>
        </p:spPr>
        <p:txBody>
          <a:bodyPr wrap="square">
            <a:spAutoFit/>
          </a:bodyPr>
          <a:lstStyle/>
          <a:p>
            <a:r>
              <a:rPr lang="zh-CN" altLang="en-US" dirty="0" smtClean="0"/>
              <a:t>常用的发射机滤波器类型</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6692900"/>
            <a:ext cx="101600" cy="88900"/>
          </a:xfrm>
          <a:prstGeom prst="rect">
            <a:avLst/>
          </a:prstGeom>
          <a:noFill/>
        </p:spPr>
        <p:txBody>
          <a:bodyPr wrap="none" lIns="0" tIns="0" rIns="0" rtlCol="0">
            <a:spAutoFit/>
          </a:bodyPr>
          <a:lstStyle/>
          <a:p>
            <a:pPr>
              <a:lnSpc>
                <a:spcPts val="700"/>
              </a:lnSpc>
              <a:tabLst/>
            </a:pPr>
            <a:r>
              <a:rPr lang="en-US" altLang="zh-CN" sz="806" dirty="0" smtClean="0">
                <a:solidFill>
                  <a:srgbClr val="FFFFFF"/>
                </a:solidFill>
                <a:latin typeface="Times New Roman" pitchFamily="18" charset="0"/>
                <a:cs typeface="Times New Roman" pitchFamily="18" charset="0"/>
              </a:rPr>
              <a:t>43</a:t>
            </a:r>
          </a:p>
        </p:txBody>
      </p:sp>
      <p:sp>
        <p:nvSpPr>
          <p:cNvPr id="3" name="TextBox 1"/>
          <p:cNvSpPr txBox="1"/>
          <p:nvPr/>
        </p:nvSpPr>
        <p:spPr>
          <a:xfrm>
            <a:off x="5003800" y="6426200"/>
            <a:ext cx="622300" cy="101600"/>
          </a:xfrm>
          <a:prstGeom prst="rect">
            <a:avLst/>
          </a:prstGeom>
          <a:noFill/>
        </p:spPr>
        <p:txBody>
          <a:bodyPr wrap="none" lIns="0" tIns="0" rIns="0" rtlCol="0">
            <a:spAutoFit/>
          </a:bodyPr>
          <a:lstStyle/>
          <a:p>
            <a:pPr>
              <a:lnSpc>
                <a:spcPts val="800"/>
              </a:lnSpc>
              <a:tabLst/>
            </a:pPr>
            <a:r>
              <a:rPr lang="en-US" altLang="zh-CN" sz="632" dirty="0" smtClean="0">
                <a:solidFill>
                  <a:srgbClr val="000000"/>
                </a:solidFill>
                <a:latin typeface="Microsoft YaHei UI" pitchFamily="18" charset="0"/>
                <a:cs typeface="Microsoft YaHei UI" pitchFamily="18" charset="0"/>
              </a:rPr>
              <a:t>1997WirelessR&amp;D</a:t>
            </a:r>
            <a:r>
              <a:rPr lang="en-US" altLang="zh-CN" sz="632" dirty="0" smtClean="0">
                <a:latin typeface="Times New Roman" pitchFamily="18" charset="0"/>
                <a:cs typeface="Times New Roman" pitchFamily="18" charset="0"/>
              </a:rPr>
              <a:t> </a:t>
            </a:r>
            <a:r>
              <a:rPr lang="en-US" altLang="zh-CN" sz="632" dirty="0" smtClean="0">
                <a:solidFill>
                  <a:srgbClr val="000000"/>
                </a:solidFill>
                <a:latin typeface="Microsoft YaHei UI" pitchFamily="18" charset="0"/>
                <a:cs typeface="Microsoft YaHei UI" pitchFamily="18" charset="0"/>
              </a:rPr>
              <a:t>Seminar</a:t>
            </a:r>
          </a:p>
        </p:txBody>
      </p:sp>
      <p:sp>
        <p:nvSpPr>
          <p:cNvPr id="4" name="TextBox 1"/>
          <p:cNvSpPr txBox="1"/>
          <p:nvPr/>
        </p:nvSpPr>
        <p:spPr>
          <a:xfrm>
            <a:off x="1219200" y="711200"/>
            <a:ext cx="4381500" cy="1143000"/>
          </a:xfrm>
          <a:prstGeom prst="rect">
            <a:avLst/>
          </a:prstGeom>
          <a:noFill/>
        </p:spPr>
        <p:txBody>
          <a:bodyPr wrap="none" lIns="0" tIns="0" rIns="0" rtlCol="0">
            <a:spAutoFit/>
          </a:bodyPr>
          <a:lstStyle/>
          <a:p>
            <a:pPr>
              <a:lnSpc>
                <a:spcPts val="4400"/>
              </a:lnSpc>
              <a:tabLst>
                <a:tab pos="2070100" algn="l"/>
              </a:tabLst>
            </a:pPr>
            <a:r>
              <a:rPr lang="en-US" altLang="zh-CN" sz="3300" dirty="0" smtClean="0">
                <a:solidFill>
                  <a:srgbClr val="000000"/>
                </a:solidFill>
                <a:latin typeface="Microsoft YaHei UI" pitchFamily="18" charset="0"/>
                <a:cs typeface="Microsoft YaHei UI" pitchFamily="18" charset="0"/>
              </a:rPr>
              <a:t>Effect</a:t>
            </a:r>
            <a:r>
              <a:rPr lang="en-US" altLang="zh-CN" sz="3300" dirty="0" smtClean="0">
                <a:latin typeface="Times New Roman" pitchFamily="18" charset="0"/>
                <a:cs typeface="Times New Roman" pitchFamily="18" charset="0"/>
              </a:rPr>
              <a:t> </a:t>
            </a:r>
            <a:r>
              <a:rPr lang="en-US" altLang="zh-CN" sz="3300" dirty="0" smtClean="0">
                <a:solidFill>
                  <a:srgbClr val="000000"/>
                </a:solidFill>
                <a:latin typeface="Microsoft YaHei UI" pitchFamily="18" charset="0"/>
                <a:cs typeface="Microsoft YaHei UI" pitchFamily="18" charset="0"/>
              </a:rPr>
              <a:t>of</a:t>
            </a:r>
            <a:r>
              <a:rPr lang="en-US" altLang="zh-CN" sz="3300" dirty="0" smtClean="0">
                <a:latin typeface="Times New Roman" pitchFamily="18" charset="0"/>
                <a:cs typeface="Times New Roman" pitchFamily="18" charset="0"/>
              </a:rPr>
              <a:t> </a:t>
            </a:r>
            <a:r>
              <a:rPr lang="en-US" altLang="zh-CN" sz="3300" dirty="0" smtClean="0">
                <a:solidFill>
                  <a:srgbClr val="990099"/>
                </a:solidFill>
                <a:latin typeface="Microsoft YaHei UI" pitchFamily="18" charset="0"/>
                <a:cs typeface="Microsoft YaHei UI" pitchFamily="18" charset="0"/>
              </a:rPr>
              <a:t>Different</a:t>
            </a:r>
            <a:r>
              <a:rPr lang="en-US" altLang="zh-CN" sz="3300" dirty="0" smtClean="0">
                <a:latin typeface="Times New Roman" pitchFamily="18" charset="0"/>
                <a:cs typeface="Times New Roman" pitchFamily="18" charset="0"/>
              </a:rPr>
              <a:t> </a:t>
            </a:r>
            <a:r>
              <a:rPr lang="en-US" altLang="zh-CN" sz="3300" dirty="0" smtClean="0">
                <a:solidFill>
                  <a:srgbClr val="990099"/>
                </a:solidFill>
                <a:latin typeface="Microsoft YaHei UI" pitchFamily="18" charset="0"/>
                <a:cs typeface="Microsoft YaHei UI" pitchFamily="18" charset="0"/>
              </a:rPr>
              <a:t>Filter</a:t>
            </a:r>
            <a:r>
              <a:rPr lang="en-US" altLang="zh-CN" sz="3300" dirty="0" smtClean="0">
                <a:latin typeface="Times New Roman" pitchFamily="18" charset="0"/>
                <a:cs typeface="Times New Roman" pitchFamily="18" charset="0"/>
              </a:rPr>
              <a:t> </a:t>
            </a:r>
            <a:r>
              <a:rPr lang="en-US" altLang="zh-CN" sz="3300" dirty="0" smtClean="0">
                <a:solidFill>
                  <a:srgbClr val="990099"/>
                </a:solidFill>
                <a:latin typeface="Microsoft YaHei UI" pitchFamily="18" charset="0"/>
                <a:cs typeface="Microsoft YaHei UI" pitchFamily="18" charset="0"/>
              </a:rPr>
              <a:t>Bandwidths</a:t>
            </a:r>
          </a:p>
          <a:p>
            <a:pPr>
              <a:lnSpc>
                <a:spcPts val="1000"/>
              </a:lnSpc>
            </a:pPr>
            <a:endParaRPr lang="en-US" altLang="zh-CN" dirty="0" smtClean="0"/>
          </a:p>
          <a:p>
            <a:pPr>
              <a:lnSpc>
                <a:spcPts val="3500"/>
              </a:lnSpc>
              <a:tabLst>
                <a:tab pos="2070100" algn="l"/>
              </a:tabLst>
            </a:pPr>
            <a:r>
              <a:rPr lang="en-US" altLang="zh-CN" dirty="0" smtClean="0"/>
              <a:t>	</a:t>
            </a:r>
            <a:r>
              <a:rPr lang="en-US" altLang="zh-CN" sz="2304" dirty="0" smtClean="0">
                <a:solidFill>
                  <a:srgbClr val="000000"/>
                </a:solidFill>
                <a:latin typeface="Microsoft YaHei UI" pitchFamily="18" charset="0"/>
                <a:cs typeface="Microsoft YaHei UI" pitchFamily="18" charset="0"/>
              </a:rPr>
              <a:t>QPSK</a:t>
            </a:r>
            <a:r>
              <a:rPr lang="en-US" altLang="zh-CN" sz="2304" dirty="0" smtClean="0">
                <a:latin typeface="Times New Roman" pitchFamily="18" charset="0"/>
                <a:cs typeface="Times New Roman" pitchFamily="18" charset="0"/>
              </a:rPr>
              <a:t> </a:t>
            </a:r>
            <a:r>
              <a:rPr lang="en-US" altLang="zh-CN" sz="2304" dirty="0" smtClean="0">
                <a:solidFill>
                  <a:srgbClr val="000000"/>
                </a:solidFill>
                <a:latin typeface="Microsoft YaHei UI" pitchFamily="18" charset="0"/>
                <a:cs typeface="Microsoft YaHei UI" pitchFamily="18" charset="0"/>
              </a:rPr>
              <a:t>Vector</a:t>
            </a:r>
            <a:r>
              <a:rPr lang="en-US" altLang="zh-CN" sz="2304" dirty="0" smtClean="0">
                <a:latin typeface="Times New Roman" pitchFamily="18" charset="0"/>
                <a:cs typeface="Times New Roman" pitchFamily="18" charset="0"/>
              </a:rPr>
              <a:t> </a:t>
            </a:r>
            <a:r>
              <a:rPr lang="en-US" altLang="zh-CN" sz="2304" dirty="0" smtClean="0">
                <a:solidFill>
                  <a:srgbClr val="000000"/>
                </a:solidFill>
                <a:latin typeface="Microsoft YaHei UI" pitchFamily="18" charset="0"/>
                <a:cs typeface="Microsoft YaHei UI" pitchFamily="18" charset="0"/>
              </a:rPr>
              <a:t>Diagrams</a:t>
            </a:r>
          </a:p>
        </p:txBody>
      </p:sp>
      <p:sp>
        <p:nvSpPr>
          <p:cNvPr id="5" name="TextBox 1"/>
          <p:cNvSpPr txBox="1"/>
          <p:nvPr/>
        </p:nvSpPr>
        <p:spPr>
          <a:xfrm>
            <a:off x="381000" y="5080000"/>
            <a:ext cx="1892300" cy="965200"/>
          </a:xfrm>
          <a:prstGeom prst="rect">
            <a:avLst/>
          </a:prstGeom>
          <a:noFill/>
        </p:spPr>
        <p:txBody>
          <a:bodyPr wrap="none" lIns="0" tIns="0" rIns="0" rtlCol="0">
            <a:spAutoFit/>
          </a:bodyPr>
          <a:lstStyle/>
          <a:p>
            <a:pPr>
              <a:lnSpc>
                <a:spcPts val="2300"/>
              </a:lnSpc>
              <a:tabLst/>
            </a:pPr>
            <a:r>
              <a:rPr lang="en-US" altLang="zh-CN" sz="2304" dirty="0" smtClean="0">
                <a:solidFill>
                  <a:srgbClr val="3333FF"/>
                </a:solidFill>
                <a:latin typeface="Times New Roman" pitchFamily="18" charset="0"/>
                <a:cs typeface="Times New Roman" pitchFamily="18" charset="0"/>
              </a:rPr>
              <a:t>No</a:t>
            </a:r>
            <a:r>
              <a:rPr lang="en-US" altLang="zh-CN" sz="2304" dirty="0" smtClean="0">
                <a:latin typeface="Times New Roman" pitchFamily="18" charset="0"/>
                <a:cs typeface="Times New Roman" pitchFamily="18" charset="0"/>
              </a:rPr>
              <a:t>  </a:t>
            </a:r>
            <a:r>
              <a:rPr lang="en-US" altLang="zh-CN" sz="2304" dirty="0" smtClean="0">
                <a:solidFill>
                  <a:srgbClr val="3333FF"/>
                </a:solidFill>
                <a:latin typeface="Times New Roman" pitchFamily="18" charset="0"/>
                <a:cs typeface="Times New Roman" pitchFamily="18" charset="0"/>
              </a:rPr>
              <a:t>Filtering.</a:t>
            </a:r>
          </a:p>
          <a:p>
            <a:pPr>
              <a:lnSpc>
                <a:spcPts val="2700"/>
              </a:lnSpc>
              <a:tabLst/>
            </a:pPr>
            <a:r>
              <a:rPr lang="en-US" altLang="zh-CN" sz="2304" dirty="0" smtClean="0">
                <a:solidFill>
                  <a:srgbClr val="3333FF"/>
                </a:solidFill>
                <a:latin typeface="Times New Roman" pitchFamily="18" charset="0"/>
                <a:cs typeface="Times New Roman" pitchFamily="18" charset="0"/>
              </a:rPr>
              <a:t>i.e.</a:t>
            </a:r>
            <a:r>
              <a:rPr lang="en-US" altLang="zh-CN" sz="2304" dirty="0" smtClean="0">
                <a:latin typeface="Times New Roman" pitchFamily="18" charset="0"/>
                <a:cs typeface="Times New Roman" pitchFamily="18" charset="0"/>
              </a:rPr>
              <a:t>  </a:t>
            </a:r>
            <a:r>
              <a:rPr lang="en-US" altLang="zh-CN" sz="2304" dirty="0" smtClean="0">
                <a:solidFill>
                  <a:srgbClr val="3333FF"/>
                </a:solidFill>
                <a:latin typeface="Times New Roman" pitchFamily="18" charset="0"/>
                <a:cs typeface="Times New Roman" pitchFamily="18" charset="0"/>
              </a:rPr>
              <a:t>infinite</a:t>
            </a:r>
          </a:p>
          <a:p>
            <a:pPr>
              <a:lnSpc>
                <a:spcPts val="2600"/>
              </a:lnSpc>
              <a:tabLst/>
            </a:pPr>
            <a:r>
              <a:rPr lang="en-US" altLang="zh-CN" sz="2306" dirty="0" smtClean="0">
                <a:solidFill>
                  <a:srgbClr val="3333FF"/>
                </a:solidFill>
                <a:latin typeface="Times New Roman" pitchFamily="18" charset="0"/>
                <a:cs typeface="Times New Roman" pitchFamily="18" charset="0"/>
              </a:rPr>
              <a:t>bandwidth</a:t>
            </a:r>
          </a:p>
        </p:txBody>
      </p:sp>
      <p:sp>
        <p:nvSpPr>
          <p:cNvPr id="6" name="TextBox 1"/>
          <p:cNvSpPr txBox="1"/>
          <p:nvPr/>
        </p:nvSpPr>
        <p:spPr>
          <a:xfrm>
            <a:off x="3962400" y="5384800"/>
            <a:ext cx="1016000" cy="622300"/>
          </a:xfrm>
          <a:prstGeom prst="rect">
            <a:avLst/>
          </a:prstGeom>
          <a:noFill/>
        </p:spPr>
        <p:txBody>
          <a:bodyPr wrap="none" lIns="0" tIns="0" rIns="0" rtlCol="0">
            <a:spAutoFit/>
          </a:bodyPr>
          <a:lstStyle/>
          <a:p>
            <a:pPr>
              <a:lnSpc>
                <a:spcPts val="2300"/>
              </a:lnSpc>
              <a:tabLst/>
            </a:pPr>
            <a:r>
              <a:rPr lang="en-US" altLang="zh-CN" sz="2304" dirty="0" smtClean="0">
                <a:solidFill>
                  <a:srgbClr val="3333FF"/>
                </a:solidFill>
                <a:latin typeface="Times New Roman" pitchFamily="18" charset="0"/>
                <a:cs typeface="Times New Roman" pitchFamily="18" charset="0"/>
              </a:rPr>
              <a:t>Nyquist</a:t>
            </a:r>
          </a:p>
          <a:p>
            <a:pPr>
              <a:lnSpc>
                <a:spcPts val="2600"/>
              </a:lnSpc>
              <a:tabLst/>
            </a:pPr>
            <a:r>
              <a:rPr lang="en-US" altLang="zh-CN" sz="2304" dirty="0" smtClean="0">
                <a:solidFill>
                  <a:srgbClr val="3333FF"/>
                </a:solidFill>
                <a:latin typeface="Times New Roman" pitchFamily="18" charset="0"/>
                <a:cs typeface="Times New Roman" pitchFamily="18" charset="0"/>
              </a:rPr>
              <a:t>filter</a:t>
            </a:r>
          </a:p>
        </p:txBody>
      </p:sp>
      <p:sp>
        <p:nvSpPr>
          <p:cNvPr id="7" name="TextBox 1"/>
          <p:cNvSpPr txBox="1"/>
          <p:nvPr/>
        </p:nvSpPr>
        <p:spPr>
          <a:xfrm>
            <a:off x="6218162" y="5334000"/>
            <a:ext cx="3684663" cy="943848"/>
          </a:xfrm>
          <a:prstGeom prst="rect">
            <a:avLst/>
          </a:prstGeom>
          <a:noFill/>
        </p:spPr>
        <p:txBody>
          <a:bodyPr wrap="none" lIns="0" tIns="0" rIns="0" rtlCol="0">
            <a:spAutoFit/>
          </a:bodyPr>
          <a:lstStyle/>
          <a:p>
            <a:pPr>
              <a:lnSpc>
                <a:spcPts val="2300"/>
              </a:lnSpc>
              <a:tabLst>
                <a:tab pos="139700" algn="l"/>
                <a:tab pos="431800" algn="l"/>
                <a:tab pos="2247900" algn="l"/>
              </a:tabLst>
            </a:pPr>
            <a:r>
              <a:rPr lang="en-US" altLang="zh-CN" sz="2304" dirty="0" smtClean="0">
                <a:solidFill>
                  <a:srgbClr val="3333FF"/>
                </a:solidFill>
                <a:latin typeface="Times New Roman" pitchFamily="18" charset="0"/>
                <a:cs typeface="Times New Roman" pitchFamily="18" charset="0"/>
              </a:rPr>
              <a:t>non</a:t>
            </a:r>
            <a:r>
              <a:rPr lang="en-US" altLang="zh-CN" sz="2304" dirty="0" smtClean="0">
                <a:latin typeface="Times New Roman" pitchFamily="18" charset="0"/>
                <a:cs typeface="Times New Roman" pitchFamily="18" charset="0"/>
              </a:rPr>
              <a:t>  </a:t>
            </a:r>
            <a:r>
              <a:rPr lang="en-US" altLang="zh-CN" sz="2304" dirty="0" err="1" smtClean="0">
                <a:solidFill>
                  <a:srgbClr val="3333FF"/>
                </a:solidFill>
                <a:latin typeface="Times New Roman" pitchFamily="18" charset="0"/>
                <a:cs typeface="Times New Roman" pitchFamily="18" charset="0"/>
              </a:rPr>
              <a:t>Nyquistfilter,</a:t>
            </a:r>
            <a:r>
              <a:rPr lang="en-US" altLang="zh-CN" sz="2306" dirty="0" err="1" smtClean="0">
                <a:solidFill>
                  <a:srgbClr val="3333FF"/>
                </a:solidFill>
                <a:latin typeface="Times New Roman" pitchFamily="18" charset="0"/>
                <a:cs typeface="Times New Roman" pitchFamily="18" charset="0"/>
              </a:rPr>
              <a:t>i.e</a:t>
            </a:r>
            <a:r>
              <a:rPr lang="en-US" altLang="zh-CN" sz="2306" dirty="0" smtClean="0">
                <a:solidFill>
                  <a:srgbClr val="3333FF"/>
                </a:solidFill>
                <a:latin typeface="Times New Roman" pitchFamily="18" charset="0"/>
                <a:cs typeface="Times New Roman" pitchFamily="18" charset="0"/>
              </a:rPr>
              <a:t>,</a:t>
            </a:r>
            <a:r>
              <a:rPr lang="en-US" altLang="zh-CN" sz="2306" dirty="0" smtClean="0">
                <a:latin typeface="Times New Roman" pitchFamily="18" charset="0"/>
                <a:cs typeface="Times New Roman" pitchFamily="18" charset="0"/>
              </a:rPr>
              <a:t>  </a:t>
            </a:r>
            <a:r>
              <a:rPr lang="en-US" altLang="zh-CN" sz="2306" dirty="0" smtClean="0">
                <a:solidFill>
                  <a:srgbClr val="3333FF"/>
                </a:solidFill>
                <a:latin typeface="Times New Roman" pitchFamily="18" charset="0"/>
                <a:cs typeface="Times New Roman" pitchFamily="18" charset="0"/>
              </a:rPr>
              <a:t>gaussian</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700"/>
              </a:lnSpc>
              <a:tabLst>
                <a:tab pos="139700" algn="l"/>
                <a:tab pos="431800" algn="l"/>
                <a:tab pos="2247900" algn="l"/>
              </a:tabLst>
            </a:pPr>
            <a:r>
              <a:rPr lang="en-US" altLang="zh-CN" dirty="0" smtClean="0"/>
              <a:t>			</a:t>
            </a: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902825" cy="6858000"/>
          </a:xfrm>
          <a:custGeom>
            <a:avLst/>
            <a:gdLst>
              <a:gd name="connsiteX0" fmla="*/ 0 w 9902825"/>
              <a:gd name="connsiteY0" fmla="*/ 6858000 h 6858000"/>
              <a:gd name="connsiteX1" fmla="*/ 9902825 w 9902825"/>
              <a:gd name="connsiteY1" fmla="*/ 6858000 h 6858000"/>
              <a:gd name="connsiteX2" fmla="*/ 9902825 w 9902825"/>
              <a:gd name="connsiteY2" fmla="*/ 0 h 6858000"/>
              <a:gd name="connsiteX3" fmla="*/ 0 w 9902825"/>
              <a:gd name="connsiteY3" fmla="*/ 0 h 6858000"/>
              <a:gd name="connsiteX4" fmla="*/ 0 w 9902825"/>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902825" h="6858000">
                <a:moveTo>
                  <a:pt x="0" y="6858000"/>
                </a:moveTo>
                <a:lnTo>
                  <a:pt x="9902825" y="6858000"/>
                </a:lnTo>
                <a:lnTo>
                  <a:pt x="9902825"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371600" y="558800"/>
            <a:ext cx="5194300" cy="812800"/>
          </a:xfrm>
          <a:prstGeom prst="rect">
            <a:avLst/>
          </a:prstGeom>
          <a:noFill/>
        </p:spPr>
      </p:pic>
      <p:sp>
        <p:nvSpPr>
          <p:cNvPr id="2" name="TextBox 1"/>
          <p:cNvSpPr txBox="1"/>
          <p:nvPr/>
        </p:nvSpPr>
        <p:spPr>
          <a:xfrm>
            <a:off x="1600200" y="774700"/>
            <a:ext cx="4699000" cy="317500"/>
          </a:xfrm>
          <a:prstGeom prst="rect">
            <a:avLst/>
          </a:prstGeom>
          <a:noFill/>
        </p:spPr>
        <p:txBody>
          <a:bodyPr wrap="none" lIns="0" tIns="0" rIns="0" rtlCol="0">
            <a:spAutoFit/>
          </a:bodyPr>
          <a:lstStyle/>
          <a:p>
            <a:pPr>
              <a:lnSpc>
                <a:spcPts val="2500"/>
              </a:lnSpc>
              <a:tabLst/>
            </a:pPr>
            <a:r>
              <a:rPr lang="en-US" altLang="zh-CN" sz="2795" b="1" dirty="0" smtClean="0">
                <a:solidFill>
                  <a:srgbClr val="000000"/>
                </a:solidFill>
                <a:latin typeface="Times New Roman" pitchFamily="18" charset="0"/>
                <a:cs typeface="Times New Roman" pitchFamily="18" charset="0"/>
              </a:rPr>
              <a:t>Filters--</a:t>
            </a:r>
            <a:r>
              <a:rPr lang="en-US" altLang="zh-CN" sz="2795" b="1" dirty="0" smtClean="0">
                <a:solidFill>
                  <a:srgbClr val="3333FF"/>
                </a:solidFill>
                <a:latin typeface="Times New Roman" pitchFamily="18" charset="0"/>
                <a:cs typeface="Times New Roman" pitchFamily="18" charset="0"/>
              </a:rPr>
              <a:t>Modulation</a:t>
            </a:r>
            <a:r>
              <a:rPr lang="en-US" altLang="zh-CN" sz="2795" dirty="0" smtClean="0">
                <a:latin typeface="Times New Roman" pitchFamily="18" charset="0"/>
                <a:cs typeface="Times New Roman" pitchFamily="18" charset="0"/>
              </a:rPr>
              <a:t> </a:t>
            </a:r>
            <a:r>
              <a:rPr lang="en-US" altLang="zh-CN" sz="2795" b="1" dirty="0" smtClean="0">
                <a:solidFill>
                  <a:srgbClr val="3333FF"/>
                </a:solidFill>
                <a:latin typeface="Times New Roman" pitchFamily="18" charset="0"/>
                <a:cs typeface="Times New Roman" pitchFamily="18" charset="0"/>
              </a:rPr>
              <a:t>Shaping</a:t>
            </a:r>
          </a:p>
        </p:txBody>
      </p:sp>
      <p:sp>
        <p:nvSpPr>
          <p:cNvPr id="5" name="TextBox 1"/>
          <p:cNvSpPr txBox="1"/>
          <p:nvPr/>
        </p:nvSpPr>
        <p:spPr>
          <a:xfrm>
            <a:off x="2070100" y="1574800"/>
            <a:ext cx="127000" cy="190500"/>
          </a:xfrm>
          <a:prstGeom prst="rect">
            <a:avLst/>
          </a:prstGeom>
          <a:noFill/>
        </p:spPr>
        <p:txBody>
          <a:bodyPr wrap="none" lIns="0" tIns="0" rIns="0" rtlCol="0">
            <a:spAutoFit/>
          </a:bodyPr>
          <a:lstStyle/>
          <a:p>
            <a:pPr>
              <a:lnSpc>
                <a:spcPts val="1500"/>
              </a:lnSpc>
              <a:tabLst/>
            </a:pPr>
            <a:r>
              <a:rPr lang="en-US" altLang="zh-CN" sz="1427" dirty="0" smtClean="0">
                <a:solidFill>
                  <a:srgbClr val="000000"/>
                </a:solidFill>
                <a:latin typeface="Wingdings" pitchFamily="18" charset="0"/>
                <a:cs typeface="Wingdings" pitchFamily="18" charset="0"/>
              </a:rPr>
              <a:t></a:t>
            </a:r>
          </a:p>
        </p:txBody>
      </p:sp>
      <p:sp>
        <p:nvSpPr>
          <p:cNvPr id="6" name="TextBox 1"/>
          <p:cNvSpPr txBox="1"/>
          <p:nvPr/>
        </p:nvSpPr>
        <p:spPr>
          <a:xfrm>
            <a:off x="2197100" y="1397000"/>
            <a:ext cx="3556000" cy="381000"/>
          </a:xfrm>
          <a:prstGeom prst="rect">
            <a:avLst/>
          </a:prstGeom>
          <a:noFill/>
        </p:spPr>
        <p:txBody>
          <a:bodyPr wrap="none" lIns="0" tIns="0" rIns="0" rtlCol="0">
            <a:spAutoFit/>
          </a:bodyPr>
          <a:lstStyle/>
          <a:p>
            <a:pPr>
              <a:lnSpc>
                <a:spcPts val="3000"/>
              </a:lnSpc>
              <a:tabLst/>
            </a:pPr>
            <a:r>
              <a:rPr lang="en-US" altLang="zh-CN" sz="3095" dirty="0" smtClean="0">
                <a:solidFill>
                  <a:srgbClr val="0000A1"/>
                </a:solidFill>
                <a:latin typeface="Times New Roman" pitchFamily="18" charset="0"/>
                <a:cs typeface="Times New Roman" pitchFamily="18" charset="0"/>
              </a:rPr>
              <a:t>Filtering</a:t>
            </a:r>
            <a:r>
              <a:rPr lang="en-US" altLang="zh-CN" sz="3095" dirty="0" smtClean="0">
                <a:latin typeface="Times New Roman" pitchFamily="18" charset="0"/>
                <a:cs typeface="Times New Roman" pitchFamily="18" charset="0"/>
              </a:rPr>
              <a:t>  </a:t>
            </a:r>
            <a:r>
              <a:rPr lang="en-US" altLang="zh-CN" sz="3095" dirty="0" smtClean="0">
                <a:solidFill>
                  <a:srgbClr val="0000A1"/>
                </a:solidFill>
                <a:latin typeface="Times New Roman" pitchFamily="18" charset="0"/>
                <a:cs typeface="Times New Roman" pitchFamily="18" charset="0"/>
              </a:rPr>
              <a:t>Benefits</a:t>
            </a:r>
          </a:p>
        </p:txBody>
      </p:sp>
      <p:sp>
        <p:nvSpPr>
          <p:cNvPr id="7" name="TextBox 1"/>
          <p:cNvSpPr txBox="1"/>
          <p:nvPr/>
        </p:nvSpPr>
        <p:spPr>
          <a:xfrm>
            <a:off x="2527300" y="1854200"/>
            <a:ext cx="1104900" cy="266700"/>
          </a:xfrm>
          <a:prstGeom prst="rect">
            <a:avLst/>
          </a:prstGeom>
          <a:noFill/>
        </p:spPr>
        <p:txBody>
          <a:bodyPr wrap="none" lIns="0" tIns="0" rIns="0" rtlCol="0">
            <a:spAutoFit/>
          </a:bodyPr>
          <a:lstStyle/>
          <a:p>
            <a:pPr>
              <a:lnSpc>
                <a:spcPts val="2100"/>
              </a:lnSpc>
              <a:tabLst/>
            </a:pPr>
            <a:r>
              <a:rPr lang="en-US" altLang="zh-CN" sz="1478" dirty="0" smtClean="0">
                <a:solidFill>
                  <a:srgbClr val="000000"/>
                </a:solidFill>
                <a:latin typeface="Wingdings" pitchFamily="18" charset="0"/>
                <a:cs typeface="Wingdings" pitchFamily="18" charset="0"/>
              </a:rPr>
              <a:t></a:t>
            </a:r>
            <a:r>
              <a:rPr lang="en-US" altLang="zh-CN" sz="2102" dirty="0" smtClean="0">
                <a:solidFill>
                  <a:srgbClr val="000000"/>
                </a:solidFill>
                <a:latin typeface="Times New Roman" pitchFamily="18" charset="0"/>
                <a:cs typeface="Times New Roman" pitchFamily="18" charset="0"/>
              </a:rPr>
              <a:t>Reduced</a:t>
            </a:r>
          </a:p>
        </p:txBody>
      </p:sp>
      <p:sp>
        <p:nvSpPr>
          <p:cNvPr id="8" name="TextBox 1"/>
          <p:cNvSpPr txBox="1"/>
          <p:nvPr/>
        </p:nvSpPr>
        <p:spPr>
          <a:xfrm>
            <a:off x="3771900" y="1854200"/>
            <a:ext cx="2832100" cy="266700"/>
          </a:xfrm>
          <a:prstGeom prst="rect">
            <a:avLst/>
          </a:prstGeom>
          <a:noFill/>
        </p:spPr>
        <p:txBody>
          <a:bodyPr wrap="none" lIns="0" tIns="0" rIns="0" rtlCol="0">
            <a:spAutoFit/>
          </a:bodyPr>
          <a:lstStyle/>
          <a:p>
            <a:pPr>
              <a:lnSpc>
                <a:spcPts val="2100"/>
              </a:lnSpc>
              <a:tabLst/>
            </a:pPr>
            <a:r>
              <a:rPr lang="en-US" altLang="zh-CN" sz="2102" dirty="0" smtClean="0">
                <a:solidFill>
                  <a:srgbClr val="000000"/>
                </a:solidFill>
                <a:latin typeface="Times New Roman" pitchFamily="18" charset="0"/>
                <a:cs typeface="Times New Roman" pitchFamily="18" charset="0"/>
              </a:rPr>
              <a:t>transmitted</a:t>
            </a:r>
            <a:r>
              <a:rPr lang="en-US" altLang="zh-CN" sz="2102" dirty="0" smtClean="0">
                <a:latin typeface="Times New Roman" pitchFamily="18" charset="0"/>
                <a:cs typeface="Times New Roman" pitchFamily="18" charset="0"/>
              </a:rPr>
              <a:t>  </a:t>
            </a:r>
            <a:r>
              <a:rPr lang="en-US" altLang="zh-CN" sz="2102" dirty="0" smtClean="0">
                <a:solidFill>
                  <a:srgbClr val="000000"/>
                </a:solidFill>
                <a:latin typeface="Times New Roman" pitchFamily="18" charset="0"/>
                <a:cs typeface="Times New Roman" pitchFamily="18" charset="0"/>
              </a:rPr>
              <a:t>bandwidth</a:t>
            </a:r>
          </a:p>
        </p:txBody>
      </p:sp>
      <p:sp>
        <p:nvSpPr>
          <p:cNvPr id="9" name="TextBox 1"/>
          <p:cNvSpPr txBox="1"/>
          <p:nvPr/>
        </p:nvSpPr>
        <p:spPr>
          <a:xfrm>
            <a:off x="2527300" y="2171700"/>
            <a:ext cx="5689600" cy="584200"/>
          </a:xfrm>
          <a:prstGeom prst="rect">
            <a:avLst/>
          </a:prstGeom>
          <a:noFill/>
        </p:spPr>
        <p:txBody>
          <a:bodyPr wrap="none" lIns="0" tIns="0" rIns="0" rtlCol="0">
            <a:spAutoFit/>
          </a:bodyPr>
          <a:lstStyle/>
          <a:p>
            <a:pPr>
              <a:lnSpc>
                <a:spcPts val="2100"/>
              </a:lnSpc>
              <a:tabLst/>
            </a:pPr>
            <a:r>
              <a:rPr lang="en-US" altLang="zh-CN" sz="1476" dirty="0" smtClean="0">
                <a:solidFill>
                  <a:srgbClr val="000000"/>
                </a:solidFill>
                <a:latin typeface="Wingdings" pitchFamily="18" charset="0"/>
                <a:cs typeface="Wingdings" pitchFamily="18" charset="0"/>
              </a:rPr>
              <a:t></a:t>
            </a:r>
            <a:r>
              <a:rPr lang="en-US" altLang="zh-CN" sz="2100" dirty="0" smtClean="0">
                <a:solidFill>
                  <a:srgbClr val="000000"/>
                </a:solidFill>
                <a:latin typeface="Times New Roman" pitchFamily="18" charset="0"/>
                <a:cs typeface="Times New Roman" pitchFamily="18" charset="0"/>
              </a:rPr>
              <a:t>Improved</a:t>
            </a:r>
            <a:r>
              <a:rPr lang="en-US" altLang="zh-CN" sz="2100" dirty="0" smtClean="0">
                <a:latin typeface="Times New Roman" pitchFamily="18" charset="0"/>
                <a:cs typeface="Times New Roman" pitchFamily="18" charset="0"/>
              </a:rPr>
              <a:t>  </a:t>
            </a:r>
            <a:r>
              <a:rPr lang="en-US" altLang="zh-CN" sz="2100" dirty="0" smtClean="0">
                <a:solidFill>
                  <a:srgbClr val="000000"/>
                </a:solidFill>
                <a:latin typeface="Times New Roman" pitchFamily="18" charset="0"/>
                <a:cs typeface="Times New Roman" pitchFamily="18" charset="0"/>
              </a:rPr>
              <a:t>efficiency,</a:t>
            </a:r>
            <a:r>
              <a:rPr lang="en-US" altLang="zh-CN" sz="2100" dirty="0" smtClean="0">
                <a:latin typeface="Times New Roman" pitchFamily="18" charset="0"/>
                <a:cs typeface="Times New Roman" pitchFamily="18" charset="0"/>
              </a:rPr>
              <a:t>  </a:t>
            </a:r>
            <a:r>
              <a:rPr lang="en-US" altLang="zh-CN" sz="2100" dirty="0" smtClean="0">
                <a:solidFill>
                  <a:srgbClr val="000000"/>
                </a:solidFill>
                <a:latin typeface="Times New Roman" pitchFamily="18" charset="0"/>
                <a:cs typeface="Times New Roman" pitchFamily="18" charset="0"/>
              </a:rPr>
              <a:t>reduced</a:t>
            </a:r>
            <a:r>
              <a:rPr lang="en-US" altLang="zh-CN" sz="2100" dirty="0" smtClean="0">
                <a:latin typeface="Times New Roman" pitchFamily="18" charset="0"/>
                <a:cs typeface="Times New Roman" pitchFamily="18" charset="0"/>
              </a:rPr>
              <a:t>  </a:t>
            </a:r>
            <a:r>
              <a:rPr lang="en-US" altLang="zh-CN" sz="2100" dirty="0" smtClean="0">
                <a:solidFill>
                  <a:srgbClr val="000000"/>
                </a:solidFill>
                <a:latin typeface="Times New Roman" pitchFamily="18" charset="0"/>
                <a:cs typeface="Times New Roman" pitchFamily="18" charset="0"/>
              </a:rPr>
              <a:t>interference</a:t>
            </a:r>
          </a:p>
          <a:p>
            <a:pPr>
              <a:lnSpc>
                <a:spcPts val="2500"/>
              </a:lnSpc>
              <a:tabLst/>
            </a:pPr>
            <a:r>
              <a:rPr lang="en-US" altLang="zh-CN" sz="1476" dirty="0" smtClean="0">
                <a:solidFill>
                  <a:srgbClr val="000000"/>
                </a:solidFill>
                <a:latin typeface="Wingdings" pitchFamily="18" charset="0"/>
                <a:cs typeface="Wingdings" pitchFamily="18" charset="0"/>
              </a:rPr>
              <a:t></a:t>
            </a:r>
            <a:r>
              <a:rPr lang="en-US" altLang="zh-CN" sz="2100" dirty="0" smtClean="0">
                <a:solidFill>
                  <a:srgbClr val="000000"/>
                </a:solidFill>
                <a:latin typeface="Times New Roman" pitchFamily="18" charset="0"/>
                <a:cs typeface="Times New Roman" pitchFamily="18" charset="0"/>
              </a:rPr>
              <a:t>Improved</a:t>
            </a:r>
            <a:r>
              <a:rPr lang="en-US" altLang="zh-CN" sz="2100" dirty="0" smtClean="0">
                <a:latin typeface="Times New Roman" pitchFamily="18" charset="0"/>
                <a:cs typeface="Times New Roman" pitchFamily="18" charset="0"/>
              </a:rPr>
              <a:t>  </a:t>
            </a:r>
            <a:r>
              <a:rPr lang="en-US" altLang="zh-CN" sz="2100" dirty="0" smtClean="0">
                <a:solidFill>
                  <a:srgbClr val="000000"/>
                </a:solidFill>
                <a:latin typeface="Times New Roman" pitchFamily="18" charset="0"/>
                <a:cs typeface="Times New Roman" pitchFamily="18" charset="0"/>
              </a:rPr>
              <a:t>receiver</a:t>
            </a:r>
            <a:r>
              <a:rPr lang="en-US" altLang="zh-CN" sz="2100" dirty="0" smtClean="0">
                <a:latin typeface="Times New Roman" pitchFamily="18" charset="0"/>
                <a:cs typeface="Times New Roman" pitchFamily="18" charset="0"/>
              </a:rPr>
              <a:t>  </a:t>
            </a:r>
            <a:r>
              <a:rPr lang="en-US" altLang="zh-CN" sz="2100" dirty="0" smtClean="0">
                <a:solidFill>
                  <a:srgbClr val="000000"/>
                </a:solidFill>
                <a:latin typeface="Times New Roman" pitchFamily="18" charset="0"/>
                <a:cs typeface="Times New Roman" pitchFamily="18" charset="0"/>
              </a:rPr>
              <a:t>sensitivity</a:t>
            </a:r>
          </a:p>
        </p:txBody>
      </p:sp>
      <p:sp>
        <p:nvSpPr>
          <p:cNvPr id="10" name="TextBox 1"/>
          <p:cNvSpPr txBox="1"/>
          <p:nvPr/>
        </p:nvSpPr>
        <p:spPr>
          <a:xfrm>
            <a:off x="2070100" y="3009900"/>
            <a:ext cx="127000" cy="190500"/>
          </a:xfrm>
          <a:prstGeom prst="rect">
            <a:avLst/>
          </a:prstGeom>
          <a:noFill/>
        </p:spPr>
        <p:txBody>
          <a:bodyPr wrap="none" lIns="0" tIns="0" rIns="0" rtlCol="0">
            <a:spAutoFit/>
          </a:bodyPr>
          <a:lstStyle/>
          <a:p>
            <a:pPr>
              <a:lnSpc>
                <a:spcPts val="1500"/>
              </a:lnSpc>
              <a:tabLst/>
            </a:pPr>
            <a:r>
              <a:rPr lang="en-US" altLang="zh-CN" sz="1427" dirty="0" smtClean="0">
                <a:solidFill>
                  <a:srgbClr val="000000"/>
                </a:solidFill>
                <a:latin typeface="Wingdings" pitchFamily="18" charset="0"/>
                <a:cs typeface="Wingdings" pitchFamily="18" charset="0"/>
              </a:rPr>
              <a:t></a:t>
            </a:r>
          </a:p>
        </p:txBody>
      </p:sp>
      <p:sp>
        <p:nvSpPr>
          <p:cNvPr id="11" name="TextBox 1"/>
          <p:cNvSpPr txBox="1"/>
          <p:nvPr/>
        </p:nvSpPr>
        <p:spPr>
          <a:xfrm>
            <a:off x="2197100" y="2832100"/>
            <a:ext cx="2971800" cy="711200"/>
          </a:xfrm>
          <a:prstGeom prst="rect">
            <a:avLst/>
          </a:prstGeom>
          <a:noFill/>
        </p:spPr>
        <p:txBody>
          <a:bodyPr wrap="none" lIns="0" tIns="0" rIns="0" rtlCol="0">
            <a:spAutoFit/>
          </a:bodyPr>
          <a:lstStyle/>
          <a:p>
            <a:pPr>
              <a:lnSpc>
                <a:spcPts val="3000"/>
              </a:lnSpc>
              <a:tabLst>
                <a:tab pos="330200" algn="l"/>
              </a:tabLst>
            </a:pPr>
            <a:r>
              <a:rPr lang="en-US" altLang="zh-CN" sz="3095" dirty="0" smtClean="0">
                <a:solidFill>
                  <a:srgbClr val="0000A1"/>
                </a:solidFill>
                <a:latin typeface="Times New Roman" pitchFamily="18" charset="0"/>
                <a:cs typeface="Times New Roman" pitchFamily="18" charset="0"/>
              </a:rPr>
              <a:t>Filtering</a:t>
            </a:r>
            <a:r>
              <a:rPr lang="en-US" altLang="zh-CN" sz="3095" dirty="0" smtClean="0">
                <a:latin typeface="Times New Roman" pitchFamily="18" charset="0"/>
                <a:cs typeface="Times New Roman" pitchFamily="18" charset="0"/>
              </a:rPr>
              <a:t>  </a:t>
            </a:r>
            <a:r>
              <a:rPr lang="en-US" altLang="zh-CN" sz="3095" dirty="0" smtClean="0">
                <a:solidFill>
                  <a:srgbClr val="0000A1"/>
                </a:solidFill>
                <a:latin typeface="Times New Roman" pitchFamily="18" charset="0"/>
                <a:cs typeface="Times New Roman" pitchFamily="18" charset="0"/>
              </a:rPr>
              <a:t>Costs</a:t>
            </a:r>
          </a:p>
          <a:p>
            <a:pPr>
              <a:lnSpc>
                <a:spcPts val="2500"/>
              </a:lnSpc>
              <a:tabLst>
                <a:tab pos="330200" algn="l"/>
              </a:tabLst>
            </a:pPr>
            <a:r>
              <a:rPr lang="en-US" altLang="zh-CN" dirty="0" smtClean="0"/>
              <a:t>	</a:t>
            </a:r>
            <a:r>
              <a:rPr lang="en-US" altLang="zh-CN" sz="1478" dirty="0" smtClean="0">
                <a:solidFill>
                  <a:srgbClr val="000000"/>
                </a:solidFill>
                <a:latin typeface="Wingdings" pitchFamily="18" charset="0"/>
                <a:cs typeface="Wingdings" pitchFamily="18" charset="0"/>
              </a:rPr>
              <a:t></a:t>
            </a:r>
            <a:r>
              <a:rPr lang="en-US" altLang="zh-CN" sz="2102" dirty="0" smtClean="0">
                <a:solidFill>
                  <a:srgbClr val="000000"/>
                </a:solidFill>
                <a:latin typeface="Times New Roman" pitchFamily="18" charset="0"/>
                <a:cs typeface="Times New Roman" pitchFamily="18" charset="0"/>
              </a:rPr>
              <a:t>Complexity</a:t>
            </a:r>
          </a:p>
        </p:txBody>
      </p:sp>
      <p:sp>
        <p:nvSpPr>
          <p:cNvPr id="12" name="TextBox 1"/>
          <p:cNvSpPr txBox="1"/>
          <p:nvPr/>
        </p:nvSpPr>
        <p:spPr>
          <a:xfrm>
            <a:off x="2527300" y="3606800"/>
            <a:ext cx="1244600" cy="266700"/>
          </a:xfrm>
          <a:prstGeom prst="rect">
            <a:avLst/>
          </a:prstGeom>
          <a:noFill/>
        </p:spPr>
        <p:txBody>
          <a:bodyPr wrap="none" lIns="0" tIns="0" rIns="0" rtlCol="0">
            <a:spAutoFit/>
          </a:bodyPr>
          <a:lstStyle/>
          <a:p>
            <a:pPr>
              <a:lnSpc>
                <a:spcPts val="2100"/>
              </a:lnSpc>
              <a:tabLst/>
            </a:pPr>
            <a:r>
              <a:rPr lang="en-US" altLang="zh-CN" sz="1476" dirty="0" smtClean="0">
                <a:solidFill>
                  <a:srgbClr val="000000"/>
                </a:solidFill>
                <a:latin typeface="Wingdings" pitchFamily="18" charset="0"/>
                <a:cs typeface="Wingdings" pitchFamily="18" charset="0"/>
              </a:rPr>
              <a:t></a:t>
            </a:r>
            <a:r>
              <a:rPr lang="en-US" altLang="zh-CN" sz="2100" dirty="0" smtClean="0">
                <a:solidFill>
                  <a:srgbClr val="993300"/>
                </a:solidFill>
                <a:latin typeface="Times New Roman" pitchFamily="18" charset="0"/>
                <a:cs typeface="Times New Roman" pitchFamily="18" charset="0"/>
              </a:rPr>
              <a:t>Possible</a:t>
            </a:r>
          </a:p>
        </p:txBody>
      </p:sp>
      <p:sp>
        <p:nvSpPr>
          <p:cNvPr id="13" name="TextBox 1"/>
          <p:cNvSpPr txBox="1"/>
          <p:nvPr/>
        </p:nvSpPr>
        <p:spPr>
          <a:xfrm>
            <a:off x="3732212" y="3606800"/>
            <a:ext cx="3365500" cy="266700"/>
          </a:xfrm>
          <a:prstGeom prst="rect">
            <a:avLst/>
          </a:prstGeom>
          <a:noFill/>
        </p:spPr>
        <p:txBody>
          <a:bodyPr wrap="none" lIns="0" tIns="0" rIns="0" rtlCol="0">
            <a:spAutoFit/>
          </a:bodyPr>
          <a:lstStyle/>
          <a:p>
            <a:pPr>
              <a:lnSpc>
                <a:spcPts val="2100"/>
              </a:lnSpc>
              <a:tabLst/>
            </a:pPr>
            <a:r>
              <a:rPr lang="en-US" altLang="zh-CN" sz="2100" dirty="0" smtClean="0">
                <a:solidFill>
                  <a:srgbClr val="993300"/>
                </a:solidFill>
                <a:latin typeface="Times New Roman" pitchFamily="18" charset="0"/>
                <a:cs typeface="Times New Roman" pitchFamily="18" charset="0"/>
              </a:rPr>
              <a:t>inter-symbol</a:t>
            </a:r>
            <a:r>
              <a:rPr lang="en-US" altLang="zh-CN" sz="2100" dirty="0" smtClean="0">
                <a:latin typeface="Times New Roman" pitchFamily="18" charset="0"/>
                <a:cs typeface="Times New Roman" pitchFamily="18" charset="0"/>
              </a:rPr>
              <a:t>  </a:t>
            </a:r>
            <a:r>
              <a:rPr lang="en-US" altLang="zh-CN" sz="2100" dirty="0" smtClean="0">
                <a:solidFill>
                  <a:srgbClr val="993300"/>
                </a:solidFill>
                <a:latin typeface="Times New Roman" pitchFamily="18" charset="0"/>
                <a:cs typeface="Times New Roman" pitchFamily="18" charset="0"/>
              </a:rPr>
              <a:t>interference</a:t>
            </a:r>
          </a:p>
        </p:txBody>
      </p:sp>
      <p:sp>
        <p:nvSpPr>
          <p:cNvPr id="14" name="TextBox 1"/>
          <p:cNvSpPr txBox="1"/>
          <p:nvPr/>
        </p:nvSpPr>
        <p:spPr>
          <a:xfrm>
            <a:off x="2527300" y="3937000"/>
            <a:ext cx="4368800" cy="304800"/>
          </a:xfrm>
          <a:prstGeom prst="rect">
            <a:avLst/>
          </a:prstGeom>
          <a:noFill/>
        </p:spPr>
        <p:txBody>
          <a:bodyPr wrap="none" lIns="0" tIns="0" rIns="0" rtlCol="0">
            <a:spAutoFit/>
          </a:bodyPr>
          <a:lstStyle/>
          <a:p>
            <a:pPr>
              <a:lnSpc>
                <a:spcPts val="2400"/>
              </a:lnSpc>
              <a:tabLst/>
            </a:pPr>
            <a:r>
              <a:rPr lang="en-US" altLang="zh-CN" sz="1476" dirty="0" smtClean="0">
                <a:solidFill>
                  <a:srgbClr val="000000"/>
                </a:solidFill>
                <a:latin typeface="Wingdings" pitchFamily="18" charset="0"/>
                <a:cs typeface="Wingdings" pitchFamily="18" charset="0"/>
              </a:rPr>
              <a:t></a:t>
            </a:r>
            <a:r>
              <a:rPr lang="en-US" altLang="zh-CN" sz="2100" dirty="0" smtClean="0">
                <a:solidFill>
                  <a:srgbClr val="993300"/>
                </a:solidFill>
                <a:latin typeface="Times New Roman" pitchFamily="18" charset="0"/>
                <a:cs typeface="Times New Roman" pitchFamily="18" charset="0"/>
              </a:rPr>
              <a:t>Increased</a:t>
            </a:r>
            <a:r>
              <a:rPr lang="en-US" altLang="zh-CN" sz="2100" dirty="0" smtClean="0">
                <a:latin typeface="Times New Roman" pitchFamily="18" charset="0"/>
                <a:cs typeface="Times New Roman" pitchFamily="18" charset="0"/>
              </a:rPr>
              <a:t>  </a:t>
            </a:r>
            <a:r>
              <a:rPr lang="en-US" altLang="zh-CN" sz="2100" dirty="0" smtClean="0">
                <a:solidFill>
                  <a:srgbClr val="993300"/>
                </a:solidFill>
                <a:latin typeface="Times New Roman" pitchFamily="18" charset="0"/>
                <a:cs typeface="Times New Roman" pitchFamily="18" charset="0"/>
              </a:rPr>
              <a:t>power</a:t>
            </a:r>
            <a:r>
              <a:rPr lang="en-US" altLang="zh-CN" sz="2100" dirty="0" smtClean="0">
                <a:latin typeface="Times New Roman" pitchFamily="18" charset="0"/>
                <a:cs typeface="Times New Roman" pitchFamily="18" charset="0"/>
              </a:rPr>
              <a:t>  </a:t>
            </a:r>
            <a:r>
              <a:rPr lang="en-US" altLang="zh-CN" sz="2100" dirty="0" smtClean="0">
                <a:solidFill>
                  <a:srgbClr val="993300"/>
                </a:solidFill>
                <a:latin typeface="Times New Roman" pitchFamily="18" charset="0"/>
                <a:cs typeface="Times New Roman" pitchFamily="18" charset="0"/>
              </a:rPr>
              <a:t>may</a:t>
            </a:r>
            <a:r>
              <a:rPr lang="en-US" altLang="zh-CN" sz="2100" dirty="0" smtClean="0">
                <a:latin typeface="Times New Roman" pitchFamily="18" charset="0"/>
                <a:cs typeface="Times New Roman" pitchFamily="18" charset="0"/>
              </a:rPr>
              <a:t>  </a:t>
            </a:r>
            <a:r>
              <a:rPr lang="en-US" altLang="zh-CN" sz="2100" dirty="0" smtClean="0">
                <a:solidFill>
                  <a:srgbClr val="993300"/>
                </a:solidFill>
                <a:latin typeface="Times New Roman" pitchFamily="18" charset="0"/>
                <a:cs typeface="Times New Roman" pitchFamily="18" charset="0"/>
              </a:rPr>
              <a:t>be</a:t>
            </a:r>
            <a:r>
              <a:rPr lang="en-US" altLang="zh-CN" sz="2100" dirty="0" smtClean="0">
                <a:latin typeface="Times New Roman" pitchFamily="18" charset="0"/>
                <a:cs typeface="Times New Roman" pitchFamily="18" charset="0"/>
              </a:rPr>
              <a:t>  </a:t>
            </a:r>
            <a:r>
              <a:rPr lang="en-US" altLang="zh-CN" sz="2100" dirty="0" smtClean="0">
                <a:solidFill>
                  <a:srgbClr val="993300"/>
                </a:solidFill>
                <a:latin typeface="Times New Roman" pitchFamily="18" charset="0"/>
                <a:cs typeface="Times New Roman" pitchFamily="18" charset="0"/>
              </a:rPr>
              <a:t>require</a:t>
            </a:r>
            <a:r>
              <a:rPr lang="en-US" altLang="zh-CN" sz="2495" dirty="0" smtClean="0">
                <a:solidFill>
                  <a:srgbClr val="993300"/>
                </a:solidFill>
                <a:latin typeface="Times New Roman" pitchFamily="18" charset="0"/>
                <a:cs typeface="Times New Roman" pitchFamily="18" charset="0"/>
              </a:rPr>
              <a:t>d</a:t>
            </a:r>
          </a:p>
        </p:txBody>
      </p:sp>
      <p:sp>
        <p:nvSpPr>
          <p:cNvPr id="15" name="TextBox 1"/>
          <p:cNvSpPr txBox="1"/>
          <p:nvPr/>
        </p:nvSpPr>
        <p:spPr>
          <a:xfrm>
            <a:off x="2070100" y="4508500"/>
            <a:ext cx="127000" cy="190500"/>
          </a:xfrm>
          <a:prstGeom prst="rect">
            <a:avLst/>
          </a:prstGeom>
          <a:noFill/>
        </p:spPr>
        <p:txBody>
          <a:bodyPr wrap="none" lIns="0" tIns="0" rIns="0" rtlCol="0">
            <a:spAutoFit/>
          </a:bodyPr>
          <a:lstStyle/>
          <a:p>
            <a:pPr>
              <a:lnSpc>
                <a:spcPts val="1500"/>
              </a:lnSpc>
              <a:tabLst/>
            </a:pPr>
            <a:r>
              <a:rPr lang="en-US" altLang="zh-CN" sz="1427" dirty="0" smtClean="0">
                <a:solidFill>
                  <a:srgbClr val="000000"/>
                </a:solidFill>
                <a:latin typeface="Wingdings" pitchFamily="18" charset="0"/>
                <a:cs typeface="Wingdings" pitchFamily="18" charset="0"/>
              </a:rPr>
              <a:t></a:t>
            </a:r>
          </a:p>
        </p:txBody>
      </p:sp>
      <p:sp>
        <p:nvSpPr>
          <p:cNvPr id="16" name="TextBox 1"/>
          <p:cNvSpPr txBox="1"/>
          <p:nvPr/>
        </p:nvSpPr>
        <p:spPr>
          <a:xfrm>
            <a:off x="2197100" y="4330700"/>
            <a:ext cx="2362200" cy="381000"/>
          </a:xfrm>
          <a:prstGeom prst="rect">
            <a:avLst/>
          </a:prstGeom>
          <a:noFill/>
        </p:spPr>
        <p:txBody>
          <a:bodyPr wrap="none" lIns="0" tIns="0" rIns="0" rtlCol="0">
            <a:spAutoFit/>
          </a:bodyPr>
          <a:lstStyle/>
          <a:p>
            <a:pPr>
              <a:lnSpc>
                <a:spcPts val="3000"/>
              </a:lnSpc>
              <a:tabLst/>
            </a:pPr>
            <a:r>
              <a:rPr lang="en-US" altLang="zh-CN" sz="3095" dirty="0" smtClean="0">
                <a:solidFill>
                  <a:srgbClr val="0000A1"/>
                </a:solidFill>
                <a:latin typeface="Times New Roman" pitchFamily="18" charset="0"/>
                <a:cs typeface="Times New Roman" pitchFamily="18" charset="0"/>
              </a:rPr>
              <a:t>Filter</a:t>
            </a:r>
            <a:r>
              <a:rPr lang="en-US" altLang="zh-CN" sz="3095" dirty="0" smtClean="0">
                <a:latin typeface="Times New Roman" pitchFamily="18" charset="0"/>
                <a:cs typeface="Times New Roman" pitchFamily="18" charset="0"/>
              </a:rPr>
              <a:t>  </a:t>
            </a:r>
            <a:r>
              <a:rPr lang="en-US" altLang="zh-CN" sz="3095" dirty="0" smtClean="0">
                <a:solidFill>
                  <a:srgbClr val="0000A1"/>
                </a:solidFill>
                <a:latin typeface="Times New Roman" pitchFamily="18" charset="0"/>
                <a:cs typeface="Times New Roman" pitchFamily="18" charset="0"/>
              </a:rPr>
              <a:t>Types</a:t>
            </a:r>
          </a:p>
        </p:txBody>
      </p:sp>
      <p:sp>
        <p:nvSpPr>
          <p:cNvPr id="17" name="TextBox 1"/>
          <p:cNvSpPr txBox="1"/>
          <p:nvPr/>
        </p:nvSpPr>
        <p:spPr>
          <a:xfrm>
            <a:off x="2527300" y="4775200"/>
            <a:ext cx="1244600" cy="266700"/>
          </a:xfrm>
          <a:prstGeom prst="rect">
            <a:avLst/>
          </a:prstGeom>
          <a:noFill/>
        </p:spPr>
        <p:txBody>
          <a:bodyPr wrap="none" lIns="0" tIns="0" rIns="0" rtlCol="0">
            <a:spAutoFit/>
          </a:bodyPr>
          <a:lstStyle/>
          <a:p>
            <a:pPr>
              <a:lnSpc>
                <a:spcPts val="2100"/>
              </a:lnSpc>
              <a:tabLst/>
            </a:pPr>
            <a:r>
              <a:rPr lang="en-US" altLang="zh-CN" sz="1476" dirty="0" smtClean="0">
                <a:solidFill>
                  <a:srgbClr val="000000"/>
                </a:solidFill>
                <a:latin typeface="Wingdings" pitchFamily="18" charset="0"/>
                <a:cs typeface="Wingdings" pitchFamily="18" charset="0"/>
              </a:rPr>
              <a:t></a:t>
            </a:r>
            <a:r>
              <a:rPr lang="en-US" altLang="zh-CN" sz="2100" dirty="0" smtClean="0">
                <a:solidFill>
                  <a:srgbClr val="000000"/>
                </a:solidFill>
                <a:latin typeface="Times New Roman" pitchFamily="18" charset="0"/>
                <a:cs typeface="Times New Roman" pitchFamily="18" charset="0"/>
              </a:rPr>
              <a:t>Nyquist,</a:t>
            </a:r>
          </a:p>
        </p:txBody>
      </p:sp>
      <p:sp>
        <p:nvSpPr>
          <p:cNvPr id="18" name="TextBox 1"/>
          <p:cNvSpPr txBox="1"/>
          <p:nvPr/>
        </p:nvSpPr>
        <p:spPr>
          <a:xfrm>
            <a:off x="3898900" y="4775200"/>
            <a:ext cx="2552700" cy="266700"/>
          </a:xfrm>
          <a:prstGeom prst="rect">
            <a:avLst/>
          </a:prstGeom>
          <a:noFill/>
        </p:spPr>
        <p:txBody>
          <a:bodyPr wrap="none" lIns="0" tIns="0" rIns="0" rtlCol="0">
            <a:spAutoFit/>
          </a:bodyPr>
          <a:lstStyle/>
          <a:p>
            <a:pPr>
              <a:lnSpc>
                <a:spcPts val="2100"/>
              </a:lnSpc>
              <a:tabLst/>
            </a:pPr>
            <a:r>
              <a:rPr lang="en-US" altLang="zh-CN" sz="2100" dirty="0" smtClean="0">
                <a:solidFill>
                  <a:srgbClr val="000000"/>
                </a:solidFill>
                <a:latin typeface="Times New Roman" pitchFamily="18" charset="0"/>
                <a:cs typeface="Times New Roman" pitchFamily="18" charset="0"/>
              </a:rPr>
              <a:t>square-root</a:t>
            </a:r>
            <a:r>
              <a:rPr lang="en-US" altLang="zh-CN" sz="2100" dirty="0" smtClean="0">
                <a:latin typeface="Times New Roman" pitchFamily="18" charset="0"/>
                <a:cs typeface="Times New Roman" pitchFamily="18" charset="0"/>
              </a:rPr>
              <a:t>  </a:t>
            </a:r>
            <a:r>
              <a:rPr lang="en-US" altLang="zh-CN" sz="2100" dirty="0" smtClean="0">
                <a:solidFill>
                  <a:srgbClr val="000000"/>
                </a:solidFill>
                <a:latin typeface="Times New Roman" pitchFamily="18" charset="0"/>
                <a:cs typeface="Times New Roman" pitchFamily="18" charset="0"/>
              </a:rPr>
              <a:t>Nyquist</a:t>
            </a:r>
          </a:p>
        </p:txBody>
      </p:sp>
      <p:sp>
        <p:nvSpPr>
          <p:cNvPr id="19" name="TextBox 1"/>
          <p:cNvSpPr txBox="1"/>
          <p:nvPr/>
        </p:nvSpPr>
        <p:spPr>
          <a:xfrm>
            <a:off x="2527300" y="5105400"/>
            <a:ext cx="7377019" cy="1431161"/>
          </a:xfrm>
          <a:prstGeom prst="rect">
            <a:avLst/>
          </a:prstGeom>
          <a:noFill/>
        </p:spPr>
        <p:txBody>
          <a:bodyPr wrap="none" lIns="0" tIns="0" rIns="0" rtlCol="0">
            <a:spAutoFit/>
          </a:bodyPr>
          <a:lstStyle/>
          <a:p>
            <a:pPr>
              <a:lnSpc>
                <a:spcPts val="2100"/>
              </a:lnSpc>
              <a:tabLst>
                <a:tab pos="6578600" algn="l"/>
              </a:tabLst>
            </a:pPr>
            <a:r>
              <a:rPr lang="en-US" altLang="zh-CN" sz="1476" dirty="0" smtClean="0">
                <a:solidFill>
                  <a:srgbClr val="000000"/>
                </a:solidFill>
                <a:latin typeface="Wingdings" pitchFamily="18" charset="0"/>
                <a:cs typeface="Wingdings" pitchFamily="18" charset="0"/>
              </a:rPr>
              <a:t></a:t>
            </a:r>
            <a:r>
              <a:rPr lang="en-US" altLang="zh-CN" sz="2100" dirty="0" smtClean="0">
                <a:solidFill>
                  <a:srgbClr val="000000"/>
                </a:solidFill>
                <a:latin typeface="Times New Roman" pitchFamily="18" charset="0"/>
                <a:cs typeface="Times New Roman" pitchFamily="18" charset="0"/>
              </a:rPr>
              <a:t>Gaussian</a:t>
            </a:r>
          </a:p>
          <a:p>
            <a:pPr>
              <a:lnSpc>
                <a:spcPts val="2500"/>
              </a:lnSpc>
              <a:tabLst>
                <a:tab pos="6578600" algn="l"/>
              </a:tabLst>
            </a:pPr>
            <a:r>
              <a:rPr lang="en-US" altLang="zh-CN" sz="1476" dirty="0" smtClean="0">
                <a:solidFill>
                  <a:srgbClr val="000000"/>
                </a:solidFill>
                <a:latin typeface="Wingdings" pitchFamily="18" charset="0"/>
                <a:cs typeface="Wingdings" pitchFamily="18" charset="0"/>
              </a:rPr>
              <a:t></a:t>
            </a:r>
            <a:r>
              <a:rPr lang="en-US" altLang="zh-CN" sz="2102" dirty="0" smtClean="0">
                <a:solidFill>
                  <a:srgbClr val="000000"/>
                </a:solidFill>
                <a:latin typeface="Times New Roman" pitchFamily="18" charset="0"/>
                <a:cs typeface="Times New Roman" pitchFamily="18" charset="0"/>
              </a:rPr>
              <a:t>User-defined</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200"/>
              </a:lnSpc>
              <a:tabLst>
                <a:tab pos="6578600" algn="l"/>
              </a:tabLst>
            </a:pPr>
            <a:r>
              <a:rPr lang="en-US" altLang="zh-CN" dirty="0" smtClean="0"/>
              <a:t>	</a:t>
            </a: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6692900"/>
            <a:ext cx="50800" cy="88900"/>
          </a:xfrm>
          <a:prstGeom prst="rect">
            <a:avLst/>
          </a:prstGeom>
          <a:noFill/>
        </p:spPr>
        <p:txBody>
          <a:bodyPr wrap="none" lIns="0" tIns="0" rIns="0" rtlCol="0">
            <a:spAutoFit/>
          </a:bodyPr>
          <a:lstStyle/>
          <a:p>
            <a:pPr>
              <a:lnSpc>
                <a:spcPts val="700"/>
              </a:lnSpc>
              <a:tabLst/>
            </a:pPr>
            <a:r>
              <a:rPr lang="en-US" altLang="zh-CN" sz="806" dirty="0" smtClean="0">
                <a:solidFill>
                  <a:srgbClr val="FFFFFF"/>
                </a:solidFill>
                <a:latin typeface="Times New Roman" pitchFamily="18" charset="0"/>
                <a:cs typeface="Times New Roman" pitchFamily="18" charset="0"/>
              </a:rPr>
              <a:t>3</a:t>
            </a:r>
          </a:p>
        </p:txBody>
      </p:sp>
      <p:sp>
        <p:nvSpPr>
          <p:cNvPr id="4" name="TextBox 1"/>
          <p:cNvSpPr txBox="1"/>
          <p:nvPr/>
        </p:nvSpPr>
        <p:spPr>
          <a:xfrm>
            <a:off x="9105900" y="6642100"/>
            <a:ext cx="533400" cy="152400"/>
          </a:xfrm>
          <a:prstGeom prst="rect">
            <a:avLst/>
          </a:prstGeom>
          <a:noFill/>
        </p:spPr>
        <p:txBody>
          <a:bodyPr wrap="none" lIns="0" tIns="0" rIns="0" rtlCol="0">
            <a:spAutoFit/>
          </a:bodyPr>
          <a:lstStyle/>
          <a:p>
            <a:pPr>
              <a:lnSpc>
                <a:spcPts val="1200"/>
              </a:lnSpc>
              <a:tabLst/>
            </a:pP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
        <p:nvSpPr>
          <p:cNvPr id="11" name="矩形 10"/>
          <p:cNvSpPr/>
          <p:nvPr/>
        </p:nvSpPr>
        <p:spPr>
          <a:xfrm>
            <a:off x="684212" y="1447800"/>
            <a:ext cx="4949825" cy="412934"/>
          </a:xfrm>
          <a:prstGeom prst="rect">
            <a:avLst/>
          </a:prstGeom>
        </p:spPr>
        <p:txBody>
          <a:bodyPr>
            <a:spAutoFit/>
          </a:bodyPr>
          <a:lstStyle/>
          <a:p>
            <a:pPr>
              <a:lnSpc>
                <a:spcPts val="2500"/>
              </a:lnSpc>
              <a:tabLst/>
            </a:pPr>
            <a:r>
              <a:rPr lang="en-US" altLang="zh-CN" sz="2400" dirty="0" err="1" smtClean="0">
                <a:latin typeface="Times New Roman" pitchFamily="18" charset="0"/>
                <a:cs typeface="Times New Roman" pitchFamily="18" charset="0"/>
              </a:rPr>
              <a:t>数字</a:t>
            </a:r>
            <a:r>
              <a:rPr lang="zh-CN" altLang="en-US" sz="2400" dirty="0" smtClean="0">
                <a:latin typeface="Times New Roman" pitchFamily="18" charset="0"/>
                <a:cs typeface="Times New Roman" pitchFamily="18" charset="0"/>
              </a:rPr>
              <a:t>通信系统模型</a:t>
            </a:r>
            <a:endParaRPr lang="zh-CN" altLang="en-US" sz="2400" dirty="0"/>
          </a:p>
        </p:txBody>
      </p:sp>
      <p:pic>
        <p:nvPicPr>
          <p:cNvPr id="3074" name="Picture 2"/>
          <p:cNvPicPr>
            <a:picLocks noChangeAspect="1" noChangeArrowheads="1"/>
          </p:cNvPicPr>
          <p:nvPr/>
        </p:nvPicPr>
        <p:blipFill>
          <a:blip r:embed="rId3"/>
          <a:srcRect/>
          <a:stretch>
            <a:fillRect/>
          </a:stretch>
        </p:blipFill>
        <p:spPr bwMode="auto">
          <a:xfrm>
            <a:off x="531812" y="2133600"/>
            <a:ext cx="8868258" cy="2667000"/>
          </a:xfrm>
          <a:prstGeom prst="rect">
            <a:avLst/>
          </a:prstGeom>
          <a:noFill/>
          <a:ln w="9525">
            <a:noFill/>
            <a:miter lim="800000"/>
            <a:headEnd/>
            <a:tailEnd/>
          </a:ln>
          <a:effectLst/>
        </p:spPr>
      </p:pic>
      <p:sp>
        <p:nvSpPr>
          <p:cNvPr id="8" name="TextBox 1"/>
          <p:cNvSpPr txBox="1"/>
          <p:nvPr/>
        </p:nvSpPr>
        <p:spPr>
          <a:xfrm>
            <a:off x="531812" y="609600"/>
            <a:ext cx="2513509" cy="379591"/>
          </a:xfrm>
          <a:prstGeom prst="rect">
            <a:avLst/>
          </a:prstGeom>
          <a:noFill/>
        </p:spPr>
        <p:txBody>
          <a:bodyPr wrap="none" lIns="0" tIns="0" rIns="0" rtlCol="0">
            <a:spAutoFit/>
          </a:bodyPr>
          <a:lstStyle/>
          <a:p>
            <a:pPr>
              <a:lnSpc>
                <a:spcPts val="2600"/>
              </a:lnSpc>
              <a:tabLst/>
            </a:pPr>
            <a:r>
              <a:rPr lang="zh-CN" altLang="en-US" sz="2800" dirty="0" smtClean="0">
                <a:latin typeface="Times New Roman" pitchFamily="18" charset="0"/>
                <a:cs typeface="Times New Roman" pitchFamily="18" charset="0"/>
              </a:rPr>
              <a:t>通信系统的组成</a:t>
            </a:r>
            <a:endParaRPr lang="en-US" altLang="zh-CN" sz="2800" dirty="0" smtClean="0">
              <a:latin typeface="Times New Roman"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27012" y="0"/>
            <a:ext cx="1905000" cy="728405"/>
          </a:xfrm>
          <a:prstGeom prst="rect">
            <a:avLst/>
          </a:prstGeom>
          <a:noFill/>
        </p:spPr>
        <p:txBody>
          <a:bodyPr wrap="square" lIns="0" tIns="0" rIns="0" rtlCol="0">
            <a:spAutoFit/>
          </a:bodyPr>
          <a:lstStyle/>
          <a:p>
            <a:pPr>
              <a:lnSpc>
                <a:spcPts val="1000"/>
              </a:lnSpc>
            </a:pPr>
            <a:endParaRPr lang="en-US" altLang="zh-CN" sz="2400" dirty="0" smtClean="0"/>
          </a:p>
          <a:p>
            <a:pPr>
              <a:lnSpc>
                <a:spcPct val="150000"/>
              </a:lnSpc>
              <a:tabLst>
                <a:tab pos="254000" algn="l"/>
              </a:tabLst>
            </a:pPr>
            <a:r>
              <a:rPr lang="zh-CN" altLang="en-US" sz="2400" dirty="0" smtClean="0">
                <a:solidFill>
                  <a:srgbClr val="00B0F0"/>
                </a:solidFill>
                <a:latin typeface="Microsoft YaHei UI" pitchFamily="18" charset="0"/>
                <a:cs typeface="Microsoft YaHei UI" pitchFamily="18" charset="0"/>
              </a:rPr>
              <a:t>载波同步</a:t>
            </a:r>
            <a:endParaRPr lang="en-US" altLang="zh-CN" sz="2400" dirty="0" smtClean="0">
              <a:solidFill>
                <a:srgbClr val="00B0F0"/>
              </a:solidFill>
              <a:latin typeface="Microsoft YaHei UI" pitchFamily="18" charset="0"/>
              <a:cs typeface="Microsoft YaHei UI" pitchFamily="18" charset="0"/>
            </a:endParaRPr>
          </a:p>
        </p:txBody>
      </p:sp>
      <p:sp>
        <p:nvSpPr>
          <p:cNvPr id="4" name="矩形 3"/>
          <p:cNvSpPr/>
          <p:nvPr/>
        </p:nvSpPr>
        <p:spPr>
          <a:xfrm>
            <a:off x="455612" y="914400"/>
            <a:ext cx="9067800" cy="369332"/>
          </a:xfrm>
          <a:prstGeom prst="rect">
            <a:avLst/>
          </a:prstGeom>
        </p:spPr>
        <p:txBody>
          <a:bodyPr wrap="square">
            <a:spAutoFit/>
          </a:bodyPr>
          <a:lstStyle/>
          <a:p>
            <a:r>
              <a:rPr lang="zh-CN" altLang="en-US" b="1" dirty="0" smtClean="0"/>
              <a:t> 在相干解调时，接收端需要提供一个与接收信号中的调制载波同频同相的相干载波。</a:t>
            </a:r>
            <a:endParaRPr lang="zh-CN" altLang="en-US" dirty="0"/>
          </a:p>
        </p:txBody>
      </p:sp>
      <p:pic>
        <p:nvPicPr>
          <p:cNvPr id="116738" name="Picture 2"/>
          <p:cNvPicPr>
            <a:picLocks noChangeAspect="1" noChangeArrowheads="1"/>
          </p:cNvPicPr>
          <p:nvPr/>
        </p:nvPicPr>
        <p:blipFill>
          <a:blip r:embed="rId2"/>
          <a:srcRect/>
          <a:stretch>
            <a:fillRect/>
          </a:stretch>
        </p:blipFill>
        <p:spPr bwMode="auto">
          <a:xfrm>
            <a:off x="379412" y="1524000"/>
            <a:ext cx="6305550" cy="561975"/>
          </a:xfrm>
          <a:prstGeom prst="rect">
            <a:avLst/>
          </a:prstGeom>
          <a:noFill/>
          <a:ln w="9525">
            <a:noFill/>
            <a:miter lim="800000"/>
            <a:headEnd/>
            <a:tailEnd/>
          </a:ln>
          <a:effectLst/>
        </p:spPr>
      </p:pic>
      <p:pic>
        <p:nvPicPr>
          <p:cNvPr id="116739" name="Picture 3"/>
          <p:cNvPicPr>
            <a:picLocks noChangeAspect="1" noChangeArrowheads="1"/>
          </p:cNvPicPr>
          <p:nvPr/>
        </p:nvPicPr>
        <p:blipFill>
          <a:blip r:embed="rId3"/>
          <a:srcRect/>
          <a:stretch>
            <a:fillRect/>
          </a:stretch>
        </p:blipFill>
        <p:spPr bwMode="auto">
          <a:xfrm>
            <a:off x="455612" y="2667000"/>
            <a:ext cx="7923212" cy="2902686"/>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27012" y="0"/>
            <a:ext cx="1905000" cy="1217898"/>
          </a:xfrm>
          <a:prstGeom prst="rect">
            <a:avLst/>
          </a:prstGeom>
          <a:noFill/>
        </p:spPr>
        <p:txBody>
          <a:bodyPr wrap="square" lIns="0" tIns="0" rIns="0" rtlCol="0">
            <a:spAutoFit/>
          </a:bodyPr>
          <a:lstStyle/>
          <a:p>
            <a:pPr>
              <a:lnSpc>
                <a:spcPts val="1000"/>
              </a:lnSpc>
            </a:pPr>
            <a:endParaRPr lang="en-US" altLang="zh-CN" sz="2400" dirty="0" smtClean="0"/>
          </a:p>
          <a:p>
            <a:pPr lvl="0">
              <a:lnSpc>
                <a:spcPct val="150000"/>
              </a:lnSpc>
              <a:tabLst>
                <a:tab pos="254000" algn="l"/>
              </a:tabLst>
            </a:pPr>
            <a:r>
              <a:rPr lang="zh-CN" altLang="en-US" sz="2400" dirty="0" smtClean="0">
                <a:solidFill>
                  <a:srgbClr val="00B0F0"/>
                </a:solidFill>
              </a:rPr>
              <a:t>载波同步</a:t>
            </a:r>
          </a:p>
          <a:p>
            <a:pPr>
              <a:lnSpc>
                <a:spcPct val="150000"/>
              </a:lnSpc>
              <a:tabLst>
                <a:tab pos="254000" algn="l"/>
              </a:tabLst>
            </a:pPr>
            <a:endParaRPr lang="en-US" altLang="zh-CN" sz="2400" dirty="0" smtClean="0">
              <a:solidFill>
                <a:srgbClr val="00B0F0"/>
              </a:solidFill>
              <a:latin typeface="Microsoft YaHei UI" pitchFamily="18" charset="0"/>
              <a:cs typeface="Microsoft YaHei UI" pitchFamily="18" charset="0"/>
            </a:endParaRPr>
          </a:p>
        </p:txBody>
      </p:sp>
      <p:grpSp>
        <p:nvGrpSpPr>
          <p:cNvPr id="4" name="Group 5"/>
          <p:cNvGrpSpPr>
            <a:grpSpLocks/>
          </p:cNvGrpSpPr>
          <p:nvPr/>
        </p:nvGrpSpPr>
        <p:grpSpPr bwMode="auto">
          <a:xfrm>
            <a:off x="684212" y="1447800"/>
            <a:ext cx="8388350" cy="2119312"/>
            <a:chOff x="295" y="1842"/>
            <a:chExt cx="5284" cy="1335"/>
          </a:xfrm>
        </p:grpSpPr>
        <p:sp>
          <p:nvSpPr>
            <p:cNvPr id="5" name="Text Box 6"/>
            <p:cNvSpPr txBox="1">
              <a:spLocks noChangeArrowheads="1"/>
            </p:cNvSpPr>
            <p:nvPr/>
          </p:nvSpPr>
          <p:spPr bwMode="auto">
            <a:xfrm>
              <a:off x="295" y="1842"/>
              <a:ext cx="4128" cy="288"/>
            </a:xfrm>
            <a:prstGeom prst="rect">
              <a:avLst/>
            </a:prstGeom>
            <a:noFill/>
            <a:ln w="9525">
              <a:noFill/>
              <a:miter lim="800000"/>
              <a:headEnd/>
              <a:tailEnd/>
            </a:ln>
          </p:spPr>
          <p:txBody>
            <a:bodyPr>
              <a:spAutoFit/>
            </a:bodyPr>
            <a:lstStyle/>
            <a:p>
              <a:pPr>
                <a:spcBef>
                  <a:spcPct val="50000"/>
                </a:spcBef>
              </a:pPr>
              <a:r>
                <a:rPr kumimoji="1" lang="zh-CN" altLang="en-US" dirty="0">
                  <a:solidFill>
                    <a:srgbClr val="000099"/>
                  </a:solidFill>
                  <a:latin typeface="楷体_GB2312" pitchFamily="49" charset="-122"/>
                </a:rPr>
                <a:t>载波同步的方法</a:t>
              </a:r>
              <a:r>
                <a:rPr kumimoji="1" lang="en-US" altLang="zh-CN" dirty="0">
                  <a:solidFill>
                    <a:srgbClr val="000099"/>
                  </a:solidFill>
                  <a:latin typeface="楷体_GB2312" pitchFamily="49" charset="-122"/>
                </a:rPr>
                <a:t>:</a:t>
              </a:r>
            </a:p>
          </p:txBody>
        </p:sp>
        <p:grpSp>
          <p:nvGrpSpPr>
            <p:cNvPr id="7" name="Group 7"/>
            <p:cNvGrpSpPr>
              <a:grpSpLocks/>
            </p:cNvGrpSpPr>
            <p:nvPr/>
          </p:nvGrpSpPr>
          <p:grpSpPr bwMode="auto">
            <a:xfrm>
              <a:off x="431" y="2296"/>
              <a:ext cx="5136" cy="345"/>
              <a:chOff x="384" y="3120"/>
              <a:chExt cx="5136" cy="345"/>
            </a:xfrm>
          </p:grpSpPr>
          <p:sp>
            <p:nvSpPr>
              <p:cNvPr id="11" name="Text Box 8"/>
              <p:cNvSpPr txBox="1">
                <a:spLocks noChangeArrowheads="1"/>
              </p:cNvSpPr>
              <p:nvPr/>
            </p:nvSpPr>
            <p:spPr bwMode="auto">
              <a:xfrm>
                <a:off x="2256" y="3168"/>
                <a:ext cx="2400" cy="288"/>
              </a:xfrm>
              <a:prstGeom prst="rect">
                <a:avLst/>
              </a:prstGeom>
              <a:noFill/>
              <a:ln w="9525">
                <a:noFill/>
                <a:miter lim="800000"/>
                <a:headEnd/>
                <a:tailEnd/>
              </a:ln>
            </p:spPr>
            <p:txBody>
              <a:bodyPr>
                <a:spAutoFit/>
              </a:bodyPr>
              <a:lstStyle/>
              <a:p>
                <a:pPr>
                  <a:spcBef>
                    <a:spcPct val="50000"/>
                  </a:spcBef>
                </a:pPr>
                <a:r>
                  <a:rPr kumimoji="1" lang="zh-CN" altLang="en-US" b="0">
                    <a:solidFill>
                      <a:schemeClr val="tx1"/>
                    </a:solidFill>
                    <a:latin typeface="楷体_GB2312" pitchFamily="49" charset="-122"/>
                  </a:rPr>
                  <a:t>发</a:t>
                </a:r>
                <a:r>
                  <a:rPr kumimoji="1" lang="en-US" altLang="zh-CN" b="0">
                    <a:solidFill>
                      <a:schemeClr val="tx1"/>
                    </a:solidFill>
                    <a:latin typeface="Times New Roman" pitchFamily="18" charset="0"/>
                  </a:rPr>
                  <a:t>—</a:t>
                </a:r>
                <a:r>
                  <a:rPr kumimoji="1" lang="en-US" altLang="zh-CN" b="0">
                    <a:solidFill>
                      <a:schemeClr val="tx1"/>
                    </a:solidFill>
                    <a:latin typeface="楷体_GB2312" pitchFamily="49" charset="-122"/>
                  </a:rPr>
                  <a:t>&gt;</a:t>
                </a:r>
                <a:r>
                  <a:rPr kumimoji="1" lang="zh-CN" altLang="en-US" b="0">
                    <a:solidFill>
                      <a:schemeClr val="tx1"/>
                    </a:solidFill>
                    <a:latin typeface="楷体_GB2312" pitchFamily="49" charset="-122"/>
                  </a:rPr>
                  <a:t>信号</a:t>
                </a:r>
                <a:r>
                  <a:rPr kumimoji="1" lang="en-US" altLang="zh-CN" b="0">
                    <a:solidFill>
                      <a:schemeClr val="tx1"/>
                    </a:solidFill>
                    <a:latin typeface="楷体_GB2312" pitchFamily="49" charset="-122"/>
                  </a:rPr>
                  <a:t>+</a:t>
                </a:r>
                <a:r>
                  <a:rPr kumimoji="1" lang="zh-CN" altLang="en-US" b="0">
                    <a:solidFill>
                      <a:schemeClr val="tx1"/>
                    </a:solidFill>
                    <a:latin typeface="楷体_GB2312" pitchFamily="49" charset="-122"/>
                  </a:rPr>
                  <a:t>导频</a:t>
                </a:r>
                <a:r>
                  <a:rPr kumimoji="1" lang="en-US" altLang="zh-CN" b="0">
                    <a:solidFill>
                      <a:schemeClr val="tx1"/>
                    </a:solidFill>
                    <a:latin typeface="Times New Roman" pitchFamily="18" charset="0"/>
                  </a:rPr>
                  <a:t>—</a:t>
                </a:r>
                <a:r>
                  <a:rPr kumimoji="1" lang="en-US" altLang="zh-CN" b="0">
                    <a:solidFill>
                      <a:schemeClr val="tx1"/>
                    </a:solidFill>
                    <a:latin typeface="楷体_GB2312" pitchFamily="49" charset="-122"/>
                  </a:rPr>
                  <a:t>&gt;</a:t>
                </a:r>
                <a:r>
                  <a:rPr kumimoji="1" lang="zh-CN" altLang="en-US" b="0">
                    <a:solidFill>
                      <a:schemeClr val="tx1"/>
                    </a:solidFill>
                    <a:latin typeface="楷体_GB2312" pitchFamily="49" charset="-122"/>
                  </a:rPr>
                  <a:t>收</a:t>
                </a:r>
              </a:p>
            </p:txBody>
          </p:sp>
          <p:sp>
            <p:nvSpPr>
              <p:cNvPr id="12" name="Text Box 9"/>
              <p:cNvSpPr txBox="1">
                <a:spLocks noChangeArrowheads="1"/>
              </p:cNvSpPr>
              <p:nvPr/>
            </p:nvSpPr>
            <p:spPr bwMode="auto">
              <a:xfrm>
                <a:off x="4560" y="3177"/>
                <a:ext cx="960" cy="288"/>
              </a:xfrm>
              <a:prstGeom prst="rect">
                <a:avLst/>
              </a:prstGeom>
              <a:noFill/>
              <a:ln w="9525">
                <a:noFill/>
                <a:miter lim="800000"/>
                <a:headEnd/>
                <a:tailEnd/>
              </a:ln>
            </p:spPr>
            <p:txBody>
              <a:bodyPr>
                <a:spAutoFit/>
              </a:bodyPr>
              <a:lstStyle/>
              <a:p>
                <a:pPr>
                  <a:spcBef>
                    <a:spcPct val="50000"/>
                  </a:spcBef>
                </a:pPr>
                <a:r>
                  <a:rPr kumimoji="1" lang="zh-CN" altLang="en-US">
                    <a:solidFill>
                      <a:srgbClr val="FF0000"/>
                    </a:solidFill>
                    <a:latin typeface="楷体_GB2312" pitchFamily="49" charset="-122"/>
                  </a:rPr>
                  <a:t>外同步</a:t>
                </a:r>
              </a:p>
            </p:txBody>
          </p:sp>
          <p:sp>
            <p:nvSpPr>
              <p:cNvPr id="13" name="Rectangle 10"/>
              <p:cNvSpPr>
                <a:spLocks noChangeArrowheads="1"/>
              </p:cNvSpPr>
              <p:nvPr/>
            </p:nvSpPr>
            <p:spPr bwMode="auto">
              <a:xfrm>
                <a:off x="384" y="3120"/>
                <a:ext cx="1872" cy="288"/>
              </a:xfrm>
              <a:prstGeom prst="rect">
                <a:avLst/>
              </a:prstGeom>
              <a:noFill/>
              <a:ln w="9525">
                <a:noFill/>
                <a:miter lim="800000"/>
                <a:headEnd/>
                <a:tailEnd/>
              </a:ln>
            </p:spPr>
            <p:txBody>
              <a:bodyPr>
                <a:spAutoFit/>
              </a:bodyPr>
              <a:lstStyle/>
              <a:p>
                <a:pPr lvl="1">
                  <a:spcBef>
                    <a:spcPct val="50000"/>
                  </a:spcBef>
                  <a:buClr>
                    <a:schemeClr val="hlink"/>
                  </a:buClr>
                  <a:buFont typeface="Wingdings" pitchFamily="2" charset="2"/>
                  <a:buChar char="v"/>
                </a:pPr>
                <a:r>
                  <a:rPr kumimoji="1" lang="en-US" altLang="zh-CN" b="0">
                    <a:solidFill>
                      <a:schemeClr val="tx1"/>
                    </a:solidFill>
                    <a:latin typeface="楷体_GB2312" pitchFamily="49" charset="-122"/>
                  </a:rPr>
                  <a:t> </a:t>
                </a:r>
                <a:r>
                  <a:rPr kumimoji="1" lang="zh-CN" altLang="en-US">
                    <a:solidFill>
                      <a:srgbClr val="FF0000"/>
                    </a:solidFill>
                    <a:latin typeface="楷体_GB2312" pitchFamily="49" charset="-122"/>
                  </a:rPr>
                  <a:t>插入导频法</a:t>
                </a:r>
              </a:p>
            </p:txBody>
          </p:sp>
        </p:grpSp>
        <p:sp>
          <p:nvSpPr>
            <p:cNvPr id="8" name="Text Box 11"/>
            <p:cNvSpPr txBox="1">
              <a:spLocks noChangeArrowheads="1"/>
            </p:cNvSpPr>
            <p:nvPr/>
          </p:nvSpPr>
          <p:spPr bwMode="auto">
            <a:xfrm>
              <a:off x="2163" y="2879"/>
              <a:ext cx="1959" cy="288"/>
            </a:xfrm>
            <a:prstGeom prst="rect">
              <a:avLst/>
            </a:prstGeom>
            <a:noFill/>
            <a:ln w="9525">
              <a:noFill/>
              <a:miter lim="800000"/>
              <a:headEnd/>
              <a:tailEnd/>
            </a:ln>
          </p:spPr>
          <p:txBody>
            <a:bodyPr>
              <a:spAutoFit/>
            </a:bodyPr>
            <a:lstStyle/>
            <a:p>
              <a:pPr>
                <a:spcBef>
                  <a:spcPct val="50000"/>
                </a:spcBef>
              </a:pPr>
              <a:r>
                <a:rPr kumimoji="1" lang="zh-CN" altLang="en-US" b="0">
                  <a:solidFill>
                    <a:schemeClr val="tx1"/>
                  </a:solidFill>
                  <a:latin typeface="楷体_GB2312" pitchFamily="49" charset="-122"/>
                </a:rPr>
                <a:t>发</a:t>
              </a:r>
              <a:r>
                <a:rPr kumimoji="1" lang="en-US" altLang="zh-CN" b="0">
                  <a:solidFill>
                    <a:schemeClr val="tx1"/>
                  </a:solidFill>
                  <a:latin typeface="Times New Roman" pitchFamily="18" charset="0"/>
                </a:rPr>
                <a:t>—</a:t>
              </a:r>
              <a:r>
                <a:rPr kumimoji="1" lang="en-US" altLang="zh-CN" b="0">
                  <a:solidFill>
                    <a:schemeClr val="tx1"/>
                  </a:solidFill>
                  <a:latin typeface="楷体_GB2312" pitchFamily="49" charset="-122"/>
                </a:rPr>
                <a:t>&gt;</a:t>
              </a:r>
              <a:r>
                <a:rPr kumimoji="1" lang="zh-CN" altLang="en-US" b="0">
                  <a:solidFill>
                    <a:schemeClr val="tx1"/>
                  </a:solidFill>
                  <a:latin typeface="楷体_GB2312" pitchFamily="49" charset="-122"/>
                </a:rPr>
                <a:t>信号</a:t>
              </a:r>
              <a:r>
                <a:rPr kumimoji="1" lang="en-US" altLang="zh-CN" b="0">
                  <a:solidFill>
                    <a:schemeClr val="tx1"/>
                  </a:solidFill>
                  <a:latin typeface="Times New Roman" pitchFamily="18" charset="0"/>
                </a:rPr>
                <a:t>—</a:t>
              </a:r>
              <a:r>
                <a:rPr kumimoji="1" lang="en-US" altLang="zh-CN" b="0">
                  <a:solidFill>
                    <a:schemeClr val="tx1"/>
                  </a:solidFill>
                  <a:latin typeface="楷体_GB2312" pitchFamily="49" charset="-122"/>
                </a:rPr>
                <a:t>&gt;</a:t>
              </a:r>
              <a:r>
                <a:rPr kumimoji="1" lang="zh-CN" altLang="en-US" b="0">
                  <a:solidFill>
                    <a:schemeClr val="tx1"/>
                  </a:solidFill>
                  <a:latin typeface="楷体_GB2312" pitchFamily="49" charset="-122"/>
                </a:rPr>
                <a:t>收</a:t>
              </a:r>
            </a:p>
          </p:txBody>
        </p:sp>
        <p:sp>
          <p:nvSpPr>
            <p:cNvPr id="9" name="Text Box 12"/>
            <p:cNvSpPr txBox="1">
              <a:spLocks noChangeArrowheads="1"/>
            </p:cNvSpPr>
            <p:nvPr/>
          </p:nvSpPr>
          <p:spPr bwMode="auto">
            <a:xfrm>
              <a:off x="4050" y="2886"/>
              <a:ext cx="1529" cy="291"/>
            </a:xfrm>
            <a:prstGeom prst="rect">
              <a:avLst/>
            </a:prstGeom>
            <a:noFill/>
            <a:ln w="9525">
              <a:noFill/>
              <a:miter lim="800000"/>
              <a:headEnd/>
              <a:tailEnd/>
            </a:ln>
          </p:spPr>
          <p:txBody>
            <a:bodyPr>
              <a:spAutoFit/>
            </a:bodyPr>
            <a:lstStyle/>
            <a:p>
              <a:pPr>
                <a:spcBef>
                  <a:spcPct val="50000"/>
                </a:spcBef>
              </a:pPr>
              <a:r>
                <a:rPr kumimoji="1" lang="zh-CN" altLang="en-US">
                  <a:solidFill>
                    <a:srgbClr val="FF0000"/>
                  </a:solidFill>
                  <a:latin typeface="楷体_GB2312" pitchFamily="49" charset="-122"/>
                </a:rPr>
                <a:t>内（自）同步</a:t>
              </a:r>
            </a:p>
          </p:txBody>
        </p:sp>
        <p:sp>
          <p:nvSpPr>
            <p:cNvPr id="10" name="Rectangle 13"/>
            <p:cNvSpPr>
              <a:spLocks noChangeArrowheads="1"/>
            </p:cNvSpPr>
            <p:nvPr/>
          </p:nvSpPr>
          <p:spPr bwMode="auto">
            <a:xfrm>
              <a:off x="476" y="2840"/>
              <a:ext cx="1547" cy="288"/>
            </a:xfrm>
            <a:prstGeom prst="rect">
              <a:avLst/>
            </a:prstGeom>
            <a:noFill/>
            <a:ln w="9525">
              <a:noFill/>
              <a:miter lim="800000"/>
              <a:headEnd/>
              <a:tailEnd/>
            </a:ln>
          </p:spPr>
          <p:txBody>
            <a:bodyPr>
              <a:spAutoFit/>
            </a:bodyPr>
            <a:lstStyle/>
            <a:p>
              <a:pPr lvl="1">
                <a:spcBef>
                  <a:spcPct val="50000"/>
                </a:spcBef>
                <a:buClr>
                  <a:schemeClr val="hlink"/>
                </a:buClr>
                <a:buFont typeface="Wingdings" pitchFamily="2" charset="2"/>
                <a:buChar char="v"/>
              </a:pPr>
              <a:r>
                <a:rPr kumimoji="1" lang="en-US" altLang="zh-CN" b="0">
                  <a:solidFill>
                    <a:schemeClr val="tx1"/>
                  </a:solidFill>
                  <a:latin typeface="楷体_GB2312" pitchFamily="49" charset="-122"/>
                </a:rPr>
                <a:t> </a:t>
              </a:r>
              <a:r>
                <a:rPr kumimoji="1" lang="zh-CN" altLang="en-US">
                  <a:solidFill>
                    <a:srgbClr val="FF0000"/>
                  </a:solidFill>
                  <a:latin typeface="楷体_GB2312" pitchFamily="49" charset="-122"/>
                </a:rPr>
                <a:t>直接法</a:t>
              </a:r>
            </a:p>
          </p:txBody>
        </p:sp>
      </p:grpSp>
      <p:sp>
        <p:nvSpPr>
          <p:cNvPr id="14" name="AutoShape 0"/>
          <p:cNvSpPr>
            <a:spLocks/>
          </p:cNvSpPr>
          <p:nvPr/>
        </p:nvSpPr>
        <p:spPr bwMode="auto">
          <a:xfrm rot="16200000">
            <a:off x="2302668" y="2709069"/>
            <a:ext cx="215900" cy="1871662"/>
          </a:xfrm>
          <a:prstGeom prst="rightBrace">
            <a:avLst>
              <a:gd name="adj1" fmla="val 72243"/>
              <a:gd name="adj2" fmla="val 50000"/>
            </a:avLst>
          </a:prstGeom>
          <a:noFill/>
          <a:ln w="9525">
            <a:solidFill>
              <a:schemeClr val="tx1"/>
            </a:solidFill>
            <a:round/>
            <a:headEnd/>
            <a:tailEnd/>
          </a:ln>
        </p:spPr>
        <p:txBody>
          <a:bodyPr wrap="none" anchor="ctr"/>
          <a:lstStyle/>
          <a:p>
            <a:endParaRPr lang="zh-CN" altLang="en-US"/>
          </a:p>
        </p:txBody>
      </p:sp>
      <p:sp>
        <p:nvSpPr>
          <p:cNvPr id="15" name="Text Box 1"/>
          <p:cNvSpPr txBox="1">
            <a:spLocks noChangeArrowheads="1"/>
          </p:cNvSpPr>
          <p:nvPr/>
        </p:nvSpPr>
        <p:spPr bwMode="auto">
          <a:xfrm>
            <a:off x="755649" y="3870325"/>
            <a:ext cx="4097338" cy="366712"/>
          </a:xfrm>
          <a:prstGeom prst="rect">
            <a:avLst/>
          </a:prstGeom>
          <a:noFill/>
          <a:ln w="9525">
            <a:noFill/>
            <a:miter lim="800000"/>
            <a:headEnd/>
            <a:tailEnd/>
          </a:ln>
        </p:spPr>
        <p:txBody>
          <a:bodyPr wrap="none">
            <a:spAutoFit/>
          </a:bodyPr>
          <a:lstStyle/>
          <a:p>
            <a:r>
              <a:rPr lang="zh-CN" altLang="en-US" sz="1800" dirty="0"/>
              <a:t>平方变换法、平方环法、同相正交环法</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27012" y="0"/>
            <a:ext cx="7696200" cy="543739"/>
          </a:xfrm>
          <a:prstGeom prst="rect">
            <a:avLst/>
          </a:prstGeom>
          <a:noFill/>
        </p:spPr>
        <p:txBody>
          <a:bodyPr wrap="square" lIns="0" tIns="0" rIns="0" rtlCol="0">
            <a:spAutoFit/>
          </a:bodyPr>
          <a:lstStyle/>
          <a:p>
            <a:pPr>
              <a:lnSpc>
                <a:spcPts val="1000"/>
              </a:lnSpc>
            </a:pPr>
            <a:endParaRPr lang="en-US" altLang="zh-CN" sz="2400" dirty="0" smtClean="0"/>
          </a:p>
          <a:p>
            <a:r>
              <a:rPr lang="zh-CN" altLang="en-US" sz="2400" dirty="0" smtClean="0">
                <a:solidFill>
                  <a:srgbClr val="00B0F0"/>
                </a:solidFill>
              </a:rPr>
              <a:t>同相正交环法 （科斯塔斯环，</a:t>
            </a:r>
            <a:r>
              <a:rPr lang="en-US" altLang="zh-CN" sz="2400" dirty="0" smtClean="0">
                <a:solidFill>
                  <a:srgbClr val="00B0F0"/>
                </a:solidFill>
              </a:rPr>
              <a:t>Costas</a:t>
            </a:r>
            <a:r>
              <a:rPr lang="zh-CN" altLang="en-US" sz="2400" dirty="0" smtClean="0">
                <a:solidFill>
                  <a:srgbClr val="00B0F0"/>
                </a:solidFill>
              </a:rPr>
              <a:t>）</a:t>
            </a:r>
            <a:endParaRPr lang="zh-CN" altLang="en-US" sz="2400" dirty="0">
              <a:solidFill>
                <a:srgbClr val="00B0F0"/>
              </a:solidFill>
            </a:endParaRPr>
          </a:p>
        </p:txBody>
      </p:sp>
      <p:pic>
        <p:nvPicPr>
          <p:cNvPr id="117762" name="Picture 2"/>
          <p:cNvPicPr>
            <a:picLocks noChangeAspect="1" noChangeArrowheads="1"/>
          </p:cNvPicPr>
          <p:nvPr/>
        </p:nvPicPr>
        <p:blipFill>
          <a:blip r:embed="rId3"/>
          <a:srcRect/>
          <a:stretch>
            <a:fillRect/>
          </a:stretch>
        </p:blipFill>
        <p:spPr bwMode="auto">
          <a:xfrm>
            <a:off x="760412" y="838200"/>
            <a:ext cx="8082643" cy="41910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4"/>
          <p:cNvGraphicFramePr>
            <a:graphicFrameLocks noChangeAspect="1"/>
          </p:cNvGraphicFramePr>
          <p:nvPr/>
        </p:nvGraphicFramePr>
        <p:xfrm>
          <a:off x="3158245" y="701674"/>
          <a:ext cx="2494617" cy="481013"/>
        </p:xfrm>
        <a:graphic>
          <a:graphicData uri="http://schemas.openxmlformats.org/presentationml/2006/ole">
            <p:oleObj spid="_x0000_s121858" name="公式" r:id="rId3" imgW="1091880" imgH="228600" progId="Equation.3">
              <p:embed/>
            </p:oleObj>
          </a:graphicData>
        </a:graphic>
      </p:graphicFrame>
      <p:graphicFrame>
        <p:nvGraphicFramePr>
          <p:cNvPr id="8195" name="Object 5"/>
          <p:cNvGraphicFramePr>
            <a:graphicFrameLocks noChangeAspect="1"/>
          </p:cNvGraphicFramePr>
          <p:nvPr/>
        </p:nvGraphicFramePr>
        <p:xfrm>
          <a:off x="3158245" y="1222375"/>
          <a:ext cx="2515248" cy="530225"/>
        </p:xfrm>
        <a:graphic>
          <a:graphicData uri="http://schemas.openxmlformats.org/presentationml/2006/ole">
            <p:oleObj spid="_x0000_s121859" name="公式" r:id="rId4" imgW="1091880" imgH="228600" progId="Equation.3">
              <p:embed/>
            </p:oleObj>
          </a:graphicData>
        </a:graphic>
      </p:graphicFrame>
      <p:sp>
        <p:nvSpPr>
          <p:cNvPr id="8202" name="Text Box 6"/>
          <p:cNvSpPr txBox="1">
            <a:spLocks noChangeArrowheads="1"/>
          </p:cNvSpPr>
          <p:nvPr/>
        </p:nvSpPr>
        <p:spPr bwMode="auto">
          <a:xfrm>
            <a:off x="507176" y="1749424"/>
            <a:ext cx="2954655" cy="369332"/>
          </a:xfrm>
          <a:prstGeom prst="rect">
            <a:avLst/>
          </a:prstGeom>
          <a:noFill/>
          <a:ln w="9525">
            <a:noFill/>
            <a:miter lim="800000"/>
            <a:headEnd/>
            <a:tailEnd/>
          </a:ln>
        </p:spPr>
        <p:txBody>
          <a:bodyPr wrap="none">
            <a:spAutoFit/>
          </a:bodyPr>
          <a:lstStyle/>
          <a:p>
            <a:r>
              <a:rPr lang="zh-CN" altLang="en-US" dirty="0"/>
              <a:t>和输入已调信号相乘后得到</a:t>
            </a:r>
          </a:p>
        </p:txBody>
      </p:sp>
      <p:graphicFrame>
        <p:nvGraphicFramePr>
          <p:cNvPr id="8196" name="Object 7"/>
          <p:cNvGraphicFramePr>
            <a:graphicFrameLocks noChangeAspect="1"/>
          </p:cNvGraphicFramePr>
          <p:nvPr/>
        </p:nvGraphicFramePr>
        <p:xfrm>
          <a:off x="1734714" y="2309812"/>
          <a:ext cx="5798998" cy="398462"/>
        </p:xfrm>
        <a:graphic>
          <a:graphicData uri="http://schemas.openxmlformats.org/presentationml/2006/ole">
            <p:oleObj spid="_x0000_s121860" name="Equation" r:id="rId5" imgW="2286000" imgH="228600" progId="Equation.3">
              <p:embed/>
            </p:oleObj>
          </a:graphicData>
        </a:graphic>
      </p:graphicFrame>
      <p:graphicFrame>
        <p:nvGraphicFramePr>
          <p:cNvPr id="8197" name="Object 8"/>
          <p:cNvGraphicFramePr>
            <a:graphicFrameLocks noChangeAspect="1"/>
          </p:cNvGraphicFramePr>
          <p:nvPr/>
        </p:nvGraphicFramePr>
        <p:xfrm>
          <a:off x="2269398" y="2686050"/>
          <a:ext cx="6345717" cy="587375"/>
        </p:xfrm>
        <a:graphic>
          <a:graphicData uri="http://schemas.openxmlformats.org/presentationml/2006/ole">
            <p:oleObj spid="_x0000_s121861" name="公式" r:id="rId6" imgW="2501640" imgH="393480" progId="Equation.3">
              <p:embed/>
            </p:oleObj>
          </a:graphicData>
        </a:graphic>
      </p:graphicFrame>
      <p:graphicFrame>
        <p:nvGraphicFramePr>
          <p:cNvPr id="8198" name="Object 9"/>
          <p:cNvGraphicFramePr>
            <a:graphicFrameLocks noChangeAspect="1"/>
          </p:cNvGraphicFramePr>
          <p:nvPr/>
        </p:nvGraphicFramePr>
        <p:xfrm>
          <a:off x="1753625" y="3333750"/>
          <a:ext cx="5735386" cy="396875"/>
        </p:xfrm>
        <a:graphic>
          <a:graphicData uri="http://schemas.openxmlformats.org/presentationml/2006/ole">
            <p:oleObj spid="_x0000_s121862" name="Equation" r:id="rId7" imgW="2260440" imgH="228600" progId="Equation.3">
              <p:embed/>
            </p:oleObj>
          </a:graphicData>
        </a:graphic>
      </p:graphicFrame>
      <p:graphicFrame>
        <p:nvGraphicFramePr>
          <p:cNvPr id="8199" name="Object 10"/>
          <p:cNvGraphicFramePr>
            <a:graphicFrameLocks noChangeAspect="1"/>
          </p:cNvGraphicFramePr>
          <p:nvPr/>
        </p:nvGraphicFramePr>
        <p:xfrm>
          <a:off x="2461952" y="3730625"/>
          <a:ext cx="6218493" cy="587375"/>
        </p:xfrm>
        <a:graphic>
          <a:graphicData uri="http://schemas.openxmlformats.org/presentationml/2006/ole">
            <p:oleObj spid="_x0000_s121863" name="公式" r:id="rId8" imgW="2450880" imgH="393480" progId="Equation.3">
              <p:embed/>
            </p:oleObj>
          </a:graphicData>
        </a:graphic>
      </p:graphicFrame>
      <p:sp>
        <p:nvSpPr>
          <p:cNvPr id="8203" name="Text Box 1024"/>
          <p:cNvSpPr txBox="1">
            <a:spLocks noChangeArrowheads="1"/>
          </p:cNvSpPr>
          <p:nvPr/>
        </p:nvSpPr>
        <p:spPr bwMode="auto">
          <a:xfrm>
            <a:off x="584542" y="4413249"/>
            <a:ext cx="2262158" cy="369332"/>
          </a:xfrm>
          <a:prstGeom prst="rect">
            <a:avLst/>
          </a:prstGeom>
          <a:noFill/>
          <a:ln w="9525">
            <a:noFill/>
            <a:miter lim="800000"/>
            <a:headEnd/>
            <a:tailEnd/>
          </a:ln>
        </p:spPr>
        <p:txBody>
          <a:bodyPr wrap="none">
            <a:spAutoFit/>
          </a:bodyPr>
          <a:lstStyle/>
          <a:p>
            <a:r>
              <a:rPr lang="zh-CN" altLang="en-US"/>
              <a:t>经过低通滤波后得到</a:t>
            </a:r>
          </a:p>
        </p:txBody>
      </p:sp>
      <p:grpSp>
        <p:nvGrpSpPr>
          <p:cNvPr id="2" name="Group 1025"/>
          <p:cNvGrpSpPr>
            <a:grpSpLocks/>
          </p:cNvGrpSpPr>
          <p:nvPr/>
        </p:nvGrpSpPr>
        <p:grpSpPr bwMode="auto">
          <a:xfrm>
            <a:off x="895725" y="4846637"/>
            <a:ext cx="7643743" cy="1700212"/>
            <a:chOff x="1776" y="3216"/>
            <a:chExt cx="2928" cy="1104"/>
          </a:xfrm>
        </p:grpSpPr>
        <p:sp>
          <p:nvSpPr>
            <p:cNvPr id="8205" name="Rectangle 1026"/>
            <p:cNvSpPr>
              <a:spLocks noChangeArrowheads="1"/>
            </p:cNvSpPr>
            <p:nvPr/>
          </p:nvSpPr>
          <p:spPr bwMode="auto">
            <a:xfrm>
              <a:off x="1776" y="3216"/>
              <a:ext cx="2928" cy="1104"/>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nvGrpSpPr>
            <p:cNvPr id="3" name="Group 1027"/>
            <p:cNvGrpSpPr>
              <a:grpSpLocks/>
            </p:cNvGrpSpPr>
            <p:nvPr/>
          </p:nvGrpSpPr>
          <p:grpSpPr bwMode="auto">
            <a:xfrm>
              <a:off x="2425" y="3360"/>
              <a:ext cx="1962" cy="864"/>
              <a:chOff x="2425" y="3360"/>
              <a:chExt cx="1962" cy="864"/>
            </a:xfrm>
          </p:grpSpPr>
          <p:graphicFrame>
            <p:nvGraphicFramePr>
              <p:cNvPr id="8200" name="Object 1028"/>
              <p:cNvGraphicFramePr>
                <a:graphicFrameLocks noChangeAspect="1"/>
              </p:cNvGraphicFramePr>
              <p:nvPr/>
            </p:nvGraphicFramePr>
            <p:xfrm>
              <a:off x="2432" y="3360"/>
              <a:ext cx="1955" cy="433"/>
            </p:xfrm>
            <a:graphic>
              <a:graphicData uri="http://schemas.openxmlformats.org/presentationml/2006/ole">
                <p:oleObj spid="_x0000_s121864" name="公式" r:id="rId9" imgW="1434960" imgH="393480" progId="Equation.3">
                  <p:embed/>
                </p:oleObj>
              </a:graphicData>
            </a:graphic>
          </p:graphicFrame>
          <p:graphicFrame>
            <p:nvGraphicFramePr>
              <p:cNvPr id="8201" name="Object 1029"/>
              <p:cNvGraphicFramePr>
                <a:graphicFrameLocks noChangeAspect="1"/>
              </p:cNvGraphicFramePr>
              <p:nvPr/>
            </p:nvGraphicFramePr>
            <p:xfrm>
              <a:off x="2425" y="3793"/>
              <a:ext cx="1920" cy="431"/>
            </p:xfrm>
            <a:graphic>
              <a:graphicData uri="http://schemas.openxmlformats.org/presentationml/2006/ole">
                <p:oleObj spid="_x0000_s121865" name="公式" r:id="rId10" imgW="1409400" imgH="393480" progId="Equation.3">
                  <p:embed/>
                </p:oleObj>
              </a:graphicData>
            </a:graphic>
          </p:graphicFrame>
        </p:grpSp>
      </p:grpSp>
      <p:sp>
        <p:nvSpPr>
          <p:cNvPr id="27" name="TextBox 1"/>
          <p:cNvSpPr txBox="1"/>
          <p:nvPr/>
        </p:nvSpPr>
        <p:spPr>
          <a:xfrm>
            <a:off x="227012" y="0"/>
            <a:ext cx="7696200" cy="543739"/>
          </a:xfrm>
          <a:prstGeom prst="rect">
            <a:avLst/>
          </a:prstGeom>
          <a:noFill/>
        </p:spPr>
        <p:txBody>
          <a:bodyPr wrap="square" lIns="0" tIns="0" rIns="0" rtlCol="0">
            <a:spAutoFit/>
          </a:bodyPr>
          <a:lstStyle/>
          <a:p>
            <a:pPr>
              <a:lnSpc>
                <a:spcPts val="1000"/>
              </a:lnSpc>
            </a:pPr>
            <a:endParaRPr lang="en-US" altLang="zh-CN" sz="2400" dirty="0" smtClean="0"/>
          </a:p>
          <a:p>
            <a:r>
              <a:rPr lang="zh-CN" altLang="en-US" sz="2400" dirty="0" smtClean="0">
                <a:solidFill>
                  <a:srgbClr val="00B0F0"/>
                </a:solidFill>
              </a:rPr>
              <a:t>同相正交环法 （科斯塔斯环，</a:t>
            </a:r>
            <a:r>
              <a:rPr lang="en-US" altLang="zh-CN" sz="2400" dirty="0" smtClean="0">
                <a:solidFill>
                  <a:srgbClr val="00B0F0"/>
                </a:solidFill>
              </a:rPr>
              <a:t>Costas</a:t>
            </a:r>
            <a:r>
              <a:rPr lang="zh-CN" altLang="en-US" sz="2400" dirty="0" smtClean="0">
                <a:solidFill>
                  <a:srgbClr val="00B0F0"/>
                </a:solidFill>
              </a:rPr>
              <a:t>）</a:t>
            </a:r>
            <a:endParaRPr lang="zh-CN" altLang="en-US" sz="2400" dirty="0">
              <a:solidFill>
                <a:srgbClr val="00B0F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Rectangle 5"/>
          <p:cNvSpPr>
            <a:spLocks noChangeArrowheads="1"/>
          </p:cNvSpPr>
          <p:nvPr/>
        </p:nvSpPr>
        <p:spPr bwMode="auto">
          <a:xfrm>
            <a:off x="1815518" y="1844676"/>
            <a:ext cx="7427119" cy="1736725"/>
          </a:xfrm>
          <a:prstGeom prst="rect">
            <a:avLst/>
          </a:prstGeom>
          <a:noFill/>
          <a:ln w="12700" cap="sq">
            <a:noFill/>
            <a:miter lim="800000"/>
            <a:headEnd type="none" w="sm" len="sm"/>
            <a:tailEnd type="none" w="sm" len="sm"/>
          </a:ln>
        </p:spPr>
        <p:txBody>
          <a:bodyPr wrap="none" anchor="ctr"/>
          <a:lstStyle/>
          <a:p>
            <a:endParaRPr lang="zh-CN" altLang="en-US"/>
          </a:p>
        </p:txBody>
      </p:sp>
      <p:graphicFrame>
        <p:nvGraphicFramePr>
          <p:cNvPr id="9218" name="Object 7"/>
          <p:cNvGraphicFramePr>
            <a:graphicFrameLocks noChangeAspect="1"/>
          </p:cNvGraphicFramePr>
          <p:nvPr/>
        </p:nvGraphicFramePr>
        <p:xfrm>
          <a:off x="2767977" y="692150"/>
          <a:ext cx="3686052" cy="838200"/>
        </p:xfrm>
        <a:graphic>
          <a:graphicData uri="http://schemas.openxmlformats.org/presentationml/2006/ole">
            <p:oleObj spid="_x0000_s122882" name="公式" r:id="rId4" imgW="1574640" imgH="393480" progId="Equation.3">
              <p:embed/>
            </p:oleObj>
          </a:graphicData>
        </a:graphic>
      </p:graphicFrame>
      <p:graphicFrame>
        <p:nvGraphicFramePr>
          <p:cNvPr id="9219" name="Object 8"/>
          <p:cNvGraphicFramePr>
            <a:graphicFrameLocks noChangeAspect="1"/>
          </p:cNvGraphicFramePr>
          <p:nvPr/>
        </p:nvGraphicFramePr>
        <p:xfrm>
          <a:off x="836612" y="1600200"/>
          <a:ext cx="1091717" cy="504825"/>
        </p:xfrm>
        <a:graphic>
          <a:graphicData uri="http://schemas.openxmlformats.org/presentationml/2006/ole">
            <p:oleObj spid="_x0000_s122883" name="公式" r:id="rId5" imgW="393480" imgH="228600" progId="Equation.3">
              <p:embed/>
            </p:oleObj>
          </a:graphicData>
        </a:graphic>
      </p:graphicFrame>
      <p:sp>
        <p:nvSpPr>
          <p:cNvPr id="9225" name="Text Box 9"/>
          <p:cNvSpPr txBox="1">
            <a:spLocks noChangeArrowheads="1"/>
          </p:cNvSpPr>
          <p:nvPr/>
        </p:nvSpPr>
        <p:spPr bwMode="auto">
          <a:xfrm>
            <a:off x="1910077" y="1628775"/>
            <a:ext cx="184731" cy="369332"/>
          </a:xfrm>
          <a:prstGeom prst="rect">
            <a:avLst/>
          </a:prstGeom>
          <a:noFill/>
          <a:ln w="9525">
            <a:noFill/>
            <a:miter lim="800000"/>
            <a:headEnd/>
            <a:tailEnd/>
          </a:ln>
        </p:spPr>
        <p:txBody>
          <a:bodyPr wrap="none">
            <a:spAutoFit/>
          </a:bodyPr>
          <a:lstStyle/>
          <a:p>
            <a:endParaRPr lang="zh-CN" altLang="zh-CN"/>
          </a:p>
        </p:txBody>
      </p:sp>
      <p:sp>
        <p:nvSpPr>
          <p:cNvPr id="9226" name="Text Box 10"/>
          <p:cNvSpPr txBox="1">
            <a:spLocks noChangeArrowheads="1"/>
          </p:cNvSpPr>
          <p:nvPr/>
        </p:nvSpPr>
        <p:spPr bwMode="auto">
          <a:xfrm>
            <a:off x="1832710" y="1700213"/>
            <a:ext cx="5204373" cy="369332"/>
          </a:xfrm>
          <a:prstGeom prst="rect">
            <a:avLst/>
          </a:prstGeom>
          <a:noFill/>
          <a:ln w="9525">
            <a:noFill/>
            <a:miter lim="800000"/>
            <a:headEnd/>
            <a:tailEnd/>
          </a:ln>
        </p:spPr>
        <p:txBody>
          <a:bodyPr wrap="none">
            <a:spAutoFit/>
          </a:bodyPr>
          <a:lstStyle/>
          <a:p>
            <a:r>
              <a:rPr lang="zh-CN" altLang="en-US"/>
              <a:t>是</a:t>
            </a:r>
            <a:r>
              <a:rPr lang="en-US" altLang="zh-CN"/>
              <a:t>VCO</a:t>
            </a:r>
            <a:r>
              <a:rPr lang="zh-CN" altLang="en-US"/>
              <a:t>输出信号与输入已调信号载波之间的相位差</a:t>
            </a:r>
          </a:p>
        </p:txBody>
      </p:sp>
      <p:sp>
        <p:nvSpPr>
          <p:cNvPr id="9227" name="Text Box 11"/>
          <p:cNvSpPr txBox="1">
            <a:spLocks noChangeArrowheads="1"/>
          </p:cNvSpPr>
          <p:nvPr/>
        </p:nvSpPr>
        <p:spPr bwMode="auto">
          <a:xfrm>
            <a:off x="989012" y="2590800"/>
            <a:ext cx="2680542" cy="369332"/>
          </a:xfrm>
          <a:prstGeom prst="rect">
            <a:avLst/>
          </a:prstGeom>
          <a:noFill/>
          <a:ln w="9525">
            <a:noFill/>
            <a:miter lim="800000"/>
            <a:headEnd/>
            <a:tailEnd/>
          </a:ln>
        </p:spPr>
        <p:txBody>
          <a:bodyPr wrap="none">
            <a:spAutoFit/>
          </a:bodyPr>
          <a:lstStyle/>
          <a:p>
            <a:r>
              <a:rPr lang="zh-CN" altLang="en-US" dirty="0"/>
              <a:t>若                </a:t>
            </a:r>
            <a:r>
              <a:rPr lang="zh-CN" altLang="en-US" dirty="0" smtClean="0"/>
              <a:t>     很</a:t>
            </a:r>
            <a:r>
              <a:rPr lang="zh-CN" altLang="en-US" dirty="0"/>
              <a:t>小，则有</a:t>
            </a:r>
          </a:p>
        </p:txBody>
      </p:sp>
      <p:graphicFrame>
        <p:nvGraphicFramePr>
          <p:cNvPr id="9220" name="Object 13"/>
          <p:cNvGraphicFramePr>
            <a:graphicFrameLocks noChangeAspect="1"/>
          </p:cNvGraphicFramePr>
          <p:nvPr/>
        </p:nvGraphicFramePr>
        <p:xfrm>
          <a:off x="3079161" y="3068638"/>
          <a:ext cx="3254522" cy="792162"/>
        </p:xfrm>
        <a:graphic>
          <a:graphicData uri="http://schemas.openxmlformats.org/presentationml/2006/ole">
            <p:oleObj spid="_x0000_s122884" name="公式" r:id="rId6" imgW="1282680" imgH="393480" progId="Equation.3">
              <p:embed/>
            </p:oleObj>
          </a:graphicData>
        </a:graphic>
      </p:graphicFrame>
      <p:graphicFrame>
        <p:nvGraphicFramePr>
          <p:cNvPr id="9221" name="Object 14"/>
          <p:cNvGraphicFramePr>
            <a:graphicFrameLocks noChangeAspect="1"/>
          </p:cNvGraphicFramePr>
          <p:nvPr/>
        </p:nvGraphicFramePr>
        <p:xfrm>
          <a:off x="1285993" y="2492376"/>
          <a:ext cx="1091718" cy="504825"/>
        </p:xfrm>
        <a:graphic>
          <a:graphicData uri="http://schemas.openxmlformats.org/presentationml/2006/ole">
            <p:oleObj spid="_x0000_s122885" name="公式" r:id="rId7" imgW="393480" imgH="228600" progId="Equation.3">
              <p:embed/>
            </p:oleObj>
          </a:graphicData>
        </a:graphic>
      </p:graphicFrame>
      <p:sp>
        <p:nvSpPr>
          <p:cNvPr id="9228" name="Text Box 15"/>
          <p:cNvSpPr txBox="1">
            <a:spLocks noChangeArrowheads="1"/>
          </p:cNvSpPr>
          <p:nvPr/>
        </p:nvSpPr>
        <p:spPr bwMode="auto">
          <a:xfrm>
            <a:off x="875094" y="3860800"/>
            <a:ext cx="4801314" cy="369332"/>
          </a:xfrm>
          <a:prstGeom prst="rect">
            <a:avLst/>
          </a:prstGeom>
          <a:noFill/>
          <a:ln w="9525">
            <a:noFill/>
            <a:miter lim="800000"/>
            <a:headEnd/>
            <a:tailEnd/>
          </a:ln>
        </p:spPr>
        <p:txBody>
          <a:bodyPr wrap="none">
            <a:spAutoFit/>
          </a:bodyPr>
          <a:lstStyle/>
          <a:p>
            <a:r>
              <a:rPr lang="zh-CN" altLang="en-US"/>
              <a:t>与相位误差成正比，相当于一个鉴相器的输出</a:t>
            </a:r>
          </a:p>
        </p:txBody>
      </p:sp>
      <p:sp>
        <p:nvSpPr>
          <p:cNvPr id="9229" name="Rectangle 16"/>
          <p:cNvSpPr>
            <a:spLocks noChangeArrowheads="1"/>
          </p:cNvSpPr>
          <p:nvPr/>
        </p:nvSpPr>
        <p:spPr bwMode="auto">
          <a:xfrm>
            <a:off x="661908" y="4652964"/>
            <a:ext cx="8417401" cy="1800225"/>
          </a:xfrm>
          <a:prstGeom prst="rect">
            <a:avLst/>
          </a:prstGeom>
          <a:noFill/>
          <a:ln w="12700" cap="sq">
            <a:noFill/>
            <a:miter lim="800000"/>
            <a:headEnd type="none" w="sm" len="sm"/>
            <a:tailEnd type="none" w="sm" len="sm"/>
          </a:ln>
        </p:spPr>
        <p:txBody>
          <a:bodyPr/>
          <a:lstStyle/>
          <a:p>
            <a:pPr marL="342900" indent="-342900">
              <a:spcBef>
                <a:spcPct val="20000"/>
              </a:spcBef>
              <a:buClr>
                <a:schemeClr val="bg2"/>
              </a:buClr>
              <a:buSzPct val="75000"/>
              <a:buFont typeface="Wingdings" pitchFamily="2" charset="2"/>
              <a:buNone/>
            </a:pPr>
            <a:r>
              <a:rPr lang="en-US" altLang="zh-CN" dirty="0">
                <a:solidFill>
                  <a:schemeClr val="tx1"/>
                </a:solidFill>
                <a:latin typeface="楷体_GB2312" pitchFamily="49" charset="-122"/>
              </a:rPr>
              <a:t>   </a:t>
            </a:r>
            <a:r>
              <a:rPr lang="zh-CN" altLang="en-US" dirty="0">
                <a:latin typeface="楷体_GB2312" pitchFamily="49" charset="-122"/>
              </a:rPr>
              <a:t>用</a:t>
            </a:r>
            <a:r>
              <a:rPr lang="en-US" altLang="zh-CN" dirty="0">
                <a:latin typeface="楷体_GB2312" pitchFamily="49" charset="-122"/>
              </a:rPr>
              <a:t>U</a:t>
            </a:r>
            <a:r>
              <a:rPr lang="en-US" altLang="zh-CN" baseline="-25000" dirty="0">
                <a:latin typeface="楷体_GB2312" pitchFamily="49" charset="-122"/>
              </a:rPr>
              <a:t>7</a:t>
            </a:r>
            <a:r>
              <a:rPr lang="zh-CN" altLang="en-US" dirty="0">
                <a:latin typeface="楷体_GB2312" pitchFamily="49" charset="-122"/>
              </a:rPr>
              <a:t>去调整</a:t>
            </a:r>
            <a:r>
              <a:rPr lang="en-US" altLang="zh-CN" dirty="0">
                <a:latin typeface="楷体_GB2312" pitchFamily="49" charset="-122"/>
              </a:rPr>
              <a:t>VCO</a:t>
            </a:r>
            <a:r>
              <a:rPr lang="zh-CN" altLang="en-US" dirty="0">
                <a:latin typeface="楷体_GB2312" pitchFamily="49" charset="-122"/>
              </a:rPr>
              <a:t>输出信号的相位， 使相位差        </a:t>
            </a:r>
          </a:p>
          <a:p>
            <a:pPr marL="342900" indent="-342900">
              <a:spcBef>
                <a:spcPct val="20000"/>
              </a:spcBef>
              <a:buClr>
                <a:schemeClr val="bg2"/>
              </a:buClr>
              <a:buSzPct val="75000"/>
              <a:buFont typeface="Wingdings" pitchFamily="2" charset="2"/>
              <a:buNone/>
            </a:pPr>
            <a:r>
              <a:rPr lang="zh-CN" altLang="en-US" dirty="0">
                <a:latin typeface="楷体_GB2312" pitchFamily="49" charset="-122"/>
              </a:rPr>
              <a:t>   趋于</a:t>
            </a:r>
            <a:r>
              <a:rPr lang="en-US" altLang="zh-CN" dirty="0">
                <a:latin typeface="楷体_GB2312" pitchFamily="49" charset="-122"/>
              </a:rPr>
              <a:t>0</a:t>
            </a:r>
            <a:r>
              <a:rPr lang="zh-CN" altLang="en-US" dirty="0">
                <a:latin typeface="楷体_GB2312" pitchFamily="49" charset="-122"/>
              </a:rPr>
              <a:t>，在稳定状态下        </a:t>
            </a:r>
            <a:r>
              <a:rPr lang="zh-CN" altLang="en-US" dirty="0" smtClean="0">
                <a:latin typeface="楷体_GB2312" pitchFamily="49" charset="-122"/>
              </a:rPr>
              <a:t> 。</a:t>
            </a:r>
            <a:r>
              <a:rPr lang="en-US" altLang="zh-CN" dirty="0">
                <a:solidFill>
                  <a:srgbClr val="C00000"/>
                </a:solidFill>
                <a:latin typeface="楷体_GB2312" pitchFamily="49" charset="-122"/>
              </a:rPr>
              <a:t>VCO</a:t>
            </a:r>
            <a:r>
              <a:rPr lang="zh-CN" altLang="en-US" dirty="0">
                <a:solidFill>
                  <a:srgbClr val="C00000"/>
                </a:solidFill>
                <a:latin typeface="楷体_GB2312" pitchFamily="49" charset="-122"/>
              </a:rPr>
              <a:t>输出即为提取</a:t>
            </a:r>
            <a:r>
              <a:rPr lang="zh-CN" altLang="en-US" dirty="0" smtClean="0">
                <a:solidFill>
                  <a:srgbClr val="C00000"/>
                </a:solidFill>
                <a:latin typeface="楷体_GB2312" pitchFamily="49" charset="-122"/>
              </a:rPr>
              <a:t>的载波。</a:t>
            </a:r>
            <a:endParaRPr lang="zh-CN" altLang="en-US" dirty="0">
              <a:solidFill>
                <a:srgbClr val="C00000"/>
              </a:solidFill>
              <a:latin typeface="楷体_GB2312" pitchFamily="49" charset="-122"/>
            </a:endParaRPr>
          </a:p>
          <a:p>
            <a:pPr marL="342900" indent="-342900">
              <a:spcBef>
                <a:spcPct val="20000"/>
              </a:spcBef>
              <a:buClr>
                <a:schemeClr val="bg2"/>
              </a:buClr>
              <a:buSzPct val="75000"/>
              <a:buFont typeface="Wingdings" pitchFamily="2" charset="2"/>
              <a:buNone/>
            </a:pPr>
            <a:endParaRPr lang="en-US" altLang="zh-CN" baseline="-25000" dirty="0">
              <a:solidFill>
                <a:srgbClr val="333399"/>
              </a:solidFill>
              <a:latin typeface="楷体_GB2312" pitchFamily="49" charset="-122"/>
            </a:endParaRPr>
          </a:p>
        </p:txBody>
      </p:sp>
      <p:graphicFrame>
        <p:nvGraphicFramePr>
          <p:cNvPr id="9222" name="Object 17"/>
          <p:cNvGraphicFramePr>
            <a:graphicFrameLocks noChangeAspect="1"/>
          </p:cNvGraphicFramePr>
          <p:nvPr/>
        </p:nvGraphicFramePr>
        <p:xfrm>
          <a:off x="5408612" y="4648200"/>
          <a:ext cx="1091717" cy="433387"/>
        </p:xfrm>
        <a:graphic>
          <a:graphicData uri="http://schemas.openxmlformats.org/presentationml/2006/ole">
            <p:oleObj spid="_x0000_s122886" name="公式" r:id="rId8" imgW="393480" imgH="228600" progId="Equation.3">
              <p:embed/>
            </p:oleObj>
          </a:graphicData>
        </a:graphic>
      </p:graphicFrame>
      <p:graphicFrame>
        <p:nvGraphicFramePr>
          <p:cNvPr id="9223" name="Object 18"/>
          <p:cNvGraphicFramePr>
            <a:graphicFrameLocks noChangeAspect="1"/>
          </p:cNvGraphicFramePr>
          <p:nvPr/>
        </p:nvGraphicFramePr>
        <p:xfrm>
          <a:off x="3248928" y="4906963"/>
          <a:ext cx="1169084" cy="503237"/>
        </p:xfrm>
        <a:graphic>
          <a:graphicData uri="http://schemas.openxmlformats.org/presentationml/2006/ole">
            <p:oleObj spid="_x0000_s122887" name="Equation" r:id="rId9" imgW="431640" imgH="228600" progId="Equation.3">
              <p:embed/>
            </p:oleObj>
          </a:graphicData>
        </a:graphic>
      </p:graphicFrame>
      <p:sp>
        <p:nvSpPr>
          <p:cNvPr id="14" name="TextBox 1"/>
          <p:cNvSpPr txBox="1"/>
          <p:nvPr/>
        </p:nvSpPr>
        <p:spPr>
          <a:xfrm>
            <a:off x="227012" y="0"/>
            <a:ext cx="7696200" cy="543739"/>
          </a:xfrm>
          <a:prstGeom prst="rect">
            <a:avLst/>
          </a:prstGeom>
          <a:noFill/>
        </p:spPr>
        <p:txBody>
          <a:bodyPr wrap="square" lIns="0" tIns="0" rIns="0" rtlCol="0">
            <a:spAutoFit/>
          </a:bodyPr>
          <a:lstStyle/>
          <a:p>
            <a:pPr>
              <a:lnSpc>
                <a:spcPts val="1000"/>
              </a:lnSpc>
            </a:pPr>
            <a:endParaRPr lang="en-US" altLang="zh-CN" sz="2400" dirty="0" smtClean="0"/>
          </a:p>
          <a:p>
            <a:r>
              <a:rPr lang="zh-CN" altLang="en-US" sz="2400" dirty="0" smtClean="0">
                <a:solidFill>
                  <a:srgbClr val="00B0F0"/>
                </a:solidFill>
              </a:rPr>
              <a:t>同相正交环法 （科斯塔斯环，</a:t>
            </a:r>
            <a:r>
              <a:rPr lang="en-US" altLang="zh-CN" sz="2400" dirty="0" smtClean="0">
                <a:solidFill>
                  <a:srgbClr val="00B0F0"/>
                </a:solidFill>
              </a:rPr>
              <a:t>Costas</a:t>
            </a:r>
            <a:r>
              <a:rPr lang="zh-CN" altLang="en-US" sz="2400" dirty="0" smtClean="0">
                <a:solidFill>
                  <a:srgbClr val="00B0F0"/>
                </a:solidFill>
              </a:rPr>
              <a:t>）</a:t>
            </a:r>
            <a:endParaRPr lang="zh-CN" altLang="en-US" sz="2400" dirty="0">
              <a:solidFill>
                <a:srgbClr val="00B0F0"/>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6692900"/>
            <a:ext cx="50800" cy="88900"/>
          </a:xfrm>
          <a:prstGeom prst="rect">
            <a:avLst/>
          </a:prstGeom>
          <a:noFill/>
        </p:spPr>
        <p:txBody>
          <a:bodyPr wrap="none" lIns="0" tIns="0" rIns="0" rtlCol="0">
            <a:spAutoFit/>
          </a:bodyPr>
          <a:lstStyle/>
          <a:p>
            <a:pPr>
              <a:lnSpc>
                <a:spcPts val="700"/>
              </a:lnSpc>
              <a:tabLst/>
            </a:pPr>
            <a:r>
              <a:rPr lang="en-US" altLang="zh-CN" sz="806" dirty="0" smtClean="0">
                <a:solidFill>
                  <a:srgbClr val="FFFFFF"/>
                </a:solidFill>
                <a:latin typeface="Times New Roman" pitchFamily="18" charset="0"/>
                <a:cs typeface="Times New Roman" pitchFamily="18" charset="0"/>
              </a:rPr>
              <a:t>2</a:t>
            </a:r>
          </a:p>
        </p:txBody>
      </p:sp>
      <p:sp>
        <p:nvSpPr>
          <p:cNvPr id="6" name="TextBox 1"/>
          <p:cNvSpPr txBox="1"/>
          <p:nvPr/>
        </p:nvSpPr>
        <p:spPr>
          <a:xfrm>
            <a:off x="9105900" y="6642100"/>
            <a:ext cx="533400" cy="152400"/>
          </a:xfrm>
          <a:prstGeom prst="rect">
            <a:avLst/>
          </a:prstGeom>
          <a:noFill/>
        </p:spPr>
        <p:txBody>
          <a:bodyPr wrap="none" lIns="0" tIns="0" rIns="0" rtlCol="0">
            <a:spAutoFit/>
          </a:bodyPr>
          <a:lstStyle/>
          <a:p>
            <a:pPr>
              <a:lnSpc>
                <a:spcPts val="1200"/>
              </a:lnSpc>
              <a:tabLst/>
            </a:pP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
        <p:nvSpPr>
          <p:cNvPr id="9" name="TextBox 1"/>
          <p:cNvSpPr txBox="1"/>
          <p:nvPr/>
        </p:nvSpPr>
        <p:spPr>
          <a:xfrm>
            <a:off x="608012" y="228600"/>
            <a:ext cx="8763000" cy="5291192"/>
          </a:xfrm>
          <a:prstGeom prst="rect">
            <a:avLst/>
          </a:prstGeom>
          <a:noFill/>
        </p:spPr>
        <p:txBody>
          <a:bodyPr wrap="square" lIns="0" tIns="0" rIns="0" rtlCol="0">
            <a:spAutoFit/>
          </a:bodyPr>
          <a:lstStyle/>
          <a:p>
            <a:pPr algn="ctr">
              <a:lnSpc>
                <a:spcPts val="3200"/>
              </a:lnSpc>
              <a:tabLst>
                <a:tab pos="609600" algn="l"/>
                <a:tab pos="1422400" algn="l"/>
              </a:tabLst>
            </a:pPr>
            <a:r>
              <a:rPr lang="en-US" altLang="zh-CN" sz="3204" dirty="0" err="1" smtClean="0">
                <a:solidFill>
                  <a:srgbClr val="004D66"/>
                </a:solidFill>
                <a:latin typeface="Times New Roman" pitchFamily="18" charset="0"/>
                <a:cs typeface="Times New Roman" pitchFamily="18" charset="0"/>
              </a:rPr>
              <a:t>内容</a:t>
            </a:r>
            <a:endParaRPr lang="en-US" altLang="zh-CN" sz="3204" dirty="0" smtClean="0">
              <a:solidFill>
                <a:srgbClr val="004D66"/>
              </a:solidFill>
              <a:latin typeface="Times New Roman" pitchFamily="18" charset="0"/>
              <a:cs typeface="Times New Roman"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u="sng" dirty="0" smtClean="0"/>
          </a:p>
          <a:p>
            <a:pPr>
              <a:lnSpc>
                <a:spcPts val="3100"/>
              </a:lnSpc>
              <a:tabLst>
                <a:tab pos="609600" algn="l"/>
                <a:tab pos="1422400" algn="l"/>
              </a:tabLst>
            </a:pPr>
            <a:r>
              <a:rPr lang="en-US" altLang="zh-CN" sz="2402" dirty="0" smtClean="0">
                <a:solidFill>
                  <a:srgbClr val="004D66"/>
                </a:solidFill>
                <a:latin typeface="Times New Roman" pitchFamily="18" charset="0"/>
                <a:cs typeface="Times New Roman" pitchFamily="18" charset="0"/>
              </a:rPr>
              <a:t>1、</a:t>
            </a:r>
            <a:r>
              <a:rPr lang="zh-CN" altLang="en-US" sz="2402" dirty="0" smtClean="0">
                <a:solidFill>
                  <a:srgbClr val="004D66"/>
                </a:solidFill>
                <a:latin typeface="Times New Roman" pitchFamily="18" charset="0"/>
                <a:cs typeface="Times New Roman" pitchFamily="18" charset="0"/>
              </a:rPr>
              <a:t>通信系统概述</a:t>
            </a: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r>
              <a:rPr lang="en-US" altLang="zh-CN" sz="2402" dirty="0" smtClean="0">
                <a:solidFill>
                  <a:srgbClr val="004D66"/>
                </a:solidFill>
                <a:latin typeface="Times New Roman" pitchFamily="18" charset="0"/>
                <a:cs typeface="Times New Roman" pitchFamily="18" charset="0"/>
              </a:rPr>
              <a:t>2</a:t>
            </a:r>
            <a:r>
              <a:rPr lang="zh-CN" altLang="en-US" sz="2402" dirty="0" smtClean="0">
                <a:solidFill>
                  <a:srgbClr val="004D66"/>
                </a:solidFill>
                <a:latin typeface="Times New Roman" pitchFamily="18" charset="0"/>
                <a:cs typeface="Times New Roman" pitchFamily="18" charset="0"/>
              </a:rPr>
              <a:t>、信号</a:t>
            </a:r>
            <a:r>
              <a:rPr lang="en-US" altLang="zh-CN" sz="2402" dirty="0" err="1" smtClean="0">
                <a:solidFill>
                  <a:srgbClr val="004D66"/>
                </a:solidFill>
                <a:latin typeface="Times New Roman" pitchFamily="18" charset="0"/>
                <a:cs typeface="Times New Roman" pitchFamily="18" charset="0"/>
              </a:rPr>
              <a:t>调制</a:t>
            </a:r>
            <a:r>
              <a:rPr lang="zh-CN" altLang="en-US" sz="2402" dirty="0" smtClean="0">
                <a:solidFill>
                  <a:srgbClr val="004D66"/>
                </a:solidFill>
                <a:latin typeface="Times New Roman" pitchFamily="18" charset="0"/>
                <a:cs typeface="Times New Roman" pitchFamily="18" charset="0"/>
              </a:rPr>
              <a:t>基础</a:t>
            </a: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endParaRPr lang="en-US" altLang="zh-CN" sz="2402" dirty="0" smtClean="0">
              <a:solidFill>
                <a:srgbClr val="004D66"/>
              </a:solidFill>
              <a:latin typeface="Times New Roman" pitchFamily="18" charset="0"/>
              <a:cs typeface="Times New Roman" pitchFamily="18" charset="0"/>
            </a:endParaRPr>
          </a:p>
          <a:p>
            <a:pPr>
              <a:lnSpc>
                <a:spcPts val="3100"/>
              </a:lnSpc>
              <a:tabLst>
                <a:tab pos="609600" algn="l"/>
                <a:tab pos="1422400" algn="l"/>
              </a:tabLst>
            </a:pPr>
            <a:r>
              <a:rPr lang="en-US" altLang="zh-CN" sz="2402" dirty="0" smtClean="0">
                <a:solidFill>
                  <a:srgbClr val="004D66"/>
                </a:solidFill>
                <a:latin typeface="Times New Roman" pitchFamily="18" charset="0"/>
                <a:cs typeface="Times New Roman" pitchFamily="18" charset="0"/>
              </a:rPr>
              <a:t>3</a:t>
            </a:r>
            <a:r>
              <a:rPr lang="zh-CN" altLang="en-US" sz="2402" dirty="0" smtClean="0">
                <a:solidFill>
                  <a:srgbClr val="004D66"/>
                </a:solidFill>
                <a:latin typeface="Times New Roman" pitchFamily="18" charset="0"/>
                <a:cs typeface="Times New Roman" pitchFamily="18" charset="0"/>
              </a:rPr>
              <a:t>、</a:t>
            </a:r>
            <a:r>
              <a:rPr lang="en-US" altLang="zh-CN" sz="2402" dirty="0" smtClean="0">
                <a:solidFill>
                  <a:srgbClr val="004D66"/>
                </a:solidFill>
                <a:latin typeface="Times New Roman" pitchFamily="18" charset="0"/>
                <a:cs typeface="Times New Roman" pitchFamily="18" charset="0"/>
              </a:rPr>
              <a:t>IQ</a:t>
            </a:r>
            <a:r>
              <a:rPr lang="zh-CN" altLang="en-US" sz="2402" dirty="0" smtClean="0">
                <a:solidFill>
                  <a:srgbClr val="004D66"/>
                </a:solidFill>
                <a:latin typeface="Times New Roman" pitchFamily="18" charset="0"/>
                <a:cs typeface="Times New Roman" pitchFamily="18" charset="0"/>
              </a:rPr>
              <a:t>调制解调原理</a:t>
            </a:r>
            <a:endParaRPr lang="en-US" altLang="zh-CN" sz="2402"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r>
              <a:rPr lang="en-US" altLang="zh-CN" sz="2400" dirty="0" smtClean="0">
                <a:solidFill>
                  <a:srgbClr val="004D66"/>
                </a:solidFill>
                <a:latin typeface="Times New Roman" pitchFamily="18" charset="0"/>
                <a:cs typeface="Times New Roman" pitchFamily="18" charset="0"/>
              </a:rPr>
              <a:t>4</a:t>
            </a:r>
            <a:r>
              <a:rPr lang="zh-CN" altLang="en-US" sz="2400" dirty="0" smtClean="0">
                <a:solidFill>
                  <a:srgbClr val="004D66"/>
                </a:solidFill>
                <a:latin typeface="Times New Roman" pitchFamily="18" charset="0"/>
                <a:cs typeface="Times New Roman" pitchFamily="18" charset="0"/>
              </a:rPr>
              <a:t>、基于</a:t>
            </a:r>
            <a:r>
              <a:rPr lang="en-US" altLang="zh-CN" sz="2400" dirty="0" smtClean="0">
                <a:solidFill>
                  <a:srgbClr val="004D66"/>
                </a:solidFill>
                <a:latin typeface="Times New Roman" pitchFamily="18" charset="0"/>
                <a:cs typeface="Times New Roman" pitchFamily="18" charset="0"/>
              </a:rPr>
              <a:t>Agilent VSA</a:t>
            </a:r>
            <a:r>
              <a:rPr lang="zh-CN" altLang="en-US" sz="2400" dirty="0" smtClean="0">
                <a:solidFill>
                  <a:srgbClr val="004D66"/>
                </a:solidFill>
                <a:latin typeface="Times New Roman" pitchFamily="18" charset="0"/>
                <a:cs typeface="Times New Roman" pitchFamily="18" charset="0"/>
              </a:rPr>
              <a:t>的数字信号解调</a:t>
            </a: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r>
              <a:rPr lang="en-US" altLang="zh-CN" sz="2400" dirty="0" smtClean="0">
                <a:solidFill>
                  <a:srgbClr val="004D66"/>
                </a:solidFill>
                <a:latin typeface="Times New Roman" pitchFamily="18" charset="0"/>
                <a:cs typeface="Times New Roman" pitchFamily="18" charset="0"/>
              </a:rPr>
              <a:t>5</a:t>
            </a:r>
            <a:r>
              <a:rPr lang="zh-CN" altLang="en-US" sz="2400" dirty="0" smtClean="0">
                <a:solidFill>
                  <a:srgbClr val="004D66"/>
                </a:solidFill>
                <a:latin typeface="Times New Roman" pitchFamily="18" charset="0"/>
                <a:cs typeface="Times New Roman" pitchFamily="18" charset="0"/>
              </a:rPr>
              <a:t>、一些关键技术</a:t>
            </a: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endParaRPr lang="en-US" altLang="zh-CN" sz="2400" dirty="0" smtClean="0">
              <a:solidFill>
                <a:srgbClr val="004D66"/>
              </a:solidFill>
              <a:latin typeface="Times New Roman" pitchFamily="18" charset="0"/>
              <a:cs typeface="Times New Roman" pitchFamily="18" charset="0"/>
            </a:endParaRPr>
          </a:p>
          <a:p>
            <a:pPr>
              <a:lnSpc>
                <a:spcPts val="2700"/>
              </a:lnSpc>
              <a:tabLst>
                <a:tab pos="609600" algn="l"/>
                <a:tab pos="1422400" algn="l"/>
              </a:tabLst>
            </a:pPr>
            <a:r>
              <a:rPr lang="en-US" altLang="zh-CN" sz="2400" u="sng" dirty="0" smtClean="0">
                <a:solidFill>
                  <a:srgbClr val="004D66"/>
                </a:solidFill>
                <a:latin typeface="Times New Roman" pitchFamily="18" charset="0"/>
                <a:cs typeface="Times New Roman" pitchFamily="18" charset="0"/>
              </a:rPr>
              <a:t>6</a:t>
            </a:r>
            <a:r>
              <a:rPr lang="zh-CN" altLang="en-US" sz="2400" u="sng" dirty="0" smtClean="0">
                <a:solidFill>
                  <a:srgbClr val="004D66"/>
                </a:solidFill>
                <a:latin typeface="Times New Roman" pitchFamily="18" charset="0"/>
                <a:cs typeface="Times New Roman" pitchFamily="18" charset="0"/>
              </a:rPr>
              <a:t>、基于</a:t>
            </a:r>
            <a:r>
              <a:rPr lang="en-US" altLang="zh-CN" sz="2400" u="sng" dirty="0" smtClean="0">
                <a:solidFill>
                  <a:srgbClr val="004D66"/>
                </a:solidFill>
                <a:latin typeface="Times New Roman" pitchFamily="18" charset="0"/>
                <a:cs typeface="Times New Roman" pitchFamily="18" charset="0"/>
              </a:rPr>
              <a:t>MATLAB</a:t>
            </a:r>
            <a:r>
              <a:rPr lang="zh-CN" altLang="en-US" sz="2400" u="sng" dirty="0" smtClean="0">
                <a:solidFill>
                  <a:srgbClr val="004D66"/>
                </a:solidFill>
                <a:latin typeface="Times New Roman" pitchFamily="18" charset="0"/>
                <a:cs typeface="Times New Roman" pitchFamily="18" charset="0"/>
              </a:rPr>
              <a:t>的</a:t>
            </a:r>
            <a:r>
              <a:rPr lang="en-US" altLang="zh-CN" sz="2400" u="sng" dirty="0" smtClean="0">
                <a:solidFill>
                  <a:srgbClr val="004D66"/>
                </a:solidFill>
                <a:latin typeface="Times New Roman" pitchFamily="18" charset="0"/>
                <a:cs typeface="Times New Roman" pitchFamily="18" charset="0"/>
              </a:rPr>
              <a:t>QPSK</a:t>
            </a:r>
            <a:r>
              <a:rPr lang="zh-CN" altLang="en-US" sz="2400" u="sng" dirty="0" smtClean="0">
                <a:solidFill>
                  <a:srgbClr val="004D66"/>
                </a:solidFill>
                <a:latin typeface="Times New Roman" pitchFamily="18" charset="0"/>
                <a:cs typeface="Times New Roman" pitchFamily="18" charset="0"/>
              </a:rPr>
              <a:t>信号解调实例</a:t>
            </a:r>
            <a:endParaRPr lang="en-US" altLang="zh-CN" sz="2400" u="sng" dirty="0" smtClean="0">
              <a:solidFill>
                <a:srgbClr val="004D66"/>
              </a:solidFill>
              <a:latin typeface="Times New Roman" pitchFamily="18" charset="0"/>
              <a:cs typeface="Times New Roman" pitchFamily="18" charset="0"/>
            </a:endParaRPr>
          </a:p>
          <a:p>
            <a:pPr>
              <a:lnSpc>
                <a:spcPts val="1000"/>
              </a:lnSpc>
            </a:pPr>
            <a:endParaRPr lang="en-US" altLang="zh-CN" dirty="0" smtClean="0"/>
          </a:p>
          <a:p>
            <a:pPr>
              <a:lnSpc>
                <a:spcPts val="1000"/>
              </a:lnSpc>
            </a:pPr>
            <a:endParaRPr lang="en-US" altLang="zh-CN"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27012" y="0"/>
            <a:ext cx="7696200" cy="543739"/>
          </a:xfrm>
          <a:prstGeom prst="rect">
            <a:avLst/>
          </a:prstGeom>
          <a:noFill/>
        </p:spPr>
        <p:txBody>
          <a:bodyPr wrap="square" lIns="0" tIns="0" rIns="0" rtlCol="0">
            <a:spAutoFit/>
          </a:bodyPr>
          <a:lstStyle/>
          <a:p>
            <a:pPr>
              <a:lnSpc>
                <a:spcPts val="1000"/>
              </a:lnSpc>
            </a:pPr>
            <a:endParaRPr lang="en-US" altLang="zh-CN" sz="2400" dirty="0" smtClean="0"/>
          </a:p>
          <a:p>
            <a:r>
              <a:rPr lang="en-US" altLang="zh-CN" sz="2400" dirty="0" smtClean="0">
                <a:solidFill>
                  <a:srgbClr val="00B0F0"/>
                </a:solidFill>
              </a:rPr>
              <a:t>QPSK</a:t>
            </a:r>
            <a:r>
              <a:rPr lang="zh-CN" altLang="en-US" sz="2400" dirty="0" smtClean="0">
                <a:solidFill>
                  <a:srgbClr val="00B0F0"/>
                </a:solidFill>
              </a:rPr>
              <a:t>调制解调</a:t>
            </a:r>
            <a:endParaRPr lang="zh-CN" altLang="en-US" sz="2400" dirty="0">
              <a:solidFill>
                <a:srgbClr val="00B0F0"/>
              </a:solidFill>
            </a:endParaRPr>
          </a:p>
        </p:txBody>
      </p:sp>
      <p:pic>
        <p:nvPicPr>
          <p:cNvPr id="124930" name="Picture 2"/>
          <p:cNvPicPr>
            <a:picLocks noChangeAspect="1" noChangeArrowheads="1"/>
          </p:cNvPicPr>
          <p:nvPr/>
        </p:nvPicPr>
        <p:blipFill>
          <a:blip r:embed="rId2"/>
          <a:srcRect/>
          <a:stretch>
            <a:fillRect/>
          </a:stretch>
        </p:blipFill>
        <p:spPr bwMode="auto">
          <a:xfrm>
            <a:off x="531812" y="1143000"/>
            <a:ext cx="9035254" cy="4154488"/>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27012" y="0"/>
            <a:ext cx="7696200" cy="543739"/>
          </a:xfrm>
          <a:prstGeom prst="rect">
            <a:avLst/>
          </a:prstGeom>
          <a:noFill/>
        </p:spPr>
        <p:txBody>
          <a:bodyPr wrap="square" lIns="0" tIns="0" rIns="0" rtlCol="0">
            <a:spAutoFit/>
          </a:bodyPr>
          <a:lstStyle/>
          <a:p>
            <a:pPr>
              <a:lnSpc>
                <a:spcPts val="1000"/>
              </a:lnSpc>
            </a:pPr>
            <a:endParaRPr lang="en-US" altLang="zh-CN" sz="2400" dirty="0" smtClean="0"/>
          </a:p>
          <a:p>
            <a:r>
              <a:rPr lang="en-US" altLang="zh-CN" sz="2400" dirty="0" smtClean="0">
                <a:solidFill>
                  <a:srgbClr val="00B0F0"/>
                </a:solidFill>
              </a:rPr>
              <a:t>QPSK</a:t>
            </a:r>
            <a:r>
              <a:rPr lang="zh-CN" altLang="en-US" sz="2400" dirty="0" smtClean="0">
                <a:solidFill>
                  <a:srgbClr val="00B0F0"/>
                </a:solidFill>
              </a:rPr>
              <a:t>调制解调</a:t>
            </a:r>
            <a:endParaRPr lang="zh-CN" altLang="en-US" sz="2400" dirty="0">
              <a:solidFill>
                <a:srgbClr val="00B0F0"/>
              </a:solidFill>
            </a:endParaRPr>
          </a:p>
        </p:txBody>
      </p:sp>
      <p:pic>
        <p:nvPicPr>
          <p:cNvPr id="125954" name="Picture 2"/>
          <p:cNvPicPr>
            <a:picLocks noChangeAspect="1" noChangeArrowheads="1"/>
          </p:cNvPicPr>
          <p:nvPr/>
        </p:nvPicPr>
        <p:blipFill>
          <a:blip r:embed="rId2"/>
          <a:srcRect/>
          <a:stretch>
            <a:fillRect/>
          </a:stretch>
        </p:blipFill>
        <p:spPr bwMode="auto">
          <a:xfrm>
            <a:off x="164973" y="914400"/>
            <a:ext cx="9737852" cy="480060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227012" y="0"/>
            <a:ext cx="7696200" cy="543739"/>
          </a:xfrm>
          <a:prstGeom prst="rect">
            <a:avLst/>
          </a:prstGeom>
          <a:noFill/>
        </p:spPr>
        <p:txBody>
          <a:bodyPr wrap="square" lIns="0" tIns="0" rIns="0" rtlCol="0">
            <a:spAutoFit/>
          </a:bodyPr>
          <a:lstStyle/>
          <a:p>
            <a:pPr>
              <a:lnSpc>
                <a:spcPts val="1000"/>
              </a:lnSpc>
            </a:pPr>
            <a:endParaRPr lang="en-US" altLang="zh-CN" sz="2400" dirty="0" smtClean="0"/>
          </a:p>
          <a:p>
            <a:r>
              <a:rPr lang="en-US" altLang="zh-CN" sz="2400" dirty="0" smtClean="0">
                <a:solidFill>
                  <a:srgbClr val="00B0F0"/>
                </a:solidFill>
              </a:rPr>
              <a:t>QPSK</a:t>
            </a:r>
            <a:r>
              <a:rPr lang="zh-CN" altLang="en-US" sz="2400" dirty="0" smtClean="0">
                <a:solidFill>
                  <a:srgbClr val="00B0F0"/>
                </a:solidFill>
              </a:rPr>
              <a:t>调制解调</a:t>
            </a:r>
            <a:endParaRPr lang="zh-CN" altLang="en-US" sz="2400" dirty="0">
              <a:solidFill>
                <a:srgbClr val="00B0F0"/>
              </a:solidFill>
            </a:endParaRPr>
          </a:p>
        </p:txBody>
      </p:sp>
      <p:pic>
        <p:nvPicPr>
          <p:cNvPr id="126978" name="Picture 2"/>
          <p:cNvPicPr>
            <a:picLocks noChangeAspect="1" noChangeArrowheads="1"/>
          </p:cNvPicPr>
          <p:nvPr/>
        </p:nvPicPr>
        <p:blipFill>
          <a:blip r:embed="rId2"/>
          <a:srcRect/>
          <a:stretch>
            <a:fillRect/>
          </a:stretch>
        </p:blipFill>
        <p:spPr bwMode="auto">
          <a:xfrm>
            <a:off x="76199" y="914400"/>
            <a:ext cx="9675813" cy="4648201"/>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902825" cy="6858000"/>
          </a:xfrm>
          <a:custGeom>
            <a:avLst/>
            <a:gdLst>
              <a:gd name="connsiteX0" fmla="*/ 0 w 9902825"/>
              <a:gd name="connsiteY0" fmla="*/ 6858000 h 6858000"/>
              <a:gd name="connsiteX1" fmla="*/ 9902825 w 9902825"/>
              <a:gd name="connsiteY1" fmla="*/ 6858000 h 6858000"/>
              <a:gd name="connsiteX2" fmla="*/ 9902825 w 9902825"/>
              <a:gd name="connsiteY2" fmla="*/ 0 h 6858000"/>
              <a:gd name="connsiteX3" fmla="*/ 0 w 9902825"/>
              <a:gd name="connsiteY3" fmla="*/ 0 h 6858000"/>
              <a:gd name="connsiteX4" fmla="*/ 0 w 9902825"/>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902825" h="6858000">
                <a:moveTo>
                  <a:pt x="0" y="6858000"/>
                </a:moveTo>
                <a:lnTo>
                  <a:pt x="9902825" y="6858000"/>
                </a:lnTo>
                <a:lnTo>
                  <a:pt x="9902825"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581400" y="1854200"/>
            <a:ext cx="1574800" cy="508000"/>
          </a:xfrm>
          <a:prstGeom prst="rect">
            <a:avLst/>
          </a:prstGeom>
          <a:noFill/>
        </p:spPr>
        <p:txBody>
          <a:bodyPr wrap="none" lIns="0" tIns="0" rIns="0" rtlCol="0">
            <a:spAutoFit/>
          </a:bodyPr>
          <a:lstStyle/>
          <a:p>
            <a:pPr>
              <a:lnSpc>
                <a:spcPts val="4000"/>
              </a:lnSpc>
              <a:tabLst/>
            </a:pPr>
            <a:r>
              <a:rPr lang="en-US" altLang="zh-CN" sz="4406" b="1" dirty="0" smtClean="0">
                <a:solidFill>
                  <a:srgbClr val="0099CC"/>
                </a:solidFill>
                <a:latin typeface="Times New Roman" pitchFamily="18" charset="0"/>
                <a:cs typeface="Times New Roman" pitchFamily="18" charset="0"/>
              </a:rPr>
              <a:t>Q&amp;A?</a:t>
            </a:r>
          </a:p>
        </p:txBody>
      </p:sp>
      <p:sp>
        <p:nvSpPr>
          <p:cNvPr id="3" name="TextBox 1"/>
          <p:cNvSpPr txBox="1"/>
          <p:nvPr/>
        </p:nvSpPr>
        <p:spPr>
          <a:xfrm>
            <a:off x="3048000" y="3124200"/>
            <a:ext cx="2794000" cy="558800"/>
          </a:xfrm>
          <a:prstGeom prst="rect">
            <a:avLst/>
          </a:prstGeom>
          <a:noFill/>
        </p:spPr>
        <p:txBody>
          <a:bodyPr wrap="none" lIns="0" tIns="0" rIns="0" rtlCol="0">
            <a:spAutoFit/>
          </a:bodyPr>
          <a:lstStyle/>
          <a:p>
            <a:pPr>
              <a:lnSpc>
                <a:spcPts val="4400"/>
              </a:lnSpc>
              <a:tabLst/>
            </a:pPr>
            <a:r>
              <a:rPr lang="en-US" altLang="zh-CN" sz="4406" dirty="0" smtClean="0">
                <a:solidFill>
                  <a:srgbClr val="0099CC"/>
                </a:solidFill>
                <a:latin typeface="Times New Roman" pitchFamily="18" charset="0"/>
                <a:cs typeface="Times New Roman" pitchFamily="18" charset="0"/>
              </a:rPr>
              <a:t>谢谢大家！</a:t>
            </a:r>
          </a:p>
        </p:txBody>
      </p:sp>
      <p:sp>
        <p:nvSpPr>
          <p:cNvPr id="5" name="TextBox 1"/>
          <p:cNvSpPr txBox="1"/>
          <p:nvPr/>
        </p:nvSpPr>
        <p:spPr>
          <a:xfrm>
            <a:off x="9105900" y="6642100"/>
            <a:ext cx="533400" cy="152400"/>
          </a:xfrm>
          <a:prstGeom prst="rect">
            <a:avLst/>
          </a:prstGeom>
          <a:noFill/>
        </p:spPr>
        <p:txBody>
          <a:bodyPr wrap="none" lIns="0" tIns="0" rIns="0" rtlCol="0">
            <a:spAutoFit/>
          </a:bodyPr>
          <a:lstStyle/>
          <a:p>
            <a:pPr>
              <a:lnSpc>
                <a:spcPts val="1200"/>
              </a:lnSpc>
              <a:tabLst/>
            </a:pP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6692900"/>
            <a:ext cx="50800" cy="88900"/>
          </a:xfrm>
          <a:prstGeom prst="rect">
            <a:avLst/>
          </a:prstGeom>
          <a:noFill/>
        </p:spPr>
        <p:txBody>
          <a:bodyPr wrap="none" lIns="0" tIns="0" rIns="0" rtlCol="0">
            <a:spAutoFit/>
          </a:bodyPr>
          <a:lstStyle/>
          <a:p>
            <a:pPr>
              <a:lnSpc>
                <a:spcPts val="700"/>
              </a:lnSpc>
              <a:tabLst/>
            </a:pPr>
            <a:r>
              <a:rPr lang="en-US" altLang="zh-CN" sz="806" dirty="0" smtClean="0">
                <a:solidFill>
                  <a:srgbClr val="FFFFFF"/>
                </a:solidFill>
                <a:latin typeface="Times New Roman" pitchFamily="18" charset="0"/>
                <a:cs typeface="Times New Roman" pitchFamily="18" charset="0"/>
              </a:rPr>
              <a:t>3</a:t>
            </a:r>
          </a:p>
        </p:txBody>
      </p:sp>
      <p:sp>
        <p:nvSpPr>
          <p:cNvPr id="4" name="TextBox 1"/>
          <p:cNvSpPr txBox="1"/>
          <p:nvPr/>
        </p:nvSpPr>
        <p:spPr>
          <a:xfrm>
            <a:off x="9105900" y="6642100"/>
            <a:ext cx="533400" cy="152400"/>
          </a:xfrm>
          <a:prstGeom prst="rect">
            <a:avLst/>
          </a:prstGeom>
          <a:noFill/>
        </p:spPr>
        <p:txBody>
          <a:bodyPr wrap="none" lIns="0" tIns="0" rIns="0" rtlCol="0">
            <a:spAutoFit/>
          </a:bodyPr>
          <a:lstStyle/>
          <a:p>
            <a:pPr>
              <a:lnSpc>
                <a:spcPts val="1200"/>
              </a:lnSpc>
              <a:tabLst/>
            </a:pP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
        <p:nvSpPr>
          <p:cNvPr id="6" name="TextBox 1"/>
          <p:cNvSpPr txBox="1"/>
          <p:nvPr/>
        </p:nvSpPr>
        <p:spPr>
          <a:xfrm>
            <a:off x="608012" y="457200"/>
            <a:ext cx="4328108" cy="477054"/>
          </a:xfrm>
          <a:prstGeom prst="rect">
            <a:avLst/>
          </a:prstGeom>
          <a:noFill/>
        </p:spPr>
        <p:txBody>
          <a:bodyPr wrap="none" lIns="0" tIns="0" rIns="0" rtlCol="0">
            <a:spAutoFit/>
          </a:bodyPr>
          <a:lstStyle/>
          <a:p>
            <a:pPr>
              <a:spcBef>
                <a:spcPct val="50000"/>
              </a:spcBef>
            </a:pPr>
            <a:r>
              <a:rPr lang="zh-CN" altLang="en-US" sz="2800" dirty="0" smtClean="0"/>
              <a:t>数字通信系统各部分的作用</a:t>
            </a:r>
            <a:endParaRPr lang="zh-CN" altLang="en-US" sz="2800" dirty="0"/>
          </a:p>
        </p:txBody>
      </p:sp>
      <p:sp>
        <p:nvSpPr>
          <p:cNvPr id="8" name="Rectangle 6"/>
          <p:cNvSpPr>
            <a:spLocks noChangeArrowheads="1"/>
          </p:cNvSpPr>
          <p:nvPr/>
        </p:nvSpPr>
        <p:spPr bwMode="auto">
          <a:xfrm>
            <a:off x="684212" y="3276600"/>
            <a:ext cx="7848600" cy="2123658"/>
          </a:xfrm>
          <a:prstGeom prst="rect">
            <a:avLst/>
          </a:prstGeom>
          <a:noFill/>
          <a:ln w="9525">
            <a:noFill/>
            <a:miter lim="800000"/>
            <a:headEnd/>
            <a:tailEnd/>
          </a:ln>
          <a:effectLst/>
        </p:spPr>
        <p:txBody>
          <a:bodyPr anchor="ctr">
            <a:spAutoFit/>
          </a:bodyPr>
          <a:lstStyle/>
          <a:p>
            <a:pPr algn="just">
              <a:spcBef>
                <a:spcPct val="50000"/>
              </a:spcBef>
            </a:pPr>
            <a:r>
              <a:rPr kumimoji="1" lang="zh-CN" altLang="en-US" sz="2000" b="1" dirty="0" smtClean="0"/>
              <a:t>①</a:t>
            </a:r>
            <a:r>
              <a:rPr kumimoji="1" lang="zh-CN" altLang="en-US" sz="2000" b="1" dirty="0"/>
              <a:t>实现模拟信号的数字化传输</a:t>
            </a:r>
            <a:r>
              <a:rPr kumimoji="1" lang="zh-CN" altLang="en-US" sz="2000" b="1" dirty="0">
                <a:latin typeface="宋体" pitchFamily="2" charset="-122"/>
              </a:rPr>
              <a:t>即完成</a:t>
            </a:r>
            <a:r>
              <a:rPr kumimoji="1" lang="en-US" altLang="zh-CN" sz="2000" b="1" dirty="0">
                <a:latin typeface="宋体" pitchFamily="2" charset="-122"/>
              </a:rPr>
              <a:t>A/D</a:t>
            </a:r>
            <a:r>
              <a:rPr kumimoji="1" lang="zh-CN" altLang="en-US" sz="2000" b="1" dirty="0">
                <a:latin typeface="宋体" pitchFamily="2" charset="-122"/>
              </a:rPr>
              <a:t>变化</a:t>
            </a:r>
            <a:r>
              <a:rPr kumimoji="1" lang="zh-CN" altLang="en-US" sz="2000" b="1" dirty="0" smtClean="0">
                <a:latin typeface="宋体" pitchFamily="2" charset="-122"/>
              </a:rPr>
              <a:t>。</a:t>
            </a:r>
            <a:endParaRPr kumimoji="1" lang="en-US" altLang="zh-CN" sz="2000" b="1" dirty="0" smtClean="0">
              <a:latin typeface="宋体" pitchFamily="2" charset="-122"/>
            </a:endParaRPr>
          </a:p>
          <a:p>
            <a:pPr algn="just">
              <a:spcBef>
                <a:spcPct val="50000"/>
              </a:spcBef>
            </a:pPr>
            <a:r>
              <a:rPr kumimoji="1" lang="zh-CN" altLang="en-US" sz="2000" b="1" dirty="0" smtClean="0"/>
              <a:t>②</a:t>
            </a:r>
            <a:r>
              <a:rPr kumimoji="1" lang="zh-CN" altLang="en-US" sz="2000" b="1" dirty="0" smtClean="0">
                <a:latin typeface="宋体" pitchFamily="2" charset="-122"/>
              </a:rPr>
              <a:t>提高信号传输的有效性。</a:t>
            </a:r>
            <a:r>
              <a:rPr kumimoji="1" lang="zh-CN" altLang="en-US" sz="2000" b="1" dirty="0" smtClean="0"/>
              <a:t>即在保证一定传输质量的情况下，用竟可能少的数字脉冲来表示信源产生的信息。通过数据压缩技术减少码元数量和降低码元速度</a:t>
            </a:r>
            <a:endParaRPr kumimoji="1" lang="zh-CN" altLang="en-US" sz="2000" b="1" dirty="0">
              <a:latin typeface="宋体" pitchFamily="2" charset="-122"/>
            </a:endParaRPr>
          </a:p>
          <a:p>
            <a:pPr algn="just">
              <a:spcBef>
                <a:spcPct val="50000"/>
              </a:spcBef>
            </a:pPr>
            <a:r>
              <a:rPr kumimoji="1" lang="en-US" altLang="zh-CN" sz="2800" b="1" dirty="0">
                <a:latin typeface="宋体" pitchFamily="2" charset="-122"/>
              </a:rPr>
              <a:t>      </a:t>
            </a:r>
            <a:endParaRPr kumimoji="1" lang="zh-CN" altLang="en-US" sz="2800" b="1" dirty="0">
              <a:latin typeface="宋体" pitchFamily="2" charset="-122"/>
            </a:endParaRPr>
          </a:p>
        </p:txBody>
      </p:sp>
      <p:sp>
        <p:nvSpPr>
          <p:cNvPr id="10" name="Text Box 8"/>
          <p:cNvSpPr txBox="1">
            <a:spLocks noChangeArrowheads="1"/>
          </p:cNvSpPr>
          <p:nvPr/>
        </p:nvSpPr>
        <p:spPr bwMode="auto">
          <a:xfrm>
            <a:off x="1258888" y="1412875"/>
            <a:ext cx="5113337" cy="366713"/>
          </a:xfrm>
          <a:prstGeom prst="rect">
            <a:avLst/>
          </a:prstGeom>
          <a:noFill/>
          <a:ln w="12700" cap="sq" algn="ctr">
            <a:noFill/>
            <a:miter lim="800000"/>
            <a:headEnd type="none" w="sm" len="sm"/>
            <a:tailEnd type="none" w="sm" len="sm"/>
          </a:ln>
          <a:effectLst/>
        </p:spPr>
        <p:txBody>
          <a:bodyPr>
            <a:spAutoFit/>
          </a:bodyPr>
          <a:lstStyle/>
          <a:p>
            <a:pPr>
              <a:spcBef>
                <a:spcPct val="50000"/>
              </a:spcBef>
            </a:pPr>
            <a:endParaRPr lang="zh-CN" altLang="en-US"/>
          </a:p>
        </p:txBody>
      </p:sp>
      <p:sp>
        <p:nvSpPr>
          <p:cNvPr id="12" name="Rectangle 9"/>
          <p:cNvSpPr>
            <a:spLocks noChangeArrowheads="1"/>
          </p:cNvSpPr>
          <p:nvPr/>
        </p:nvSpPr>
        <p:spPr bwMode="auto">
          <a:xfrm>
            <a:off x="379412" y="1295400"/>
            <a:ext cx="8061325" cy="2215991"/>
          </a:xfrm>
          <a:prstGeom prst="rect">
            <a:avLst/>
          </a:prstGeom>
          <a:noFill/>
          <a:ln w="12700" cap="sq" algn="ctr">
            <a:noFill/>
            <a:miter lim="800000"/>
            <a:headEnd type="none" w="sm" len="sm"/>
            <a:tailEnd type="none" w="sm" len="sm"/>
          </a:ln>
          <a:effectLst/>
        </p:spPr>
        <p:txBody>
          <a:bodyPr>
            <a:spAutoFit/>
          </a:bodyPr>
          <a:lstStyle/>
          <a:p>
            <a:pPr>
              <a:spcBef>
                <a:spcPct val="50000"/>
              </a:spcBef>
            </a:pPr>
            <a:r>
              <a:rPr kumimoji="1" lang="zh-CN" altLang="en-US" sz="2400" dirty="0" smtClean="0">
                <a:latin typeface="宋体" pitchFamily="2" charset="-122"/>
              </a:rPr>
              <a:t>（</a:t>
            </a:r>
            <a:r>
              <a:rPr kumimoji="1" lang="en-US" altLang="zh-CN" sz="2400" dirty="0" smtClean="0">
                <a:latin typeface="宋体" pitchFamily="2" charset="-122"/>
              </a:rPr>
              <a:t>1</a:t>
            </a:r>
            <a:r>
              <a:rPr kumimoji="1" lang="zh-CN" altLang="en-US" sz="2400" dirty="0" smtClean="0">
                <a:latin typeface="宋体" pitchFamily="2" charset="-122"/>
              </a:rPr>
              <a:t>）信源</a:t>
            </a:r>
            <a:r>
              <a:rPr kumimoji="1" lang="en-US" altLang="zh-CN" sz="2400" dirty="0" smtClean="0">
                <a:latin typeface="宋体" pitchFamily="2" charset="-122"/>
              </a:rPr>
              <a:t>:</a:t>
            </a:r>
            <a:r>
              <a:rPr kumimoji="1" lang="zh-CN" altLang="en-US" sz="2400" dirty="0" smtClean="0">
                <a:latin typeface="宋体" pitchFamily="2" charset="-122"/>
              </a:rPr>
              <a:t>把原始信息变换成原始电信号。</a:t>
            </a:r>
            <a:endParaRPr kumimoji="1" lang="en-US" altLang="zh-CN" sz="2400" dirty="0" smtClean="0">
              <a:latin typeface="宋体" pitchFamily="2" charset="-122"/>
            </a:endParaRPr>
          </a:p>
          <a:p>
            <a:pPr>
              <a:spcBef>
                <a:spcPct val="50000"/>
              </a:spcBef>
            </a:pPr>
            <a:endParaRPr kumimoji="1" lang="en-US" altLang="zh-CN" sz="2400" dirty="0" smtClean="0">
              <a:latin typeface="宋体" pitchFamily="2" charset="-122"/>
            </a:endParaRPr>
          </a:p>
          <a:p>
            <a:pPr>
              <a:spcBef>
                <a:spcPct val="50000"/>
              </a:spcBef>
            </a:pPr>
            <a:r>
              <a:rPr kumimoji="1" lang="zh-CN" altLang="en-US" sz="2400" dirty="0" smtClean="0">
                <a:latin typeface="宋体" pitchFamily="2" charset="-122"/>
              </a:rPr>
              <a:t>（</a:t>
            </a:r>
            <a:r>
              <a:rPr kumimoji="1" lang="en-US" altLang="zh-CN" sz="2400" dirty="0" smtClean="0">
                <a:latin typeface="宋体" pitchFamily="2" charset="-122"/>
              </a:rPr>
              <a:t>2</a:t>
            </a:r>
            <a:r>
              <a:rPr kumimoji="1" lang="zh-CN" altLang="en-US" sz="2400" dirty="0" smtClean="0">
                <a:latin typeface="宋体" pitchFamily="2" charset="-122"/>
              </a:rPr>
              <a:t>）信源编码：</a:t>
            </a:r>
          </a:p>
          <a:p>
            <a:pPr>
              <a:spcBef>
                <a:spcPct val="50000"/>
              </a:spcBef>
            </a:pPr>
            <a:endParaRPr lang="zh-CN" altLang="en-US" sz="2800" b="1"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strVal val="#ppt_w*0.70"/>
                                          </p:val>
                                        </p:tav>
                                        <p:tav tm="100000">
                                          <p:val>
                                            <p:strVal val="#ppt_w"/>
                                          </p:val>
                                        </p:tav>
                                      </p:tavLst>
                                    </p:anim>
                                    <p:anim calcmode="lin" valueType="num">
                                      <p:cBhvr>
                                        <p:cTn id="14" dur="1000" fill="hold"/>
                                        <p:tgtEl>
                                          <p:spTgt spid="8"/>
                                        </p:tgtEl>
                                        <p:attrNameLst>
                                          <p:attrName>ppt_h</p:attrName>
                                        </p:attrNameLst>
                                      </p:cBhvr>
                                      <p:tavLst>
                                        <p:tav tm="0">
                                          <p:val>
                                            <p:strVal val="#ppt_h"/>
                                          </p:val>
                                        </p:tav>
                                        <p:tav tm="100000">
                                          <p:val>
                                            <p:strVal val="#ppt_h"/>
                                          </p:val>
                                        </p:tav>
                                      </p:tavLst>
                                    </p:anim>
                                    <p:animEffect transition="in" filter="fade">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6692900"/>
            <a:ext cx="50800" cy="88900"/>
          </a:xfrm>
          <a:prstGeom prst="rect">
            <a:avLst/>
          </a:prstGeom>
          <a:noFill/>
        </p:spPr>
        <p:txBody>
          <a:bodyPr wrap="none" lIns="0" tIns="0" rIns="0" rtlCol="0">
            <a:spAutoFit/>
          </a:bodyPr>
          <a:lstStyle/>
          <a:p>
            <a:pPr>
              <a:lnSpc>
                <a:spcPts val="700"/>
              </a:lnSpc>
              <a:tabLst/>
            </a:pPr>
            <a:r>
              <a:rPr lang="en-US" altLang="zh-CN" sz="806" dirty="0" smtClean="0">
                <a:solidFill>
                  <a:srgbClr val="FFFFFF"/>
                </a:solidFill>
                <a:latin typeface="Times New Roman" pitchFamily="18" charset="0"/>
                <a:cs typeface="Times New Roman" pitchFamily="18" charset="0"/>
              </a:rPr>
              <a:t>3</a:t>
            </a:r>
          </a:p>
        </p:txBody>
      </p:sp>
      <p:sp>
        <p:nvSpPr>
          <p:cNvPr id="4" name="TextBox 1"/>
          <p:cNvSpPr txBox="1"/>
          <p:nvPr/>
        </p:nvSpPr>
        <p:spPr>
          <a:xfrm>
            <a:off x="9105900" y="6642100"/>
            <a:ext cx="533400" cy="152400"/>
          </a:xfrm>
          <a:prstGeom prst="rect">
            <a:avLst/>
          </a:prstGeom>
          <a:noFill/>
        </p:spPr>
        <p:txBody>
          <a:bodyPr wrap="none" lIns="0" tIns="0" rIns="0" rtlCol="0">
            <a:spAutoFit/>
          </a:bodyPr>
          <a:lstStyle/>
          <a:p>
            <a:pPr>
              <a:lnSpc>
                <a:spcPts val="1200"/>
              </a:lnSpc>
              <a:tabLst/>
            </a:pP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pic>
        <p:nvPicPr>
          <p:cNvPr id="8" name="Picture 4"/>
          <p:cNvPicPr>
            <a:picLocks noChangeAspect="1" noChangeArrowheads="1"/>
          </p:cNvPicPr>
          <p:nvPr/>
        </p:nvPicPr>
        <p:blipFill>
          <a:blip r:embed="rId2"/>
          <a:srcRect/>
          <a:stretch>
            <a:fillRect/>
          </a:stretch>
        </p:blipFill>
        <p:spPr bwMode="auto">
          <a:xfrm>
            <a:off x="227012" y="1752600"/>
            <a:ext cx="4176713" cy="3371850"/>
          </a:xfrm>
          <a:prstGeom prst="rect">
            <a:avLst/>
          </a:prstGeom>
          <a:noFill/>
        </p:spPr>
      </p:pic>
      <p:pic>
        <p:nvPicPr>
          <p:cNvPr id="9" name="Picture 5"/>
          <p:cNvPicPr>
            <a:picLocks noChangeAspect="1" noChangeArrowheads="1"/>
          </p:cNvPicPr>
          <p:nvPr/>
        </p:nvPicPr>
        <p:blipFill>
          <a:blip r:embed="rId3"/>
          <a:srcRect/>
          <a:stretch>
            <a:fillRect/>
          </a:stretch>
        </p:blipFill>
        <p:spPr bwMode="auto">
          <a:xfrm>
            <a:off x="4572000" y="1773238"/>
            <a:ext cx="4249738" cy="3384550"/>
          </a:xfrm>
          <a:prstGeom prst="rect">
            <a:avLst/>
          </a:prstGeom>
          <a:noFill/>
        </p:spPr>
      </p:pic>
      <p:sp>
        <p:nvSpPr>
          <p:cNvPr id="10" name="Text Box 6"/>
          <p:cNvSpPr txBox="1">
            <a:spLocks noChangeArrowheads="1"/>
          </p:cNvSpPr>
          <p:nvPr/>
        </p:nvSpPr>
        <p:spPr bwMode="auto">
          <a:xfrm>
            <a:off x="539750" y="908050"/>
            <a:ext cx="8064500" cy="519113"/>
          </a:xfrm>
          <a:prstGeom prst="rect">
            <a:avLst/>
          </a:prstGeom>
          <a:noFill/>
          <a:ln w="12700" cap="sq" algn="ctr">
            <a:noFill/>
            <a:miter lim="800000"/>
            <a:headEnd type="none" w="sm" len="sm"/>
            <a:tailEnd type="none" w="sm" len="sm"/>
          </a:ln>
          <a:effectLst/>
        </p:spPr>
        <p:txBody>
          <a:bodyPr>
            <a:spAutoFit/>
          </a:bodyPr>
          <a:lstStyle/>
          <a:p>
            <a:pPr>
              <a:spcBef>
                <a:spcPct val="50000"/>
              </a:spcBef>
            </a:pPr>
            <a:r>
              <a:rPr lang="zh-CN" altLang="en-US" sz="2800" b="1" dirty="0" smtClean="0">
                <a:solidFill>
                  <a:schemeClr val="tx2"/>
                </a:solidFill>
              </a:rPr>
              <a:t>神</a:t>
            </a:r>
            <a:r>
              <a:rPr lang="zh-CN" altLang="en-US" sz="2800" b="1" dirty="0">
                <a:solidFill>
                  <a:schemeClr val="tx2"/>
                </a:solidFill>
              </a:rPr>
              <a:t>舟七号伴飞卫星发回的两张图片的对比</a:t>
            </a:r>
          </a:p>
        </p:txBody>
      </p:sp>
      <p:sp>
        <p:nvSpPr>
          <p:cNvPr id="12" name="Text Box 7"/>
          <p:cNvSpPr txBox="1">
            <a:spLocks noChangeArrowheads="1"/>
          </p:cNvSpPr>
          <p:nvPr/>
        </p:nvSpPr>
        <p:spPr bwMode="auto">
          <a:xfrm>
            <a:off x="250825" y="5373688"/>
            <a:ext cx="4032250" cy="519112"/>
          </a:xfrm>
          <a:prstGeom prst="rect">
            <a:avLst/>
          </a:prstGeom>
          <a:noFill/>
          <a:ln w="12700" cap="sq" algn="ctr">
            <a:noFill/>
            <a:miter lim="800000"/>
            <a:headEnd type="none" w="sm" len="sm"/>
            <a:tailEnd type="none" w="sm" len="sm"/>
          </a:ln>
          <a:effectLst/>
        </p:spPr>
        <p:txBody>
          <a:bodyPr>
            <a:spAutoFit/>
          </a:bodyPr>
          <a:lstStyle/>
          <a:p>
            <a:pPr>
              <a:spcBef>
                <a:spcPct val="50000"/>
              </a:spcBef>
            </a:pPr>
            <a:r>
              <a:rPr lang="zh-CN" altLang="en-US" sz="2800" b="1" dirty="0">
                <a:solidFill>
                  <a:srgbClr val="000099"/>
                </a:solidFill>
              </a:rPr>
              <a:t>（</a:t>
            </a:r>
            <a:r>
              <a:rPr lang="en-US" altLang="zh-CN" sz="2800" b="1" dirty="0">
                <a:solidFill>
                  <a:srgbClr val="000099"/>
                </a:solidFill>
              </a:rPr>
              <a:t>A</a:t>
            </a:r>
            <a:r>
              <a:rPr lang="zh-CN" altLang="en-US" sz="2800" b="1" dirty="0">
                <a:solidFill>
                  <a:srgbClr val="000099"/>
                </a:solidFill>
              </a:rPr>
              <a:t>）压缩前的彩色照片</a:t>
            </a:r>
            <a:endParaRPr lang="en-US" altLang="zh-CN" sz="2800" b="1" dirty="0">
              <a:solidFill>
                <a:srgbClr val="000099"/>
              </a:solidFill>
            </a:endParaRPr>
          </a:p>
        </p:txBody>
      </p:sp>
      <p:sp>
        <p:nvSpPr>
          <p:cNvPr id="13" name="Text Box 8"/>
          <p:cNvSpPr txBox="1">
            <a:spLocks noChangeArrowheads="1"/>
          </p:cNvSpPr>
          <p:nvPr/>
        </p:nvSpPr>
        <p:spPr bwMode="auto">
          <a:xfrm>
            <a:off x="4500563" y="5300663"/>
            <a:ext cx="4175125" cy="641350"/>
          </a:xfrm>
          <a:prstGeom prst="rect">
            <a:avLst/>
          </a:prstGeom>
          <a:noFill/>
          <a:ln w="12700" cap="sq" algn="ctr">
            <a:noFill/>
            <a:miter lim="800000"/>
            <a:headEnd type="none" w="sm" len="sm"/>
            <a:tailEnd type="none" w="sm" len="sm"/>
          </a:ln>
          <a:effectLst/>
        </p:spPr>
        <p:txBody>
          <a:bodyPr>
            <a:spAutoFit/>
          </a:bodyPr>
          <a:lstStyle/>
          <a:p>
            <a:pPr>
              <a:spcBef>
                <a:spcPct val="50000"/>
              </a:spcBef>
            </a:pPr>
            <a:r>
              <a:rPr lang="zh-CN" altLang="en-US" sz="3600" b="1" dirty="0">
                <a:solidFill>
                  <a:schemeClr val="tx2"/>
                </a:solidFill>
              </a:rPr>
              <a:t> </a:t>
            </a:r>
            <a:r>
              <a:rPr lang="zh-CN" altLang="en-US" sz="2800" b="1" dirty="0">
                <a:solidFill>
                  <a:srgbClr val="0000FF"/>
                </a:solidFill>
              </a:rPr>
              <a:t>（</a:t>
            </a:r>
            <a:r>
              <a:rPr lang="en-US" altLang="zh-CN" sz="2800" b="1" dirty="0">
                <a:solidFill>
                  <a:srgbClr val="0000FF"/>
                </a:solidFill>
              </a:rPr>
              <a:t>B</a:t>
            </a:r>
            <a:r>
              <a:rPr lang="zh-CN" altLang="en-US" sz="2800" b="1" dirty="0">
                <a:solidFill>
                  <a:srgbClr val="0000FF"/>
                </a:solidFill>
              </a:rPr>
              <a:t>）压缩后的黑白照片</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300" y="6692900"/>
            <a:ext cx="50800" cy="88900"/>
          </a:xfrm>
          <a:prstGeom prst="rect">
            <a:avLst/>
          </a:prstGeom>
          <a:noFill/>
        </p:spPr>
        <p:txBody>
          <a:bodyPr wrap="none" lIns="0" tIns="0" rIns="0" rtlCol="0">
            <a:spAutoFit/>
          </a:bodyPr>
          <a:lstStyle/>
          <a:p>
            <a:pPr>
              <a:lnSpc>
                <a:spcPts val="700"/>
              </a:lnSpc>
              <a:tabLst/>
            </a:pPr>
            <a:r>
              <a:rPr lang="en-US" altLang="zh-CN" sz="806" dirty="0" smtClean="0">
                <a:solidFill>
                  <a:srgbClr val="FFFFFF"/>
                </a:solidFill>
                <a:latin typeface="Times New Roman" pitchFamily="18" charset="0"/>
                <a:cs typeface="Times New Roman" pitchFamily="18" charset="0"/>
              </a:rPr>
              <a:t>3</a:t>
            </a:r>
          </a:p>
        </p:txBody>
      </p:sp>
      <p:sp>
        <p:nvSpPr>
          <p:cNvPr id="4" name="TextBox 1"/>
          <p:cNvSpPr txBox="1"/>
          <p:nvPr/>
        </p:nvSpPr>
        <p:spPr>
          <a:xfrm>
            <a:off x="9105900" y="6642100"/>
            <a:ext cx="533400" cy="152400"/>
          </a:xfrm>
          <a:prstGeom prst="rect">
            <a:avLst/>
          </a:prstGeom>
          <a:noFill/>
        </p:spPr>
        <p:txBody>
          <a:bodyPr wrap="none" lIns="0" tIns="0" rIns="0" rtlCol="0">
            <a:spAutoFit/>
          </a:bodyPr>
          <a:lstStyle/>
          <a:p>
            <a:pPr>
              <a:lnSpc>
                <a:spcPts val="1200"/>
              </a:lnSpc>
              <a:tabLst/>
            </a:pPr>
            <a:r>
              <a:rPr lang="en-US" altLang="zh-CN" sz="803" dirty="0" smtClean="0">
                <a:solidFill>
                  <a:srgbClr val="FFFFFF"/>
                </a:solidFill>
                <a:latin typeface="Microsoft YaHei UI" pitchFamily="18" charset="0"/>
                <a:cs typeface="Microsoft YaHei UI" pitchFamily="18" charset="0"/>
              </a:rPr>
              <a:t>2014</a:t>
            </a:r>
            <a:r>
              <a:rPr lang="en-US" altLang="zh-CN" sz="803" dirty="0" smtClean="0">
                <a:solidFill>
                  <a:srgbClr val="FFFFFF"/>
                </a:solidFill>
                <a:latin typeface="Times New Roman" pitchFamily="18" charset="0"/>
                <a:cs typeface="Times New Roman" pitchFamily="18" charset="0"/>
              </a:rPr>
              <a:t>年</a:t>
            </a:r>
            <a:r>
              <a:rPr lang="en-US" altLang="zh-CN" sz="803" dirty="0" smtClean="0">
                <a:solidFill>
                  <a:srgbClr val="FFFFFF"/>
                </a:solidFill>
                <a:latin typeface="Microsoft YaHei UI" pitchFamily="18" charset="0"/>
                <a:cs typeface="Microsoft YaHei UI" pitchFamily="18" charset="0"/>
              </a:rPr>
              <a:t>5</a:t>
            </a:r>
            <a:r>
              <a:rPr lang="en-US" altLang="zh-CN" sz="803" dirty="0" smtClean="0">
                <a:solidFill>
                  <a:srgbClr val="FFFFFF"/>
                </a:solidFill>
                <a:latin typeface="Times New Roman" pitchFamily="18" charset="0"/>
                <a:cs typeface="Times New Roman" pitchFamily="18" charset="0"/>
              </a:rPr>
              <a:t>月</a:t>
            </a:r>
            <a:r>
              <a:rPr lang="en-US" altLang="zh-CN" sz="803" dirty="0" smtClean="0">
                <a:solidFill>
                  <a:srgbClr val="FFFFFF"/>
                </a:solidFill>
                <a:latin typeface="Microsoft YaHei UI" pitchFamily="18" charset="0"/>
                <a:cs typeface="Microsoft YaHei UI" pitchFamily="18" charset="0"/>
              </a:rPr>
              <a:t>21</a:t>
            </a:r>
            <a:r>
              <a:rPr lang="en-US" altLang="zh-CN" sz="803" dirty="0" smtClean="0">
                <a:solidFill>
                  <a:srgbClr val="FFFFFF"/>
                </a:solidFill>
                <a:latin typeface="Times New Roman" pitchFamily="18" charset="0"/>
                <a:cs typeface="Times New Roman" pitchFamily="18" charset="0"/>
              </a:rPr>
              <a:t>日</a:t>
            </a:r>
          </a:p>
        </p:txBody>
      </p:sp>
      <p:sp>
        <p:nvSpPr>
          <p:cNvPr id="11" name="矩形 10"/>
          <p:cNvSpPr/>
          <p:nvPr/>
        </p:nvSpPr>
        <p:spPr>
          <a:xfrm>
            <a:off x="379412" y="1143000"/>
            <a:ext cx="9218613" cy="1800493"/>
          </a:xfrm>
          <a:prstGeom prst="rect">
            <a:avLst/>
          </a:prstGeom>
        </p:spPr>
        <p:txBody>
          <a:bodyPr wrap="square">
            <a:spAutoFit/>
          </a:bodyPr>
          <a:lstStyle/>
          <a:p>
            <a:pPr>
              <a:spcBef>
                <a:spcPct val="50000"/>
              </a:spcBef>
            </a:pPr>
            <a:r>
              <a:rPr kumimoji="1" lang="zh-CN" altLang="en-US" sz="2400" dirty="0" smtClean="0">
                <a:latin typeface="宋体" pitchFamily="2" charset="-122"/>
              </a:rPr>
              <a:t>（</a:t>
            </a:r>
            <a:r>
              <a:rPr kumimoji="1" lang="en-US" altLang="zh-CN" sz="2400" dirty="0" smtClean="0">
                <a:latin typeface="宋体" pitchFamily="2" charset="-122"/>
              </a:rPr>
              <a:t>3</a:t>
            </a:r>
            <a:r>
              <a:rPr kumimoji="1" lang="zh-CN" altLang="en-US" sz="2400" dirty="0" smtClean="0">
                <a:latin typeface="宋体" pitchFamily="2" charset="-122"/>
              </a:rPr>
              <a:t>）加密：在需要保密的场合，为了保证信息安全，人为的将被传输的信号扰乱；</a:t>
            </a:r>
            <a:endParaRPr kumimoji="1" lang="en-US" altLang="zh-CN" sz="2400" dirty="0" smtClean="0">
              <a:latin typeface="宋体" pitchFamily="2" charset="-122"/>
            </a:endParaRPr>
          </a:p>
          <a:p>
            <a:pPr>
              <a:spcBef>
                <a:spcPct val="50000"/>
              </a:spcBef>
            </a:pPr>
            <a:r>
              <a:rPr kumimoji="1" lang="zh-CN" altLang="en-US" sz="2400" dirty="0" smtClean="0">
                <a:latin typeface="宋体" pitchFamily="2" charset="-122"/>
              </a:rPr>
              <a:t>（</a:t>
            </a:r>
            <a:r>
              <a:rPr kumimoji="1" lang="en-US" altLang="zh-CN" sz="2400" dirty="0" smtClean="0">
                <a:latin typeface="宋体" pitchFamily="2" charset="-122"/>
              </a:rPr>
              <a:t>4</a:t>
            </a:r>
            <a:r>
              <a:rPr kumimoji="1" lang="zh-CN" altLang="en-US" sz="2400" dirty="0" smtClean="0">
                <a:latin typeface="宋体" pitchFamily="2" charset="-122"/>
              </a:rPr>
              <a:t>）信道编码</a:t>
            </a:r>
            <a:endParaRPr kumimoji="1" lang="en-US" altLang="zh-CN" sz="2400" dirty="0" smtClean="0">
              <a:latin typeface="宋体" pitchFamily="2" charset="-122"/>
            </a:endParaRPr>
          </a:p>
          <a:p>
            <a:pPr>
              <a:spcBef>
                <a:spcPct val="50000"/>
              </a:spcBef>
            </a:pPr>
            <a:endParaRPr kumimoji="1" lang="zh-CN" altLang="en-US" b="1" dirty="0" smtClean="0">
              <a:solidFill>
                <a:srgbClr val="0000FF"/>
              </a:solidFill>
              <a:latin typeface="宋体" pitchFamily="2" charset="-122"/>
            </a:endParaRPr>
          </a:p>
        </p:txBody>
      </p:sp>
      <p:sp>
        <p:nvSpPr>
          <p:cNvPr id="8" name="TextBox 1"/>
          <p:cNvSpPr txBox="1"/>
          <p:nvPr/>
        </p:nvSpPr>
        <p:spPr>
          <a:xfrm>
            <a:off x="608012" y="457200"/>
            <a:ext cx="4328108" cy="477054"/>
          </a:xfrm>
          <a:prstGeom prst="rect">
            <a:avLst/>
          </a:prstGeom>
          <a:noFill/>
        </p:spPr>
        <p:txBody>
          <a:bodyPr wrap="none" lIns="0" tIns="0" rIns="0" rtlCol="0">
            <a:spAutoFit/>
          </a:bodyPr>
          <a:lstStyle/>
          <a:p>
            <a:pPr>
              <a:spcBef>
                <a:spcPct val="50000"/>
              </a:spcBef>
            </a:pPr>
            <a:r>
              <a:rPr lang="zh-CN" altLang="en-US" sz="2800" dirty="0" smtClean="0"/>
              <a:t>数字通信系统各部分的作用</a:t>
            </a:r>
            <a:endParaRPr lang="zh-CN" altLang="en-US" sz="2800" dirty="0"/>
          </a:p>
        </p:txBody>
      </p:sp>
      <p:sp>
        <p:nvSpPr>
          <p:cNvPr id="9" name="Rectangle 2"/>
          <p:cNvSpPr>
            <a:spLocks noChangeArrowheads="1"/>
          </p:cNvSpPr>
          <p:nvPr/>
        </p:nvSpPr>
        <p:spPr bwMode="auto">
          <a:xfrm>
            <a:off x="760412" y="2590800"/>
            <a:ext cx="7704137" cy="2665345"/>
          </a:xfrm>
          <a:prstGeom prst="rect">
            <a:avLst/>
          </a:prstGeom>
          <a:noFill/>
          <a:ln w="9525">
            <a:noFill/>
            <a:miter lim="800000"/>
            <a:headEnd/>
            <a:tailEnd/>
          </a:ln>
          <a:effectLst/>
        </p:spPr>
        <p:txBody>
          <a:bodyPr anchor="ctr">
            <a:spAutoFit/>
          </a:bodyPr>
          <a:lstStyle/>
          <a:p>
            <a:pPr algn="just">
              <a:lnSpc>
                <a:spcPct val="115000"/>
              </a:lnSpc>
              <a:spcBef>
                <a:spcPct val="50000"/>
              </a:spcBef>
            </a:pPr>
            <a:r>
              <a:rPr kumimoji="1" lang="zh-CN" altLang="en-US" sz="2800" b="1" dirty="0">
                <a:latin typeface="Times New Roman" pitchFamily="18" charset="0"/>
              </a:rPr>
              <a:t>  </a:t>
            </a:r>
            <a:r>
              <a:rPr kumimoji="1" lang="zh-CN" altLang="en-US" sz="2000" b="1" dirty="0" smtClean="0">
                <a:latin typeface="宋体" pitchFamily="2" charset="-122"/>
              </a:rPr>
              <a:t>①信道编码</a:t>
            </a:r>
            <a:r>
              <a:rPr kumimoji="1" lang="zh-CN" altLang="en-US" sz="2000" b="1" dirty="0">
                <a:latin typeface="宋体" pitchFamily="2" charset="-122"/>
              </a:rPr>
              <a:t>的目的： 信道编码主要解决数字通信的</a:t>
            </a:r>
            <a:r>
              <a:rPr kumimoji="1" lang="zh-CN" altLang="en-US" sz="2000" b="1" dirty="0" smtClean="0">
                <a:latin typeface="宋体" pitchFamily="2" charset="-122"/>
              </a:rPr>
              <a:t>可靠性和增强系统的抗干扰能力。</a:t>
            </a:r>
            <a:endParaRPr kumimoji="1" lang="en-US" altLang="zh-CN" sz="2000" b="1" dirty="0" smtClean="0">
              <a:latin typeface="宋体" pitchFamily="2" charset="-122"/>
            </a:endParaRPr>
          </a:p>
          <a:p>
            <a:pPr algn="just">
              <a:lnSpc>
                <a:spcPct val="115000"/>
              </a:lnSpc>
              <a:spcBef>
                <a:spcPct val="50000"/>
              </a:spcBef>
            </a:pPr>
            <a:r>
              <a:rPr kumimoji="1" lang="zh-CN" altLang="en-US" sz="2000" b="1" dirty="0" smtClean="0">
                <a:latin typeface="宋体" pitchFamily="2" charset="-122"/>
              </a:rPr>
              <a:t> ②信道编码的原理：对传输的信息码元按一定的规则加入一些冗余码（监督码），形成新的码字，接收端按照约定好的规律进行检错甚至纠错。</a:t>
            </a:r>
            <a:endParaRPr kumimoji="1" lang="zh-CN" altLang="en-US" sz="2000" b="1" dirty="0">
              <a:latin typeface="宋体" pitchFamily="2" charset="-122"/>
            </a:endParaRPr>
          </a:p>
          <a:p>
            <a:pPr algn="just">
              <a:lnSpc>
                <a:spcPct val="115000"/>
              </a:lnSpc>
              <a:spcBef>
                <a:spcPct val="50000"/>
              </a:spcBef>
            </a:pPr>
            <a:r>
              <a:rPr kumimoji="1" lang="en-US" altLang="zh-CN" sz="2000" b="1" dirty="0">
                <a:latin typeface="宋体" pitchFamily="2" charset="-122"/>
              </a:rPr>
              <a:t>    </a:t>
            </a:r>
            <a:endParaRPr kumimoji="1" lang="zh-CN" altLang="en-US" sz="2000" dirty="0">
              <a:solidFill>
                <a:schemeClr val="tx2"/>
              </a:solidFill>
              <a:latin typeface="宋体" pitchFamily="2" charset="-122"/>
            </a:endParaRPr>
          </a:p>
        </p:txBody>
      </p:sp>
      <p:sp>
        <p:nvSpPr>
          <p:cNvPr id="12" name="Text Box 4"/>
          <p:cNvSpPr txBox="1">
            <a:spLocks noChangeArrowheads="1"/>
          </p:cNvSpPr>
          <p:nvPr/>
        </p:nvSpPr>
        <p:spPr bwMode="auto">
          <a:xfrm>
            <a:off x="468313" y="2276475"/>
            <a:ext cx="8207375" cy="369332"/>
          </a:xfrm>
          <a:prstGeom prst="rect">
            <a:avLst/>
          </a:prstGeom>
          <a:noFill/>
          <a:ln w="12700" cap="sq" algn="ctr">
            <a:noFill/>
            <a:miter lim="800000"/>
            <a:headEnd type="none" w="sm" len="sm"/>
            <a:tailEnd type="none" w="sm" len="sm"/>
          </a:ln>
          <a:effectLst/>
        </p:spPr>
        <p:txBody>
          <a:bodyPr>
            <a:spAutoFit/>
          </a:bodyPr>
          <a:lstStyle/>
          <a:p>
            <a:r>
              <a:rPr kumimoji="1" lang="en-US" altLang="zh-CN" b="1" dirty="0" smtClean="0"/>
              <a:t>    </a:t>
            </a:r>
            <a:endParaRPr kumimoji="1" lang="zh-CN" altLang="en-US" dirty="0">
              <a:solidFill>
                <a:schemeClr val="tx2"/>
              </a:solidFill>
            </a:endParaRPr>
          </a:p>
        </p:txBody>
      </p:sp>
      <p:sp>
        <p:nvSpPr>
          <p:cNvPr id="14" name="矩形 13"/>
          <p:cNvSpPr/>
          <p:nvPr/>
        </p:nvSpPr>
        <p:spPr>
          <a:xfrm>
            <a:off x="455612" y="5105400"/>
            <a:ext cx="9218613" cy="830997"/>
          </a:xfrm>
          <a:prstGeom prst="rect">
            <a:avLst/>
          </a:prstGeom>
        </p:spPr>
        <p:txBody>
          <a:bodyPr wrap="square">
            <a:spAutoFit/>
          </a:bodyPr>
          <a:lstStyle/>
          <a:p>
            <a:pPr>
              <a:spcBef>
                <a:spcPct val="50000"/>
              </a:spcBef>
            </a:pPr>
            <a:r>
              <a:rPr kumimoji="1" lang="zh-CN" altLang="en-US" sz="2400" dirty="0" smtClean="0">
                <a:solidFill>
                  <a:srgbClr val="FF0000"/>
                </a:solidFill>
                <a:latin typeface="宋体" pitchFamily="2" charset="-122"/>
              </a:rPr>
              <a:t>（</a:t>
            </a:r>
            <a:r>
              <a:rPr kumimoji="1" lang="en-US" altLang="zh-CN" sz="2400" dirty="0" smtClean="0">
                <a:solidFill>
                  <a:srgbClr val="FF0000"/>
                </a:solidFill>
                <a:latin typeface="宋体" pitchFamily="2" charset="-122"/>
              </a:rPr>
              <a:t>5</a:t>
            </a:r>
            <a:r>
              <a:rPr kumimoji="1" lang="zh-CN" altLang="en-US" sz="2400" dirty="0" smtClean="0">
                <a:solidFill>
                  <a:srgbClr val="FF0000"/>
                </a:solidFill>
                <a:latin typeface="宋体" pitchFamily="2" charset="-122"/>
              </a:rPr>
              <a:t>）数字调制：把数字基带信号频谱搬移到高频处，形成适合在信道中传输的带通信号。</a:t>
            </a:r>
            <a:endParaRPr kumimoji="1" lang="zh-CN" altLang="en-US" dirty="0" smtClean="0">
              <a:solidFill>
                <a:srgbClr val="FF0000"/>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2946</TotalTime>
  <Words>2488</Words>
  <Application>Microsoft Office PowerPoint</Application>
  <PresentationFormat>自定义</PresentationFormat>
  <Paragraphs>807</Paragraphs>
  <Slides>69</Slides>
  <Notes>11</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69</vt:i4>
      </vt:variant>
    </vt:vector>
  </HeadingPairs>
  <TitlesOfParts>
    <vt:vector size="74" baseType="lpstr">
      <vt:lpstr>Office Theme</vt:lpstr>
      <vt:lpstr>MathType 6.0 Equation</vt:lpstr>
      <vt:lpstr>Visio</vt:lpstr>
      <vt:lpstr>公式</vt:lpstr>
      <vt:lpstr>Equation</vt:lpstr>
      <vt:lpstr>幻灯片 1</vt:lpstr>
      <vt:lpstr>幻灯片 2</vt:lpstr>
      <vt:lpstr>通信系统的分类</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许晓炜</cp:lastModifiedBy>
  <cp:revision>97</cp:revision>
  <dcterms:created xsi:type="dcterms:W3CDTF">2006-08-16T00:00:00Z</dcterms:created>
  <dcterms:modified xsi:type="dcterms:W3CDTF">2014-09-29T02:09:28Z</dcterms:modified>
</cp:coreProperties>
</file>