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3" r:id="rId2"/>
  </p:sldMasterIdLst>
  <p:notesMasterIdLst>
    <p:notesMasterId r:id="rId22"/>
  </p:notesMasterIdLst>
  <p:handoutMasterIdLst>
    <p:handoutMasterId r:id="rId23"/>
  </p:handoutMasterIdLst>
  <p:sldIdLst>
    <p:sldId id="257" r:id="rId3"/>
    <p:sldId id="369" r:id="rId4"/>
    <p:sldId id="393" r:id="rId5"/>
    <p:sldId id="398" r:id="rId6"/>
    <p:sldId id="396" r:id="rId7"/>
    <p:sldId id="397" r:id="rId8"/>
    <p:sldId id="357" r:id="rId9"/>
    <p:sldId id="388" r:id="rId10"/>
    <p:sldId id="387" r:id="rId11"/>
    <p:sldId id="385" r:id="rId12"/>
    <p:sldId id="389" r:id="rId13"/>
    <p:sldId id="377" r:id="rId14"/>
    <p:sldId id="394" r:id="rId15"/>
    <p:sldId id="362" r:id="rId16"/>
    <p:sldId id="359" r:id="rId17"/>
    <p:sldId id="395" r:id="rId18"/>
    <p:sldId id="368" r:id="rId19"/>
    <p:sldId id="367" r:id="rId20"/>
    <p:sldId id="39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A21106"/>
    <a:srgbClr val="A80000"/>
    <a:srgbClr val="F30303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16" autoAdjust="0"/>
  </p:normalViewPr>
  <p:slideViewPr>
    <p:cSldViewPr showGuides="1">
      <p:cViewPr>
        <p:scale>
          <a:sx n="70" d="100"/>
          <a:sy n="70" d="100"/>
        </p:scale>
        <p:origin x="-1810" y="-446"/>
      </p:cViewPr>
      <p:guideLst>
        <p:guide orient="horz" pos="24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268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中高端销售额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31</c:v>
                </c:pt>
                <c:pt idx="2">
                  <c:v>75</c:v>
                </c:pt>
                <c:pt idx="3">
                  <c:v>110</c:v>
                </c:pt>
                <c:pt idx="4">
                  <c:v>120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低端销售额</c:v>
                </c:pt>
              </c:strCache>
            </c:strRef>
          </c:tx>
          <c:spPr>
            <a:ln>
              <a:solidFill>
                <a:srgbClr val="C00000"/>
              </a:solidFill>
              <a:prstDash val="lgDash"/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80</c:v>
                </c:pt>
                <c:pt idx="1">
                  <c:v>56</c:v>
                </c:pt>
                <c:pt idx="2">
                  <c:v>40</c:v>
                </c:pt>
                <c:pt idx="3">
                  <c:v>24</c:v>
                </c:pt>
                <c:pt idx="4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966784"/>
        <c:axId val="358973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中高端销售量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21</c:v>
                </c:pt>
                <c:pt idx="2">
                  <c:v>50</c:v>
                </c:pt>
                <c:pt idx="3">
                  <c:v>80</c:v>
                </c:pt>
                <c:pt idx="4">
                  <c:v>90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低端销量</c:v>
                </c:pt>
              </c:strCache>
            </c:strRef>
          </c:tx>
          <c:spPr>
            <a:ln>
              <a:solidFill>
                <a:srgbClr val="FFFF00"/>
              </a:solidFill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>
                <a:solidFill>
                  <a:srgbClr val="FFFF00"/>
                </a:solidFill>
                <a:prstDash val="lgDash"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</c:v>
                </c:pt>
                <c:pt idx="1">
                  <c:v>70</c:v>
                </c:pt>
                <c:pt idx="2">
                  <c:v>50</c:v>
                </c:pt>
                <c:pt idx="3">
                  <c:v>30</c:v>
                </c:pt>
                <c:pt idx="4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967808"/>
        <c:axId val="35897920"/>
      </c:lineChart>
      <c:catAx>
        <c:axId val="118966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897344"/>
        <c:crosses val="autoZero"/>
        <c:auto val="1"/>
        <c:lblAlgn val="ctr"/>
        <c:lblOffset val="100"/>
        <c:noMultiLvlLbl val="0"/>
      </c:catAx>
      <c:valAx>
        <c:axId val="35897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8966784"/>
        <c:crosses val="autoZero"/>
        <c:crossBetween val="between"/>
      </c:valAx>
      <c:valAx>
        <c:axId val="358979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18967808"/>
        <c:crosses val="max"/>
        <c:crossBetween val="between"/>
      </c:valAx>
      <c:catAx>
        <c:axId val="118967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897920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E4517A-0E22-44D1-A964-830C758C9927}" type="datetimeFigureOut">
              <a:rPr lang="zh-CN" altLang="en-US"/>
              <a:pPr>
                <a:defRPr/>
              </a:pPr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B7ABBAE-5AFC-4738-996E-20EFE67698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47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892BC14-78B3-411E-B6E4-62CF95F5ABB6}" type="datetimeFigureOut">
              <a:rPr lang="zh-CN" altLang="en-US"/>
              <a:pPr>
                <a:defRPr/>
              </a:pPr>
              <a:t>2017/5/10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5F6F76E-A55F-4D44-9809-37130F202C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80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6F76E-A55F-4D44-9809-37130F202C7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2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6F76E-A55F-4D44-9809-37130F202C7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上市策略：指上市准备方式，要可执行，如：样板点、发布信、巡展、媒体发布、材料包、配置工具，对销售如何培训，对客户怎么培训等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市场地位：要把占有率，增长率说清楚；</a:t>
            </a:r>
            <a:endParaRPr lang="en-US" altLang="zh-CN" dirty="0" smtClean="0"/>
          </a:p>
          <a:p>
            <a:r>
              <a:rPr lang="zh-CN" altLang="en-US" dirty="0" smtClean="0"/>
              <a:t>上市策略：如何把产品打入市场；</a:t>
            </a:r>
            <a:endParaRPr lang="en-US" altLang="zh-CN" dirty="0" smtClean="0"/>
          </a:p>
          <a:p>
            <a:r>
              <a:rPr lang="zh-CN" altLang="en-US" dirty="0" smtClean="0"/>
              <a:t>定价策略：是否有促销、折扣，前两年高一点，后两年低一点，是否有价格表，根据销售量来定价，不同客户不同策略；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6F76E-A55F-4D44-9809-37130F202C7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3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"/>
            <a:ext cx="9888601" cy="6884989"/>
          </a:xfrm>
          <a:prstGeom prst="rect">
            <a:avLst/>
          </a:prstGeom>
        </p:spPr>
      </p:pic>
      <p:sp>
        <p:nvSpPr>
          <p:cNvPr id="9" name="PPBand0"/>
          <p:cNvSpPr>
            <a:spLocks noGrp="1" noChangeArrowheads="1"/>
          </p:cNvSpPr>
          <p:nvPr>
            <p:ph type="ctrTitle"/>
          </p:nvPr>
        </p:nvSpPr>
        <p:spPr>
          <a:xfrm>
            <a:off x="2339752" y="3768726"/>
            <a:ext cx="7172325" cy="5778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" name="副标题 4"/>
          <p:cNvSpPr>
            <a:spLocks noGrp="1"/>
          </p:cNvSpPr>
          <p:nvPr>
            <p:ph type="subTitle" idx="4294967295"/>
          </p:nvPr>
        </p:nvSpPr>
        <p:spPr>
          <a:xfrm>
            <a:off x="2829495" y="4466432"/>
            <a:ext cx="6192837" cy="647700"/>
          </a:xfrm>
        </p:spPr>
        <p:txBody>
          <a:bodyPr/>
          <a:lstStyle/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519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HIKVISION Confidential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840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605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23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5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4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2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268413"/>
            <a:ext cx="82296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2060575"/>
            <a:ext cx="4038600" cy="403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60575"/>
            <a:ext cx="4038600" cy="403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0918-17C1-4199-B5CD-D00B1879D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268413"/>
            <a:ext cx="82296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60575"/>
            <a:ext cx="4038600" cy="403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2060575"/>
            <a:ext cx="4038600" cy="1939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1939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5F970-6F4C-40C7-8F73-04C3C80BC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09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72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10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677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09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83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64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831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31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16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5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71365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400" baseline="0">
                <a:latin typeface="Verdana" pitchFamily="34" charset="0"/>
                <a:ea typeface="微软雅黑" pitchFamily="34" charset="-122"/>
              </a:defRPr>
            </a:lvl1pPr>
            <a:lvl2pPr>
              <a:defRPr sz="2000" baseline="0">
                <a:latin typeface="Verdana" pitchFamily="34" charset="0"/>
                <a:ea typeface="微软雅黑" pitchFamily="34" charset="-122"/>
              </a:defRPr>
            </a:lvl2pPr>
            <a:lvl3pPr>
              <a:defRPr sz="1800" baseline="0">
                <a:latin typeface="Verdana" pitchFamily="34" charset="0"/>
                <a:ea typeface="微软雅黑" pitchFamily="34" charset="-122"/>
              </a:defRPr>
            </a:lvl3pPr>
            <a:lvl4pPr>
              <a:defRPr sz="1600" baseline="0">
                <a:latin typeface="Verdana" pitchFamily="34" charset="0"/>
                <a:ea typeface="微软雅黑" pitchFamily="34" charset="-122"/>
              </a:defRPr>
            </a:lvl4pPr>
            <a:lvl5pPr>
              <a:defRPr sz="16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368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349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616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708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60263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6026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12231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>
            <a:lvl1pPr>
              <a:defRPr b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86AB14-B02E-4EE2-92D3-A05201BEEC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0449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2257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0379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79249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64680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924532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0" y="646064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  <a:ea typeface="+mj-ea"/>
              </a:defRPr>
            </a:lvl1pPr>
          </a:lstStyle>
          <a:p>
            <a:pPr>
              <a:defRPr/>
            </a:pPr>
            <a:fld id="{F4F42B72-CA61-4DA2-83B8-F8F1694C199F}" type="datetime1">
              <a:rPr lang="zh-CN" altLang="en-US" smtClean="0"/>
              <a:pPr>
                <a:defRPr/>
              </a:pPr>
              <a:t>2017/5/10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/>
                </a:solidFill>
                <a:latin typeface="Arial Narrow" pitchFamily="34" charset="0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/>
              <a:t>HIKVISION Confidential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388424" y="6520259"/>
            <a:ext cx="69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  <a:ea typeface="+mj-ea"/>
              </a:defRPr>
            </a:lvl1pPr>
          </a:lstStyle>
          <a:p>
            <a:pPr>
              <a:defRPr/>
            </a:pPr>
            <a:fld id="{1246D5EF-AE18-4240-9098-5A7A4C665DF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2" r:id="rId15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pitchFamily="34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F485-53BD-4B25-80DB-D75296DD1033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412B-5C14-4042-BF31-4091E194D06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" y="0"/>
            <a:ext cx="9133880" cy="6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5564858"/>
            <a:ext cx="3167062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网关</a:t>
            </a:r>
            <a:r>
              <a:rPr lang="zh-CN" altLang="en-US" b="1" dirty="0" smtClean="0">
                <a:latin typeface="+mj-ea"/>
                <a:ea typeface="+mj-ea"/>
              </a:rPr>
              <a:t>业务部 </a:t>
            </a:r>
            <a:endParaRPr lang="en-US" altLang="zh-CN" b="1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汇报人员 </a:t>
            </a:r>
            <a:r>
              <a:rPr lang="en-US" altLang="zh-CN" dirty="0">
                <a:latin typeface="+mj-ea"/>
                <a:ea typeface="+mj-ea"/>
              </a:rPr>
              <a:t>: </a:t>
            </a:r>
            <a:r>
              <a:rPr lang="zh-CN" altLang="en-US" dirty="0">
                <a:latin typeface="+mj-ea"/>
                <a:ea typeface="+mj-ea"/>
              </a:rPr>
              <a:t>王劼</a:t>
            </a:r>
            <a:endParaRPr lang="en-US" altLang="zh-CN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汇报日期 </a:t>
            </a:r>
            <a:r>
              <a:rPr lang="en-US" altLang="zh-CN">
                <a:latin typeface="+mj-ea"/>
                <a:ea typeface="+mj-ea"/>
              </a:rPr>
              <a:t>: </a:t>
            </a:r>
            <a:r>
              <a:rPr lang="en-US" altLang="zh-CN" smtClean="0">
                <a:latin typeface="+mj-ea"/>
                <a:ea typeface="+mj-ea"/>
              </a:rPr>
              <a:t>2016-10-14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机密</a:t>
            </a:r>
            <a:r>
              <a:rPr lang="zh-CN" altLang="en-US" dirty="0"/>
              <a:t>信息</a:t>
            </a:r>
          </a:p>
        </p:txBody>
      </p:sp>
      <p:sp>
        <p:nvSpPr>
          <p:cNvPr id="7" name="PPBand0"/>
          <p:cNvSpPr txBox="1">
            <a:spLocks noChangeArrowheads="1"/>
          </p:cNvSpPr>
          <p:nvPr/>
        </p:nvSpPr>
        <p:spPr bwMode="auto">
          <a:xfrm>
            <a:off x="2771800" y="3933056"/>
            <a:ext cx="5994070" cy="77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  <a:ea typeface="微软雅黑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  <a:ea typeface="微软雅黑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  <a:ea typeface="微软雅黑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800" kern="0" dirty="0" smtClean="0">
                <a:latin typeface="+mj-ea"/>
              </a:rPr>
              <a:t>萤石</a:t>
            </a:r>
            <a:r>
              <a:rPr lang="en-US" altLang="zh-CN" sz="2800" kern="0" dirty="0" smtClean="0">
                <a:latin typeface="+mj-ea"/>
              </a:rPr>
              <a:t>w3</a:t>
            </a:r>
            <a:r>
              <a:rPr lang="zh-CN" altLang="en-US" sz="2800" kern="0" dirty="0" smtClean="0">
                <a:latin typeface="+mj-ea"/>
              </a:rPr>
              <a:t>路由市场需求说明（</a:t>
            </a:r>
            <a:r>
              <a:rPr lang="en-US" altLang="zh-CN" sz="2800" kern="0" dirty="0" smtClean="0">
                <a:latin typeface="+mj-ea"/>
              </a:rPr>
              <a:t>MRD</a:t>
            </a:r>
            <a:r>
              <a:rPr lang="zh-CN" altLang="en-US" sz="2800" kern="0" dirty="0" smtClean="0">
                <a:latin typeface="+mj-ea"/>
              </a:rPr>
              <a:t>）分析报告</a:t>
            </a:r>
            <a:endParaRPr lang="zh-CN" altLang="en-US" sz="2800" kern="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85703"/>
              </p:ext>
            </p:extLst>
          </p:nvPr>
        </p:nvGraphicFramePr>
        <p:xfrm>
          <a:off x="395288" y="3789040"/>
          <a:ext cx="7992889" cy="1437195"/>
        </p:xfrm>
        <a:graphic>
          <a:graphicData uri="http://schemas.openxmlformats.org/drawingml/2006/table">
            <a:tbl>
              <a:tblPr/>
              <a:tblGrid>
                <a:gridCol w="1907105"/>
                <a:gridCol w="1520033"/>
                <a:gridCol w="1683903"/>
                <a:gridCol w="1440924"/>
                <a:gridCol w="1440924"/>
              </a:tblGrid>
              <a:tr h="432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财务目标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季度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季度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季度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季度</a:t>
                      </a:r>
                      <a:endParaRPr kumimoji="0" lang="en-US" altLang="zh-CN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56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销售数量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15000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30000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50000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70000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87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销售收入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万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540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万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万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1260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万</a:t>
                      </a: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财务目标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7504" y="908720"/>
            <a:ext cx="8928992" cy="257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定价策略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dirty="0" smtClean="0">
                <a:latin typeface="+mn-ea"/>
              </a:rPr>
              <a:t>盈利模式是什么？如何定价？价格策略是否能产生持久利润？是否有竞争力？（详细说明，可量化、可执行）</a:t>
            </a:r>
            <a:endParaRPr kumimoji="1" lang="en-US" altLang="zh-CN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盈利模式：硬件产品获取利润</a:t>
            </a:r>
            <a:endParaRPr kumimoji="1" lang="en-US" altLang="zh-CN" sz="16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贴近</a:t>
            </a:r>
            <a:r>
              <a:rPr kumimoji="1" lang="en-US" altLang="zh-CN" sz="1600" dirty="0" smtClean="0">
                <a:latin typeface="+mn-ea"/>
              </a:rPr>
              <a:t>TP</a:t>
            </a:r>
            <a:r>
              <a:rPr kumimoji="1" lang="zh-CN" altLang="en-US" sz="1600" dirty="0" smtClean="0">
                <a:latin typeface="+mn-ea"/>
              </a:rPr>
              <a:t>和腾达主力机型定价，比其低端产品略高百分之</a:t>
            </a:r>
            <a:r>
              <a:rPr kumimoji="1" lang="en-US" altLang="zh-CN" sz="1600" dirty="0" smtClean="0">
                <a:latin typeface="+mn-ea"/>
              </a:rPr>
              <a:t>15</a:t>
            </a:r>
            <a:r>
              <a:rPr kumimoji="1" lang="zh-CN" altLang="en-US" sz="1600" dirty="0" smtClean="0">
                <a:latin typeface="+mn-ea"/>
              </a:rPr>
              <a:t>到</a:t>
            </a:r>
            <a:r>
              <a:rPr kumimoji="1" lang="en-US" altLang="zh-CN" sz="1600" dirty="0" smtClean="0">
                <a:latin typeface="+mn-ea"/>
              </a:rPr>
              <a:t>20</a:t>
            </a:r>
            <a:r>
              <a:rPr kumimoji="1" lang="zh-CN" altLang="en-US" sz="1600" dirty="0" smtClean="0">
                <a:latin typeface="+mn-ea"/>
              </a:rPr>
              <a:t>（</a:t>
            </a:r>
            <a:r>
              <a:rPr kumimoji="1" lang="en-US" altLang="zh-CN" sz="1600" dirty="0" smtClean="0">
                <a:latin typeface="+mn-ea"/>
              </a:rPr>
              <a:t>199</a:t>
            </a:r>
            <a:r>
              <a:rPr kumimoji="1" lang="zh-CN" altLang="en-US" sz="1600" dirty="0" smtClean="0">
                <a:latin typeface="+mn-ea"/>
              </a:rPr>
              <a:t>），比其高端产品低（</a:t>
            </a:r>
            <a:r>
              <a:rPr kumimoji="1" lang="en-US" altLang="zh-CN" sz="1600" dirty="0" smtClean="0">
                <a:latin typeface="+mn-ea"/>
              </a:rPr>
              <a:t>249</a:t>
            </a:r>
            <a:r>
              <a:rPr kumimoji="1" lang="zh-CN" altLang="en-US" sz="1600" dirty="0" smtClean="0">
                <a:latin typeface="+mn-ea"/>
              </a:rPr>
              <a:t>）。预期定价</a:t>
            </a:r>
            <a:r>
              <a:rPr kumimoji="1" lang="en-US" altLang="zh-CN" sz="1600" dirty="0" smtClean="0">
                <a:latin typeface="+mn-ea"/>
              </a:rPr>
              <a:t>219</a:t>
            </a:r>
            <a:r>
              <a:rPr kumimoji="1" lang="zh-CN" altLang="en-US" sz="1600" dirty="0" smtClean="0">
                <a:latin typeface="+mn-ea"/>
              </a:rPr>
              <a:t>，</a:t>
            </a:r>
            <a:endParaRPr kumimoji="1" lang="en-US" altLang="zh-CN" sz="16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600" dirty="0" smtClean="0">
                <a:latin typeface="+mn-ea"/>
              </a:rPr>
              <a:t>渠道价</a:t>
            </a:r>
            <a:r>
              <a:rPr kumimoji="1" lang="en-US" altLang="zh-CN" sz="1600" dirty="0" smtClean="0">
                <a:latin typeface="+mn-ea"/>
              </a:rPr>
              <a:t>180</a:t>
            </a:r>
            <a:r>
              <a:rPr kumimoji="1" lang="zh-CN" altLang="en-US" sz="1600" dirty="0" smtClean="0">
                <a:latin typeface="+mn-ea"/>
              </a:rPr>
              <a:t>以上。可长久盈利。</a:t>
            </a:r>
            <a:endParaRPr kumimoji="1" lang="en-US" altLang="zh-CN" sz="1600" dirty="0" smtClean="0"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关键特性需求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124744"/>
            <a:ext cx="7920880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 smtClean="0">
                <a:latin typeface="+mn-ea"/>
              </a:rPr>
              <a:t>：</a:t>
            </a:r>
            <a:r>
              <a:rPr kumimoji="1" lang="en-US" altLang="zh-CN" sz="2400" dirty="0" smtClean="0">
                <a:latin typeface="+mn-ea"/>
              </a:rPr>
              <a:t>8</a:t>
            </a:r>
            <a:r>
              <a:rPr kumimoji="1" lang="zh-CN" altLang="en-US" sz="2400" dirty="0" smtClean="0">
                <a:latin typeface="+mn-ea"/>
              </a:rPr>
              <a:t>个</a:t>
            </a:r>
            <a:r>
              <a:rPr kumimoji="1" lang="en-US" altLang="zh-CN" sz="2400" dirty="0" smtClean="0">
                <a:latin typeface="+mn-ea"/>
              </a:rPr>
              <a:t>1080P</a:t>
            </a:r>
            <a:r>
              <a:rPr kumimoji="1" lang="zh-CN" altLang="en-US" sz="2400" dirty="0" smtClean="0">
                <a:latin typeface="+mn-ea"/>
              </a:rPr>
              <a:t>摄像头接入，</a:t>
            </a:r>
            <a:endParaRPr kumimoji="1" lang="en-US" altLang="zh-CN" sz="2400" dirty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400" dirty="0">
                <a:latin typeface="+mn-ea"/>
              </a:rPr>
              <a:t>B</a:t>
            </a:r>
            <a:r>
              <a:rPr kumimoji="1" lang="zh-CN" altLang="en-US" sz="2400" dirty="0" smtClean="0">
                <a:latin typeface="+mn-ea"/>
              </a:rPr>
              <a:t>：</a:t>
            </a:r>
            <a:r>
              <a:rPr kumimoji="1" lang="en-US" altLang="zh-CN" sz="2400" dirty="0" smtClean="0">
                <a:latin typeface="+mn-ea"/>
              </a:rPr>
              <a:t>IPC</a:t>
            </a:r>
            <a:r>
              <a:rPr kumimoji="1" lang="zh-CN" altLang="en-US" sz="2400" dirty="0" smtClean="0">
                <a:latin typeface="+mn-ea"/>
              </a:rPr>
              <a:t>场景化配套，能够跟</a:t>
            </a:r>
            <a:r>
              <a:rPr kumimoji="1" lang="en-US" altLang="zh-CN" sz="2400" dirty="0" smtClean="0">
                <a:latin typeface="+mn-ea"/>
              </a:rPr>
              <a:t>IPC</a:t>
            </a:r>
            <a:r>
              <a:rPr kumimoji="1" lang="zh-CN" altLang="en-US" sz="2400" dirty="0" smtClean="0">
                <a:latin typeface="+mn-ea"/>
              </a:rPr>
              <a:t>联动，随时动态保障</a:t>
            </a:r>
            <a:r>
              <a:rPr kumimoji="1" lang="en-US" altLang="zh-CN" sz="2400" dirty="0" smtClean="0">
                <a:latin typeface="+mn-ea"/>
              </a:rPr>
              <a:t>IPC</a:t>
            </a:r>
            <a:r>
              <a:rPr kumimoji="1" lang="zh-CN" altLang="en-US" sz="2400" dirty="0" smtClean="0">
                <a:latin typeface="+mn-ea"/>
              </a:rPr>
              <a:t>接入，动态调整无线设置等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400" dirty="0" smtClean="0">
                <a:latin typeface="+mn-ea"/>
              </a:rPr>
              <a:t>C</a:t>
            </a:r>
            <a:r>
              <a:rPr kumimoji="1" lang="zh-CN" altLang="en-US" sz="2400" dirty="0" smtClean="0">
                <a:latin typeface="+mn-ea"/>
              </a:rPr>
              <a:t>：家用版可并发</a:t>
            </a:r>
            <a:r>
              <a:rPr kumimoji="1" lang="en-US" altLang="zh-CN" sz="2400" dirty="0" smtClean="0">
                <a:latin typeface="+mn-ea"/>
              </a:rPr>
              <a:t>30</a:t>
            </a:r>
            <a:r>
              <a:rPr kumimoji="1" lang="zh-CN" altLang="en-US" sz="2400" dirty="0" smtClean="0">
                <a:latin typeface="+mn-ea"/>
              </a:rPr>
              <a:t>个以上用户（一般别墅用户有</a:t>
            </a:r>
            <a:r>
              <a:rPr kumimoji="1" lang="en-US" altLang="zh-CN" sz="2400" dirty="0" smtClean="0">
                <a:latin typeface="+mn-ea"/>
              </a:rPr>
              <a:t>20</a:t>
            </a:r>
            <a:r>
              <a:rPr kumimoji="1" lang="zh-CN" altLang="en-US" sz="2400" dirty="0">
                <a:latin typeface="+mn-ea"/>
              </a:rPr>
              <a:t>多</a:t>
            </a:r>
            <a:r>
              <a:rPr kumimoji="1" lang="zh-CN" altLang="en-US" sz="2400" dirty="0" smtClean="0">
                <a:latin typeface="+mn-ea"/>
              </a:rPr>
              <a:t>个智能设备，其中四到五个</a:t>
            </a:r>
            <a:r>
              <a:rPr kumimoji="1" lang="en-US" altLang="zh-CN" sz="2400" dirty="0" smtClean="0">
                <a:latin typeface="+mn-ea"/>
              </a:rPr>
              <a:t>IPC</a:t>
            </a:r>
            <a:r>
              <a:rPr kumimoji="1" lang="zh-CN" altLang="en-US" sz="2400" dirty="0" smtClean="0">
                <a:latin typeface="+mn-ea"/>
              </a:rPr>
              <a:t>，</a:t>
            </a:r>
            <a:r>
              <a:rPr kumimoji="1" lang="en-US" altLang="zh-CN" sz="2400" dirty="0" smtClean="0">
                <a:latin typeface="+mn-ea"/>
              </a:rPr>
              <a:t>5</a:t>
            </a:r>
            <a:r>
              <a:rPr kumimoji="1" lang="zh-CN" altLang="en-US" sz="2400" dirty="0" smtClean="0">
                <a:latin typeface="+mn-ea"/>
              </a:rPr>
              <a:t>到</a:t>
            </a:r>
            <a:r>
              <a:rPr kumimoji="1" lang="en-US" altLang="zh-CN" sz="2400" dirty="0" smtClean="0">
                <a:latin typeface="+mn-ea"/>
              </a:rPr>
              <a:t>10</a:t>
            </a:r>
            <a:r>
              <a:rPr kumimoji="1" lang="zh-CN" altLang="en-US" sz="2400" dirty="0" smtClean="0">
                <a:latin typeface="+mn-ea"/>
              </a:rPr>
              <a:t>个手机终端等），商业版需要并发达到</a:t>
            </a:r>
            <a:r>
              <a:rPr kumimoji="1" lang="en-US" altLang="zh-CN" sz="2400" dirty="0" smtClean="0">
                <a:latin typeface="+mn-ea"/>
              </a:rPr>
              <a:t>50</a:t>
            </a:r>
            <a:r>
              <a:rPr kumimoji="1" lang="zh-CN" altLang="en-US" sz="2400" dirty="0" smtClean="0">
                <a:latin typeface="+mn-ea"/>
              </a:rPr>
              <a:t>到</a:t>
            </a:r>
            <a:r>
              <a:rPr kumimoji="1" lang="en-US" altLang="zh-CN" sz="2400" dirty="0" smtClean="0">
                <a:latin typeface="+mn-ea"/>
              </a:rPr>
              <a:t>100</a:t>
            </a:r>
            <a:r>
              <a:rPr kumimoji="1" lang="zh-CN" altLang="en-US" sz="2400" dirty="0" smtClean="0">
                <a:latin typeface="+mn-ea"/>
              </a:rPr>
              <a:t>个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400" dirty="0" smtClean="0">
                <a:latin typeface="+mn-ea"/>
              </a:rPr>
              <a:t>D:  </a:t>
            </a:r>
            <a:r>
              <a:rPr kumimoji="1" lang="zh-CN" altLang="en-US" sz="2400" dirty="0">
                <a:latin typeface="+mn-ea"/>
              </a:rPr>
              <a:t>京</a:t>
            </a:r>
            <a:r>
              <a:rPr kumimoji="1" lang="zh-CN" altLang="en-US" sz="2400" dirty="0" smtClean="0">
                <a:latin typeface="+mn-ea"/>
              </a:rPr>
              <a:t>东面价应低于</a:t>
            </a:r>
            <a:r>
              <a:rPr kumimoji="1" lang="en-US" altLang="zh-CN" sz="2400" dirty="0" smtClean="0">
                <a:latin typeface="+mn-ea"/>
              </a:rPr>
              <a:t>219</a:t>
            </a:r>
            <a:endParaRPr kumimoji="1"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48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092DD-3A81-4CCB-825E-A29ED48F70D9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552" y="1124744"/>
            <a:ext cx="792088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技术方案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400" dirty="0" smtClean="0">
                <a:latin typeface="+mn-ea"/>
              </a:rPr>
              <a:t>A</a:t>
            </a:r>
            <a:r>
              <a:rPr kumimoji="1" lang="zh-CN" altLang="en-US" sz="2400" dirty="0" smtClean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</a:rPr>
              <a:t>高</a:t>
            </a:r>
            <a:r>
              <a:rPr kumimoji="1" lang="zh-CN" altLang="en-US" sz="2400" dirty="0" smtClean="0">
                <a:latin typeface="+mn-ea"/>
              </a:rPr>
              <a:t>通</a:t>
            </a:r>
            <a:r>
              <a:rPr kumimoji="1" lang="en-US" altLang="zh-CN" sz="2400" dirty="0" smtClean="0">
                <a:latin typeface="+mn-ea"/>
              </a:rPr>
              <a:t>4019</a:t>
            </a:r>
            <a:r>
              <a:rPr kumimoji="1" lang="zh-CN" altLang="en-US" sz="2400" dirty="0" smtClean="0">
                <a:latin typeface="+mn-ea"/>
              </a:rPr>
              <a:t>方案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400" dirty="0" smtClean="0">
                <a:latin typeface="+mn-ea"/>
              </a:rPr>
              <a:t>B</a:t>
            </a:r>
            <a:r>
              <a:rPr kumimoji="1" lang="zh-CN" altLang="en-US" sz="2400" dirty="0" smtClean="0">
                <a:latin typeface="+mn-ea"/>
              </a:rPr>
              <a:t>：博通</a:t>
            </a:r>
            <a:r>
              <a:rPr kumimoji="1" lang="en-US" altLang="zh-CN" sz="2400" dirty="0" smtClean="0">
                <a:latin typeface="+mn-ea"/>
              </a:rPr>
              <a:t>47189</a:t>
            </a:r>
            <a:r>
              <a:rPr kumimoji="1" lang="zh-CN" altLang="en-US" sz="2400" dirty="0" smtClean="0">
                <a:latin typeface="+mn-ea"/>
              </a:rPr>
              <a:t>方案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2400" dirty="0">
              <a:latin typeface="+mn-ea"/>
            </a:endParaRPr>
          </a:p>
          <a:p>
            <a:pPr algn="just">
              <a:lnSpc>
                <a:spcPct val="130000"/>
              </a:lnSpc>
            </a:pP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关键技术评估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400" dirty="0" smtClean="0">
                <a:latin typeface="+mn-ea"/>
              </a:rPr>
              <a:t>A</a:t>
            </a:r>
            <a:r>
              <a:rPr kumimoji="1" lang="zh-CN" altLang="en-US" sz="2400" dirty="0" smtClean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</a:rPr>
              <a:t>高</a:t>
            </a:r>
            <a:r>
              <a:rPr kumimoji="1" lang="zh-CN" altLang="en-US" sz="2400" dirty="0" smtClean="0">
                <a:latin typeface="+mn-ea"/>
              </a:rPr>
              <a:t>通</a:t>
            </a:r>
            <a:r>
              <a:rPr kumimoji="1" lang="en-US" altLang="zh-CN" sz="2400" dirty="0" smtClean="0">
                <a:latin typeface="+mn-ea"/>
              </a:rPr>
              <a:t>4019DEMO</a:t>
            </a:r>
            <a:r>
              <a:rPr kumimoji="1" lang="zh-CN" altLang="en-US" sz="2400" dirty="0" smtClean="0">
                <a:latin typeface="+mn-ea"/>
              </a:rPr>
              <a:t>板已经在我公司测试部的残酷干扰环境做过长期稳定测试，可以比较稳定的接入</a:t>
            </a:r>
            <a:r>
              <a:rPr kumimoji="1" lang="en-US" altLang="zh-CN" sz="2400" dirty="0" smtClean="0">
                <a:latin typeface="+mn-ea"/>
              </a:rPr>
              <a:t>8</a:t>
            </a:r>
            <a:r>
              <a:rPr kumimoji="1" lang="zh-CN" altLang="en-US" sz="2400" dirty="0" smtClean="0">
                <a:latin typeface="+mn-ea"/>
              </a:rPr>
              <a:t>个</a:t>
            </a:r>
            <a:r>
              <a:rPr kumimoji="1" lang="en-US" altLang="zh-CN" sz="2400" dirty="0" smtClean="0">
                <a:latin typeface="+mn-ea"/>
              </a:rPr>
              <a:t>IPC</a:t>
            </a:r>
          </a:p>
          <a:p>
            <a:pPr algn="just">
              <a:lnSpc>
                <a:spcPct val="130000"/>
              </a:lnSpc>
            </a:pPr>
            <a:endParaRPr kumimoji="1" lang="en-US" altLang="zh-CN" sz="2400" dirty="0" smtClean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差异化分析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安防特性：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2276872"/>
            <a:ext cx="796834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prstClr val="black"/>
                </a:solidFill>
              </a:rPr>
              <a:t>快速提醒用户</a:t>
            </a:r>
            <a:r>
              <a:rPr lang="en-US" altLang="zh-CN" b="1" dirty="0" smtClean="0">
                <a:solidFill>
                  <a:prstClr val="black"/>
                </a:solidFill>
              </a:rPr>
              <a:t>IPC</a:t>
            </a:r>
            <a:r>
              <a:rPr lang="zh-CN" altLang="en-US" b="1" dirty="0" smtClean="0">
                <a:solidFill>
                  <a:prstClr val="black"/>
                </a:solidFill>
              </a:rPr>
              <a:t>位置不合适（需</a:t>
            </a:r>
            <a:r>
              <a:rPr lang="en-US" altLang="zh-CN" b="1" dirty="0" smtClean="0">
                <a:solidFill>
                  <a:prstClr val="black"/>
                </a:solidFill>
              </a:rPr>
              <a:t>WEB</a:t>
            </a:r>
            <a:r>
              <a:rPr lang="zh-CN" altLang="en-US" b="1" dirty="0" smtClean="0">
                <a:solidFill>
                  <a:prstClr val="black"/>
                </a:solidFill>
              </a:rPr>
              <a:t>，</a:t>
            </a:r>
            <a:r>
              <a:rPr lang="en-US" altLang="zh-CN" b="1" dirty="0" smtClean="0">
                <a:solidFill>
                  <a:prstClr val="black"/>
                </a:solidFill>
              </a:rPr>
              <a:t>APP</a:t>
            </a:r>
            <a:r>
              <a:rPr lang="zh-CN" altLang="en-US" b="1" dirty="0" smtClean="0">
                <a:solidFill>
                  <a:prstClr val="black"/>
                </a:solidFill>
              </a:rPr>
              <a:t>和网关部配合）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</a:rPr>
              <a:t>     </a:t>
            </a:r>
            <a:r>
              <a:rPr lang="zh-CN" altLang="en-US" dirty="0" smtClean="0">
                <a:solidFill>
                  <a:prstClr val="black"/>
                </a:solidFill>
              </a:rPr>
              <a:t>目的：减少因位置导致的网络卡顿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prstClr val="black"/>
                </a:solidFill>
              </a:rPr>
              <a:t>保障</a:t>
            </a:r>
            <a:r>
              <a:rPr lang="en-US" altLang="zh-CN" b="1" dirty="0" smtClean="0">
                <a:solidFill>
                  <a:prstClr val="black"/>
                </a:solidFill>
              </a:rPr>
              <a:t>IPC</a:t>
            </a:r>
            <a:r>
              <a:rPr lang="zh-CN" altLang="en-US" b="1" dirty="0" smtClean="0">
                <a:solidFill>
                  <a:prstClr val="black"/>
                </a:solidFill>
              </a:rPr>
              <a:t>使用，引导用户踢掉非</a:t>
            </a:r>
            <a:r>
              <a:rPr lang="en-US" altLang="zh-CN" b="1" dirty="0" smtClean="0">
                <a:solidFill>
                  <a:prstClr val="black"/>
                </a:solidFill>
              </a:rPr>
              <a:t>IPC</a:t>
            </a:r>
            <a:r>
              <a:rPr lang="zh-CN" altLang="en-US" b="1" dirty="0" smtClean="0">
                <a:solidFill>
                  <a:prstClr val="black"/>
                </a:solidFill>
              </a:rPr>
              <a:t>类故障设备，保障</a:t>
            </a:r>
            <a:r>
              <a:rPr lang="en-US" altLang="zh-CN" b="1" dirty="0" smtClean="0">
                <a:solidFill>
                  <a:prstClr val="black"/>
                </a:solidFill>
              </a:rPr>
              <a:t>IPC</a:t>
            </a:r>
            <a:r>
              <a:rPr lang="zh-CN" altLang="en-US" b="1" dirty="0">
                <a:solidFill>
                  <a:prstClr val="black"/>
                </a:solidFill>
              </a:rPr>
              <a:t>优先（需</a:t>
            </a:r>
            <a:r>
              <a:rPr lang="en-US" altLang="zh-CN" b="1" dirty="0">
                <a:solidFill>
                  <a:prstClr val="black"/>
                </a:solidFill>
              </a:rPr>
              <a:t>WEB</a:t>
            </a:r>
            <a:r>
              <a:rPr lang="zh-CN" altLang="en-US" b="1" dirty="0">
                <a:solidFill>
                  <a:prstClr val="black"/>
                </a:solidFill>
              </a:rPr>
              <a:t>，</a:t>
            </a:r>
            <a:r>
              <a:rPr lang="en-US" altLang="zh-CN" b="1" dirty="0">
                <a:solidFill>
                  <a:prstClr val="black"/>
                </a:solidFill>
              </a:rPr>
              <a:t>APP</a:t>
            </a:r>
            <a:r>
              <a:rPr lang="zh-CN" altLang="en-US" b="1" dirty="0">
                <a:solidFill>
                  <a:prstClr val="black"/>
                </a:solidFill>
              </a:rPr>
              <a:t>和网关部配合</a:t>
            </a:r>
            <a:r>
              <a:rPr lang="zh-CN" altLang="en-US" b="1" dirty="0" smtClean="0">
                <a:solidFill>
                  <a:prstClr val="black"/>
                </a:solidFill>
              </a:rPr>
              <a:t>）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r>
              <a:rPr lang="en-US" altLang="zh-CN" b="1" dirty="0" smtClean="0">
                <a:solidFill>
                  <a:prstClr val="black"/>
                </a:solidFill>
              </a:rPr>
              <a:t>      </a:t>
            </a:r>
            <a:r>
              <a:rPr lang="zh-CN" altLang="en-US" dirty="0" smtClean="0">
                <a:solidFill>
                  <a:prstClr val="black"/>
                </a:solidFill>
              </a:rPr>
              <a:t>目的：减少过差终端（类似红米手机，</a:t>
            </a:r>
            <a:r>
              <a:rPr lang="en-US" altLang="zh-CN" dirty="0" smtClean="0">
                <a:solidFill>
                  <a:prstClr val="black"/>
                </a:solidFill>
              </a:rPr>
              <a:t>WIFI</a:t>
            </a:r>
            <a:r>
              <a:rPr lang="zh-CN" altLang="en-US" dirty="0" smtClean="0">
                <a:solidFill>
                  <a:prstClr val="black"/>
                </a:solidFill>
              </a:rPr>
              <a:t>插座类设备）导致的网络卡顿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prstClr val="black"/>
                </a:solidFill>
              </a:rPr>
              <a:t>IPC</a:t>
            </a:r>
            <a:r>
              <a:rPr lang="zh-CN" altLang="en-US" b="1" dirty="0" smtClean="0">
                <a:solidFill>
                  <a:prstClr val="black"/>
                </a:solidFill>
              </a:rPr>
              <a:t>与网关之间的私有协议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prstClr val="black"/>
                </a:solidFill>
              </a:rPr>
              <a:t>提供每个</a:t>
            </a:r>
            <a:r>
              <a:rPr lang="en-US" altLang="zh-CN" b="1" dirty="0" smtClean="0">
                <a:solidFill>
                  <a:prstClr val="black"/>
                </a:solidFill>
              </a:rPr>
              <a:t>IPC</a:t>
            </a:r>
            <a:r>
              <a:rPr lang="zh-CN" altLang="en-US" b="1" dirty="0" smtClean="0">
                <a:solidFill>
                  <a:prstClr val="black"/>
                </a:solidFill>
              </a:rPr>
              <a:t>的通信健康程度和状态，以及重要数据，比如掉线次数和占用带宽等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prstClr val="black"/>
                </a:solidFill>
              </a:rPr>
              <a:t>ATF</a:t>
            </a:r>
            <a:r>
              <a:rPr lang="zh-CN" altLang="en-US" b="1" dirty="0" smtClean="0">
                <a:solidFill>
                  <a:prstClr val="black"/>
                </a:solidFill>
              </a:rPr>
              <a:t>机制，通过技术手段，将有问题的终端进行限制，切用户不会将问题归结到我公司的</a:t>
            </a:r>
            <a:r>
              <a:rPr lang="en-US" altLang="zh-CN" b="1" dirty="0" smtClean="0">
                <a:solidFill>
                  <a:prstClr val="black"/>
                </a:solidFill>
              </a:rPr>
              <a:t>IPC</a:t>
            </a:r>
            <a:r>
              <a:rPr lang="zh-CN" altLang="en-US" b="1" dirty="0" smtClean="0">
                <a:solidFill>
                  <a:prstClr val="black"/>
                </a:solidFill>
              </a:rPr>
              <a:t>和网关设备上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</a:rPr>
              <a:t>    </a:t>
            </a:r>
            <a:r>
              <a:rPr lang="en-US" altLang="zh-CN" dirty="0" smtClean="0">
                <a:solidFill>
                  <a:prstClr val="black"/>
                </a:solidFill>
              </a:rPr>
              <a:t>——</a:t>
            </a:r>
            <a:r>
              <a:rPr lang="zh-CN" altLang="en-US" dirty="0">
                <a:solidFill>
                  <a:prstClr val="black"/>
                </a:solidFill>
              </a:rPr>
              <a:t>红</a:t>
            </a:r>
            <a:r>
              <a:rPr lang="zh-CN" altLang="en-US" dirty="0" smtClean="0">
                <a:solidFill>
                  <a:prstClr val="black"/>
                </a:solidFill>
              </a:rPr>
              <a:t>米手机案例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prstClr val="black"/>
                </a:solidFill>
              </a:rPr>
              <a:t>商用环境下的</a:t>
            </a:r>
            <a:r>
              <a:rPr lang="en-US" altLang="zh-CN" b="1" dirty="0" smtClean="0">
                <a:solidFill>
                  <a:prstClr val="black"/>
                </a:solidFill>
              </a:rPr>
              <a:t>IPC</a:t>
            </a:r>
            <a:r>
              <a:rPr lang="zh-CN" altLang="en-US" b="1" dirty="0" smtClean="0">
                <a:solidFill>
                  <a:prstClr val="black"/>
                </a:solidFill>
              </a:rPr>
              <a:t>带宽自动保障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 smtClean="0">
                <a:solidFill>
                  <a:prstClr val="black"/>
                </a:solidFill>
              </a:rPr>
              <a:t>     </a:t>
            </a:r>
            <a:r>
              <a:rPr lang="zh-CN" altLang="en-US" dirty="0" smtClean="0">
                <a:solidFill>
                  <a:prstClr val="black"/>
                </a:solidFill>
              </a:rPr>
              <a:t>可以自动适配</a:t>
            </a:r>
            <a:r>
              <a:rPr lang="en-US" altLang="zh-CN" dirty="0" smtClean="0">
                <a:solidFill>
                  <a:prstClr val="black"/>
                </a:solidFill>
              </a:rPr>
              <a:t>IPC</a:t>
            </a:r>
            <a:r>
              <a:rPr lang="zh-CN" altLang="en-US" dirty="0" smtClean="0">
                <a:solidFill>
                  <a:prstClr val="black"/>
                </a:solidFill>
              </a:rPr>
              <a:t>型号，保障其最好的带宽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b="1" dirty="0" smtClean="0">
              <a:solidFill>
                <a:prstClr val="black"/>
              </a:solidFill>
            </a:endParaRPr>
          </a:p>
          <a:p>
            <a:endParaRPr lang="en-US" altLang="zh-CN" sz="1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72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里程碑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95F970-6F4C-40C7-8F73-04C3C80BCB0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3528" y="601199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>
                <a:solidFill>
                  <a:schemeClr val="accent2"/>
                </a:solidFill>
              </a:rPr>
              <a:t>说明：项目的关键里程碑（样机、生产发布、上市等）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23204"/>
              </p:ext>
            </p:extLst>
          </p:nvPr>
        </p:nvGraphicFramePr>
        <p:xfrm>
          <a:off x="1187624" y="1412776"/>
          <a:ext cx="6624736" cy="4042160"/>
        </p:xfrm>
        <a:graphic>
          <a:graphicData uri="http://schemas.openxmlformats.org/drawingml/2006/table">
            <a:tbl>
              <a:tblPr/>
              <a:tblGrid>
                <a:gridCol w="3343914"/>
                <a:gridCol w="3280822"/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里程碑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日期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8665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形成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PRD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并成功立项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2016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5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硬件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PCB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等工作完成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2017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5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开模完成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                  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2017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5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市场发布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                    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2017</a:t>
                      </a:r>
                      <a:r>
                        <a:rPr lang="zh-CN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年</a:t>
                      </a:r>
                      <a:r>
                        <a:rPr lang="en-US" altLang="zh-CN" sz="14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7</a:t>
                      </a:r>
                      <a:r>
                        <a:rPr lang="zh-CN" altLang="en-US" sz="1400" b="0" i="0" u="none" strike="noStrike" baseline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207250" cy="566737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订单履行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制造</a:t>
            </a:r>
            <a:r>
              <a:rPr lang="en-US" altLang="zh-CN" dirty="0" smtClean="0"/>
              <a:t>/</a:t>
            </a:r>
            <a:r>
              <a:rPr lang="zh-CN" altLang="en-US" dirty="0" smtClean="0"/>
              <a:t>采购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服务策略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395536" y="5949280"/>
            <a:ext cx="8424863" cy="57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b="0" dirty="0">
                <a:solidFill>
                  <a:schemeClr val="accent2"/>
                </a:solidFill>
                <a:latin typeface="宋体" pitchFamily="2" charset="-122"/>
              </a:rPr>
              <a:t>说明</a:t>
            </a:r>
            <a:r>
              <a:rPr kumimoji="1" lang="zh-CN" altLang="en-US" b="0" dirty="0" smtClean="0">
                <a:solidFill>
                  <a:schemeClr val="accent2"/>
                </a:solidFill>
                <a:latin typeface="宋体" pitchFamily="2" charset="-122"/>
              </a:rPr>
              <a:t>：如</a:t>
            </a:r>
            <a:r>
              <a:rPr kumimoji="1"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产线的制造能力、交货周期、关键物料采购、成本控制、供应商管理、试制，</a:t>
            </a:r>
            <a:r>
              <a:rPr kumimoji="1" lang="zh-CN" altLang="en-US" dirty="0" smtClean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kumimoji="1" lang="zh-CN" altLang="en-US" dirty="0">
                <a:solidFill>
                  <a:schemeClr val="accent2"/>
                </a:solidFill>
                <a:latin typeface="宋体" pitchFamily="2" charset="-122"/>
              </a:rPr>
              <a:t>销售</a:t>
            </a:r>
            <a:r>
              <a:rPr kumimoji="1" lang="zh-CN" altLang="en-US" dirty="0" smtClean="0">
                <a:solidFill>
                  <a:schemeClr val="accent2"/>
                </a:solidFill>
                <a:latin typeface="宋体" pitchFamily="2" charset="-122"/>
              </a:rPr>
              <a:t>渠道</a:t>
            </a:r>
            <a:r>
              <a:rPr kumimoji="1" lang="zh-CN" altLang="en-US" dirty="0">
                <a:solidFill>
                  <a:schemeClr val="accent2"/>
                </a:solidFill>
                <a:latin typeface="宋体" pitchFamily="2" charset="-122"/>
              </a:rPr>
              <a:t>的技术支持、售后服务策略</a:t>
            </a:r>
            <a:r>
              <a:rPr kumimoji="1"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。</a:t>
            </a:r>
            <a:endParaRPr kumimoji="1" lang="en-US" altLang="zh-CN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124744"/>
            <a:ext cx="792088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制造能力：我司当前产线日交付能力超过</a:t>
            </a:r>
            <a:r>
              <a:rPr kumimoji="1" lang="en-US" altLang="zh-CN" sz="2400" dirty="0" smtClean="0">
                <a:latin typeface="+mn-ea"/>
              </a:rPr>
              <a:t>300</a:t>
            </a:r>
            <a:r>
              <a:rPr kumimoji="1" lang="zh-CN" altLang="en-US" sz="2400" dirty="0" smtClean="0">
                <a:latin typeface="+mn-ea"/>
              </a:rPr>
              <a:t>台</a:t>
            </a:r>
            <a:r>
              <a:rPr kumimoji="1" lang="en-US" altLang="zh-CN" sz="2400" dirty="0" smtClean="0">
                <a:latin typeface="+mn-ea"/>
              </a:rPr>
              <a:t>/</a:t>
            </a:r>
            <a:r>
              <a:rPr kumimoji="1" lang="zh-CN" altLang="en-US" sz="2400" dirty="0" smtClean="0">
                <a:latin typeface="+mn-ea"/>
              </a:rPr>
              <a:t>线。后期迁出到</a:t>
            </a:r>
            <a:r>
              <a:rPr kumimoji="1" lang="en-US" altLang="zh-CN" sz="2400" dirty="0" smtClean="0">
                <a:latin typeface="+mn-ea"/>
              </a:rPr>
              <a:t>OEM</a:t>
            </a:r>
            <a:r>
              <a:rPr kumimoji="1" lang="zh-CN" altLang="en-US" sz="2400" dirty="0" smtClean="0">
                <a:latin typeface="+mn-ea"/>
              </a:rPr>
              <a:t>厂家代工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交货周期：最长四周，最短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周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关键物料采购：核心芯片</a:t>
            </a:r>
            <a:r>
              <a:rPr kumimoji="1" lang="en-US" altLang="zh-CN" sz="2400" dirty="0" smtClean="0">
                <a:latin typeface="+mn-ea"/>
              </a:rPr>
              <a:t>2</a:t>
            </a:r>
            <a:r>
              <a:rPr kumimoji="1" lang="zh-CN" altLang="en-US" sz="2400" dirty="0" smtClean="0">
                <a:latin typeface="+mn-ea"/>
              </a:rPr>
              <a:t>周，</a:t>
            </a:r>
            <a:r>
              <a:rPr kumimoji="1" lang="en-US" altLang="zh-CN" sz="2400" dirty="0" smtClean="0">
                <a:latin typeface="+mn-ea"/>
              </a:rPr>
              <a:t>PCB</a:t>
            </a:r>
            <a:r>
              <a:rPr kumimoji="1" lang="zh-CN" altLang="en-US" sz="2400" dirty="0" smtClean="0">
                <a:latin typeface="+mn-ea"/>
              </a:rPr>
              <a:t>最长</a:t>
            </a:r>
            <a:r>
              <a:rPr kumimoji="1" lang="en-US" altLang="zh-CN" sz="2400" dirty="0" smtClean="0">
                <a:latin typeface="+mn-ea"/>
              </a:rPr>
              <a:t>4</a:t>
            </a:r>
            <a:r>
              <a:rPr kumimoji="1" lang="zh-CN" altLang="en-US" sz="2400" dirty="0" smtClean="0">
                <a:latin typeface="+mn-ea"/>
              </a:rPr>
              <a:t>周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成本控制：良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400" dirty="0">
                <a:latin typeface="+mn-ea"/>
              </a:rPr>
              <a:t>供应</a:t>
            </a:r>
            <a:r>
              <a:rPr kumimoji="1" lang="zh-CN" altLang="en-US" sz="2400" dirty="0" smtClean="0">
                <a:latin typeface="+mn-ea"/>
              </a:rPr>
              <a:t>商管理：良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试制：简单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销售技术支持：当前技术支持人员经简单培训即可</a:t>
            </a:r>
            <a:endParaRPr kumimoji="1" lang="en-US" altLang="zh-CN" sz="2400" dirty="0" smtClean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400" dirty="0" smtClean="0">
                <a:latin typeface="+mn-ea"/>
              </a:rPr>
              <a:t>售后服务：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年保修</a:t>
            </a:r>
            <a:endParaRPr kumimoji="1" lang="en-US" altLang="zh-CN" sz="2400" dirty="0" smtClean="0"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207250" cy="566737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营销策略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8264" y="6453188"/>
            <a:ext cx="2133600" cy="365125"/>
          </a:xfrm>
        </p:spPr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27508"/>
              </p:ext>
            </p:extLst>
          </p:nvPr>
        </p:nvGraphicFramePr>
        <p:xfrm>
          <a:off x="251520" y="1124745"/>
          <a:ext cx="8136903" cy="4680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7"/>
                <a:gridCol w="4730758"/>
                <a:gridCol w="1797688"/>
              </a:tblGrid>
              <a:tr h="65860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营销策略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具体描述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2"/>
                          </a:solidFill>
                        </a:rPr>
                        <a:t>备注说明</a:t>
                      </a:r>
                      <a:endParaRPr lang="zh-CN" alt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245037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市场定位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i="0" dirty="0" smtClean="0">
                          <a:solidFill>
                            <a:srgbClr val="00B050"/>
                          </a:solidFill>
                        </a:rPr>
                        <a:t>产品在正式发布后三个月到半年时间达到和稳定到月销量超</a:t>
                      </a:r>
                      <a:r>
                        <a:rPr lang="en-US" altLang="zh-CN" sz="1400" b="1" i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zh-CN" altLang="en-US" sz="1400" b="1" i="0" dirty="0" smtClean="0">
                          <a:solidFill>
                            <a:srgbClr val="00B050"/>
                          </a:solidFill>
                        </a:rPr>
                        <a:t>万台。每台毛利</a:t>
                      </a:r>
                      <a:r>
                        <a:rPr lang="en-US" altLang="zh-CN" sz="1400" b="1" i="0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r>
                        <a:rPr lang="zh-CN" altLang="en-US" sz="1400" b="1" i="0" dirty="0" smtClean="0">
                          <a:solidFill>
                            <a:srgbClr val="00B050"/>
                          </a:solidFill>
                        </a:rPr>
                        <a:t>元左右。渠道预留毛利</a:t>
                      </a:r>
                      <a:r>
                        <a:rPr lang="en-US" altLang="zh-CN" sz="1400" b="1" i="0" dirty="0" smtClean="0">
                          <a:solidFill>
                            <a:srgbClr val="00B050"/>
                          </a:solidFill>
                        </a:rPr>
                        <a:t>30</a:t>
                      </a:r>
                      <a:r>
                        <a:rPr lang="zh-CN" altLang="en-US" sz="1400" b="1" i="0" dirty="0" smtClean="0">
                          <a:solidFill>
                            <a:srgbClr val="00B050"/>
                          </a:solidFill>
                        </a:rPr>
                        <a:t>元。产品终端售价</a:t>
                      </a:r>
                      <a:r>
                        <a:rPr lang="en-US" altLang="zh-CN" sz="1400" b="1" i="0" dirty="0" smtClean="0">
                          <a:solidFill>
                            <a:srgbClr val="00B050"/>
                          </a:solidFill>
                        </a:rPr>
                        <a:t>219</a:t>
                      </a:r>
                      <a:r>
                        <a:rPr lang="zh-CN" altLang="en-US" sz="1400" b="1" i="0" dirty="0" smtClean="0">
                          <a:solidFill>
                            <a:srgbClr val="00B050"/>
                          </a:solidFill>
                        </a:rPr>
                        <a:t>元，渠道发货价</a:t>
                      </a:r>
                      <a:r>
                        <a:rPr lang="en-US" altLang="zh-CN" sz="1400" b="1" i="0" dirty="0" smtClean="0">
                          <a:solidFill>
                            <a:srgbClr val="00B050"/>
                          </a:solidFill>
                        </a:rPr>
                        <a:t>180</a:t>
                      </a:r>
                      <a:r>
                        <a:rPr lang="zh-CN" altLang="en-US" sz="1400" b="1" i="0" dirty="0" smtClean="0">
                          <a:solidFill>
                            <a:srgbClr val="00B050"/>
                          </a:solidFill>
                        </a:rPr>
                        <a:t>以上。</a:t>
                      </a:r>
                      <a:endParaRPr lang="en-US" altLang="zh-CN" sz="1400" b="1" i="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1531837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上市策略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如何上市，如何进入细分的市场？准入市场目标？如何在市场树立品牌（详细描述、可量化、可执行）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i="0" dirty="0" smtClean="0">
                          <a:solidFill>
                            <a:srgbClr val="00B050"/>
                          </a:solidFill>
                        </a:rPr>
                        <a:t>京东做首发，首发日</a:t>
                      </a:r>
                      <a:r>
                        <a:rPr lang="en-US" altLang="zh-CN" sz="1400" i="0" dirty="0" smtClean="0">
                          <a:solidFill>
                            <a:srgbClr val="00B050"/>
                          </a:solidFill>
                        </a:rPr>
                        <a:t>199</a:t>
                      </a:r>
                      <a:r>
                        <a:rPr lang="zh-CN" altLang="en-US" sz="1400" i="0" dirty="0" smtClean="0">
                          <a:solidFill>
                            <a:srgbClr val="00B050"/>
                          </a:solidFill>
                        </a:rPr>
                        <a:t>元促销。</a:t>
                      </a:r>
                      <a:endParaRPr lang="en-US" altLang="zh-CN" sz="1400" i="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zh-CN" altLang="en-US" sz="1400" b="1" i="0" dirty="0" smtClean="0">
                          <a:solidFill>
                            <a:srgbClr val="FF0000"/>
                          </a:solidFill>
                        </a:rPr>
                        <a:t>营销准备：网络、媒体等宣传渠道和方式，多方测评</a:t>
                      </a:r>
                      <a:endParaRPr lang="en-US" altLang="zh-CN" sz="1400" b="1" i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dirty="0" smtClean="0">
                          <a:solidFill>
                            <a:srgbClr val="FF0000"/>
                          </a:solidFill>
                        </a:rPr>
                        <a:t>渠道和售后培训</a:t>
                      </a:r>
                      <a:endParaRPr lang="en-US" altLang="zh-CN" sz="1400" b="1" i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400" i="0" dirty="0" smtClean="0">
                          <a:solidFill>
                            <a:srgbClr val="00B050"/>
                          </a:solidFill>
                        </a:rPr>
                        <a:t>老客户、新客户公告策略等</a:t>
                      </a:r>
                      <a:endParaRPr lang="zh-CN" altLang="en-US" sz="1400" i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1245037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渠道策略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直销？分销？捆绑销售？我司市场平台不能覆盖，建议如何建立市场渠道？成熟产品可不写。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607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资源预算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535" y="6309320"/>
            <a:ext cx="8424863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r>
              <a:rPr kumimoji="1" lang="zh-CN" altLang="en-US" sz="1600" b="0" i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说明</a:t>
            </a:r>
            <a:r>
              <a:rPr kumimoji="1" lang="zh-CN" altLang="en-US" sz="1600" b="0" i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：新产品开发项目的人力资源，特殊的设备等</a:t>
            </a:r>
            <a:endParaRPr kumimoji="1" lang="en-US" altLang="zh-CN" sz="1600" b="0" i="1" dirty="0" smtClean="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72921"/>
              </p:ext>
            </p:extLst>
          </p:nvPr>
        </p:nvGraphicFramePr>
        <p:xfrm>
          <a:off x="1043608" y="1340768"/>
          <a:ext cx="6552728" cy="4007504"/>
        </p:xfrm>
        <a:graphic>
          <a:graphicData uri="http://schemas.openxmlformats.org/drawingml/2006/table">
            <a:tbl>
              <a:tblPr/>
              <a:tblGrid>
                <a:gridCol w="3307567"/>
                <a:gridCol w="3245161"/>
              </a:tblGrid>
              <a:tr h="3829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资源名称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数量</a:t>
                      </a:r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工作量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59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硬件资源部（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PCB+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结构）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硬件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10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个人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月。结构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个人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.PCB2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个人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月。其他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月，总计不超过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20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个人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软件平台部（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WEB+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WEB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页面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个人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月。其他功能需根据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PRD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详细评估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APP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资源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根据具体功能实现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网关部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48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个人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测试部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个人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6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产品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个人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551723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总计投入：约</a:t>
            </a:r>
            <a:r>
              <a:rPr lang="en-US" altLang="zh-CN" dirty="0" smtClean="0"/>
              <a:t>85</a:t>
            </a:r>
            <a:r>
              <a:rPr lang="zh-CN" altLang="en-US" dirty="0" smtClean="0"/>
              <a:t>个人月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风险及问题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536" y="6183523"/>
            <a:ext cx="8424863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1600" b="0" i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说明：</a:t>
            </a:r>
            <a:r>
              <a:rPr kumimoji="1" lang="zh-CN" altLang="en-US" sz="1600" i="1" dirty="0" smtClean="0">
                <a:solidFill>
                  <a:schemeClr val="accent2"/>
                </a:solidFill>
                <a:latin typeface="宋体" pitchFamily="2" charset="-122"/>
              </a:rPr>
              <a:t>市场、技术、订单履行、制造、采购、技术服务等的风险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Symbol" pitchFamily="18" charset="2"/>
              <a:buNone/>
            </a:pPr>
            <a:endParaRPr kumimoji="1" lang="en-US" altLang="zh-CN" sz="1600" b="0" i="1" dirty="0" smtClean="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46532"/>
              </p:ext>
            </p:extLst>
          </p:nvPr>
        </p:nvGraphicFramePr>
        <p:xfrm>
          <a:off x="395536" y="1268760"/>
          <a:ext cx="8280920" cy="4311996"/>
        </p:xfrm>
        <a:graphic>
          <a:graphicData uri="http://schemas.openxmlformats.org/drawingml/2006/table">
            <a:tbl>
              <a:tblPr/>
              <a:tblGrid>
                <a:gridCol w="2258432"/>
                <a:gridCol w="978654"/>
                <a:gridCol w="2484277"/>
                <a:gridCol w="2559557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风险描述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严重程度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影响分析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应对措施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994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成本控制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高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我制造成本较其他公司高一些，对于路由器这种利润较低产品来说，制造成本过高会导致竞争力大幅度下降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前期市场验证结束以后，可以外包给有路由器制造经验的外包工厂，可以大范围降低成本。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外观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外观将直接影响用户的购买欲。外观设计为市场第一要素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外观设计与成本和散热做好权衡和妥协。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芯片厂家原厂支持力度和排他性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鉴于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W1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以及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N150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网卡的教训，芯片原厂的支持力度将决定本产品的成败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采用高通公司方案，同时与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MTK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等公司保持良好的接触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市场接受度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公司品牌在路由器行业竞争力不够，影响度不够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微软雅黑"/>
                        </a:rPr>
                        <a:t>前期多做推广，同时以为比竞争对手相对便宜的价格多做促销活动，拉高公司的知名度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74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/>
                      </a:endParaRPr>
                    </a:p>
                  </a:txBody>
                  <a:tcPr marL="6212" marR="6212" marT="62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70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产品介绍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1124744"/>
            <a:ext cx="7920880" cy="26530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+mn-ea"/>
                <a:ea typeface="+mn-ea"/>
              </a:rPr>
              <a:t>W3C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kumimoji="1" lang="zh-CN" altLang="en-US" sz="1400" dirty="0" smtClean="0">
                <a:latin typeface="+mn-ea"/>
                <a:ea typeface="+mn-ea"/>
              </a:rPr>
              <a:t>面向家庭市场开发的安防专用路由器，解决当前包括</a:t>
            </a:r>
            <a:r>
              <a:rPr kumimoji="1" lang="en-US" altLang="zh-CN" sz="1400" dirty="0" smtClean="0">
                <a:latin typeface="+mn-ea"/>
                <a:ea typeface="+mn-ea"/>
              </a:rPr>
              <a:t>W1</a:t>
            </a:r>
            <a:r>
              <a:rPr kumimoji="1" lang="zh-CN" altLang="en-US" sz="1400" dirty="0" smtClean="0">
                <a:latin typeface="+mn-ea"/>
                <a:ea typeface="+mn-ea"/>
              </a:rPr>
              <a:t>在内的路由载荷不够（</a:t>
            </a:r>
            <a:r>
              <a:rPr kumimoji="1" lang="en-US" altLang="zh-CN" sz="1400" dirty="0" smtClean="0">
                <a:latin typeface="+mn-ea"/>
                <a:ea typeface="+mn-ea"/>
              </a:rPr>
              <a:t>IPC</a:t>
            </a:r>
            <a:r>
              <a:rPr kumimoji="1" lang="zh-CN" altLang="en-US" sz="1400" dirty="0" smtClean="0">
                <a:latin typeface="+mn-ea"/>
                <a:ea typeface="+mn-ea"/>
              </a:rPr>
              <a:t>用户痛点需求）问题，配合</a:t>
            </a:r>
            <a:r>
              <a:rPr kumimoji="1" lang="en-US" altLang="zh-CN" sz="1400" dirty="0" smtClean="0">
                <a:latin typeface="+mn-ea"/>
                <a:ea typeface="+mn-ea"/>
              </a:rPr>
              <a:t>W2C</a:t>
            </a:r>
            <a:r>
              <a:rPr kumimoji="1" lang="zh-CN" altLang="en-US" sz="1400" dirty="0" smtClean="0">
                <a:latin typeface="+mn-ea"/>
                <a:ea typeface="+mn-ea"/>
              </a:rPr>
              <a:t>中继器解决普通家庭用户和大平层用户网络死角问题。</a:t>
            </a:r>
            <a:endParaRPr kumimoji="1" lang="en-US" altLang="zh-CN" sz="1400" dirty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400" dirty="0" smtClean="0">
                <a:latin typeface="+mn-ea"/>
                <a:ea typeface="+mn-ea"/>
              </a:rPr>
              <a:t>性能要求：可以稳定的接入</a:t>
            </a:r>
            <a:r>
              <a:rPr kumimoji="1" lang="en-US" altLang="zh-CN" sz="1400" dirty="0" smtClean="0">
                <a:latin typeface="+mn-ea"/>
                <a:ea typeface="+mn-ea"/>
              </a:rPr>
              <a:t>8</a:t>
            </a:r>
            <a:r>
              <a:rPr kumimoji="1" lang="zh-CN" altLang="en-US" sz="1400" dirty="0" smtClean="0">
                <a:latin typeface="+mn-ea"/>
                <a:ea typeface="+mn-ea"/>
              </a:rPr>
              <a:t>个</a:t>
            </a:r>
            <a:r>
              <a:rPr kumimoji="1" lang="en-US" altLang="zh-CN" sz="1400" dirty="0" smtClean="0">
                <a:latin typeface="+mn-ea"/>
                <a:ea typeface="+mn-ea"/>
              </a:rPr>
              <a:t>1080P</a:t>
            </a:r>
            <a:r>
              <a:rPr kumimoji="1" lang="zh-CN" altLang="en-US" sz="1400" dirty="0" smtClean="0">
                <a:latin typeface="+mn-ea"/>
                <a:ea typeface="+mn-ea"/>
              </a:rPr>
              <a:t>的</a:t>
            </a:r>
            <a:r>
              <a:rPr kumimoji="1" lang="en-US" altLang="zh-CN" sz="1400" dirty="0" smtClean="0">
                <a:latin typeface="+mn-ea"/>
                <a:ea typeface="+mn-ea"/>
              </a:rPr>
              <a:t>IPC</a:t>
            </a:r>
            <a:r>
              <a:rPr kumimoji="1" lang="zh-CN" altLang="en-US" sz="1400" dirty="0" smtClean="0">
                <a:latin typeface="+mn-ea"/>
                <a:ea typeface="+mn-ea"/>
              </a:rPr>
              <a:t>后，还能额外带入</a:t>
            </a:r>
            <a:r>
              <a:rPr kumimoji="1" lang="en-US" altLang="zh-CN" sz="1400" dirty="0" smtClean="0">
                <a:latin typeface="+mn-ea"/>
                <a:ea typeface="+mn-ea"/>
              </a:rPr>
              <a:t>10</a:t>
            </a:r>
            <a:r>
              <a:rPr kumimoji="1" lang="zh-CN" altLang="en-US" sz="1400" dirty="0" smtClean="0">
                <a:latin typeface="+mn-ea"/>
                <a:ea typeface="+mn-ea"/>
              </a:rPr>
              <a:t>个左右的其他智能终端：包括手机和电视等。（当前大部分路由器仅能稳定带</a:t>
            </a:r>
            <a:r>
              <a:rPr kumimoji="1" lang="en-US" altLang="zh-CN" sz="1400" dirty="0" smtClean="0">
                <a:latin typeface="+mn-ea"/>
                <a:ea typeface="+mn-ea"/>
              </a:rPr>
              <a:t>2</a:t>
            </a:r>
            <a:r>
              <a:rPr kumimoji="1" lang="zh-CN" altLang="en-US" sz="1400" dirty="0" smtClean="0">
                <a:latin typeface="+mn-ea"/>
                <a:ea typeface="+mn-ea"/>
              </a:rPr>
              <a:t>到</a:t>
            </a:r>
            <a:r>
              <a:rPr kumimoji="1" lang="en-US" altLang="zh-CN" sz="1400" dirty="0" smtClean="0">
                <a:latin typeface="+mn-ea"/>
                <a:ea typeface="+mn-ea"/>
              </a:rPr>
              <a:t>3</a:t>
            </a:r>
            <a:r>
              <a:rPr kumimoji="1" lang="zh-CN" altLang="en-US" sz="1400" dirty="0" smtClean="0">
                <a:latin typeface="+mn-ea"/>
                <a:ea typeface="+mn-ea"/>
              </a:rPr>
              <a:t>个</a:t>
            </a:r>
            <a:r>
              <a:rPr kumimoji="1" lang="en-US" altLang="zh-CN" sz="1400" dirty="0" smtClean="0">
                <a:latin typeface="+mn-ea"/>
                <a:ea typeface="+mn-ea"/>
              </a:rPr>
              <a:t>IPC</a:t>
            </a:r>
            <a:r>
              <a:rPr kumimoji="1" lang="zh-CN" altLang="en-US" sz="1400" dirty="0" smtClean="0">
                <a:latin typeface="+mn-ea"/>
                <a:ea typeface="+mn-ea"/>
              </a:rPr>
              <a:t>，不适合多</a:t>
            </a:r>
            <a:r>
              <a:rPr kumimoji="1" lang="en-US" altLang="zh-CN" sz="1400" dirty="0" smtClean="0">
                <a:latin typeface="+mn-ea"/>
                <a:ea typeface="+mn-ea"/>
              </a:rPr>
              <a:t>IPC</a:t>
            </a:r>
            <a:r>
              <a:rPr kumimoji="1" lang="zh-CN" altLang="en-US" sz="1400" dirty="0" smtClean="0">
                <a:latin typeface="+mn-ea"/>
                <a:ea typeface="+mn-ea"/>
              </a:rPr>
              <a:t>用户使用）</a:t>
            </a:r>
            <a:endParaRPr kumimoji="1" lang="en-US" altLang="zh-CN" sz="1400" dirty="0" smtClean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1400" b="1" dirty="0" smtClean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+mn-ea"/>
                <a:ea typeface="+mn-ea"/>
              </a:rPr>
              <a:t>W3S</a:t>
            </a:r>
            <a:r>
              <a:rPr kumimoji="1" lang="zh-CN" altLang="en-US" sz="1400" dirty="0" smtClean="0">
                <a:latin typeface="+mn-ea"/>
                <a:ea typeface="+mn-ea"/>
              </a:rPr>
              <a:t>，面向商铺环境开发的安防专用路由器，解决当前商铺用户</a:t>
            </a:r>
            <a:r>
              <a:rPr kumimoji="1" lang="en-US" altLang="zh-CN" sz="1400" dirty="0" smtClean="0">
                <a:latin typeface="+mn-ea"/>
                <a:ea typeface="+mn-ea"/>
              </a:rPr>
              <a:t>IPC</a:t>
            </a:r>
            <a:r>
              <a:rPr kumimoji="1" lang="zh-CN" altLang="en-US" sz="1400" dirty="0" smtClean="0">
                <a:latin typeface="+mn-ea"/>
                <a:ea typeface="+mn-ea"/>
              </a:rPr>
              <a:t>数量一多就不够稳定的需求，同时还可以给中小商铺的用户提供上网服务。</a:t>
            </a:r>
            <a:endParaRPr kumimoji="1" lang="en-US" altLang="zh-CN" sz="1400" dirty="0" smtClean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400" dirty="0" smtClean="0">
                <a:latin typeface="+mn-ea"/>
                <a:ea typeface="+mn-ea"/>
              </a:rPr>
              <a:t>性能要求：可以稳定接入</a:t>
            </a:r>
            <a:r>
              <a:rPr kumimoji="1" lang="en-US" altLang="zh-CN" sz="1400" dirty="0" smtClean="0">
                <a:latin typeface="+mn-ea"/>
                <a:ea typeface="+mn-ea"/>
              </a:rPr>
              <a:t>8</a:t>
            </a:r>
            <a:r>
              <a:rPr kumimoji="1" lang="zh-CN" altLang="en-US" sz="1400" dirty="0" smtClean="0">
                <a:latin typeface="+mn-ea"/>
                <a:ea typeface="+mn-ea"/>
              </a:rPr>
              <a:t>个</a:t>
            </a:r>
            <a:r>
              <a:rPr kumimoji="1" lang="en-US" altLang="zh-CN" sz="1400" dirty="0" smtClean="0">
                <a:latin typeface="+mn-ea"/>
                <a:ea typeface="+mn-ea"/>
              </a:rPr>
              <a:t>1080P</a:t>
            </a:r>
            <a:r>
              <a:rPr kumimoji="1" lang="zh-CN" altLang="en-US" sz="1400" dirty="0" smtClean="0">
                <a:latin typeface="+mn-ea"/>
                <a:ea typeface="+mn-ea"/>
              </a:rPr>
              <a:t>的</a:t>
            </a:r>
            <a:r>
              <a:rPr kumimoji="1" lang="en-US" altLang="zh-CN" sz="1400" dirty="0" smtClean="0">
                <a:latin typeface="+mn-ea"/>
                <a:ea typeface="+mn-ea"/>
              </a:rPr>
              <a:t>IPC</a:t>
            </a:r>
            <a:r>
              <a:rPr kumimoji="1" lang="zh-CN" altLang="en-US" sz="1400" dirty="0" smtClean="0">
                <a:latin typeface="+mn-ea"/>
                <a:ea typeface="+mn-ea"/>
              </a:rPr>
              <a:t>后，还可以额外接入超过</a:t>
            </a:r>
            <a:r>
              <a:rPr kumimoji="1" lang="en-US" altLang="zh-CN" sz="1400" dirty="0" smtClean="0">
                <a:latin typeface="+mn-ea"/>
                <a:ea typeface="+mn-ea"/>
              </a:rPr>
              <a:t>30</a:t>
            </a:r>
            <a:r>
              <a:rPr kumimoji="1" lang="zh-CN" altLang="en-US" sz="1400" dirty="0" smtClean="0">
                <a:latin typeface="+mn-ea"/>
                <a:ea typeface="+mn-ea"/>
              </a:rPr>
              <a:t>个的手机终端使用。同时能够对不同的</a:t>
            </a:r>
            <a:r>
              <a:rPr kumimoji="1" lang="en-US" altLang="zh-CN" sz="1400" dirty="0" smtClean="0">
                <a:latin typeface="+mn-ea"/>
                <a:ea typeface="+mn-ea"/>
              </a:rPr>
              <a:t>SSID</a:t>
            </a:r>
            <a:r>
              <a:rPr kumimoji="1" lang="zh-CN" altLang="en-US" sz="1400" dirty="0" smtClean="0">
                <a:latin typeface="+mn-ea"/>
                <a:ea typeface="+mn-ea"/>
              </a:rPr>
              <a:t>用户进行速率限制，保障</a:t>
            </a:r>
            <a:r>
              <a:rPr kumimoji="1" lang="en-US" altLang="zh-CN" sz="1400" dirty="0" smtClean="0">
                <a:latin typeface="+mn-ea"/>
                <a:ea typeface="+mn-ea"/>
              </a:rPr>
              <a:t>IPC</a:t>
            </a:r>
            <a:r>
              <a:rPr kumimoji="1" lang="zh-CN" altLang="en-US" sz="1400" dirty="0" smtClean="0">
                <a:latin typeface="+mn-ea"/>
                <a:ea typeface="+mn-ea"/>
              </a:rPr>
              <a:t>不掉线</a:t>
            </a:r>
            <a:endParaRPr kumimoji="1" lang="en-US" altLang="zh-CN" sz="1400" dirty="0" smtClean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1600" b="1" dirty="0">
                <a:latin typeface="+mn-ea"/>
                <a:ea typeface="+mn-ea"/>
              </a:rPr>
              <a:t>两</a:t>
            </a:r>
            <a:r>
              <a:rPr kumimoji="1" lang="zh-CN" altLang="en-US" sz="1600" b="1" dirty="0" smtClean="0">
                <a:latin typeface="+mn-ea"/>
                <a:ea typeface="+mn-ea"/>
              </a:rPr>
              <a:t>个产品均支持安防特性</a:t>
            </a:r>
            <a:endParaRPr kumimoji="1"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4221088"/>
            <a:ext cx="792088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销售渠道：萤石</a:t>
            </a:r>
            <a:r>
              <a:rPr lang="en-US" altLang="zh-CN" b="1" dirty="0" smtClean="0"/>
              <a:t>O</a:t>
            </a:r>
            <a:r>
              <a:rPr lang="zh-CN" altLang="en-US" b="1" dirty="0" smtClean="0"/>
              <a:t>店，电商平台等</a:t>
            </a:r>
            <a:endParaRPr lang="en-US" altLang="zh-CN" b="1" dirty="0" smtClean="0"/>
          </a:p>
          <a:p>
            <a:r>
              <a:rPr lang="zh-CN" altLang="en-US" b="1" dirty="0" smtClean="0"/>
              <a:t>市场范围：国内海外</a:t>
            </a:r>
            <a:endParaRPr lang="en-US" altLang="zh-CN" b="1" dirty="0" smtClean="0"/>
          </a:p>
          <a:p>
            <a:r>
              <a:rPr lang="zh-CN" altLang="en-US" sz="1400" b="1" dirty="0" smtClean="0"/>
              <a:t>面向细分市场：对路由器接入能力有要求的，家中智能设备比较多的家庭和商铺，比如别墅和大户型家庭，以及小企业，有</a:t>
            </a:r>
            <a:r>
              <a:rPr lang="en-US" altLang="zh-CN" sz="1400" b="1" dirty="0" smtClean="0"/>
              <a:t>8</a:t>
            </a:r>
            <a:r>
              <a:rPr lang="zh-CN" altLang="en-US" sz="1400" b="1" dirty="0" smtClean="0"/>
              <a:t>个以下</a:t>
            </a:r>
            <a:r>
              <a:rPr lang="en-US" altLang="zh-CN" sz="1400" b="1" dirty="0" smtClean="0"/>
              <a:t>IPC</a:t>
            </a:r>
            <a:r>
              <a:rPr lang="zh-CN" altLang="en-US" sz="1400" b="1" dirty="0" smtClean="0"/>
              <a:t>接入需求的商铺</a:t>
            </a:r>
            <a:endParaRPr lang="zh-CN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66124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为节省开发资源：</a:t>
            </a:r>
            <a:r>
              <a:rPr kumimoji="1" lang="en-US" altLang="zh-CN" dirty="0" smtClean="0">
                <a:latin typeface="+mn-ea"/>
              </a:rPr>
              <a:t>W3C/S</a:t>
            </a:r>
            <a:r>
              <a:rPr kumimoji="1" lang="zh-CN" altLang="en-US" dirty="0" smtClean="0">
                <a:latin typeface="+mn-ea"/>
              </a:rPr>
              <a:t>将</a:t>
            </a:r>
            <a:r>
              <a:rPr kumimoji="1" lang="zh-CN" altLang="en-US" dirty="0">
                <a:latin typeface="+mn-ea"/>
              </a:rPr>
              <a:t>可以作为我司家用</a:t>
            </a:r>
            <a:r>
              <a:rPr kumimoji="1" lang="en-US" altLang="zh-CN" dirty="0">
                <a:latin typeface="+mn-ea"/>
              </a:rPr>
              <a:t>POE</a:t>
            </a:r>
            <a:r>
              <a:rPr kumimoji="1" lang="zh-CN" altLang="en-US" dirty="0">
                <a:latin typeface="+mn-ea"/>
              </a:rPr>
              <a:t>方案的</a:t>
            </a:r>
            <a:r>
              <a:rPr kumimoji="1" lang="zh-CN" altLang="en-US" b="1" dirty="0">
                <a:latin typeface="+mn-ea"/>
              </a:rPr>
              <a:t>出口路由器和控制器</a:t>
            </a:r>
            <a:r>
              <a:rPr kumimoji="1" lang="zh-CN" altLang="en-US" dirty="0">
                <a:latin typeface="+mn-ea"/>
              </a:rPr>
              <a:t>（</a:t>
            </a:r>
            <a:r>
              <a:rPr lang="en-US" altLang="zh-CN" dirty="0" err="1"/>
              <a:t>WirelessAccessPointController</a:t>
            </a:r>
            <a:r>
              <a:rPr lang="zh-CN" altLang="en-US" dirty="0"/>
              <a:t>）</a:t>
            </a:r>
            <a:endParaRPr kumimoji="1"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zh-CN" altLang="en-US" dirty="0"/>
              <a:t>路标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7092" y="3891097"/>
            <a:ext cx="1325511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79712" y="2935915"/>
            <a:ext cx="1429557" cy="817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52982" y="2539871"/>
            <a:ext cx="1325511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W3C/S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978493" y="1576377"/>
            <a:ext cx="1321742" cy="757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81748" y="1180333"/>
            <a:ext cx="1325511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W4C/S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4398927"/>
            <a:ext cx="2370962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W1</a:t>
            </a:r>
            <a:r>
              <a:rPr lang="zh-CN" altLang="en-US" sz="1100" dirty="0" smtClean="0"/>
              <a:t>本身解决了部分用户的信号死角问题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100" dirty="0" smtClean="0"/>
              <a:t>在</a:t>
            </a:r>
            <a:r>
              <a:rPr lang="en-US" altLang="zh-CN" sz="1100" dirty="0" smtClean="0"/>
              <a:t>IPC</a:t>
            </a:r>
            <a:r>
              <a:rPr lang="zh-CN" altLang="en-US" sz="1100" dirty="0" smtClean="0"/>
              <a:t>连接方面，优于普通百元以下路由器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W1</a:t>
            </a:r>
            <a:r>
              <a:rPr lang="zh-CN" altLang="en-US" sz="1100" dirty="0" smtClean="0"/>
              <a:t>最大的问题是：面对“养工厂”模式的深圳公司，无法在价格具备竞争力</a:t>
            </a:r>
            <a:endParaRPr lang="en-US" altLang="zh-CN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09269" y="3167822"/>
            <a:ext cx="1944216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100" dirty="0" smtClean="0"/>
              <a:t>解决别墅和大户型用户的出口路由需求</a:t>
            </a:r>
            <a:r>
              <a:rPr lang="en-US" altLang="zh-CN" sz="1100" dirty="0" smtClean="0"/>
              <a:t>——</a:t>
            </a:r>
            <a:r>
              <a:rPr lang="zh-CN" altLang="en-US" sz="1100" dirty="0" smtClean="0"/>
              <a:t>并发待机数大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100" dirty="0" smtClean="0"/>
              <a:t>可以作为智能家居中控使用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100" dirty="0" smtClean="0"/>
              <a:t>面向家庭和商铺两款型号</a:t>
            </a:r>
            <a:endParaRPr lang="en-US" altLang="zh-CN" sz="1100" dirty="0" smtClean="0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100" dirty="0"/>
              <a:t>更</a:t>
            </a:r>
            <a:r>
              <a:rPr lang="zh-CN" altLang="en-US" sz="1100" dirty="0" smtClean="0"/>
              <a:t>大的</a:t>
            </a:r>
            <a:r>
              <a:rPr lang="en-US" altLang="zh-CN" sz="1100" dirty="0" smtClean="0"/>
              <a:t>IPC</a:t>
            </a:r>
            <a:r>
              <a:rPr lang="zh-CN" altLang="en-US" sz="1100" dirty="0" smtClean="0"/>
              <a:t>接入能力，可以带</a:t>
            </a:r>
            <a:r>
              <a:rPr lang="en-US" altLang="zh-CN" sz="1100" dirty="0" smtClean="0"/>
              <a:t>8</a:t>
            </a:r>
            <a:r>
              <a:rPr lang="zh-CN" altLang="en-US" sz="1100" dirty="0" smtClean="0"/>
              <a:t>路</a:t>
            </a:r>
            <a:r>
              <a:rPr lang="en-US" altLang="zh-CN" sz="1100" dirty="0" smtClean="0"/>
              <a:t>1080P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100" dirty="0" smtClean="0"/>
              <a:t>更强的安防特性</a:t>
            </a:r>
            <a:endParaRPr lang="en-US" altLang="zh-CN" sz="1100" dirty="0" smtClean="0"/>
          </a:p>
        </p:txBody>
      </p:sp>
      <p:sp>
        <p:nvSpPr>
          <p:cNvPr id="15" name="椭圆形标注 14"/>
          <p:cNvSpPr/>
          <p:nvPr/>
        </p:nvSpPr>
        <p:spPr>
          <a:xfrm>
            <a:off x="4057341" y="1467288"/>
            <a:ext cx="1296144" cy="505133"/>
          </a:xfrm>
          <a:prstGeom prst="wedgeEllipseCallout">
            <a:avLst>
              <a:gd name="adj1" fmla="val -36628"/>
              <a:gd name="adj2" fmla="val 1507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本</a:t>
            </a:r>
            <a:r>
              <a:rPr lang="zh-CN" altLang="en-US" sz="1100" dirty="0" smtClean="0">
                <a:solidFill>
                  <a:schemeClr val="tx1"/>
                </a:solidFill>
              </a:rPr>
              <a:t>次立项产品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00235" y="1937464"/>
            <a:ext cx="165618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高端型号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适合上海深圳以及欧美日等客户当前带宽要求的路由器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支持</a:t>
            </a:r>
            <a:r>
              <a:rPr lang="en-US" altLang="zh-CN" sz="1400" dirty="0" err="1" smtClean="0"/>
              <a:t>halow</a:t>
            </a:r>
            <a:r>
              <a:rPr lang="zh-CN" altLang="en-US" sz="1400" dirty="0" smtClean="0"/>
              <a:t>协议的物联网设备接入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77092" y="5832619"/>
            <a:ext cx="82555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研发策略：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完善当前产品线，开发具有一定盈利能力产品，短时间内不需要去面对深圳公司“养工厂”模式的竞争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采用同一系</a:t>
            </a:r>
            <a:r>
              <a:rPr lang="zh-CN" altLang="en-US" sz="1400" dirty="0"/>
              <a:t>列</a:t>
            </a:r>
            <a:r>
              <a:rPr lang="zh-CN" altLang="en-US" sz="1400" dirty="0" smtClean="0"/>
              <a:t>平台进行平滑升级，实现硬件的稳定快速的开发迭代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82355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做</a:t>
            </a:r>
            <a:r>
              <a:rPr lang="en-US" altLang="zh-CN" dirty="0" smtClean="0"/>
              <a:t>W3C/S</a:t>
            </a:r>
            <a:r>
              <a:rPr lang="zh-CN" altLang="en-US" dirty="0" smtClean="0"/>
              <a:t>的意义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21" y="2709212"/>
            <a:ext cx="5987847" cy="16619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W1</a:t>
            </a:r>
            <a:r>
              <a:rPr lang="zh-CN" altLang="en-US" b="1" dirty="0" smtClean="0"/>
              <a:t>的问题：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 smtClean="0"/>
              <a:t>性能不够</a:t>
            </a:r>
            <a:endParaRPr lang="en-US" altLang="zh-CN" sz="1400" b="1" dirty="0" smtClean="0"/>
          </a:p>
          <a:p>
            <a:r>
              <a:rPr lang="zh-CN" altLang="en-US" sz="1400" dirty="0" smtClean="0"/>
              <a:t>针对别墅类或大平层用户，</a:t>
            </a:r>
            <a:r>
              <a:rPr lang="en-US" altLang="zh-CN" sz="1400" dirty="0" smtClean="0"/>
              <a:t>W1</a:t>
            </a:r>
            <a:r>
              <a:rPr lang="zh-CN" altLang="en-US" sz="1400" dirty="0" smtClean="0"/>
              <a:t>无法承载太多的业务，挂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路</a:t>
            </a:r>
            <a:r>
              <a:rPr lang="en-US" altLang="zh-CN" sz="1400" dirty="0" smtClean="0"/>
              <a:t>IPC</a:t>
            </a:r>
            <a:r>
              <a:rPr lang="zh-CN" altLang="en-US" sz="1400" dirty="0" smtClean="0"/>
              <a:t>以后，再挂载更多的业务，性能跟不上</a:t>
            </a:r>
            <a:endParaRPr lang="en-US" altLang="zh-CN" sz="1400" dirty="0" smtClean="0"/>
          </a:p>
          <a:p>
            <a:r>
              <a:rPr lang="zh-CN" altLang="en-US" sz="1400" dirty="0" smtClean="0"/>
              <a:t>另外</a:t>
            </a:r>
            <a:r>
              <a:rPr lang="en-US" altLang="zh-CN" sz="1400" dirty="0" smtClean="0"/>
              <a:t>W1</a:t>
            </a:r>
            <a:r>
              <a:rPr lang="zh-CN" altLang="en-US" sz="1400" dirty="0" smtClean="0"/>
              <a:t>去替代用户一些高端路由器，用户的替换意识低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 smtClean="0"/>
              <a:t>价格偏离</a:t>
            </a:r>
            <a:endParaRPr lang="en-US" altLang="zh-CN" sz="1400" b="1" dirty="0" smtClean="0"/>
          </a:p>
          <a:p>
            <a:r>
              <a:rPr lang="zh-CN" altLang="en-US" sz="1400" dirty="0" smtClean="0"/>
              <a:t>因为深圳公司的“养工厂”模式，导致</a:t>
            </a:r>
            <a:r>
              <a:rPr lang="en-US" altLang="zh-CN" sz="1400" dirty="0" smtClean="0"/>
              <a:t>W1</a:t>
            </a:r>
            <a:r>
              <a:rPr lang="zh-CN" altLang="en-US" sz="1400" dirty="0" smtClean="0"/>
              <a:t>的价格竞争力低</a:t>
            </a:r>
            <a:endParaRPr lang="en-US" altLang="zh-CN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6321" y="4869160"/>
            <a:ext cx="8580135" cy="16004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W3C/S</a:t>
            </a:r>
            <a:r>
              <a:rPr lang="zh-CN" altLang="en-US" sz="1400" dirty="0" smtClean="0"/>
              <a:t>的化解方法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 smtClean="0"/>
              <a:t>性能满足</a:t>
            </a:r>
            <a:endParaRPr lang="en-US" altLang="zh-CN" sz="1400" b="1" dirty="0" smtClean="0"/>
          </a:p>
          <a:p>
            <a:r>
              <a:rPr lang="zh-CN" altLang="en-US" sz="1400" dirty="0" smtClean="0"/>
              <a:t>挂载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路</a:t>
            </a:r>
            <a:r>
              <a:rPr lang="en-US" altLang="zh-CN" sz="1400" dirty="0" smtClean="0"/>
              <a:t>1080</a:t>
            </a:r>
            <a:r>
              <a:rPr lang="zh-CN" altLang="en-US" sz="1400" dirty="0" smtClean="0"/>
              <a:t>用户以后，依然可以提供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个以上智能终端稳定用网。</a:t>
            </a:r>
            <a:endParaRPr lang="en-US" altLang="zh-CN" sz="1400" dirty="0" smtClean="0"/>
          </a:p>
          <a:p>
            <a:r>
              <a:rPr lang="zh-CN" altLang="en-US" sz="1400" dirty="0" smtClean="0"/>
              <a:t>产品中高端，对于网件和</a:t>
            </a:r>
            <a:r>
              <a:rPr lang="en-US" altLang="zh-CN" sz="1400" dirty="0" smtClean="0"/>
              <a:t>TP</a:t>
            </a:r>
            <a:r>
              <a:rPr lang="zh-CN" altLang="en-US" sz="1400" dirty="0" smtClean="0"/>
              <a:t>的高端机型，</a:t>
            </a:r>
            <a:r>
              <a:rPr lang="en-US" altLang="zh-CN" sz="1400" dirty="0" smtClean="0"/>
              <a:t>W2C</a:t>
            </a:r>
            <a:r>
              <a:rPr lang="zh-CN" altLang="en-US" sz="1400" dirty="0" smtClean="0"/>
              <a:t>的性能可以</a:t>
            </a:r>
            <a:r>
              <a:rPr lang="zh-CN" altLang="en-US" sz="1400" dirty="0"/>
              <a:t>与</a:t>
            </a:r>
            <a:r>
              <a:rPr lang="zh-CN" altLang="en-US" sz="1400" dirty="0" smtClean="0"/>
              <a:t>之</a:t>
            </a:r>
            <a:r>
              <a:rPr lang="en-US" altLang="zh-CN" sz="1400" dirty="0" smtClean="0"/>
              <a:t>PK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 smtClean="0"/>
              <a:t>最终定价趋向合理</a:t>
            </a:r>
            <a:endParaRPr lang="en-US" altLang="zh-CN" sz="1400" b="1" dirty="0" smtClean="0"/>
          </a:p>
          <a:p>
            <a:r>
              <a:rPr lang="zh-CN" altLang="en-US" sz="1400" dirty="0" smtClean="0"/>
              <a:t>当前高端路由器为传统厂家利润产品，未来两到三年内不会陷入价格战模式，在价格相当的情况下，我们不会出现：“别人的售价都低于我们出厂价”的情况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6320" y="1052736"/>
            <a:ext cx="5987847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用户需求演化：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家庭用户要求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路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接入后的额外要求。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商</a:t>
            </a:r>
            <a:r>
              <a:rPr lang="zh-CN" altLang="en-US" dirty="0" smtClean="0"/>
              <a:t>铺用户多路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接入的稳定保障和客人上网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智能终端设备的增加导致老一批路由器性能不够</a:t>
            </a:r>
            <a:endParaRPr lang="en-US" altLang="zh-C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1508884"/>
            <a:ext cx="2664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家庭用户需要：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接入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路左右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，还能够稳定接入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个以上智能终端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需要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的别墅用户能够当控制器，并有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个以上的</a:t>
            </a:r>
            <a:r>
              <a:rPr lang="en-US" altLang="zh-CN" dirty="0" smtClean="0"/>
              <a:t>NAT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商</a:t>
            </a:r>
            <a:r>
              <a:rPr lang="zh-CN" altLang="en-US" b="1" dirty="0" smtClean="0"/>
              <a:t>铺用户要求：</a:t>
            </a:r>
            <a:endParaRPr lang="en-US" altLang="zh-CN" b="1" dirty="0" smtClean="0"/>
          </a:p>
          <a:p>
            <a:r>
              <a:rPr lang="zh-CN" altLang="en-US" dirty="0" smtClean="0"/>
              <a:t>接入</a:t>
            </a:r>
            <a:r>
              <a:rPr lang="en-US" altLang="zh-CN" dirty="0" smtClean="0"/>
              <a:t>8</a:t>
            </a:r>
            <a:r>
              <a:rPr lang="zh-CN" altLang="en-US" dirty="0" smtClean="0"/>
              <a:t>路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，还要能够提供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个以上客人上网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177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3" y="260648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同档产品市场前景</a:t>
            </a:r>
            <a:r>
              <a:rPr lang="en-US" altLang="zh-CN" dirty="0" smtClean="0"/>
              <a:t>——2016</a:t>
            </a:r>
            <a:r>
              <a:rPr lang="zh-CN" altLang="en-US" dirty="0" smtClean="0"/>
              <a:t>年后快速增长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2474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2016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Q2</a:t>
            </a:r>
            <a:r>
              <a:rPr lang="zh-CN" altLang="en-US" b="1" dirty="0" smtClean="0"/>
              <a:t>后开始，市场进入更新换代期：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4" y="1454571"/>
            <a:ext cx="4629343" cy="16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47" y="1447908"/>
            <a:ext cx="3840237" cy="162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328498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月中档路由器类产品占</a:t>
            </a:r>
            <a:r>
              <a:rPr lang="en-US" altLang="zh-CN" dirty="0" smtClean="0"/>
              <a:t>TP</a:t>
            </a:r>
            <a:r>
              <a:rPr lang="zh-CN" altLang="en-US" dirty="0" smtClean="0"/>
              <a:t>销量已经超过百分之</a:t>
            </a:r>
            <a:r>
              <a:rPr lang="en-US" altLang="zh-CN" dirty="0" smtClean="0"/>
              <a:t>20</a:t>
            </a:r>
            <a:endParaRPr lang="zh-CN" altLang="en-US" dirty="0"/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8" y="3767031"/>
            <a:ext cx="3948615" cy="111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5866"/>
            <a:ext cx="4122185" cy="118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21" y="5175964"/>
            <a:ext cx="1392332" cy="142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85" y="5268354"/>
            <a:ext cx="1245724" cy="12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79448"/>
            <a:ext cx="1307231" cy="141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54711"/>
            <a:ext cx="1189152" cy="125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42197"/>
            <a:ext cx="1457889" cy="146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495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13" y="260648"/>
            <a:ext cx="6840537" cy="503238"/>
          </a:xfrm>
        </p:spPr>
        <p:txBody>
          <a:bodyPr/>
          <a:lstStyle/>
          <a:p>
            <a:r>
              <a:rPr lang="zh-CN" altLang="en-US" dirty="0" smtClean="0"/>
              <a:t>中高档路由器增长曲线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767308633"/>
              </p:ext>
            </p:extLst>
          </p:nvPr>
        </p:nvGraphicFramePr>
        <p:xfrm>
          <a:off x="323528" y="1124744"/>
          <a:ext cx="835292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亿元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3835" y="13407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百万台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328" y="465313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当前市场低端路由器平均售价为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元左右。销售量约</a:t>
            </a:r>
            <a:r>
              <a:rPr lang="en-US" altLang="zh-CN" dirty="0" smtClean="0"/>
              <a:t>9</a:t>
            </a:r>
            <a:r>
              <a:rPr lang="zh-CN" altLang="en-US" dirty="0" smtClean="0"/>
              <a:t>千万台</a:t>
            </a:r>
            <a:endParaRPr lang="en-US" altLang="zh-CN" dirty="0" smtClean="0"/>
          </a:p>
          <a:p>
            <a:r>
              <a:rPr lang="en-US" altLang="zh-CN" dirty="0" smtClean="0"/>
              <a:t>2016</a:t>
            </a:r>
            <a:r>
              <a:rPr lang="zh-CN" altLang="en-US" dirty="0" smtClean="0"/>
              <a:t>年中高端路由器销售均价</a:t>
            </a:r>
            <a:r>
              <a:rPr lang="en-US" altLang="zh-CN" dirty="0" smtClean="0"/>
              <a:t>220</a:t>
            </a:r>
            <a:r>
              <a:rPr lang="zh-CN" altLang="en-US" dirty="0" smtClean="0"/>
              <a:t>元，销量约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万台</a:t>
            </a:r>
            <a:endParaRPr lang="en-US" altLang="zh-CN" dirty="0" smtClean="0"/>
          </a:p>
          <a:p>
            <a:r>
              <a:rPr lang="zh-CN" altLang="en-US" dirty="0" smtClean="0"/>
              <a:t>未来三年为市场换代期。</a:t>
            </a:r>
            <a:endParaRPr lang="en-US" altLang="zh-CN" dirty="0" smtClean="0"/>
          </a:p>
          <a:p>
            <a:r>
              <a:rPr lang="zh-CN" altLang="en-US" dirty="0" smtClean="0"/>
              <a:t>主要原因：运营商带宽增大推动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年左右路由器市场也曾出现过类似情况</a:t>
            </a:r>
            <a:endParaRPr lang="en-US" altLang="zh-CN" dirty="0" smtClean="0"/>
          </a:p>
          <a:p>
            <a:r>
              <a:rPr lang="zh-CN" altLang="en-US" dirty="0" smtClean="0"/>
              <a:t>路由器均价由</a:t>
            </a:r>
            <a:r>
              <a:rPr lang="en-US" altLang="zh-CN" dirty="0" smtClean="0"/>
              <a:t>40</a:t>
            </a:r>
            <a:r>
              <a:rPr lang="zh-CN" altLang="en-US" dirty="0" smtClean="0"/>
              <a:t>左右提升到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以上，后逐步下滑。</a:t>
            </a:r>
            <a:endParaRPr lang="en-US" altLang="zh-CN" dirty="0" smtClean="0"/>
          </a:p>
          <a:p>
            <a:r>
              <a:rPr lang="zh-CN" altLang="en-US" dirty="0" smtClean="0"/>
              <a:t>主要原因：智能手机普及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360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720725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细分市场</a:t>
            </a:r>
          </a:p>
        </p:txBody>
      </p:sp>
      <p:graphicFrame>
        <p:nvGraphicFramePr>
          <p:cNvPr id="427066" name="Group 5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3080250"/>
              </p:ext>
            </p:extLst>
          </p:nvPr>
        </p:nvGraphicFramePr>
        <p:xfrm>
          <a:off x="467544" y="1412776"/>
          <a:ext cx="8208911" cy="5224581"/>
        </p:xfrm>
        <a:graphic>
          <a:graphicData uri="http://schemas.openxmlformats.org/drawingml/2006/table">
            <a:tbl>
              <a:tblPr/>
              <a:tblGrid>
                <a:gridCol w="1512168"/>
                <a:gridCol w="1440160"/>
                <a:gridCol w="2470073"/>
                <a:gridCol w="2786510"/>
              </a:tblGrid>
              <a:tr h="57606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sz="1600" b="1" i="0" dirty="0">
                          <a:latin typeface="Times New Roman"/>
                          <a:ea typeface="宋体"/>
                        </a:rPr>
                        <a:t>细分市场名称</a:t>
                      </a:r>
                      <a:endParaRPr lang="zh-CN" sz="1600" i="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i="0" kern="12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客户举例</a:t>
                      </a:r>
                      <a:endParaRPr lang="zh-CN" sz="1600" b="1" i="0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kern="12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购买标准和偏好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kern="12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产品的价值定位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179893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普通家用客户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购买了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后需要升级当前家用个路由器的个人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乐意购买性能较好，有品质的产品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愿意承担比一般产品贵百分之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的产品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安防特性的引入将为其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提供很好的接入体验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能够让其感受到相对于当前普通路由器更好的接入效果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789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普通小商铺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店铺里面装上三四个我们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，客人一多就掉线的老板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愿意为店铺的摄像机和用户同时提供一个较好的网络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价格不是大问题，用户的体验好最关键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保证其最大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个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1080P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摄像机不掉线的前提下，能够稳定的用户的客人不掉线，减少用户客人用网时的抱怨，同时还不影响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的正常使用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必要的时候可以提供简单的商业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WIFI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9016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别墅用户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别墅用户家中装了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以后，需要一个单独的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用户愿意花钱购买性能更好的出口路由，能够当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更好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普通家用路由器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能力不足，别墅用户有的会选企业级路由器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——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一个设备多的别墅相当于一个小企业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作为出口路由，同时能够作为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的主控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---AC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控制器。减少用户家里设备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设备最大载机多，普通路由难以稳定支撑别墅级用户的最大转发能力。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88424" y="6520259"/>
            <a:ext cx="693440" cy="365125"/>
          </a:xfrm>
        </p:spPr>
        <p:txBody>
          <a:bodyPr/>
          <a:lstStyle/>
          <a:p>
            <a:pPr>
              <a:defRPr/>
            </a:pPr>
            <a:fld id="{EFF90918-17C1-4199-B5CD-D00B1879D2A8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竞争分析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6" name="Group 5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85262426"/>
              </p:ext>
            </p:extLst>
          </p:nvPr>
        </p:nvGraphicFramePr>
        <p:xfrm>
          <a:off x="395536" y="980728"/>
          <a:ext cx="8496943" cy="4652291"/>
        </p:xfrm>
        <a:graphic>
          <a:graphicData uri="http://schemas.openxmlformats.org/drawingml/2006/table">
            <a:tbl>
              <a:tblPr/>
              <a:tblGrid>
                <a:gridCol w="869005"/>
                <a:gridCol w="2947419"/>
                <a:gridCol w="2073502"/>
                <a:gridCol w="2607017"/>
              </a:tblGrid>
              <a:tr h="570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我司产品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W2C/S</a:t>
                      </a:r>
                      <a:endParaRPr lang="zh-CN" sz="16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latin typeface="Times New Roman"/>
                          <a:ea typeface="宋体"/>
                        </a:rPr>
                        <a:t>竞争对手网件产品</a:t>
                      </a:r>
                      <a:r>
                        <a:rPr lang="en-US" altLang="zh-CN" sz="1600" b="1" dirty="0" smtClean="0">
                          <a:latin typeface="Times New Roman"/>
                          <a:ea typeface="宋体"/>
                        </a:rPr>
                        <a:t>R6200</a:t>
                      </a:r>
                      <a:endParaRPr lang="zh-CN" altLang="zh-CN" sz="16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dirty="0" smtClean="0">
                          <a:latin typeface="Times New Roman"/>
                          <a:ea typeface="宋体"/>
                        </a:rPr>
                        <a:t>竞争对手</a:t>
                      </a:r>
                      <a:r>
                        <a:rPr lang="en-US" altLang="zh-CN" sz="1600" b="1" dirty="0" smtClean="0">
                          <a:latin typeface="Times New Roman"/>
                          <a:ea typeface="宋体"/>
                        </a:rPr>
                        <a:t>TP</a:t>
                      </a:r>
                      <a:r>
                        <a:rPr lang="zh-CN" altLang="en-US" sz="1600" b="1" dirty="0" smtClean="0">
                          <a:latin typeface="Times New Roman"/>
                          <a:ea typeface="宋体"/>
                        </a:rPr>
                        <a:t>产品</a:t>
                      </a:r>
                      <a:r>
                        <a:rPr lang="en-US" altLang="zh-CN" sz="1600" b="1" dirty="0" smtClean="0">
                          <a:latin typeface="Times New Roman"/>
                          <a:ea typeface="宋体"/>
                        </a:rPr>
                        <a:t>7</a:t>
                      </a:r>
                      <a:r>
                        <a:rPr lang="zh-CN" altLang="en-US" sz="1600" b="1" dirty="0" smtClean="0">
                          <a:latin typeface="Times New Roman"/>
                          <a:ea typeface="宋体"/>
                        </a:rPr>
                        <a:t>系</a:t>
                      </a:r>
                      <a:endParaRPr lang="zh-CN" altLang="zh-CN" sz="16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1660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优势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产品成本低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——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相对于磊科，网件，与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TP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相当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信号和稳定性比网件和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TP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都有优势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面向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用户定制，专门面向大户型用户和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类用户用户，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用户购买意愿强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场景优化，安防特性提升的用户体验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ATF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特性，彻底改观当前家庭最大问题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品牌有优势，高价值用户乐于接受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渠道有一定优势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品牌优势，老客户乐意购买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质量可靠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全国上万家渠道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丰富的产品线，多样的产品组合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——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中继器，电力猫等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主动进攻的产品意识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89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劣势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渠道劣势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品牌非路由品牌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被动意识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R6200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为网件外包产品，质量不可靠，价格很贵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面向大众市场开发，不针对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市场做优化，用户在使用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IPC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后体验不佳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主要利润产品，价格难松动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11560" y="594928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说明：如果多个细分市场的竞争对手存在较大差异，可以分别分析。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注意从客户偏好和购买行为进行分析</a:t>
            </a:r>
          </a:p>
        </p:txBody>
      </p:sp>
    </p:spTree>
    <p:extLst>
      <p:ext uri="{BB962C8B-B14F-4D97-AF65-F5344CB8AC3E}">
        <p14:creationId xmlns:p14="http://schemas.microsoft.com/office/powerpoint/2010/main" val="558867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销售策略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AB14-B02E-4EE2-92D3-A05201BEEC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124744"/>
            <a:ext cx="79208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2000" dirty="0" smtClean="0">
                <a:latin typeface="+mn-ea"/>
                <a:ea typeface="+mn-ea"/>
              </a:rPr>
              <a:t>A</a:t>
            </a:r>
            <a:r>
              <a:rPr kumimoji="1" lang="zh-CN" altLang="en-US" sz="2000" dirty="0" smtClean="0">
                <a:latin typeface="+mn-ea"/>
                <a:ea typeface="+mn-ea"/>
              </a:rPr>
              <a:t>：现有</a:t>
            </a:r>
            <a:r>
              <a:rPr kumimoji="1" lang="en-US" altLang="zh-CN" sz="2000" dirty="0" smtClean="0">
                <a:latin typeface="+mn-ea"/>
                <a:ea typeface="+mn-ea"/>
              </a:rPr>
              <a:t>O</a:t>
            </a:r>
            <a:r>
              <a:rPr kumimoji="1" lang="zh-CN" altLang="en-US" sz="2000" dirty="0" smtClean="0">
                <a:latin typeface="+mn-ea"/>
                <a:ea typeface="+mn-ea"/>
              </a:rPr>
              <a:t>店配套</a:t>
            </a:r>
            <a:r>
              <a:rPr kumimoji="1" lang="en-US" altLang="zh-CN" sz="2000" dirty="0" smtClean="0">
                <a:latin typeface="+mn-ea"/>
                <a:ea typeface="+mn-ea"/>
              </a:rPr>
              <a:t>——</a:t>
            </a:r>
            <a:r>
              <a:rPr kumimoji="1" lang="zh-CN" altLang="en-US" sz="2000" dirty="0" smtClean="0">
                <a:latin typeface="+mn-ea"/>
                <a:ea typeface="+mn-ea"/>
              </a:rPr>
              <a:t>既可当单品使用，又可在必要的时候配套</a:t>
            </a:r>
            <a:r>
              <a:rPr kumimoji="1" lang="en-US" altLang="zh-CN" sz="2000" dirty="0" smtClean="0">
                <a:latin typeface="+mn-ea"/>
                <a:ea typeface="+mn-ea"/>
              </a:rPr>
              <a:t>POE</a:t>
            </a:r>
            <a:r>
              <a:rPr kumimoji="1" lang="zh-CN" altLang="en-US" sz="2000" dirty="0" smtClean="0">
                <a:latin typeface="+mn-ea"/>
                <a:ea typeface="+mn-ea"/>
              </a:rPr>
              <a:t>交换机和</a:t>
            </a:r>
            <a:r>
              <a:rPr kumimoji="1" lang="en-US" altLang="zh-CN" sz="2000" dirty="0" smtClean="0">
                <a:latin typeface="+mn-ea"/>
                <a:ea typeface="+mn-ea"/>
              </a:rPr>
              <a:t>AP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2000" dirty="0" smtClean="0">
                <a:latin typeface="+mn-ea"/>
                <a:ea typeface="+mn-ea"/>
              </a:rPr>
              <a:t>B</a:t>
            </a:r>
            <a:r>
              <a:rPr kumimoji="1" lang="zh-CN" altLang="en-US" sz="2000" dirty="0" smtClean="0">
                <a:latin typeface="+mn-ea"/>
                <a:ea typeface="+mn-ea"/>
              </a:rPr>
              <a:t>：电商渠道</a:t>
            </a:r>
            <a:endParaRPr kumimoji="1" lang="en-US" altLang="zh-CN" sz="2000" dirty="0" smtClean="0"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000" dirty="0" smtClean="0">
                <a:latin typeface="+mn-ea"/>
                <a:ea typeface="+mn-ea"/>
              </a:rPr>
              <a:t>C</a:t>
            </a:r>
            <a:r>
              <a:rPr kumimoji="1" lang="zh-CN" altLang="en-US" sz="2000" dirty="0" smtClean="0"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latin typeface="+mn-ea"/>
                <a:ea typeface="+mn-ea"/>
              </a:rPr>
              <a:t>:  </a:t>
            </a:r>
            <a:r>
              <a:rPr kumimoji="1" lang="zh-CN" altLang="en-US" sz="2000" dirty="0" smtClean="0">
                <a:latin typeface="+mn-ea"/>
                <a:ea typeface="+mn-ea"/>
              </a:rPr>
              <a:t>线下电子类渠道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4602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海康威视PPT模板-2011（微软雅黑+Vedana） - 副本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</TotalTime>
  <Words>2484</Words>
  <Application>Microsoft Office PowerPoint</Application>
  <PresentationFormat>全屏显示(4:3)</PresentationFormat>
  <Paragraphs>267</Paragraphs>
  <Slides>19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海康威视PPT模板-2011（微软雅黑+Vedana） - 副本</vt:lpstr>
      <vt:lpstr>自定义设计方案</vt:lpstr>
      <vt:lpstr>PowerPoint 演示文稿</vt:lpstr>
      <vt:lpstr>产品介绍</vt:lpstr>
      <vt:lpstr>产品路标</vt:lpstr>
      <vt:lpstr>做W3C/S的意义</vt:lpstr>
      <vt:lpstr>同档产品市场前景——2016年后快速增长</vt:lpstr>
      <vt:lpstr>中高档路由器增长曲线</vt:lpstr>
      <vt:lpstr>目标细分市场</vt:lpstr>
      <vt:lpstr>竞争分析</vt:lpstr>
      <vt:lpstr>销售策略</vt:lpstr>
      <vt:lpstr>PowerPoint 演示文稿</vt:lpstr>
      <vt:lpstr>关键特性需求</vt:lpstr>
      <vt:lpstr>关键技术</vt:lpstr>
      <vt:lpstr>技术创新</vt:lpstr>
      <vt:lpstr>里程碑</vt:lpstr>
      <vt:lpstr>订单履行/制造/采购/服务策略</vt:lpstr>
      <vt:lpstr>营销策略</vt:lpstr>
      <vt:lpstr>资源预算</vt:lpstr>
      <vt:lpstr>风险及问题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产品规划模板</dc:title>
  <dc:creator>Peter.Chi</dc:creator>
  <cp:lastModifiedBy>CN=金巍5/O=HIKVISION</cp:lastModifiedBy>
  <cp:revision>459</cp:revision>
  <dcterms:modified xsi:type="dcterms:W3CDTF">2017-05-10T07:43:07Z</dcterms:modified>
</cp:coreProperties>
</file>