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8" r:id="rId3"/>
    <p:sldId id="359" r:id="rId4"/>
    <p:sldId id="360" r:id="rId5"/>
    <p:sldId id="381" r:id="rId6"/>
    <p:sldId id="382" r:id="rId7"/>
    <p:sldId id="389" r:id="rId8"/>
    <p:sldId id="388" r:id="rId9"/>
    <p:sldId id="361" r:id="rId10"/>
    <p:sldId id="362" r:id="rId11"/>
    <p:sldId id="363" r:id="rId12"/>
    <p:sldId id="368" r:id="rId13"/>
    <p:sldId id="369" r:id="rId14"/>
    <p:sldId id="370" r:id="rId15"/>
    <p:sldId id="364" r:id="rId16"/>
    <p:sldId id="365" r:id="rId17"/>
    <p:sldId id="371" r:id="rId18"/>
    <p:sldId id="366" r:id="rId19"/>
    <p:sldId id="367" r:id="rId20"/>
    <p:sldId id="378" r:id="rId21"/>
    <p:sldId id="379" r:id="rId22"/>
    <p:sldId id="380" r:id="rId23"/>
    <p:sldId id="390" r:id="rId24"/>
    <p:sldId id="377" r:id="rId25"/>
    <p:sldId id="29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462" autoAdjust="0"/>
    <p:restoredTop sz="92950" autoAdjust="0"/>
  </p:normalViewPr>
  <p:slideViewPr>
    <p:cSldViewPr>
      <p:cViewPr>
        <p:scale>
          <a:sx n="66" d="100"/>
          <a:sy n="66" d="100"/>
        </p:scale>
        <p:origin x="-18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F024-6094-4E4B-8BAD-DE57AEC77579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2012.2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7C9-3FD1-48ED-BEF0-5CF81316A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3918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790C-0A0D-4ED6-9686-42D4FD805DB8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2012.2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ED5A-E3D3-4563-9953-960216296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10196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80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171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889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889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889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>
          <a:xfrm>
            <a:off x="0" y="6448425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>
          <a:xfrm>
            <a:off x="1116013" y="6453188"/>
            <a:ext cx="7056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53136"/>
            <a:ext cx="8892480" cy="792162"/>
          </a:xfrm>
        </p:spPr>
        <p:txBody>
          <a:bodyPr/>
          <a:lstStyle/>
          <a:p>
            <a:r>
              <a:rPr lang="en-US" altLang="zh-CN" dirty="0" smtClean="0"/>
              <a:t>[W2C-</a:t>
            </a:r>
            <a:r>
              <a:rPr lang="zh-CN" altLang="en-US" dirty="0" smtClean="0"/>
              <a:t>前壳</a:t>
            </a:r>
            <a:r>
              <a:rPr lang="en-US" altLang="zh-CN" dirty="0" smtClean="0"/>
              <a:t>]</a:t>
            </a:r>
            <a:r>
              <a:rPr lang="zh-CN" altLang="en-US" dirty="0" smtClean="0"/>
              <a:t>模具</a:t>
            </a:r>
            <a:r>
              <a:rPr lang="en-US" altLang="zh-CN" dirty="0" smtClean="0"/>
              <a:t>DFM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51520" y="5445224"/>
            <a:ext cx="889248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其正科技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][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黑体" pitchFamily="2" charset="-122"/>
                <a:ea typeface="+mj-ea"/>
                <a:cs typeface="+mj-cs"/>
              </a:rPr>
              <a:t>2016-12-26]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顶针设置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顶针类型（重要面：外观面、气密有关端面及滑动区域不得设顶杆）</a:t>
            </a:r>
            <a:endParaRPr lang="en-US" altLang="zh-CN" sz="1800" dirty="0" smtClean="0"/>
          </a:p>
          <a:p>
            <a:r>
              <a:rPr lang="zh-CN" altLang="en-US" sz="1800" dirty="0" smtClean="0"/>
              <a:t>顶针分布图</a:t>
            </a:r>
            <a:r>
              <a:rPr lang="en-US" altLang="zh-CN" sz="1800" dirty="0" smtClean="0"/>
              <a:t>---</a:t>
            </a:r>
            <a:r>
              <a:rPr lang="zh-CN" altLang="en-US" sz="1800" dirty="0" smtClean="0">
                <a:solidFill>
                  <a:srgbClr val="0070C0"/>
                </a:solidFill>
              </a:rPr>
              <a:t>请指出不可以下顶针区域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顶针孔低于表面</a:t>
            </a:r>
            <a:r>
              <a:rPr lang="en-US" altLang="zh-CN" sz="1800" dirty="0" smtClean="0"/>
              <a:t>0.2mm</a:t>
            </a:r>
            <a:r>
              <a:rPr lang="zh-CN" altLang="en-US" sz="1800" dirty="0" smtClean="0"/>
              <a:t>以内，不得凸出表面等</a:t>
            </a:r>
            <a:endParaRPr lang="en-US" altLang="zh-CN" sz="1800" dirty="0" smtClean="0"/>
          </a:p>
          <a:p>
            <a:r>
              <a:rPr lang="zh-CN" altLang="en-US" sz="1800" dirty="0" smtClean="0"/>
              <a:t>是否设置在壁厚较薄区域，易造成顶凸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4500594" cy="256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拔模分析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拔模分析图</a:t>
            </a:r>
            <a:endParaRPr lang="en-US" altLang="zh-CN" sz="1800" dirty="0" smtClean="0"/>
          </a:p>
          <a:p>
            <a:r>
              <a:rPr lang="zh-CN" altLang="en-US" sz="1800" dirty="0" smtClean="0"/>
              <a:t>检查是否拉模问题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是否有倒拔模问题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67736" y="6488668"/>
            <a:ext cx="23762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14422"/>
            <a:ext cx="579547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6200000" flipH="1">
            <a:off x="4321967" y="1535893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71802" y="714356"/>
            <a:ext cx="350046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顶侧所有孔位建议减胶拔模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º</a:t>
            </a:r>
            <a:r>
              <a:rPr lang="zh-CN" altLang="en-US" dirty="0" smtClean="0">
                <a:solidFill>
                  <a:schemeClr val="tx1"/>
                </a:solidFill>
                <a:latin typeface="宋体"/>
                <a:ea typeface="宋体"/>
              </a:rPr>
              <a:t>以上，防孔位拉模变形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5464975" y="3750471"/>
            <a:ext cx="12144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7786710" y="3429000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43504" y="4500570"/>
            <a:ext cx="335758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左右</a:t>
            </a:r>
            <a:r>
              <a:rPr lang="zh-CN" altLang="en-US" dirty="0" smtClean="0">
                <a:solidFill>
                  <a:schemeClr val="tx1"/>
                </a:solidFill>
              </a:rPr>
              <a:t>两侧孔位以</a:t>
            </a:r>
            <a:r>
              <a:rPr lang="zh-CN" altLang="en-US" dirty="0" smtClean="0">
                <a:solidFill>
                  <a:schemeClr val="tx1"/>
                </a:solidFill>
              </a:rPr>
              <a:t>行位方向减胶拔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º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宋体"/>
                <a:ea typeface="宋体"/>
              </a:rPr>
              <a:t>防孔位拉模变形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86190"/>
            <a:ext cx="4291881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>
            <a:stCxn id="13" idx="1"/>
          </p:cNvCxnSpPr>
          <p:nvPr/>
        </p:nvCxnSpPr>
        <p:spPr>
          <a:xfrm rot="10800000" flipV="1">
            <a:off x="3512458" y="4822040"/>
            <a:ext cx="1631047" cy="156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928662" y="3143248"/>
            <a:ext cx="135732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1607323" y="3679033"/>
            <a:ext cx="257176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2500306"/>
            <a:ext cx="29289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圆柱以斜顶方向单边减胶</a:t>
            </a:r>
            <a:r>
              <a:rPr lang="en-US" altLang="zh-CN" dirty="0" smtClean="0">
                <a:solidFill>
                  <a:schemeClr val="tx1"/>
                </a:solidFill>
              </a:rPr>
              <a:t>0.1mm</a:t>
            </a:r>
            <a:r>
              <a:rPr lang="zh-CN" altLang="en-US" dirty="0" smtClean="0">
                <a:solidFill>
                  <a:schemeClr val="tx1"/>
                </a:solidFill>
              </a:rPr>
              <a:t>拔模</a:t>
            </a:r>
          </a:p>
        </p:txBody>
      </p:sp>
      <p:sp>
        <p:nvSpPr>
          <p:cNvPr id="19" name="矩形 18"/>
          <p:cNvSpPr/>
          <p:nvPr/>
        </p:nvSpPr>
        <p:spPr>
          <a:xfrm>
            <a:off x="7215206" y="3643314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单边减胶</a:t>
            </a:r>
            <a:r>
              <a:rPr lang="en-US" altLang="zh-CN" dirty="0" smtClean="0">
                <a:solidFill>
                  <a:schemeClr val="tx1"/>
                </a:solidFill>
              </a:rPr>
              <a:t>0.1mm</a:t>
            </a:r>
            <a:r>
              <a:rPr lang="zh-CN" altLang="en-US" dirty="0" smtClean="0">
                <a:solidFill>
                  <a:schemeClr val="tx1"/>
                </a:solidFill>
              </a:rPr>
              <a:t>拔模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厚度检查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指出太薄或太厚位置</a:t>
            </a:r>
            <a:endParaRPr lang="en-US" altLang="zh-CN" sz="1800" dirty="0" smtClean="0"/>
          </a:p>
          <a:p>
            <a:r>
              <a:rPr lang="zh-CN" altLang="en-US" sz="1800" dirty="0" smtClean="0"/>
              <a:t>厚度突变位置，易造成外观面缩影等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6500858" cy="332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6622027" y="2020528"/>
            <a:ext cx="1179871" cy="78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 flipV="1">
            <a:off x="5220930" y="1991032"/>
            <a:ext cx="2610465" cy="899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3244645" y="1976283"/>
            <a:ext cx="4557252" cy="95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1253613" y="1976283"/>
            <a:ext cx="6548284" cy="899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29388" y="1428736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指示处胶位偏厚，表面会</a:t>
            </a:r>
            <a:r>
              <a:rPr lang="zh-CN" altLang="en-US" dirty="0" smtClean="0">
                <a:solidFill>
                  <a:srgbClr val="0070C0"/>
                </a:solidFill>
              </a:rPr>
              <a:t>缩水（另一侧同）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螺母等镶件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规格确认</a:t>
            </a:r>
            <a:endParaRPr lang="en-US" altLang="zh-CN" sz="1800" dirty="0" smtClean="0"/>
          </a:p>
          <a:p>
            <a:r>
              <a:rPr lang="zh-CN" altLang="en-US" sz="1800" dirty="0" smtClean="0"/>
              <a:t>采用模内注塑还是后续热熔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是否有扭力、拉力要求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8992" y="314324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无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注塑螺纹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规格确认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是否有扭力要求</a:t>
            </a:r>
            <a:endParaRPr lang="en-US" altLang="zh-CN" sz="1800" dirty="0" smtClean="0"/>
          </a:p>
          <a:p>
            <a:r>
              <a:rPr lang="zh-CN" altLang="en-US" sz="1800" dirty="0" smtClean="0"/>
              <a:t>螺纹加工方式、是否有飞边等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8992" y="314324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无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喷漆工艺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遮喷区域图示</a:t>
            </a:r>
            <a:endParaRPr lang="en-US" altLang="zh-CN" sz="1800" dirty="0" smtClean="0"/>
          </a:p>
          <a:p>
            <a:r>
              <a:rPr lang="zh-CN" altLang="en-US" sz="1800" dirty="0" smtClean="0"/>
              <a:t>喷漆厚度</a:t>
            </a:r>
            <a:endParaRPr lang="en-US" altLang="zh-CN" sz="1800" dirty="0" smtClean="0"/>
          </a:p>
          <a:p>
            <a:r>
              <a:rPr lang="zh-CN" altLang="en-US" sz="1800" dirty="0" smtClean="0"/>
              <a:t>色板是否已经提供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8992" y="3143248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无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皮纹工艺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海康是否已经提供模版</a:t>
            </a:r>
            <a:endParaRPr lang="en-US" altLang="zh-CN" sz="1800" dirty="0" smtClean="0"/>
          </a:p>
          <a:p>
            <a:r>
              <a:rPr lang="zh-CN" altLang="en-US" sz="1800" dirty="0" smtClean="0"/>
              <a:t>背胶、刻字、滑动等特殊区域是否抛光等</a:t>
            </a:r>
            <a:endParaRPr lang="en-US" altLang="zh-CN" sz="1800" dirty="0" smtClean="0"/>
          </a:p>
          <a:p>
            <a:r>
              <a:rPr lang="zh-CN" altLang="en-US" sz="1800" dirty="0" smtClean="0"/>
              <a:t>设计零件的拔模角是否足够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67736" y="6488668"/>
            <a:ext cx="23762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4286280" cy="23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500307"/>
            <a:ext cx="4357686" cy="221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357422" y="4929198"/>
            <a:ext cx="500066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黄色区域因孔位较多，无法做咬花，建议做电火花纹，请提供纹</a:t>
            </a:r>
            <a:r>
              <a:rPr lang="zh-CN" altLang="en-US" dirty="0" smtClean="0">
                <a:solidFill>
                  <a:srgbClr val="0070C0"/>
                </a:solidFill>
              </a:rPr>
              <a:t>号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>
            <a:stCxn id="10" idx="2"/>
          </p:cNvCxnSpPr>
          <p:nvPr/>
        </p:nvCxnSpPr>
        <p:spPr>
          <a:xfrm rot="5400000">
            <a:off x="5661432" y="2268135"/>
            <a:ext cx="1500199" cy="250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29256" y="1285860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红色区域抛高光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0800000" flipV="1">
            <a:off x="3048001" y="2264228"/>
            <a:ext cx="1074057" cy="36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57620" y="2071678"/>
            <a:ext cx="214314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绿色</a:t>
            </a:r>
            <a:r>
              <a:rPr lang="en-US" altLang="zh-CN" dirty="0" smtClean="0">
                <a:solidFill>
                  <a:srgbClr val="0070C0"/>
                </a:solidFill>
              </a:rPr>
              <a:t>LOGO</a:t>
            </a:r>
            <a:r>
              <a:rPr lang="zh-CN" altLang="en-US" dirty="0" smtClean="0">
                <a:solidFill>
                  <a:srgbClr val="0070C0"/>
                </a:solidFill>
              </a:rPr>
              <a:t>丝印，请提供菲林图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设计图纸检查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图纸关键、重要尺寸分析</a:t>
            </a:r>
            <a:endParaRPr lang="en-US" altLang="zh-CN" sz="1800" dirty="0" smtClean="0"/>
          </a:p>
          <a:p>
            <a:r>
              <a:rPr lang="zh-CN" altLang="en-US" sz="1800" dirty="0" smtClean="0"/>
              <a:t>图纸形位公差分析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14678" y="3143248"/>
            <a:ext cx="228601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请提供</a:t>
            </a:r>
            <a:r>
              <a:rPr lang="en-US" altLang="zh-CN" dirty="0" smtClean="0">
                <a:solidFill>
                  <a:srgbClr val="0070C0"/>
                </a:solidFill>
              </a:rPr>
              <a:t>2D</a:t>
            </a:r>
            <a:r>
              <a:rPr lang="zh-CN" altLang="en-US" dirty="0" smtClean="0">
                <a:solidFill>
                  <a:srgbClr val="0070C0"/>
                </a:solidFill>
              </a:rPr>
              <a:t>图档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环保标记</a:t>
            </a:r>
            <a:r>
              <a:rPr lang="en-US" altLang="zh-CN" sz="1800" dirty="0" smtClean="0"/>
              <a:t>---</a:t>
            </a:r>
            <a:r>
              <a:rPr lang="zh-CN" altLang="en-US" sz="1800" dirty="0" smtClean="0"/>
              <a:t>有，字符区域凹</a:t>
            </a:r>
            <a:r>
              <a:rPr lang="en-US" altLang="zh-CN" sz="1800" dirty="0" smtClean="0"/>
              <a:t>0.2mm</a:t>
            </a:r>
          </a:p>
          <a:p>
            <a:r>
              <a:rPr lang="zh-CN" altLang="en-US" sz="1800" dirty="0" smtClean="0"/>
              <a:t>日期章</a:t>
            </a:r>
            <a:r>
              <a:rPr lang="en-US" altLang="zh-CN" sz="1800" dirty="0" smtClean="0"/>
              <a:t>---</a:t>
            </a:r>
            <a:r>
              <a:rPr lang="zh-CN" altLang="en-US" sz="1800" dirty="0" smtClean="0"/>
              <a:t>没位置下</a:t>
            </a:r>
            <a:endParaRPr lang="en-US" altLang="zh-CN" sz="1800" dirty="0" smtClean="0"/>
          </a:p>
          <a:p>
            <a:r>
              <a:rPr lang="zh-CN" altLang="en-US" sz="1800" dirty="0" smtClean="0"/>
              <a:t>供应商标记</a:t>
            </a:r>
            <a:r>
              <a:rPr lang="en-US" altLang="zh-CN" sz="1800" dirty="0" smtClean="0"/>
              <a:t>---QZ</a:t>
            </a:r>
          </a:p>
          <a:p>
            <a:r>
              <a:rPr lang="zh-CN" altLang="en-US" sz="1800" dirty="0" smtClean="0"/>
              <a:t>模号</a:t>
            </a:r>
            <a:r>
              <a:rPr lang="en-US" altLang="zh-CN" sz="1800" dirty="0" smtClean="0"/>
              <a:t>---</a:t>
            </a:r>
            <a:r>
              <a:rPr lang="zh-CN" altLang="en-US" sz="1800" dirty="0" smtClean="0"/>
              <a:t>无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以上标记、位置需要工程师确认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06" y="1428736"/>
            <a:ext cx="4500594" cy="256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7734300" y="2762250"/>
            <a:ext cx="247650" cy="4857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4524375" y="1343025"/>
            <a:ext cx="3209925" cy="166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1"/>
          </p:cNvCxnSpPr>
          <p:nvPr/>
        </p:nvCxnSpPr>
        <p:spPr>
          <a:xfrm>
            <a:off x="2714612" y="2071678"/>
            <a:ext cx="5019688" cy="93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设计改进建议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圆角、拔模角的改进建议</a:t>
            </a:r>
            <a:endParaRPr lang="en-US" altLang="zh-CN" sz="1800" dirty="0" smtClean="0"/>
          </a:p>
          <a:p>
            <a:r>
              <a:rPr lang="zh-CN" altLang="en-US" sz="1800" dirty="0" smtClean="0"/>
              <a:t>分模面设计建议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等等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67736" y="593467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5476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>
            <a:stCxn id="8" idx="0"/>
          </p:cNvCxnSpPr>
          <p:nvPr/>
        </p:nvCxnSpPr>
        <p:spPr>
          <a:xfrm rot="16200000" flipV="1">
            <a:off x="3065912" y="3494548"/>
            <a:ext cx="946615" cy="26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86116" y="5286388"/>
            <a:ext cx="314327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碰穿孔径太小，生产易断，建议加大到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ø</a:t>
            </a:r>
            <a:r>
              <a:rPr lang="en-US" altLang="zh-CN" dirty="0" smtClean="0">
                <a:solidFill>
                  <a:schemeClr val="tx1"/>
                </a:solidFill>
              </a:rPr>
              <a:t>1.5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4546367" y="4781785"/>
            <a:ext cx="815988" cy="193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零件基本信息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零件名称：</a:t>
            </a:r>
            <a:r>
              <a:rPr lang="en-US" altLang="zh-CN" dirty="0" smtClean="0"/>
              <a:t>W2C-</a:t>
            </a:r>
            <a:r>
              <a:rPr lang="zh-CN" altLang="en-US" dirty="0" smtClean="0"/>
              <a:t>前壳</a:t>
            </a:r>
            <a:endParaRPr lang="en-US" altLang="zh-CN" dirty="0" smtClean="0"/>
          </a:p>
          <a:p>
            <a:r>
              <a:rPr lang="zh-CN" altLang="en-US" dirty="0" smtClean="0"/>
              <a:t>项目名称：</a:t>
            </a:r>
            <a:r>
              <a:rPr lang="en-US" altLang="zh-CN" dirty="0" smtClean="0"/>
              <a:t>W2C</a:t>
            </a:r>
          </a:p>
          <a:p>
            <a:r>
              <a:rPr lang="zh-CN" altLang="en-US" dirty="0" smtClean="0"/>
              <a:t>图号</a:t>
            </a:r>
            <a:r>
              <a:rPr lang="zh-CN" altLang="en-US" dirty="0" smtClean="0"/>
              <a:t>：请提供</a:t>
            </a:r>
            <a:endParaRPr lang="en-US" altLang="zh-CN" dirty="0" smtClean="0"/>
          </a:p>
          <a:p>
            <a:r>
              <a:rPr lang="zh-CN" altLang="en-US" dirty="0" smtClean="0"/>
              <a:t>版本：</a:t>
            </a:r>
            <a:r>
              <a:rPr lang="en-US" altLang="zh-CN" dirty="0" smtClean="0"/>
              <a:t>V1</a:t>
            </a:r>
          </a:p>
          <a:p>
            <a:r>
              <a:rPr lang="zh-CN" altLang="en-US" dirty="0" smtClean="0"/>
              <a:t>外观处理方式：</a:t>
            </a:r>
            <a:r>
              <a:rPr lang="zh-CN" altLang="en-US" dirty="0" smtClean="0">
                <a:solidFill>
                  <a:srgbClr val="0070C0"/>
                </a:solidFill>
              </a:rPr>
              <a:t>咬</a:t>
            </a:r>
            <a:r>
              <a:rPr lang="zh-CN" altLang="en-US" dirty="0" smtClean="0">
                <a:solidFill>
                  <a:srgbClr val="0070C0"/>
                </a:solidFill>
              </a:rPr>
              <a:t>花改成</a:t>
            </a:r>
            <a:r>
              <a:rPr lang="zh-CN" altLang="en-US" dirty="0" smtClean="0">
                <a:solidFill>
                  <a:srgbClr val="FF0000"/>
                </a:solidFill>
              </a:rPr>
              <a:t>火花纹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局部抛光、丝印</a:t>
            </a:r>
            <a:r>
              <a:rPr lang="en-US" altLang="zh-CN" dirty="0" smtClean="0">
                <a:solidFill>
                  <a:srgbClr val="0070C0"/>
                </a:solidFill>
              </a:rPr>
              <a:t>LOGO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合同初样日期：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重点尺寸量测性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7266706" cy="1439366"/>
          </a:xfrm>
        </p:spPr>
        <p:txBody>
          <a:bodyPr/>
          <a:lstStyle/>
          <a:p>
            <a:r>
              <a:rPr lang="en-US" altLang="zh-CN" sz="1800" dirty="0" smtClean="0"/>
              <a:t>2D</a:t>
            </a:r>
            <a:r>
              <a:rPr lang="zh-CN" altLang="en-US" sz="1800" dirty="0" smtClean="0"/>
              <a:t>图档标注合理性</a:t>
            </a:r>
            <a:endParaRPr lang="en-US" altLang="zh-CN" sz="1800" dirty="0" smtClean="0"/>
          </a:p>
          <a:p>
            <a:r>
              <a:rPr lang="zh-CN" altLang="en-US" sz="1800" dirty="0" smtClean="0"/>
              <a:t>尺寸可量测及量测方法</a:t>
            </a:r>
            <a:endParaRPr lang="zh-CN" altLang="en-US" sz="1800" dirty="0"/>
          </a:p>
        </p:txBody>
      </p:sp>
      <p:sp>
        <p:nvSpPr>
          <p:cNvPr id="5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4678" y="3143248"/>
            <a:ext cx="228601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请提供</a:t>
            </a:r>
            <a:r>
              <a:rPr lang="en-US" altLang="zh-CN" dirty="0" smtClean="0">
                <a:solidFill>
                  <a:srgbClr val="0070C0"/>
                </a:solidFill>
              </a:rPr>
              <a:t>2D</a:t>
            </a:r>
            <a:r>
              <a:rPr lang="zh-CN" altLang="en-US" dirty="0" smtClean="0">
                <a:solidFill>
                  <a:srgbClr val="0070C0"/>
                </a:solidFill>
              </a:rPr>
              <a:t>图档</a:t>
            </a:r>
          </a:p>
        </p:txBody>
      </p:sp>
    </p:spTree>
    <p:extLst>
      <p:ext uri="{BB962C8B-B14F-4D97-AF65-F5344CB8AC3E}">
        <p14:creationId xmlns:p14="http://schemas.microsoft.com/office/powerpoint/2010/main" xmlns="" val="13780638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可量产性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模具零件可加工性</a:t>
            </a:r>
            <a:endParaRPr lang="en-US" altLang="zh-CN" sz="1800" dirty="0" smtClean="0"/>
          </a:p>
          <a:p>
            <a:r>
              <a:rPr lang="zh-CN" altLang="en-US" sz="1800" dirty="0" smtClean="0"/>
              <a:t>模具零件生产效率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5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143900" cy="339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6200000" flipV="1">
            <a:off x="863600" y="4381500"/>
            <a:ext cx="1181100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1212850" y="4375150"/>
            <a:ext cx="118110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786322"/>
            <a:ext cx="15621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>
            <a:off x="1638300" y="5168900"/>
            <a:ext cx="2400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4929198"/>
            <a:ext cx="271461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前后壳因公差误差，装配有些错位现象，易刮手，建议能加美工槽。</a:t>
            </a:r>
          </a:p>
        </p:txBody>
      </p:sp>
    </p:spTree>
    <p:extLst>
      <p:ext uri="{BB962C8B-B14F-4D97-AF65-F5344CB8AC3E}">
        <p14:creationId xmlns:p14="http://schemas.microsoft.com/office/powerpoint/2010/main" xmlns="" val="25316196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可组装性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配合面的保证</a:t>
            </a:r>
            <a:endParaRPr lang="en-US" altLang="zh-CN" sz="1800" dirty="0" smtClean="0"/>
          </a:p>
          <a:p>
            <a:r>
              <a:rPr lang="zh-CN" altLang="en-US" sz="1800" dirty="0" smtClean="0"/>
              <a:t>匹配物料的组装考虑</a:t>
            </a:r>
            <a:endParaRPr lang="en-US" altLang="zh-CN" sz="1800" dirty="0" smtClean="0"/>
          </a:p>
        </p:txBody>
      </p:sp>
      <p:sp>
        <p:nvSpPr>
          <p:cNvPr id="6" name="TextBox 3"/>
          <p:cNvSpPr txBox="1"/>
          <p:nvPr/>
        </p:nvSpPr>
        <p:spPr>
          <a:xfrm>
            <a:off x="6767736" y="593467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41148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10800000" flipV="1">
            <a:off x="2997200" y="3606800"/>
            <a:ext cx="2006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3314700" y="35433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 flipV="1">
            <a:off x="2006600" y="3556000"/>
            <a:ext cx="306070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2146300" y="3314700"/>
            <a:ext cx="2971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14876" y="3143248"/>
            <a:ext cx="335758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按键不易装配，请调整结构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2905432" y="4572000"/>
            <a:ext cx="3200400" cy="309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43570" y="4643446"/>
            <a:ext cx="292895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扣位不易组装，</a:t>
            </a:r>
            <a:r>
              <a:rPr lang="zh-CN" altLang="en-US" dirty="0" smtClean="0">
                <a:solidFill>
                  <a:srgbClr val="0070C0"/>
                </a:solidFill>
              </a:rPr>
              <a:t>建议取消此扣位做热熔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1672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02786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可组装性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配合面的保证</a:t>
            </a:r>
            <a:endParaRPr lang="en-US" altLang="zh-CN" sz="1800" dirty="0" smtClean="0"/>
          </a:p>
          <a:p>
            <a:r>
              <a:rPr lang="zh-CN" altLang="en-US" sz="1800" dirty="0" smtClean="0"/>
              <a:t>匹配物料的组装考虑</a:t>
            </a:r>
            <a:endParaRPr lang="en-US" altLang="zh-CN" sz="1800" dirty="0" smtClean="0"/>
          </a:p>
        </p:txBody>
      </p:sp>
      <p:sp>
        <p:nvSpPr>
          <p:cNvPr id="6" name="TextBox 3"/>
          <p:cNvSpPr txBox="1"/>
          <p:nvPr/>
        </p:nvSpPr>
        <p:spPr>
          <a:xfrm>
            <a:off x="6767736" y="593467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5" idx="2"/>
          </p:cNvCxnSpPr>
          <p:nvPr/>
        </p:nvCxnSpPr>
        <p:spPr>
          <a:xfrm rot="16200000" flipH="1">
            <a:off x="5911462" y="2125256"/>
            <a:ext cx="42862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2"/>
          </p:cNvCxnSpPr>
          <p:nvPr/>
        </p:nvCxnSpPr>
        <p:spPr>
          <a:xfrm rot="5400000">
            <a:off x="2987847" y="1430614"/>
            <a:ext cx="1764626" cy="3618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00496" y="1500174"/>
            <a:ext cx="335758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建议外侧两处热熔柱装配间隙留</a:t>
            </a:r>
            <a:r>
              <a:rPr lang="en-US" altLang="zh-CN" dirty="0" smtClean="0">
                <a:solidFill>
                  <a:srgbClr val="0070C0"/>
                </a:solidFill>
              </a:rPr>
              <a:t>0.1mm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1672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能力承诺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r>
              <a:rPr lang="zh-CN" altLang="en-US" sz="4000" dirty="0" smtClean="0"/>
              <a:t>本公司承诺</a:t>
            </a:r>
            <a:endParaRPr lang="en-US" altLang="zh-CN" sz="4000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本公司对该物料的风险已做充分评估，所有风险点已与海康威视工程师沟通并达成一致意见，本公司有能力承担该物料的生产，并保证其品质和交付。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供应商名称：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负责人签名： （签名扫描贴图）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</a:t>
            </a: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25970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THANKS!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模具基本信息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零件材质、牌号：</a:t>
            </a:r>
            <a:r>
              <a:rPr lang="en-US" altLang="zh-CN" dirty="0" smtClean="0"/>
              <a:t>PC+ABS SABIC C2950</a:t>
            </a:r>
            <a:r>
              <a:rPr lang="zh-CN" altLang="en-US" dirty="0" smtClean="0"/>
              <a:t>                收缩率：</a:t>
            </a:r>
            <a:r>
              <a:rPr lang="en-US" altLang="zh-CN" dirty="0" smtClean="0"/>
              <a:t>1.005</a:t>
            </a:r>
          </a:p>
          <a:p>
            <a:r>
              <a:rPr lang="zh-CN" altLang="en-US" dirty="0" smtClean="0"/>
              <a:t>零件外形尺寸：</a:t>
            </a:r>
            <a:r>
              <a:rPr lang="en-US" altLang="zh-CN" dirty="0" smtClean="0"/>
              <a:t>98.3</a:t>
            </a:r>
            <a:r>
              <a:rPr lang="zh-CN" altLang="en-US" dirty="0" smtClean="0"/>
              <a:t>*</a:t>
            </a:r>
            <a:r>
              <a:rPr lang="en-US" altLang="zh-CN" dirty="0" smtClean="0"/>
              <a:t>55.9</a:t>
            </a:r>
            <a:r>
              <a:rPr lang="zh-CN" altLang="en-US" dirty="0" smtClean="0"/>
              <a:t>*</a:t>
            </a:r>
            <a:r>
              <a:rPr lang="en-US" altLang="zh-CN" dirty="0" smtClean="0"/>
              <a:t>21.8mm</a:t>
            </a:r>
          </a:p>
          <a:p>
            <a:r>
              <a:rPr lang="zh-CN" altLang="en-US" dirty="0" smtClean="0"/>
              <a:t>模具穴数：</a:t>
            </a:r>
            <a:r>
              <a:rPr lang="en-US" altLang="zh-CN" dirty="0" smtClean="0"/>
              <a:t>1*1</a:t>
            </a:r>
          </a:p>
          <a:p>
            <a:r>
              <a:rPr lang="zh-CN" altLang="en-US" dirty="0" smtClean="0"/>
              <a:t>模具材质：</a:t>
            </a:r>
            <a:r>
              <a:rPr lang="en-US" altLang="zh-CN" dirty="0" smtClean="0"/>
              <a:t>S136/NAK80</a:t>
            </a:r>
          </a:p>
          <a:p>
            <a:r>
              <a:rPr lang="zh-CN" altLang="en-US" dirty="0" smtClean="0"/>
              <a:t>模架：</a:t>
            </a:r>
            <a:r>
              <a:rPr lang="en-US" altLang="zh-CN" dirty="0" smtClean="0"/>
              <a:t>S50C</a:t>
            </a:r>
          </a:p>
          <a:p>
            <a:r>
              <a:rPr lang="zh-CN" altLang="en-US" dirty="0" smtClean="0"/>
              <a:t>浇口方式：潜顶针进胶</a:t>
            </a:r>
            <a:endParaRPr lang="en-US" altLang="zh-CN" dirty="0" smtClean="0"/>
          </a:p>
          <a:p>
            <a:r>
              <a:rPr lang="zh-CN" altLang="en-US" dirty="0" smtClean="0"/>
              <a:t>流道方式：冷流道</a:t>
            </a:r>
            <a:endParaRPr lang="en-US" altLang="zh-CN" dirty="0" smtClean="0"/>
          </a:p>
          <a:p>
            <a:r>
              <a:rPr lang="zh-CN" altLang="en-US" dirty="0" smtClean="0"/>
              <a:t>顶出方式：顶针</a:t>
            </a:r>
            <a:endParaRPr lang="en-US" altLang="zh-CN" dirty="0" smtClean="0"/>
          </a:p>
          <a:p>
            <a:r>
              <a:rPr lang="zh-CN" altLang="en-US" dirty="0" smtClean="0"/>
              <a:t>模具结构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三板模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72" y="1928802"/>
            <a:ext cx="7939111" cy="204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分型线</a:t>
            </a:r>
            <a:r>
              <a:rPr lang="en-US" altLang="zh-CN" sz="1800" dirty="0" smtClean="0"/>
              <a:t>---</a:t>
            </a:r>
            <a:r>
              <a:rPr lang="zh-CN" altLang="en-US" sz="1800" dirty="0" smtClean="0"/>
              <a:t>如图绿线所示</a:t>
            </a:r>
            <a:endParaRPr lang="en-US" altLang="zh-CN" sz="1800" dirty="0" smtClean="0"/>
          </a:p>
          <a:p>
            <a:r>
              <a:rPr lang="zh-CN" altLang="en-US" sz="1800" dirty="0" smtClean="0"/>
              <a:t>碰穿区域分型线</a:t>
            </a:r>
            <a:r>
              <a:rPr lang="en-US" altLang="zh-CN" sz="1800" dirty="0" smtClean="0"/>
              <a:t>---</a:t>
            </a:r>
            <a:r>
              <a:rPr lang="zh-CN" altLang="en-US" sz="1800" dirty="0" smtClean="0"/>
              <a:t>如图红线所示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61325" y="2571948"/>
            <a:ext cx="1082675" cy="1476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375942"/>
            <a:ext cx="4286247" cy="348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连接符 13"/>
          <p:cNvCxnSpPr/>
          <p:nvPr/>
        </p:nvCxnSpPr>
        <p:spPr>
          <a:xfrm>
            <a:off x="928662" y="4214818"/>
            <a:ext cx="612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762001" y="4324351"/>
            <a:ext cx="304798" cy="57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V="1">
            <a:off x="1400176" y="4352925"/>
            <a:ext cx="333375" cy="47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7158" y="4214818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7158" y="3971929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250001" y="446485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6514" y="374253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3286124"/>
            <a:ext cx="107153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0.5mm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33886" y="4029074"/>
            <a:ext cx="2781320" cy="75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钢料太薄太深，易变形，建议加宽改善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276475" y="4257675"/>
            <a:ext cx="4857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 flipV="1">
            <a:off x="3057514" y="4243393"/>
            <a:ext cx="137161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751124" y="5708650"/>
            <a:ext cx="3191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412750" y="4438650"/>
            <a:ext cx="1358900" cy="96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42844" y="5429264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后模部份单边减胶</a:t>
            </a:r>
            <a:r>
              <a:rPr lang="en-US" altLang="zh-CN" dirty="0" smtClean="0">
                <a:solidFill>
                  <a:schemeClr val="tx1"/>
                </a:solidFill>
              </a:rPr>
              <a:t>0.05mm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286388"/>
            <a:ext cx="4572032" cy="117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滑块分型线</a:t>
            </a:r>
            <a:r>
              <a:rPr lang="en-US" altLang="zh-CN" sz="1800" dirty="0" smtClean="0"/>
              <a:t>---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如图如示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滑块、斜顶位置示意图</a:t>
            </a:r>
            <a:r>
              <a:rPr lang="en-US" altLang="zh-CN" sz="1800" dirty="0" smtClean="0"/>
              <a:t>---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如图所示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67736" y="6488668"/>
            <a:ext cx="23762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214422"/>
            <a:ext cx="3714776" cy="218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8421686" y="1579562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4282" y="6357958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6286520"/>
            <a:ext cx="1214446" cy="35719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SLIDE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396286" y="2849562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4827582" y="1681152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4838699" y="2768599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16200000">
            <a:off x="6576261" y="966970"/>
            <a:ext cx="360000" cy="288000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6532440" y="3230366"/>
            <a:ext cx="360000" cy="288000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14282" y="5857892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472" y="5786454"/>
            <a:ext cx="1214446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LIFTER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6200000">
            <a:off x="7752076" y="2689542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7764153" y="1741807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7489493" y="2176793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214686"/>
            <a:ext cx="4680426" cy="146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直接连接符 21"/>
          <p:cNvCxnSpPr/>
          <p:nvPr/>
        </p:nvCxnSpPr>
        <p:spPr>
          <a:xfrm>
            <a:off x="4930140" y="3581400"/>
            <a:ext cx="241046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932048" y="4427228"/>
            <a:ext cx="925836" cy="190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4499927" y="4027487"/>
            <a:ext cx="347024" cy="10482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 flipH="1" flipV="1">
            <a:off x="4568190" y="4812030"/>
            <a:ext cx="37338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766312" y="5000636"/>
            <a:ext cx="152020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893603" y="4607727"/>
            <a:ext cx="785818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86512" y="4429133"/>
            <a:ext cx="634988" cy="3167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5749461" y="4324829"/>
            <a:ext cx="220022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994025" y="6329363"/>
            <a:ext cx="830263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6805385" y="4108701"/>
            <a:ext cx="1080000" cy="635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6813556" y="4525977"/>
            <a:ext cx="204797" cy="474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918325" y="4640261"/>
            <a:ext cx="448474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10800000">
            <a:off x="4310060" y="3757615"/>
            <a:ext cx="261940" cy="47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0800000">
            <a:off x="3414704" y="3757615"/>
            <a:ext cx="261940" cy="47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0800000" flipV="1">
            <a:off x="2476486" y="3776663"/>
            <a:ext cx="609615" cy="47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10800000">
            <a:off x="1895457" y="3762378"/>
            <a:ext cx="261940" cy="47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0800000">
            <a:off x="1009627" y="3762377"/>
            <a:ext cx="261940" cy="47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16200000" flipV="1">
            <a:off x="727054" y="4044949"/>
            <a:ext cx="347024" cy="10482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80944" y="3589974"/>
            <a:ext cx="448474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81922" y="5006340"/>
            <a:ext cx="625798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90500" y="4412938"/>
            <a:ext cx="448474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 flipH="1" flipV="1">
            <a:off x="617042" y="4818864"/>
            <a:ext cx="37338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任意多边形 65"/>
          <p:cNvSpPr/>
          <p:nvPr/>
        </p:nvSpPr>
        <p:spPr>
          <a:xfrm>
            <a:off x="128270" y="3459480"/>
            <a:ext cx="170180" cy="1661160"/>
          </a:xfrm>
          <a:custGeom>
            <a:avLst/>
            <a:gdLst>
              <a:gd name="connsiteX0" fmla="*/ 8890 w 170180"/>
              <a:gd name="connsiteY0" fmla="*/ 0 h 1661160"/>
              <a:gd name="connsiteX1" fmla="*/ 168910 w 170180"/>
              <a:gd name="connsiteY1" fmla="*/ 525780 h 1661160"/>
              <a:gd name="connsiteX2" fmla="*/ 16510 w 170180"/>
              <a:gd name="connsiteY2" fmla="*/ 1051560 h 1661160"/>
              <a:gd name="connsiteX3" fmla="*/ 69850 w 17018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80" h="1661160">
                <a:moveTo>
                  <a:pt x="8890" y="0"/>
                </a:moveTo>
                <a:cubicBezTo>
                  <a:pt x="88265" y="175260"/>
                  <a:pt x="167640" y="350520"/>
                  <a:pt x="168910" y="525780"/>
                </a:cubicBezTo>
                <a:cubicBezTo>
                  <a:pt x="170180" y="701040"/>
                  <a:pt x="33020" y="862330"/>
                  <a:pt x="16510" y="1051560"/>
                </a:cubicBezTo>
                <a:cubicBezTo>
                  <a:pt x="0" y="1240790"/>
                  <a:pt x="69850" y="1661160"/>
                  <a:pt x="69850" y="1661160"/>
                </a:cubicBezTo>
              </a:path>
            </a:pathLst>
          </a:custGeom>
          <a:ln>
            <a:solidFill>
              <a:srgbClr val="0070C0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5332426" y="3916366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257425" y="5905500"/>
            <a:ext cx="3108325" cy="13970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 flipH="1" flipV="1">
            <a:off x="3636161" y="6141263"/>
            <a:ext cx="35719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 flipH="1" flipV="1">
            <a:off x="2798000" y="6132489"/>
            <a:ext cx="396000" cy="79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442628" y="6395243"/>
            <a:ext cx="684000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 flipH="1" flipV="1">
            <a:off x="4949827" y="6216669"/>
            <a:ext cx="35719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5400000" flipH="1" flipV="1">
            <a:off x="4249779" y="6196783"/>
            <a:ext cx="396000" cy="79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857884" y="4214818"/>
            <a:ext cx="43200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任意多边形 88"/>
          <p:cNvSpPr/>
          <p:nvPr/>
        </p:nvSpPr>
        <p:spPr>
          <a:xfrm>
            <a:off x="5356225" y="6038850"/>
            <a:ext cx="1111250" cy="261408"/>
          </a:xfrm>
          <a:custGeom>
            <a:avLst/>
            <a:gdLst>
              <a:gd name="connsiteX0" fmla="*/ 0 w 1111250"/>
              <a:gd name="connsiteY0" fmla="*/ 0 h 261408"/>
              <a:gd name="connsiteX1" fmla="*/ 53975 w 1111250"/>
              <a:gd name="connsiteY1" fmla="*/ 9525 h 261408"/>
              <a:gd name="connsiteX2" fmla="*/ 66675 w 1111250"/>
              <a:gd name="connsiteY2" fmla="*/ 53975 h 261408"/>
              <a:gd name="connsiteX3" fmla="*/ 104775 w 1111250"/>
              <a:gd name="connsiteY3" fmla="*/ 158750 h 261408"/>
              <a:gd name="connsiteX4" fmla="*/ 177800 w 1111250"/>
              <a:gd name="connsiteY4" fmla="*/ 219075 h 261408"/>
              <a:gd name="connsiteX5" fmla="*/ 288925 w 1111250"/>
              <a:gd name="connsiteY5" fmla="*/ 257175 h 261408"/>
              <a:gd name="connsiteX6" fmla="*/ 406400 w 1111250"/>
              <a:gd name="connsiteY6" fmla="*/ 244475 h 261408"/>
              <a:gd name="connsiteX7" fmla="*/ 479425 w 1111250"/>
              <a:gd name="connsiteY7" fmla="*/ 196850 h 261408"/>
              <a:gd name="connsiteX8" fmla="*/ 533400 w 1111250"/>
              <a:gd name="connsiteY8" fmla="*/ 130175 h 261408"/>
              <a:gd name="connsiteX9" fmla="*/ 555625 w 1111250"/>
              <a:gd name="connsiteY9" fmla="*/ 69850 h 261408"/>
              <a:gd name="connsiteX10" fmla="*/ 565150 w 1111250"/>
              <a:gd name="connsiteY10" fmla="*/ 41275 h 261408"/>
              <a:gd name="connsiteX11" fmla="*/ 593725 w 1111250"/>
              <a:gd name="connsiteY11" fmla="*/ 28575 h 261408"/>
              <a:gd name="connsiteX12" fmla="*/ 625475 w 1111250"/>
              <a:gd name="connsiteY12" fmla="*/ 25400 h 261408"/>
              <a:gd name="connsiteX13" fmla="*/ 781050 w 1111250"/>
              <a:gd name="connsiteY13" fmla="*/ 34925 h 261408"/>
              <a:gd name="connsiteX14" fmla="*/ 1111250 w 1111250"/>
              <a:gd name="connsiteY14" fmla="*/ 44450 h 26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1250" h="261408">
                <a:moveTo>
                  <a:pt x="0" y="0"/>
                </a:moveTo>
                <a:cubicBezTo>
                  <a:pt x="21431" y="264"/>
                  <a:pt x="42863" y="529"/>
                  <a:pt x="53975" y="9525"/>
                </a:cubicBezTo>
                <a:cubicBezTo>
                  <a:pt x="65087" y="18521"/>
                  <a:pt x="58208" y="29104"/>
                  <a:pt x="66675" y="53975"/>
                </a:cubicBezTo>
                <a:cubicBezTo>
                  <a:pt x="75142" y="78846"/>
                  <a:pt x="86254" y="131233"/>
                  <a:pt x="104775" y="158750"/>
                </a:cubicBezTo>
                <a:cubicBezTo>
                  <a:pt x="123296" y="186267"/>
                  <a:pt x="147108" y="202671"/>
                  <a:pt x="177800" y="219075"/>
                </a:cubicBezTo>
                <a:cubicBezTo>
                  <a:pt x="208492" y="235479"/>
                  <a:pt x="250825" y="252942"/>
                  <a:pt x="288925" y="257175"/>
                </a:cubicBezTo>
                <a:cubicBezTo>
                  <a:pt x="327025" y="261408"/>
                  <a:pt x="374650" y="254529"/>
                  <a:pt x="406400" y="244475"/>
                </a:cubicBezTo>
                <a:cubicBezTo>
                  <a:pt x="438150" y="234421"/>
                  <a:pt x="458259" y="215900"/>
                  <a:pt x="479425" y="196850"/>
                </a:cubicBezTo>
                <a:cubicBezTo>
                  <a:pt x="500591" y="177800"/>
                  <a:pt x="520700" y="151342"/>
                  <a:pt x="533400" y="130175"/>
                </a:cubicBezTo>
                <a:cubicBezTo>
                  <a:pt x="546100" y="109008"/>
                  <a:pt x="550333" y="84667"/>
                  <a:pt x="555625" y="69850"/>
                </a:cubicBezTo>
                <a:cubicBezTo>
                  <a:pt x="560917" y="55033"/>
                  <a:pt x="558800" y="48154"/>
                  <a:pt x="565150" y="41275"/>
                </a:cubicBezTo>
                <a:cubicBezTo>
                  <a:pt x="571500" y="34396"/>
                  <a:pt x="583671" y="31221"/>
                  <a:pt x="593725" y="28575"/>
                </a:cubicBezTo>
                <a:cubicBezTo>
                  <a:pt x="603779" y="25929"/>
                  <a:pt x="594254" y="24342"/>
                  <a:pt x="625475" y="25400"/>
                </a:cubicBezTo>
                <a:cubicBezTo>
                  <a:pt x="656696" y="26458"/>
                  <a:pt x="700088" y="31750"/>
                  <a:pt x="781050" y="34925"/>
                </a:cubicBezTo>
                <a:cubicBezTo>
                  <a:pt x="862012" y="38100"/>
                  <a:pt x="1111250" y="44450"/>
                  <a:pt x="1111250" y="44450"/>
                </a:cubicBezTo>
              </a:path>
            </a:pathLst>
          </a:cu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2257425" y="5534025"/>
            <a:ext cx="3781425" cy="523875"/>
          </a:xfrm>
          <a:custGeom>
            <a:avLst/>
            <a:gdLst>
              <a:gd name="connsiteX0" fmla="*/ 0 w 3781425"/>
              <a:gd name="connsiteY0" fmla="*/ 368300 h 523875"/>
              <a:gd name="connsiteX1" fmla="*/ 19050 w 3781425"/>
              <a:gd name="connsiteY1" fmla="*/ 298450 h 523875"/>
              <a:gd name="connsiteX2" fmla="*/ 76200 w 3781425"/>
              <a:gd name="connsiteY2" fmla="*/ 247650 h 523875"/>
              <a:gd name="connsiteX3" fmla="*/ 215900 w 3781425"/>
              <a:gd name="connsiteY3" fmla="*/ 200025 h 523875"/>
              <a:gd name="connsiteX4" fmla="*/ 333375 w 3781425"/>
              <a:gd name="connsiteY4" fmla="*/ 171450 h 523875"/>
              <a:gd name="connsiteX5" fmla="*/ 485775 w 3781425"/>
              <a:gd name="connsiteY5" fmla="*/ 142875 h 523875"/>
              <a:gd name="connsiteX6" fmla="*/ 742950 w 3781425"/>
              <a:gd name="connsiteY6" fmla="*/ 107950 h 523875"/>
              <a:gd name="connsiteX7" fmla="*/ 962025 w 3781425"/>
              <a:gd name="connsiteY7" fmla="*/ 79375 h 523875"/>
              <a:gd name="connsiteX8" fmla="*/ 1200150 w 3781425"/>
              <a:gd name="connsiteY8" fmla="*/ 60325 h 523875"/>
              <a:gd name="connsiteX9" fmla="*/ 1476375 w 3781425"/>
              <a:gd name="connsiteY9" fmla="*/ 38100 h 523875"/>
              <a:gd name="connsiteX10" fmla="*/ 1860550 w 3781425"/>
              <a:gd name="connsiteY10" fmla="*/ 15875 h 523875"/>
              <a:gd name="connsiteX11" fmla="*/ 2219325 w 3781425"/>
              <a:gd name="connsiteY11" fmla="*/ 0 h 523875"/>
              <a:gd name="connsiteX12" fmla="*/ 2663825 w 3781425"/>
              <a:gd name="connsiteY12" fmla="*/ 3175 h 523875"/>
              <a:gd name="connsiteX13" fmla="*/ 3028950 w 3781425"/>
              <a:gd name="connsiteY13" fmla="*/ 28575 h 523875"/>
              <a:gd name="connsiteX14" fmla="*/ 3336925 w 3781425"/>
              <a:gd name="connsiteY14" fmla="*/ 95250 h 523875"/>
              <a:gd name="connsiteX15" fmla="*/ 3527425 w 3781425"/>
              <a:gd name="connsiteY15" fmla="*/ 174625 h 523875"/>
              <a:gd name="connsiteX16" fmla="*/ 3673475 w 3781425"/>
              <a:gd name="connsiteY16" fmla="*/ 279400 h 523875"/>
              <a:gd name="connsiteX17" fmla="*/ 3759200 w 3781425"/>
              <a:gd name="connsiteY17" fmla="*/ 406400 h 523875"/>
              <a:gd name="connsiteX18" fmla="*/ 3781425 w 3781425"/>
              <a:gd name="connsiteY18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1425" h="523875">
                <a:moveTo>
                  <a:pt x="0" y="368300"/>
                </a:moveTo>
                <a:cubicBezTo>
                  <a:pt x="3175" y="343429"/>
                  <a:pt x="6350" y="318558"/>
                  <a:pt x="19050" y="298450"/>
                </a:cubicBezTo>
                <a:cubicBezTo>
                  <a:pt x="31750" y="278342"/>
                  <a:pt x="43392" y="264054"/>
                  <a:pt x="76200" y="247650"/>
                </a:cubicBezTo>
                <a:cubicBezTo>
                  <a:pt x="109008" y="231246"/>
                  <a:pt x="173038" y="212725"/>
                  <a:pt x="215900" y="200025"/>
                </a:cubicBezTo>
                <a:cubicBezTo>
                  <a:pt x="258763" y="187325"/>
                  <a:pt x="288396" y="180975"/>
                  <a:pt x="333375" y="171450"/>
                </a:cubicBezTo>
                <a:cubicBezTo>
                  <a:pt x="378354" y="161925"/>
                  <a:pt x="417513" y="153458"/>
                  <a:pt x="485775" y="142875"/>
                </a:cubicBezTo>
                <a:cubicBezTo>
                  <a:pt x="554038" y="132292"/>
                  <a:pt x="742950" y="107950"/>
                  <a:pt x="742950" y="107950"/>
                </a:cubicBezTo>
                <a:cubicBezTo>
                  <a:pt x="822325" y="97367"/>
                  <a:pt x="885825" y="87312"/>
                  <a:pt x="962025" y="79375"/>
                </a:cubicBezTo>
                <a:cubicBezTo>
                  <a:pt x="1038225" y="71438"/>
                  <a:pt x="1200150" y="60325"/>
                  <a:pt x="1200150" y="60325"/>
                </a:cubicBezTo>
                <a:lnTo>
                  <a:pt x="1476375" y="38100"/>
                </a:lnTo>
                <a:lnTo>
                  <a:pt x="1860550" y="15875"/>
                </a:lnTo>
                <a:lnTo>
                  <a:pt x="2219325" y="0"/>
                </a:lnTo>
                <a:lnTo>
                  <a:pt x="2663825" y="3175"/>
                </a:lnTo>
                <a:cubicBezTo>
                  <a:pt x="2798762" y="7937"/>
                  <a:pt x="2916767" y="13229"/>
                  <a:pt x="3028950" y="28575"/>
                </a:cubicBezTo>
                <a:cubicBezTo>
                  <a:pt x="3141133" y="43921"/>
                  <a:pt x="3253846" y="70908"/>
                  <a:pt x="3336925" y="95250"/>
                </a:cubicBezTo>
                <a:cubicBezTo>
                  <a:pt x="3420004" y="119592"/>
                  <a:pt x="3471333" y="143933"/>
                  <a:pt x="3527425" y="174625"/>
                </a:cubicBezTo>
                <a:cubicBezTo>
                  <a:pt x="3583517" y="205317"/>
                  <a:pt x="3634846" y="240771"/>
                  <a:pt x="3673475" y="279400"/>
                </a:cubicBezTo>
                <a:cubicBezTo>
                  <a:pt x="3712104" y="318029"/>
                  <a:pt x="3741208" y="365654"/>
                  <a:pt x="3759200" y="406400"/>
                </a:cubicBezTo>
                <a:cubicBezTo>
                  <a:pt x="3777192" y="447146"/>
                  <a:pt x="3781425" y="523875"/>
                  <a:pt x="3781425" y="523875"/>
                </a:cubicBezTo>
              </a:path>
            </a:pathLst>
          </a:cu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928802"/>
            <a:ext cx="1133629" cy="136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6" name="直接箭头连接符 95"/>
          <p:cNvCxnSpPr/>
          <p:nvPr/>
        </p:nvCxnSpPr>
        <p:spPr>
          <a:xfrm rot="10800000" flipV="1">
            <a:off x="584200" y="2413000"/>
            <a:ext cx="133350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905000" y="2425700"/>
            <a:ext cx="2794000" cy="207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571604" y="2143116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指示区域薄胶，易缺胶，请改善。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>
            <a:off x="6699248" y="4929198"/>
            <a:ext cx="2444752" cy="150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直接连接符 64"/>
          <p:cNvCxnSpPr/>
          <p:nvPr/>
        </p:nvCxnSpPr>
        <p:spPr>
          <a:xfrm>
            <a:off x="6715125" y="5553075"/>
            <a:ext cx="20574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>
            <a:off x="7205663" y="4872038"/>
            <a:ext cx="1162050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6200000" flipH="1">
            <a:off x="7843838" y="4891087"/>
            <a:ext cx="94297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572396" y="3786190"/>
            <a:ext cx="157160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侧面需做斜行位，建议分型能做平，如绿虚线所示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76" name="右箭头 75"/>
          <p:cNvSpPr/>
          <p:nvPr/>
        </p:nvSpPr>
        <p:spPr>
          <a:xfrm rot="429836">
            <a:off x="8358214" y="5857892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滑块分型线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滑块、斜顶位置示意图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67736" y="6488668"/>
            <a:ext cx="23762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14488"/>
            <a:ext cx="3105142" cy="237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214282" y="6357958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6286520"/>
            <a:ext cx="1214446" cy="35719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SLIDE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14282" y="5857892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5786454"/>
            <a:ext cx="1214446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LIFTER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972318" y="2447919"/>
            <a:ext cx="925836" cy="190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948502" y="3805243"/>
            <a:ext cx="925836" cy="190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 flipV="1">
            <a:off x="5880735" y="3289935"/>
            <a:ext cx="704850" cy="158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V="1">
            <a:off x="3766820" y="3141980"/>
            <a:ext cx="2870200" cy="99568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28360" y="2865120"/>
            <a:ext cx="31335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5473847" y="4155587"/>
            <a:ext cx="1250960" cy="35910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5595620" y="4949190"/>
            <a:ext cx="1155700" cy="209550"/>
          </a:xfrm>
          <a:custGeom>
            <a:avLst/>
            <a:gdLst>
              <a:gd name="connsiteX0" fmla="*/ 0 w 1155700"/>
              <a:gd name="connsiteY0" fmla="*/ 209550 h 209550"/>
              <a:gd name="connsiteX1" fmla="*/ 520700 w 1155700"/>
              <a:gd name="connsiteY1" fmla="*/ 6350 h 209550"/>
              <a:gd name="connsiteX2" fmla="*/ 1028700 w 1155700"/>
              <a:gd name="connsiteY2" fmla="*/ 171450 h 209550"/>
              <a:gd name="connsiteX3" fmla="*/ 1155700 w 1155700"/>
              <a:gd name="connsiteY3" fmla="*/ 1079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700" h="209550">
                <a:moveTo>
                  <a:pt x="0" y="209550"/>
                </a:moveTo>
                <a:cubicBezTo>
                  <a:pt x="174625" y="111125"/>
                  <a:pt x="349250" y="12700"/>
                  <a:pt x="520700" y="6350"/>
                </a:cubicBezTo>
                <a:cubicBezTo>
                  <a:pt x="692150" y="0"/>
                  <a:pt x="922867" y="154517"/>
                  <a:pt x="1028700" y="171450"/>
                </a:cubicBezTo>
                <a:cubicBezTo>
                  <a:pt x="1134533" y="188383"/>
                  <a:pt x="1145116" y="148166"/>
                  <a:pt x="1155700" y="107950"/>
                </a:cubicBezTo>
              </a:path>
            </a:pathLst>
          </a:custGeom>
          <a:ln w="19050">
            <a:solidFill>
              <a:srgbClr val="0070C0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6200000">
            <a:off x="6822296" y="2964652"/>
            <a:ext cx="2116149" cy="241305"/>
          </a:xfrm>
          <a:custGeom>
            <a:avLst/>
            <a:gdLst>
              <a:gd name="connsiteX0" fmla="*/ 0 w 1155700"/>
              <a:gd name="connsiteY0" fmla="*/ 209550 h 209550"/>
              <a:gd name="connsiteX1" fmla="*/ 520700 w 1155700"/>
              <a:gd name="connsiteY1" fmla="*/ 6350 h 209550"/>
              <a:gd name="connsiteX2" fmla="*/ 1028700 w 1155700"/>
              <a:gd name="connsiteY2" fmla="*/ 171450 h 209550"/>
              <a:gd name="connsiteX3" fmla="*/ 1155700 w 1155700"/>
              <a:gd name="connsiteY3" fmla="*/ 1079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700" h="209550">
                <a:moveTo>
                  <a:pt x="0" y="209550"/>
                </a:moveTo>
                <a:cubicBezTo>
                  <a:pt x="174625" y="111125"/>
                  <a:pt x="349250" y="12700"/>
                  <a:pt x="520700" y="6350"/>
                </a:cubicBezTo>
                <a:cubicBezTo>
                  <a:pt x="692150" y="0"/>
                  <a:pt x="922867" y="154517"/>
                  <a:pt x="1028700" y="171450"/>
                </a:cubicBezTo>
                <a:cubicBezTo>
                  <a:pt x="1134533" y="188383"/>
                  <a:pt x="1145116" y="148166"/>
                  <a:pt x="1155700" y="107950"/>
                </a:cubicBezTo>
              </a:path>
            </a:pathLst>
          </a:custGeom>
          <a:ln w="19050">
            <a:solidFill>
              <a:srgbClr val="0070C0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7277119" y="2986084"/>
            <a:ext cx="288000" cy="214314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5357818" y="3286124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 flipH="1" flipV="1">
            <a:off x="5497199" y="3297231"/>
            <a:ext cx="867730" cy="540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000372"/>
            <a:ext cx="4873692" cy="247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直接连接符 23"/>
          <p:cNvCxnSpPr/>
          <p:nvPr/>
        </p:nvCxnSpPr>
        <p:spPr>
          <a:xfrm flipV="1">
            <a:off x="831828" y="4064000"/>
            <a:ext cx="1155722" cy="873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574" y="4768850"/>
            <a:ext cx="577876" cy="1906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1327150" y="4660900"/>
            <a:ext cx="209550" cy="635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428750" y="4514850"/>
            <a:ext cx="584200" cy="50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V="1">
            <a:off x="1771650" y="4286250"/>
            <a:ext cx="463550" cy="3175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825750" y="4083050"/>
            <a:ext cx="1147772" cy="730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813050" y="4724400"/>
            <a:ext cx="1131902" cy="7938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 flipH="1" flipV="1">
            <a:off x="2492375" y="4391025"/>
            <a:ext cx="647700" cy="3175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 rot="11234079">
            <a:off x="3217536" y="4324356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 rot="21278747">
            <a:off x="1298201" y="4232099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7736" y="593467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39433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785926"/>
            <a:ext cx="38004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28596" y="2357430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修改前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1928802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修改后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5588000" y="1799771"/>
            <a:ext cx="2365828" cy="1872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14876" y="1142984"/>
            <a:ext cx="250033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指示处孔位需改成盲孔或取消此孔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5684836" y="3756926"/>
            <a:ext cx="415241" cy="4513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6878645" y="4170354"/>
            <a:ext cx="863831" cy="105021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5895975" y="3552825"/>
            <a:ext cx="1371599" cy="403225"/>
          </a:xfrm>
          <a:custGeom>
            <a:avLst/>
            <a:gdLst>
              <a:gd name="connsiteX0" fmla="*/ 0 w 1476375"/>
              <a:gd name="connsiteY0" fmla="*/ 17462 h 449262"/>
              <a:gd name="connsiteX1" fmla="*/ 180975 w 1476375"/>
              <a:gd name="connsiteY1" fmla="*/ 36512 h 449262"/>
              <a:gd name="connsiteX2" fmla="*/ 323850 w 1476375"/>
              <a:gd name="connsiteY2" fmla="*/ 236537 h 449262"/>
              <a:gd name="connsiteX3" fmla="*/ 590550 w 1476375"/>
              <a:gd name="connsiteY3" fmla="*/ 398462 h 449262"/>
              <a:gd name="connsiteX4" fmla="*/ 914400 w 1476375"/>
              <a:gd name="connsiteY4" fmla="*/ 446087 h 449262"/>
              <a:gd name="connsiteX5" fmla="*/ 1162050 w 1476375"/>
              <a:gd name="connsiteY5" fmla="*/ 379412 h 449262"/>
              <a:gd name="connsiteX6" fmla="*/ 1343025 w 1476375"/>
              <a:gd name="connsiteY6" fmla="*/ 284162 h 449262"/>
              <a:gd name="connsiteX7" fmla="*/ 1476375 w 1476375"/>
              <a:gd name="connsiteY7" fmla="*/ 293687 h 44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375" h="449262">
                <a:moveTo>
                  <a:pt x="0" y="17462"/>
                </a:moveTo>
                <a:cubicBezTo>
                  <a:pt x="63500" y="8731"/>
                  <a:pt x="127000" y="0"/>
                  <a:pt x="180975" y="36512"/>
                </a:cubicBezTo>
                <a:cubicBezTo>
                  <a:pt x="234950" y="73024"/>
                  <a:pt x="255588" y="176212"/>
                  <a:pt x="323850" y="236537"/>
                </a:cubicBezTo>
                <a:cubicBezTo>
                  <a:pt x="392112" y="296862"/>
                  <a:pt x="492125" y="363537"/>
                  <a:pt x="590550" y="398462"/>
                </a:cubicBezTo>
                <a:cubicBezTo>
                  <a:pt x="688975" y="433387"/>
                  <a:pt x="819150" y="449262"/>
                  <a:pt x="914400" y="446087"/>
                </a:cubicBezTo>
                <a:cubicBezTo>
                  <a:pt x="1009650" y="442912"/>
                  <a:pt x="1090613" y="406399"/>
                  <a:pt x="1162050" y="379412"/>
                </a:cubicBezTo>
                <a:cubicBezTo>
                  <a:pt x="1233487" y="352425"/>
                  <a:pt x="1290638" y="298449"/>
                  <a:pt x="1343025" y="284162"/>
                </a:cubicBezTo>
                <a:cubicBezTo>
                  <a:pt x="1395412" y="269875"/>
                  <a:pt x="1435893" y="281781"/>
                  <a:pt x="1476375" y="293687"/>
                </a:cubicBezTo>
              </a:path>
            </a:pathLst>
          </a:custGeom>
          <a:noFill/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5067307" y="4076697"/>
            <a:ext cx="866771" cy="71438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7077090" y="4672006"/>
            <a:ext cx="309557" cy="252436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214282" y="5857892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1472" y="5786454"/>
            <a:ext cx="1214446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LIFTER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7684538">
            <a:off x="6129351" y="4524380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 flipH="1" flipV="1">
            <a:off x="4824412" y="4881563"/>
            <a:ext cx="1009650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43240" y="5286388"/>
            <a:ext cx="242889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斜顶分型线，避免与行位对碰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滑块分型线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滑块、斜顶位置示意图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285860"/>
            <a:ext cx="39909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10095" y="2676526"/>
            <a:ext cx="419099" cy="342903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H="1">
            <a:off x="5859465" y="3094030"/>
            <a:ext cx="549505" cy="38346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4419594" y="3886204"/>
            <a:ext cx="904876" cy="88582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62669" y="3352804"/>
            <a:ext cx="819150" cy="752472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 rot="2944176">
            <a:off x="5772740" y="4001348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14282" y="5857892"/>
            <a:ext cx="288000" cy="214314"/>
          </a:xfrm>
          <a:prstGeom prst="rightArrow">
            <a:avLst/>
          </a:prstGeom>
          <a:solidFill>
            <a:srgbClr val="00B0F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472" y="5786454"/>
            <a:ext cx="1214446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LIFTER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371969" y="2667002"/>
            <a:ext cx="238125" cy="8572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838569" y="3305179"/>
            <a:ext cx="1152526" cy="28574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321290" y="4143376"/>
            <a:ext cx="1695454" cy="66674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66944" y="2638426"/>
            <a:ext cx="2295525" cy="84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14282" y="4857760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骨位包斜顶，且斜顶行程不够，会铲胶，建议结构调整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5720" y="2428868"/>
            <a:ext cx="242889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斜顶分型线，避免与行位对碰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</p:cNvCxnSpPr>
          <p:nvPr/>
        </p:nvCxnSpPr>
        <p:spPr>
          <a:xfrm flipV="1">
            <a:off x="2643174" y="4613277"/>
            <a:ext cx="3014670" cy="63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5019669" y="2857501"/>
            <a:ext cx="1104900" cy="503237"/>
          </a:xfrm>
          <a:custGeom>
            <a:avLst/>
            <a:gdLst>
              <a:gd name="connsiteX0" fmla="*/ 0 w 1104900"/>
              <a:gd name="connsiteY0" fmla="*/ 161925 h 503237"/>
              <a:gd name="connsiteX1" fmla="*/ 57150 w 1104900"/>
              <a:gd name="connsiteY1" fmla="*/ 152400 h 503237"/>
              <a:gd name="connsiteX2" fmla="*/ 152400 w 1104900"/>
              <a:gd name="connsiteY2" fmla="*/ 400050 h 503237"/>
              <a:gd name="connsiteX3" fmla="*/ 333375 w 1104900"/>
              <a:gd name="connsiteY3" fmla="*/ 495300 h 503237"/>
              <a:gd name="connsiteX4" fmla="*/ 590550 w 1104900"/>
              <a:gd name="connsiteY4" fmla="*/ 447675 h 503237"/>
              <a:gd name="connsiteX5" fmla="*/ 781050 w 1104900"/>
              <a:gd name="connsiteY5" fmla="*/ 323850 h 503237"/>
              <a:gd name="connsiteX6" fmla="*/ 933450 w 1104900"/>
              <a:gd name="connsiteY6" fmla="*/ 152400 h 503237"/>
              <a:gd name="connsiteX7" fmla="*/ 1000125 w 1104900"/>
              <a:gd name="connsiteY7" fmla="*/ 28575 h 503237"/>
              <a:gd name="connsiteX8" fmla="*/ 1104900 w 1104900"/>
              <a:gd name="connsiteY8" fmla="*/ 0 h 50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900" h="503237">
                <a:moveTo>
                  <a:pt x="0" y="161925"/>
                </a:moveTo>
                <a:cubicBezTo>
                  <a:pt x="15875" y="137319"/>
                  <a:pt x="31750" y="112713"/>
                  <a:pt x="57150" y="152400"/>
                </a:cubicBezTo>
                <a:cubicBezTo>
                  <a:pt x="82550" y="192088"/>
                  <a:pt x="106363" y="342900"/>
                  <a:pt x="152400" y="400050"/>
                </a:cubicBezTo>
                <a:cubicBezTo>
                  <a:pt x="198437" y="457200"/>
                  <a:pt x="260350" y="487363"/>
                  <a:pt x="333375" y="495300"/>
                </a:cubicBezTo>
                <a:cubicBezTo>
                  <a:pt x="406400" y="503237"/>
                  <a:pt x="515938" y="476250"/>
                  <a:pt x="590550" y="447675"/>
                </a:cubicBezTo>
                <a:cubicBezTo>
                  <a:pt x="665162" y="419100"/>
                  <a:pt x="723900" y="373063"/>
                  <a:pt x="781050" y="323850"/>
                </a:cubicBezTo>
                <a:cubicBezTo>
                  <a:pt x="838200" y="274638"/>
                  <a:pt x="896938" y="201613"/>
                  <a:pt x="933450" y="152400"/>
                </a:cubicBezTo>
                <a:cubicBezTo>
                  <a:pt x="969963" y="103188"/>
                  <a:pt x="971550" y="53975"/>
                  <a:pt x="1000125" y="28575"/>
                </a:cubicBezTo>
                <a:cubicBezTo>
                  <a:pt x="1028700" y="3175"/>
                  <a:pt x="1066800" y="1587"/>
                  <a:pt x="1104900" y="0"/>
                </a:cubicBezTo>
              </a:path>
            </a:pathLst>
          </a:custGeom>
          <a:ln w="19050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33" idx="3"/>
          </p:cNvCxnSpPr>
          <p:nvPr/>
        </p:nvCxnSpPr>
        <p:spPr>
          <a:xfrm flipV="1">
            <a:off x="2643174" y="4879977"/>
            <a:ext cx="3687770" cy="37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3" idx="2"/>
          </p:cNvCxnSpPr>
          <p:nvPr/>
        </p:nvCxnSpPr>
        <p:spPr>
          <a:xfrm rot="16200000" flipH="1">
            <a:off x="4474745" y="2097495"/>
            <a:ext cx="1196476" cy="14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29058" y="928670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建议此面减胶，缩短斜顶行程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4082" y="2000241"/>
            <a:ext cx="209991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直接箭头连接符 56"/>
          <p:cNvCxnSpPr/>
          <p:nvPr/>
        </p:nvCxnSpPr>
        <p:spPr>
          <a:xfrm rot="5400000">
            <a:off x="7092950" y="2165350"/>
            <a:ext cx="1562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858016" y="928670"/>
            <a:ext cx="207170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建议加骨位，调整骨位宽度，按键结构需相应调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滑块分型线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滑块、斜顶位置示意图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浇口流道设置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浇口类型</a:t>
            </a:r>
            <a:r>
              <a:rPr lang="en-US" altLang="zh-CN" sz="1600" dirty="0" smtClean="0"/>
              <a:t>---</a:t>
            </a:r>
            <a:r>
              <a:rPr lang="zh-CN" altLang="en-US" sz="1600" dirty="0" smtClean="0">
                <a:solidFill>
                  <a:srgbClr val="0070C0"/>
                </a:solidFill>
              </a:rPr>
              <a:t>潜顶针进胶，胶口处为弧形，加工不平，允许残留多少？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浇口位置，大小，注意浇口位置外观面的冲击疤</a:t>
            </a:r>
            <a:endParaRPr lang="en-US" altLang="zh-CN" sz="1600" dirty="0" smtClean="0"/>
          </a:p>
          <a:p>
            <a:r>
              <a:rPr lang="zh-CN" altLang="en-US" sz="1600" dirty="0" smtClean="0"/>
              <a:t>流道大小，长度</a:t>
            </a:r>
            <a:endParaRPr lang="en-US" altLang="zh-CN" sz="1600" dirty="0" smtClean="0"/>
          </a:p>
          <a:p>
            <a:r>
              <a:rPr lang="zh-CN" altLang="en-US" sz="1600" dirty="0" smtClean="0"/>
              <a:t>模流分析：分析熔迹线位置，注塑时间等</a:t>
            </a:r>
            <a:endParaRPr lang="en-US" altLang="zh-CN" sz="1600" dirty="0" smtClean="0"/>
          </a:p>
          <a:p>
            <a:r>
              <a:rPr lang="zh-CN" altLang="en-US" sz="1600" dirty="0" smtClean="0"/>
              <a:t>根据料柄及产品大小计算利用率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4500594" cy="256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4691063" y="4352932"/>
            <a:ext cx="214314" cy="2143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6" idx="6"/>
          </p:cNvCxnSpPr>
          <p:nvPr/>
        </p:nvCxnSpPr>
        <p:spPr>
          <a:xfrm rot="10800000" flipV="1">
            <a:off x="4905377" y="4460087"/>
            <a:ext cx="64294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00694" y="428625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潜浇口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ikvision-2011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7822</TotalTime>
  <Words>1139</Words>
  <Application>Microsoft Office PowerPoint</Application>
  <PresentationFormat>全屏显示(4:3)</PresentationFormat>
  <Paragraphs>172</Paragraphs>
  <Slides>25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hikvision-2011</vt:lpstr>
      <vt:lpstr>[W2C-前壳]模具DFM报告</vt:lpstr>
      <vt:lpstr>零件基本信息</vt:lpstr>
      <vt:lpstr>模具基本信息</vt:lpstr>
      <vt:lpstr>分模面</vt:lpstr>
      <vt:lpstr>分模面</vt:lpstr>
      <vt:lpstr>分模面</vt:lpstr>
      <vt:lpstr>分模面</vt:lpstr>
      <vt:lpstr>分模面</vt:lpstr>
      <vt:lpstr>浇口流道设置</vt:lpstr>
      <vt:lpstr>顶针设置</vt:lpstr>
      <vt:lpstr>拔模分析</vt:lpstr>
      <vt:lpstr>厚度检查</vt:lpstr>
      <vt:lpstr>螺母等镶件</vt:lpstr>
      <vt:lpstr>注塑螺纹</vt:lpstr>
      <vt:lpstr>喷漆工艺</vt:lpstr>
      <vt:lpstr>皮纹工艺</vt:lpstr>
      <vt:lpstr>设计图纸检查</vt:lpstr>
      <vt:lpstr>标记</vt:lpstr>
      <vt:lpstr>设计改进建议</vt:lpstr>
      <vt:lpstr>重点尺寸量测性</vt:lpstr>
      <vt:lpstr>可量产性</vt:lpstr>
      <vt:lpstr>可组装性</vt:lpstr>
      <vt:lpstr>可组装性</vt:lpstr>
      <vt:lpstr>能力承诺</vt:lpstr>
      <vt:lpstr>幻灯片 25</vt:lpstr>
    </vt:vector>
  </TitlesOfParts>
  <Company>hikvision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DS-2CC5195夜间图像模糊分析报告</dc:title>
  <dc:creator>york</dc:creator>
  <cp:lastModifiedBy>lenovo</cp:lastModifiedBy>
  <cp:revision>370</cp:revision>
  <dcterms:created xsi:type="dcterms:W3CDTF">2011-12-20T06:55:18Z</dcterms:created>
  <dcterms:modified xsi:type="dcterms:W3CDTF">2016-12-26T05:38:03Z</dcterms:modified>
</cp:coreProperties>
</file>