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358" r:id="rId3"/>
    <p:sldId id="359" r:id="rId4"/>
    <p:sldId id="399" r:id="rId5"/>
    <p:sldId id="427" r:id="rId6"/>
    <p:sldId id="412" r:id="rId7"/>
    <p:sldId id="362" r:id="rId8"/>
    <p:sldId id="428" r:id="rId9"/>
    <p:sldId id="424" r:id="rId10"/>
    <p:sldId id="426" r:id="rId11"/>
    <p:sldId id="369" r:id="rId12"/>
    <p:sldId id="370" r:id="rId13"/>
    <p:sldId id="364" r:id="rId14"/>
    <p:sldId id="365" r:id="rId15"/>
    <p:sldId id="366" r:id="rId16"/>
    <p:sldId id="404" r:id="rId17"/>
    <p:sldId id="378" r:id="rId18"/>
    <p:sldId id="379" r:id="rId19"/>
    <p:sldId id="407" r:id="rId20"/>
    <p:sldId id="377" r:id="rId21"/>
    <p:sldId id="290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C9AF0"/>
    <a:srgbClr val="FAA4E8"/>
    <a:srgbClr val="00FFFF"/>
    <a:srgbClr val="9AFCB1"/>
    <a:srgbClr val="EFA1F5"/>
    <a:srgbClr val="A5F1C4"/>
    <a:srgbClr val="9FFC9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2" autoAdjust="0"/>
    <p:restoredTop sz="94660"/>
  </p:normalViewPr>
  <p:slideViewPr>
    <p:cSldViewPr>
      <p:cViewPr varScale="1">
        <p:scale>
          <a:sx n="79" d="100"/>
          <a:sy n="79" d="100"/>
        </p:scale>
        <p:origin x="-192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2F024-6094-4E4B-8BAD-DE57AEC77579}" type="datetimeFigureOut">
              <a:rPr lang="zh-CN" altLang="en-US" smtClean="0"/>
              <a:pPr/>
              <a:t>2016/12/26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dirty="0" smtClean="0"/>
              <a:t>2012.2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DF7C9-3FD1-48ED-BEF0-5CF81316A6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039185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1790C-0A0D-4ED6-9686-42D4FD805DB8}" type="datetimeFigureOut">
              <a:rPr lang="zh-CN" altLang="en-US" smtClean="0"/>
              <a:pPr/>
              <a:t>2016/12/26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dirty="0" smtClean="0"/>
              <a:t>2012.2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4ED5A-E3D3-4563-9953-960216296E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5101967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2012.2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3180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2012.2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91718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2012.2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28899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2012.2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28899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Documents and Settings\DingQi\桌面\封面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87788" y="981075"/>
            <a:ext cx="3924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4437063"/>
            <a:ext cx="7415212" cy="792162"/>
          </a:xfrm>
        </p:spPr>
        <p:txBody>
          <a:bodyPr/>
          <a:lstStyle>
            <a:lvl1pPr algn="ctr">
              <a:defRPr sz="3600">
                <a:latin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5373688"/>
            <a:ext cx="6192837" cy="647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333375"/>
            <a:ext cx="2105025" cy="6119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3375"/>
            <a:ext cx="6167437" cy="6119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285750" y="1143000"/>
            <a:ext cx="8643938" cy="2500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285750" y="3857625"/>
            <a:ext cx="8643938" cy="2571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95536" y="1341438"/>
            <a:ext cx="8424936" cy="1511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395288" y="3284538"/>
            <a:ext cx="8424862" cy="2881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5"/>
          </p:nvPr>
        </p:nvSpPr>
        <p:spPr>
          <a:xfrm>
            <a:off x="0" y="6448425"/>
            <a:ext cx="10429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6"/>
          </p:nvPr>
        </p:nvSpPr>
        <p:spPr>
          <a:xfrm>
            <a:off x="1116013" y="6453188"/>
            <a:ext cx="70564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285750" y="1143000"/>
            <a:ext cx="8643938" cy="2500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285750" y="3857625"/>
            <a:ext cx="8643938" cy="2571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3"/>
          </p:nvPr>
        </p:nvSpPr>
        <p:spPr>
          <a:xfrm>
            <a:off x="8256588" y="6570663"/>
            <a:ext cx="801687" cy="1444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4142B15-8E26-4C88-8C7B-1A60A6891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285750" y="1143000"/>
            <a:ext cx="8643938" cy="2500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285750" y="3857625"/>
            <a:ext cx="8643938" cy="2571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3"/>
          </p:nvPr>
        </p:nvSpPr>
        <p:spPr>
          <a:xfrm>
            <a:off x="8256588" y="6570663"/>
            <a:ext cx="801687" cy="1444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4142B15-8E26-4C88-8C7B-1A60A6891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Verdana" pitchFamily="34" charset="0"/>
                <a:ea typeface="微软雅黑" pitchFamily="34" charset="-122"/>
              </a:defRPr>
            </a:lvl1pPr>
            <a:lvl2pPr>
              <a:defRPr baseline="0">
                <a:latin typeface="Verdana" pitchFamily="34" charset="0"/>
                <a:ea typeface="微软雅黑" pitchFamily="34" charset="-122"/>
              </a:defRPr>
            </a:lvl2pPr>
            <a:lvl3pPr>
              <a:defRPr baseline="0">
                <a:latin typeface="Verdana" pitchFamily="34" charset="0"/>
                <a:ea typeface="微软雅黑" pitchFamily="34" charset="-122"/>
              </a:defRPr>
            </a:lvl3pPr>
            <a:lvl4pPr>
              <a:defRPr baseline="0">
                <a:latin typeface="Verdana" pitchFamily="34" charset="0"/>
                <a:ea typeface="微软雅黑" pitchFamily="34" charset="-122"/>
              </a:defRPr>
            </a:lvl4pPr>
            <a:lvl5pPr>
              <a:defRPr baseline="0">
                <a:latin typeface="Verdana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1638" y="1125538"/>
            <a:ext cx="4132262" cy="5327650"/>
          </a:xfrm>
        </p:spPr>
        <p:txBody>
          <a:bodyPr/>
          <a:lstStyle>
            <a:lvl1pPr>
              <a:defRPr sz="2800" baseline="0">
                <a:latin typeface="Verdana" pitchFamily="34" charset="0"/>
                <a:ea typeface="微软雅黑" pitchFamily="34" charset="-122"/>
              </a:defRPr>
            </a:lvl1pPr>
            <a:lvl2pPr>
              <a:defRPr sz="2400" baseline="0">
                <a:latin typeface="Verdana" pitchFamily="34" charset="0"/>
                <a:ea typeface="微软雅黑" pitchFamily="34" charset="-122"/>
              </a:defRPr>
            </a:lvl2pPr>
            <a:lvl3pPr>
              <a:defRPr sz="2000" baseline="0">
                <a:latin typeface="Verdana" pitchFamily="34" charset="0"/>
                <a:ea typeface="微软雅黑" pitchFamily="34" charset="-122"/>
              </a:defRPr>
            </a:lvl3pPr>
            <a:lvl4pPr>
              <a:defRPr sz="1800" baseline="0">
                <a:latin typeface="Verdana" pitchFamily="34" charset="0"/>
                <a:ea typeface="微软雅黑" pitchFamily="34" charset="-122"/>
              </a:defRPr>
            </a:lvl4pPr>
            <a:lvl5pPr>
              <a:defRPr sz="1800" baseline="0">
                <a:latin typeface="Verdana" pitchFamily="34" charset="0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125538"/>
            <a:ext cx="4133850" cy="5327650"/>
          </a:xfrm>
        </p:spPr>
        <p:txBody>
          <a:bodyPr/>
          <a:lstStyle>
            <a:lvl1pPr>
              <a:defRPr sz="2800" baseline="0">
                <a:latin typeface="Verdana" pitchFamily="34" charset="0"/>
                <a:ea typeface="微软雅黑" pitchFamily="34" charset="-122"/>
              </a:defRPr>
            </a:lvl1pPr>
            <a:lvl2pPr>
              <a:defRPr sz="2400" baseline="0">
                <a:latin typeface="Verdana" pitchFamily="34" charset="0"/>
                <a:ea typeface="微软雅黑" pitchFamily="34" charset="-122"/>
              </a:defRPr>
            </a:lvl2pPr>
            <a:lvl3pPr>
              <a:defRPr sz="2000" baseline="0">
                <a:latin typeface="Verdana" pitchFamily="34" charset="0"/>
                <a:ea typeface="微软雅黑" pitchFamily="34" charset="-122"/>
              </a:defRPr>
            </a:lvl3pPr>
            <a:lvl4pPr>
              <a:defRPr sz="1800" baseline="0">
                <a:latin typeface="Verdana" pitchFamily="34" charset="0"/>
                <a:ea typeface="微软雅黑" pitchFamily="34" charset="-122"/>
              </a:defRPr>
            </a:lvl4pPr>
            <a:lvl5pPr>
              <a:defRPr sz="1800" baseline="0">
                <a:latin typeface="Verdana" pitchFamily="34" charset="0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64506"/>
            <a:ext cx="4040188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2474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764506"/>
            <a:ext cx="4041775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内页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4653136"/>
            <a:ext cx="8892480" cy="792162"/>
          </a:xfrm>
        </p:spPr>
        <p:txBody>
          <a:bodyPr/>
          <a:lstStyle/>
          <a:p>
            <a:r>
              <a:rPr lang="en-US" altLang="zh-CN" dirty="0" smtClean="0"/>
              <a:t>[W2C-</a:t>
            </a:r>
            <a:r>
              <a:rPr lang="zh-CN" altLang="en-US" dirty="0" smtClean="0"/>
              <a:t>导光柱装饰条</a:t>
            </a:r>
            <a:r>
              <a:rPr lang="en-US" altLang="zh-CN" dirty="0" smtClean="0"/>
              <a:t>]</a:t>
            </a:r>
            <a:r>
              <a:rPr lang="zh-CN" altLang="en-US" dirty="0" smtClean="0"/>
              <a:t>模具</a:t>
            </a:r>
            <a:r>
              <a:rPr lang="en-US" altLang="zh-CN" dirty="0" smtClean="0"/>
              <a:t>DFM</a:t>
            </a:r>
            <a:r>
              <a:rPr lang="zh-CN" altLang="en-US" dirty="0" smtClean="0"/>
              <a:t>报告</a:t>
            </a:r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51520" y="5445224"/>
            <a:ext cx="889248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+mj-ea"/>
                <a:cs typeface="+mj-cs"/>
              </a:rPr>
              <a:t>[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+mj-ea"/>
                <a:cs typeface="+mj-cs"/>
              </a:rPr>
              <a:t>其正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+mj-ea"/>
                <a:cs typeface="+mj-cs"/>
              </a:rPr>
              <a:t>][2016/12/26</a:t>
            </a:r>
            <a:r>
              <a:rPr lang="en-US" altLang="zh-CN" sz="2400" b="1" kern="0" dirty="0" smtClean="0">
                <a:solidFill>
                  <a:schemeClr val="tx2"/>
                </a:solidFill>
                <a:latin typeface="黑体" pitchFamily="2" charset="-122"/>
                <a:ea typeface="+mj-ea"/>
                <a:cs typeface="+mj-cs"/>
              </a:rPr>
              <a:t>]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设计改进建议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1619672" y="5085184"/>
            <a:ext cx="5688632" cy="309958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线圈内结构尺</a:t>
            </a:r>
            <a:r>
              <a:rPr lang="zh-CN" altLang="en-US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寸大小及</a:t>
            </a:r>
            <a:r>
              <a:rPr lang="zh-CN" altLang="en-US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位置请改为非对称防呆设计，以便后续装配。</a:t>
            </a:r>
            <a:endParaRPr lang="en-US" altLang="zh-CN" sz="1400" dirty="0" smtClean="0">
              <a:solidFill>
                <a:srgbClr val="0070C0"/>
              </a:solidFill>
              <a:ea typeface="宋体" pitchFamily="2" charset="-122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3712" y="6376985"/>
            <a:ext cx="214313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设计师确认：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8576436" cy="290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螺母等镶件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规格确认</a:t>
            </a:r>
            <a:endParaRPr lang="en-US" altLang="zh-CN" sz="1800" dirty="0" smtClean="0"/>
          </a:p>
          <a:p>
            <a:r>
              <a:rPr lang="zh-CN" altLang="en-US" sz="1800" dirty="0" smtClean="0"/>
              <a:t>采用模内注塑还是后续热熔</a:t>
            </a:r>
            <a:endParaRPr lang="en-US" altLang="zh-CN" sz="1800" dirty="0" smtClean="0"/>
          </a:p>
          <a:p>
            <a:r>
              <a:rPr lang="zh-CN" altLang="en-US" sz="1800" dirty="0" smtClean="0"/>
              <a:t>是否有扭力、拉力要求</a:t>
            </a:r>
            <a:endParaRPr lang="en-US" altLang="zh-CN" sz="1800" dirty="0" smtClean="0"/>
          </a:p>
          <a:p>
            <a:endParaRPr lang="zh-CN" altLang="en-US" dirty="0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4143372" y="3571876"/>
            <a:ext cx="857256" cy="340735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1600" b="1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无螺母</a:t>
            </a:r>
            <a:endParaRPr lang="en-US" altLang="zh-CN" sz="1600" b="1" dirty="0">
              <a:solidFill>
                <a:srgbClr val="0070C0"/>
              </a:solidFill>
              <a:ea typeface="宋体" pitchFamily="2" charset="-122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3712" y="6376985"/>
            <a:ext cx="214313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设计师确认：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注塑螺纹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规格确认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r>
              <a:rPr lang="zh-CN" altLang="en-US" sz="1800" dirty="0" smtClean="0"/>
              <a:t>是否有扭力要求</a:t>
            </a:r>
            <a:endParaRPr lang="en-US" altLang="zh-CN" sz="1800" dirty="0" smtClean="0"/>
          </a:p>
          <a:p>
            <a:r>
              <a:rPr lang="zh-CN" altLang="en-US" sz="1800" dirty="0" smtClean="0"/>
              <a:t>螺纹加工方式、是否有飞边等</a:t>
            </a:r>
            <a:endParaRPr lang="en-US" altLang="zh-CN" sz="1800" dirty="0" smtClean="0"/>
          </a:p>
          <a:p>
            <a:endParaRPr lang="zh-CN" altLang="en-US" dirty="0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143372" y="3571876"/>
            <a:ext cx="857256" cy="340735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1600" b="1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无螺纹</a:t>
            </a:r>
            <a:endParaRPr lang="en-US" altLang="zh-CN" sz="1600" b="1" dirty="0">
              <a:solidFill>
                <a:srgbClr val="0070C0"/>
              </a:solidFill>
              <a:ea typeface="宋体" pitchFamily="2" charset="-122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3712" y="6376985"/>
            <a:ext cx="214313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设计师确认：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喷漆工艺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遮喷区域图示</a:t>
            </a:r>
            <a:endParaRPr lang="en-US" altLang="zh-CN" sz="1800" dirty="0" smtClean="0"/>
          </a:p>
          <a:p>
            <a:r>
              <a:rPr lang="zh-CN" altLang="en-US" sz="1800" dirty="0" smtClean="0"/>
              <a:t>喷漆厚度</a:t>
            </a:r>
            <a:endParaRPr lang="en-US" altLang="zh-CN" sz="1800" dirty="0" smtClean="0"/>
          </a:p>
          <a:p>
            <a:r>
              <a:rPr lang="zh-CN" altLang="en-US" sz="1800" dirty="0" smtClean="0"/>
              <a:t>色板是否已经提供</a:t>
            </a:r>
            <a:endParaRPr lang="en-US" altLang="zh-CN" sz="1800" dirty="0" smtClean="0"/>
          </a:p>
          <a:p>
            <a:endParaRPr lang="zh-CN" altLang="en-US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4143372" y="3571876"/>
            <a:ext cx="857256" cy="340735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1600" b="1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无喷涂</a:t>
            </a:r>
            <a:endParaRPr lang="en-US" altLang="zh-CN" sz="1600" b="1" dirty="0">
              <a:solidFill>
                <a:srgbClr val="0070C0"/>
              </a:solidFill>
              <a:ea typeface="宋体" pitchFamily="2" charset="-122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3712" y="6376985"/>
            <a:ext cx="214313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设计师确认：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788" y="2254852"/>
            <a:ext cx="7931919" cy="3983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皮纹工艺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海康是否已经提供模版</a:t>
            </a:r>
            <a:endParaRPr lang="en-US" altLang="zh-CN" sz="1800" dirty="0" smtClean="0"/>
          </a:p>
          <a:p>
            <a:r>
              <a:rPr lang="zh-CN" altLang="en-US" sz="1800" dirty="0" smtClean="0"/>
              <a:t>背胶、刻字、滑动等特殊区域是否抛光等</a:t>
            </a:r>
            <a:endParaRPr lang="en-US" altLang="zh-CN" sz="1800" dirty="0" smtClean="0"/>
          </a:p>
          <a:p>
            <a:r>
              <a:rPr lang="zh-CN" altLang="en-US" sz="1800" dirty="0" smtClean="0"/>
              <a:t>设计零件的拔模角是否足够</a:t>
            </a:r>
            <a:endParaRPr lang="zh-CN" altLang="en-US" sz="1800" dirty="0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71800" y="6237312"/>
            <a:ext cx="3240360" cy="309958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黄色面抛光</a:t>
            </a:r>
            <a:r>
              <a:rPr lang="en-US" altLang="zh-CN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10000</a:t>
            </a:r>
            <a:r>
              <a:rPr lang="zh-CN" altLang="en-US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目，其他镜面放电。</a:t>
            </a:r>
            <a:endParaRPr lang="en-US" altLang="zh-CN" sz="1400" dirty="0" smtClean="0">
              <a:solidFill>
                <a:srgbClr val="0070C0"/>
              </a:solidFill>
              <a:ea typeface="宋体" pitchFamily="2" charset="-122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3712" y="6376985"/>
            <a:ext cx="214313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设计师确认：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1484784"/>
            <a:ext cx="2016224" cy="221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12360" y="1484784"/>
            <a:ext cx="1997075" cy="229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928670"/>
            <a:ext cx="8418512" cy="5327650"/>
          </a:xfrm>
        </p:spPr>
        <p:txBody>
          <a:bodyPr/>
          <a:lstStyle/>
          <a:p>
            <a:r>
              <a:rPr lang="zh-CN" altLang="en-US" sz="1800" dirty="0" smtClean="0"/>
              <a:t>环保标记</a:t>
            </a:r>
            <a:r>
              <a:rPr lang="en-US" altLang="zh-CN" sz="1800" dirty="0" smtClean="0">
                <a:solidFill>
                  <a:srgbClr val="0070C0"/>
                </a:solidFill>
              </a:rPr>
              <a:t>——</a:t>
            </a:r>
            <a:r>
              <a:rPr lang="zh-CN" altLang="en-US" sz="1800" dirty="0" smtClean="0">
                <a:solidFill>
                  <a:srgbClr val="0070C0"/>
                </a:solidFill>
              </a:rPr>
              <a:t>不</a:t>
            </a:r>
            <a:r>
              <a:rPr lang="zh-CN" altLang="en-US" sz="1800" dirty="0" smtClean="0">
                <a:solidFill>
                  <a:srgbClr val="0070C0"/>
                </a:solidFill>
              </a:rPr>
              <a:t>做（没位置）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r>
              <a:rPr lang="zh-CN" altLang="en-US" sz="1800" dirty="0" smtClean="0"/>
              <a:t>日期章</a:t>
            </a:r>
            <a:r>
              <a:rPr lang="en-US" altLang="zh-CN" sz="1800" dirty="0" smtClean="0">
                <a:solidFill>
                  <a:srgbClr val="0070C0"/>
                </a:solidFill>
              </a:rPr>
              <a:t>——</a:t>
            </a:r>
            <a:r>
              <a:rPr lang="zh-CN" altLang="en-US" sz="1800" dirty="0" smtClean="0">
                <a:solidFill>
                  <a:srgbClr val="0070C0"/>
                </a:solidFill>
              </a:rPr>
              <a:t>不</a:t>
            </a:r>
            <a:r>
              <a:rPr lang="zh-CN" altLang="en-US" sz="1800" dirty="0" smtClean="0">
                <a:solidFill>
                  <a:srgbClr val="0070C0"/>
                </a:solidFill>
              </a:rPr>
              <a:t>做（没位置）</a:t>
            </a:r>
            <a:endParaRPr lang="en-US" altLang="zh-CN" sz="1800" dirty="0" smtClean="0"/>
          </a:p>
          <a:p>
            <a:r>
              <a:rPr lang="zh-CN" altLang="en-US" sz="1800" dirty="0" smtClean="0"/>
              <a:t>供应商标记</a:t>
            </a:r>
            <a:r>
              <a:rPr lang="en-US" altLang="zh-CN" sz="1800" dirty="0" smtClean="0">
                <a:solidFill>
                  <a:srgbClr val="0070C0"/>
                </a:solidFill>
              </a:rPr>
              <a:t>——</a:t>
            </a:r>
            <a:r>
              <a:rPr lang="zh-CN" altLang="en-US" sz="1800" dirty="0" smtClean="0">
                <a:solidFill>
                  <a:srgbClr val="0070C0"/>
                </a:solidFill>
              </a:rPr>
              <a:t>不</a:t>
            </a:r>
            <a:r>
              <a:rPr lang="zh-CN" altLang="en-US" sz="1800" dirty="0" smtClean="0">
                <a:solidFill>
                  <a:srgbClr val="0070C0"/>
                </a:solidFill>
              </a:rPr>
              <a:t>做（没位置）</a:t>
            </a:r>
            <a:endParaRPr lang="en-US" altLang="zh-CN" sz="1800" dirty="0" smtClean="0"/>
          </a:p>
          <a:p>
            <a:r>
              <a:rPr lang="zh-CN" altLang="en-US" sz="1800" dirty="0" smtClean="0"/>
              <a:t>模穴号</a:t>
            </a:r>
            <a:r>
              <a:rPr lang="en-US" altLang="zh-CN" sz="1800" dirty="0" smtClean="0">
                <a:solidFill>
                  <a:srgbClr val="0070C0"/>
                </a:solidFill>
              </a:rPr>
              <a:t>——</a:t>
            </a:r>
            <a:r>
              <a:rPr lang="zh-CN" altLang="en-US" sz="1800" dirty="0" smtClean="0">
                <a:solidFill>
                  <a:srgbClr val="0070C0"/>
                </a:solidFill>
              </a:rPr>
              <a:t>不做（没位置）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以上标记、位置需要工程师确认</a:t>
            </a:r>
            <a:endParaRPr lang="zh-CN" alt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6943712" y="6376985"/>
            <a:ext cx="214313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设计师确认：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设计图纸检查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图纸关键、重要尺寸分析</a:t>
            </a:r>
            <a:r>
              <a:rPr lang="en-US" altLang="zh-CN" sz="1800" dirty="0" smtClean="0">
                <a:solidFill>
                  <a:srgbClr val="0070C0"/>
                </a:solidFill>
              </a:rPr>
              <a:t>——2D</a:t>
            </a:r>
            <a:r>
              <a:rPr lang="zh-CN" altLang="en-US" sz="1800" dirty="0" smtClean="0">
                <a:solidFill>
                  <a:srgbClr val="0070C0"/>
                </a:solidFill>
              </a:rPr>
              <a:t>图纸未提供</a:t>
            </a:r>
            <a:endParaRPr lang="en-US" altLang="zh-CN" sz="1800" dirty="0" smtClean="0"/>
          </a:p>
          <a:p>
            <a:r>
              <a:rPr lang="zh-CN" altLang="en-US" sz="1800" dirty="0" smtClean="0"/>
              <a:t>图纸形位公差分析</a:t>
            </a:r>
            <a:r>
              <a:rPr lang="en-US" altLang="zh-CN" sz="1800" dirty="0" smtClean="0">
                <a:solidFill>
                  <a:srgbClr val="0070C0"/>
                </a:solidFill>
              </a:rPr>
              <a:t>——2D</a:t>
            </a:r>
            <a:r>
              <a:rPr lang="zh-CN" altLang="en-US" sz="1800" dirty="0" smtClean="0">
                <a:solidFill>
                  <a:srgbClr val="0070C0"/>
                </a:solidFill>
              </a:rPr>
              <a:t>图纸未提供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43712" y="6376985"/>
            <a:ext cx="214313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设计师确认：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重点尺寸量测性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638" y="1125538"/>
            <a:ext cx="8385204" cy="1439366"/>
          </a:xfrm>
        </p:spPr>
        <p:txBody>
          <a:bodyPr/>
          <a:lstStyle/>
          <a:p>
            <a:r>
              <a:rPr lang="en-US" altLang="zh-CN" sz="1800" dirty="0" smtClean="0"/>
              <a:t>2D</a:t>
            </a:r>
            <a:r>
              <a:rPr lang="zh-CN" altLang="en-US" sz="1800" dirty="0" smtClean="0"/>
              <a:t>图档标注合理性</a:t>
            </a:r>
            <a:r>
              <a:rPr lang="en-US" altLang="zh-CN" sz="1800" dirty="0" smtClean="0">
                <a:solidFill>
                  <a:srgbClr val="0070C0"/>
                </a:solidFill>
              </a:rPr>
              <a:t>——2D</a:t>
            </a:r>
            <a:r>
              <a:rPr lang="zh-CN" altLang="en-US" sz="1800" dirty="0" smtClean="0">
                <a:solidFill>
                  <a:srgbClr val="0070C0"/>
                </a:solidFill>
              </a:rPr>
              <a:t>图纸未提供</a:t>
            </a:r>
            <a:endParaRPr lang="en-US" altLang="zh-CN" sz="1800" dirty="0" smtClean="0"/>
          </a:p>
          <a:p>
            <a:r>
              <a:rPr lang="zh-CN" altLang="en-US" sz="1800" dirty="0" smtClean="0"/>
              <a:t>尺寸可量测及量测方法</a:t>
            </a:r>
            <a:r>
              <a:rPr lang="en-US" altLang="zh-CN" sz="1800" dirty="0" smtClean="0">
                <a:solidFill>
                  <a:srgbClr val="0070C0"/>
                </a:solidFill>
              </a:rPr>
              <a:t>——2D</a:t>
            </a:r>
            <a:r>
              <a:rPr lang="zh-CN" altLang="en-US" sz="1800" dirty="0" smtClean="0">
                <a:solidFill>
                  <a:srgbClr val="0070C0"/>
                </a:solidFill>
              </a:rPr>
              <a:t>图纸未提供</a:t>
            </a:r>
            <a:endParaRPr lang="zh-CN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6943712" y="6376985"/>
            <a:ext cx="214313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设计师确认：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806382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可量产性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模具零件可加工性</a:t>
            </a:r>
            <a:endParaRPr lang="en-US" altLang="zh-CN" sz="1800" dirty="0" smtClean="0"/>
          </a:p>
          <a:p>
            <a:r>
              <a:rPr lang="zh-CN" altLang="en-US" sz="1800" dirty="0" smtClean="0"/>
              <a:t>模具零件生产效率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43712" y="6376985"/>
            <a:ext cx="214313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设计师确认：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161960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00808"/>
            <a:ext cx="6218237" cy="436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可组装性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配合面的保证</a:t>
            </a:r>
            <a:endParaRPr lang="en-US" altLang="zh-CN" sz="1800" dirty="0" smtClean="0"/>
          </a:p>
          <a:p>
            <a:r>
              <a:rPr lang="zh-CN" altLang="en-US" sz="1800" dirty="0" smtClean="0"/>
              <a:t>匹配物料的组装考虑</a:t>
            </a:r>
            <a:endParaRPr lang="en-US" altLang="zh-CN" sz="1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943712" y="6376985"/>
            <a:ext cx="214313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设计师确认：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347864" y="6381328"/>
            <a:ext cx="1584176" cy="309958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与前壳热熔组装。</a:t>
            </a:r>
            <a:endParaRPr lang="en-US" altLang="zh-CN" sz="1400" dirty="0" smtClean="0">
              <a:solidFill>
                <a:srgbClr val="0070C0"/>
              </a:solidFill>
              <a:ea typeface="宋体" pitchFamily="2" charset="-122"/>
              <a:cs typeface="Arial" charset="0"/>
            </a:endParaRPr>
          </a:p>
        </p:txBody>
      </p:sp>
      <p:cxnSp>
        <p:nvCxnSpPr>
          <p:cNvPr id="9" name="直接箭头连接符 8"/>
          <p:cNvCxnSpPr>
            <a:stCxn id="7" idx="0"/>
          </p:cNvCxnSpPr>
          <p:nvPr/>
        </p:nvCxnSpPr>
        <p:spPr>
          <a:xfrm flipH="1" flipV="1">
            <a:off x="3347864" y="5517232"/>
            <a:ext cx="792088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0"/>
          </p:cNvCxnSpPr>
          <p:nvPr/>
        </p:nvCxnSpPr>
        <p:spPr>
          <a:xfrm flipH="1" flipV="1">
            <a:off x="2267744" y="5517232"/>
            <a:ext cx="1872208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0"/>
          </p:cNvCxnSpPr>
          <p:nvPr/>
        </p:nvCxnSpPr>
        <p:spPr>
          <a:xfrm flipV="1">
            <a:off x="4139952" y="5517232"/>
            <a:ext cx="792088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0"/>
          </p:cNvCxnSpPr>
          <p:nvPr/>
        </p:nvCxnSpPr>
        <p:spPr>
          <a:xfrm flipV="1">
            <a:off x="4139952" y="5517232"/>
            <a:ext cx="1872208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5516722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零件基本信息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零件名称：</a:t>
            </a:r>
            <a:r>
              <a:rPr lang="zh-CN" altLang="en-US" dirty="0" smtClean="0">
                <a:solidFill>
                  <a:srgbClr val="0070C0"/>
                </a:solidFill>
              </a:rPr>
              <a:t>导光柱装饰条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/>
              <a:t>项目名称：</a:t>
            </a:r>
            <a:r>
              <a:rPr lang="en-US" altLang="zh-CN" dirty="0" smtClean="0">
                <a:solidFill>
                  <a:srgbClr val="0070C0"/>
                </a:solidFill>
              </a:rPr>
              <a:t>W2C</a:t>
            </a:r>
          </a:p>
          <a:p>
            <a:r>
              <a:rPr lang="zh-CN" altLang="en-US" dirty="0" smtClean="0"/>
              <a:t>图号：</a:t>
            </a:r>
            <a:r>
              <a:rPr lang="zh-CN" altLang="en-US" dirty="0" smtClean="0">
                <a:solidFill>
                  <a:srgbClr val="0070C0"/>
                </a:solidFill>
              </a:rPr>
              <a:t>未提供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/>
              <a:t>版本：</a:t>
            </a:r>
            <a:r>
              <a:rPr lang="en-US" altLang="zh-CN" dirty="0" smtClean="0">
                <a:solidFill>
                  <a:srgbClr val="0070C0"/>
                </a:solidFill>
              </a:rPr>
              <a:t>V1</a:t>
            </a:r>
          </a:p>
          <a:p>
            <a:r>
              <a:rPr lang="zh-CN" altLang="en-US" dirty="0" smtClean="0"/>
              <a:t>外观处理方式：</a:t>
            </a:r>
            <a:r>
              <a:rPr lang="zh-CN" altLang="en-US" dirty="0" smtClean="0">
                <a:solidFill>
                  <a:srgbClr val="0070C0"/>
                </a:solidFill>
              </a:rPr>
              <a:t>抛光</a:t>
            </a:r>
            <a:r>
              <a:rPr lang="en-US" altLang="zh-CN" dirty="0" smtClean="0">
                <a:solidFill>
                  <a:srgbClr val="0070C0"/>
                </a:solidFill>
              </a:rPr>
              <a:t>10000</a:t>
            </a:r>
            <a:r>
              <a:rPr lang="zh-CN" altLang="en-US" dirty="0" smtClean="0">
                <a:solidFill>
                  <a:srgbClr val="0070C0"/>
                </a:solidFill>
              </a:rPr>
              <a:t>目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/>
              <a:t>合同初样日期：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43712" y="6376985"/>
            <a:ext cx="214313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设计师确认：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能力承诺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7">
              <a:buNone/>
            </a:pPr>
            <a:r>
              <a:rPr lang="zh-CN" altLang="en-US" sz="4000" dirty="0" smtClean="0"/>
              <a:t>本公司承诺</a:t>
            </a:r>
            <a:endParaRPr lang="en-US" altLang="zh-CN" sz="4000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本公司对该物料的风险已做充分评估，所有风险点已与海康威视工程师沟通并达成一致意见，本公司有能力承担该物料的生产，并保证其品质和交付。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			</a:t>
            </a:r>
            <a:r>
              <a:rPr lang="zh-CN" altLang="en-US" dirty="0" smtClean="0"/>
              <a:t>供应商名称：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			</a:t>
            </a:r>
            <a:r>
              <a:rPr lang="zh-CN" altLang="en-US" dirty="0" smtClean="0"/>
              <a:t>负责人签名： （签名扫描贴图）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				</a:t>
            </a:r>
            <a:r>
              <a:rPr lang="zh-CN" altLang="en-US" dirty="0" smtClean="0"/>
              <a:t>日期：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2259700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altLang="zh-CN" sz="7200" b="1" dirty="0" smtClean="0">
                <a:solidFill>
                  <a:srgbClr val="FF0000"/>
                </a:solidFill>
              </a:rPr>
              <a:t>THANKS!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模具基本信息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零件材质、牌号：</a:t>
            </a:r>
            <a:r>
              <a:rPr lang="en-US" altLang="zh-CN" dirty="0" smtClean="0">
                <a:solidFill>
                  <a:srgbClr val="0070C0"/>
                </a:solidFill>
              </a:rPr>
              <a:t> PC  SABIC 923  </a:t>
            </a:r>
            <a:r>
              <a:rPr lang="zh-CN" altLang="en-US" dirty="0" smtClean="0">
                <a:solidFill>
                  <a:srgbClr val="0070C0"/>
                </a:solidFill>
              </a:rPr>
              <a:t>颜色</a:t>
            </a:r>
            <a:r>
              <a:rPr lang="en-US" altLang="zh-CN" dirty="0" smtClean="0">
                <a:solidFill>
                  <a:srgbClr val="0070C0"/>
                </a:solidFill>
              </a:rPr>
              <a:t>10279C                </a:t>
            </a:r>
            <a:r>
              <a:rPr lang="zh-CN" altLang="en-US" dirty="0" smtClean="0"/>
              <a:t>收缩率：</a:t>
            </a:r>
            <a:r>
              <a:rPr lang="en-US" altLang="zh-CN" dirty="0" smtClean="0">
                <a:solidFill>
                  <a:srgbClr val="0070C0"/>
                </a:solidFill>
              </a:rPr>
              <a:t>1.005</a:t>
            </a:r>
          </a:p>
          <a:p>
            <a:r>
              <a:rPr lang="zh-CN" altLang="en-US" dirty="0" smtClean="0"/>
              <a:t>零件外形尺寸：</a:t>
            </a:r>
            <a:r>
              <a:rPr lang="en-US" altLang="zh-CN" dirty="0" smtClean="0">
                <a:solidFill>
                  <a:srgbClr val="0070C0"/>
                </a:solidFill>
              </a:rPr>
              <a:t>53.72*1.09*8.5</a:t>
            </a:r>
          </a:p>
          <a:p>
            <a:r>
              <a:rPr lang="zh-CN" altLang="en-US" dirty="0" smtClean="0"/>
              <a:t>模具穴数：</a:t>
            </a:r>
            <a:r>
              <a:rPr lang="en-US" altLang="zh-CN" dirty="0" smtClean="0">
                <a:solidFill>
                  <a:srgbClr val="0070C0"/>
                </a:solidFill>
              </a:rPr>
              <a:t>1*4</a:t>
            </a:r>
          </a:p>
          <a:p>
            <a:r>
              <a:rPr lang="zh-CN" altLang="en-US" dirty="0" smtClean="0"/>
              <a:t>模具材质：</a:t>
            </a:r>
            <a:r>
              <a:rPr lang="en-US" altLang="zh-CN" dirty="0" smtClean="0">
                <a:solidFill>
                  <a:srgbClr val="0070C0"/>
                </a:solidFill>
              </a:rPr>
              <a:t>S136</a:t>
            </a:r>
          </a:p>
          <a:p>
            <a:r>
              <a:rPr lang="zh-CN" altLang="en-US" dirty="0" smtClean="0"/>
              <a:t>模架：</a:t>
            </a:r>
            <a:r>
              <a:rPr lang="en-US" altLang="zh-CN" dirty="0" smtClean="0">
                <a:solidFill>
                  <a:srgbClr val="0070C0"/>
                </a:solidFill>
              </a:rPr>
              <a:t>S50C</a:t>
            </a:r>
          </a:p>
          <a:p>
            <a:r>
              <a:rPr lang="zh-CN" altLang="en-US" dirty="0" smtClean="0"/>
              <a:t>浇口方式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0070C0"/>
                </a:solidFill>
              </a:rPr>
              <a:t>潜进</a:t>
            </a:r>
            <a:r>
              <a:rPr lang="zh-CN" altLang="en-US" dirty="0" smtClean="0">
                <a:solidFill>
                  <a:srgbClr val="0070C0"/>
                </a:solidFill>
              </a:rPr>
              <a:t>胶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/>
              <a:t>流道方式：</a:t>
            </a:r>
            <a:r>
              <a:rPr lang="zh-CN" altLang="en-US" dirty="0" smtClean="0">
                <a:solidFill>
                  <a:srgbClr val="0070C0"/>
                </a:solidFill>
              </a:rPr>
              <a:t>冷流道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/>
              <a:t>顶出方式：</a:t>
            </a:r>
            <a:r>
              <a:rPr lang="zh-CN" altLang="en-US" dirty="0" smtClean="0">
                <a:solidFill>
                  <a:srgbClr val="0070C0"/>
                </a:solidFill>
              </a:rPr>
              <a:t>顶针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/>
              <a:t>模具结构</a:t>
            </a:r>
            <a:r>
              <a:rPr lang="en-US" altLang="zh-CN" dirty="0" smtClean="0">
                <a:sym typeface="Wingdings" pitchFamily="2" charset="2"/>
              </a:rPr>
              <a:t>:</a:t>
            </a:r>
            <a:r>
              <a:rPr lang="zh-CN" altLang="en-US" dirty="0" smtClean="0">
                <a:solidFill>
                  <a:srgbClr val="0070C0"/>
                </a:solidFill>
                <a:sym typeface="Wingdings" pitchFamily="2" charset="2"/>
              </a:rPr>
              <a:t>两板</a:t>
            </a:r>
            <a:r>
              <a:rPr lang="zh-CN" altLang="en-US" dirty="0" smtClean="0">
                <a:solidFill>
                  <a:srgbClr val="0070C0"/>
                </a:solidFill>
                <a:sym typeface="Wingdings" pitchFamily="2" charset="2"/>
              </a:rPr>
              <a:t>模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3712" y="6376985"/>
            <a:ext cx="214313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设计师确认：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19" y="2699972"/>
            <a:ext cx="9092695" cy="163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08695" y="2896975"/>
            <a:ext cx="936104" cy="127650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分模面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638" y="1173184"/>
            <a:ext cx="8418512" cy="5327650"/>
          </a:xfrm>
        </p:spPr>
        <p:txBody>
          <a:bodyPr/>
          <a:lstStyle/>
          <a:p>
            <a:r>
              <a:rPr lang="zh-CN" altLang="en-US" sz="1800" dirty="0" smtClean="0"/>
              <a:t>分型线</a:t>
            </a:r>
            <a:r>
              <a:rPr lang="en-US" altLang="zh-CN" sz="1800" dirty="0" smtClean="0">
                <a:solidFill>
                  <a:srgbClr val="0070C0"/>
                </a:solidFill>
              </a:rPr>
              <a:t>——</a:t>
            </a:r>
            <a:r>
              <a:rPr lang="zh-CN" altLang="en-US" sz="1800" dirty="0" smtClean="0">
                <a:solidFill>
                  <a:srgbClr val="0070C0"/>
                </a:solidFill>
              </a:rPr>
              <a:t>如图示红色线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r>
              <a:rPr lang="zh-CN" altLang="en-US" sz="1800" dirty="0" smtClean="0"/>
              <a:t>碰穿区域分型线</a:t>
            </a:r>
            <a:endParaRPr lang="en-US" altLang="zh-CN" sz="1800" dirty="0" smtClean="0"/>
          </a:p>
          <a:p>
            <a:r>
              <a:rPr lang="zh-CN" altLang="en-US" sz="1800" dirty="0" smtClean="0"/>
              <a:t>滑块分型线</a:t>
            </a:r>
            <a:endParaRPr lang="en-US" altLang="zh-CN" sz="1800" dirty="0" smtClean="0"/>
          </a:p>
          <a:p>
            <a:r>
              <a:rPr lang="zh-CN" altLang="en-US" sz="1800" dirty="0" smtClean="0"/>
              <a:t>滑块、斜顶位置示意图</a:t>
            </a:r>
            <a:endParaRPr lang="en-US" altLang="zh-CN" sz="1800" dirty="0" smtClean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43712" y="6376985"/>
            <a:ext cx="214313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设计师确认：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779912" y="5229200"/>
            <a:ext cx="2448272" cy="525401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分</a:t>
            </a:r>
            <a:r>
              <a:rPr lang="zh-CN" altLang="en-US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型线</a:t>
            </a:r>
            <a:r>
              <a:rPr lang="en-US" altLang="zh-CN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R</a:t>
            </a:r>
            <a:r>
              <a:rPr lang="zh-CN" altLang="en-US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角根部下去</a:t>
            </a:r>
            <a:r>
              <a:rPr lang="en-US" altLang="zh-CN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0.3mm</a:t>
            </a:r>
          </a:p>
          <a:p>
            <a:pPr>
              <a:defRPr/>
            </a:pPr>
            <a:r>
              <a:rPr lang="zh-CN" altLang="en-US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段差控制在</a:t>
            </a:r>
            <a:r>
              <a:rPr lang="en-US" altLang="zh-CN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0.05mm</a:t>
            </a:r>
            <a:endParaRPr lang="en-US" altLang="zh-CN" sz="1400" dirty="0">
              <a:solidFill>
                <a:srgbClr val="0070C0"/>
              </a:solidFill>
              <a:ea typeface="宋体" pitchFamily="2" charset="-122"/>
              <a:cs typeface="Arial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432" y="4168653"/>
            <a:ext cx="2577405" cy="2741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分模面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638" y="1173184"/>
            <a:ext cx="8418512" cy="5327650"/>
          </a:xfrm>
        </p:spPr>
        <p:txBody>
          <a:bodyPr/>
          <a:lstStyle/>
          <a:p>
            <a:r>
              <a:rPr lang="zh-CN" altLang="en-US" sz="1800" dirty="0" smtClean="0"/>
              <a:t>镶件线</a:t>
            </a:r>
            <a:r>
              <a:rPr lang="en-US" altLang="zh-CN" sz="1800" dirty="0" smtClean="0">
                <a:solidFill>
                  <a:srgbClr val="0070C0"/>
                </a:solidFill>
              </a:rPr>
              <a:t>——</a:t>
            </a:r>
            <a:r>
              <a:rPr lang="zh-CN" altLang="en-US" sz="1800" dirty="0" smtClean="0">
                <a:solidFill>
                  <a:srgbClr val="0070C0"/>
                </a:solidFill>
              </a:rPr>
              <a:t>如图示红色线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43712" y="6376985"/>
            <a:ext cx="214313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设计师确认：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779912" y="5229200"/>
            <a:ext cx="1800200" cy="525401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镶件线如图示红色线</a:t>
            </a:r>
            <a:endParaRPr lang="en-US" altLang="zh-CN" sz="1400" dirty="0" smtClean="0">
              <a:solidFill>
                <a:srgbClr val="0070C0"/>
              </a:solidFill>
              <a:ea typeface="宋体" pitchFamily="2" charset="-122"/>
              <a:cs typeface="Arial" charset="0"/>
            </a:endParaRPr>
          </a:p>
          <a:p>
            <a:pPr>
              <a:defRPr/>
            </a:pPr>
            <a:r>
              <a:rPr lang="zh-CN" altLang="en-US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段差控制在</a:t>
            </a:r>
            <a:r>
              <a:rPr lang="en-US" altLang="zh-CN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0.05</a:t>
            </a:r>
            <a:r>
              <a:rPr lang="en-US" altLang="zh-CN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mm</a:t>
            </a:r>
            <a:endParaRPr lang="en-US" altLang="zh-CN" sz="1400" dirty="0">
              <a:solidFill>
                <a:srgbClr val="0070C0"/>
              </a:solidFill>
              <a:ea typeface="宋体" pitchFamily="2" charset="-122"/>
              <a:cs typeface="Arial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150" y="2089150"/>
            <a:ext cx="8775700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81" y="2884534"/>
            <a:ext cx="7924750" cy="216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浇口流道设置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638" y="1125538"/>
            <a:ext cx="8528080" cy="5327650"/>
          </a:xfrm>
        </p:spPr>
        <p:txBody>
          <a:bodyPr/>
          <a:lstStyle/>
          <a:p>
            <a:r>
              <a:rPr lang="zh-CN" altLang="en-US" sz="1800" dirty="0" smtClean="0"/>
              <a:t>浇口类型</a:t>
            </a:r>
            <a:r>
              <a:rPr lang="en-US" altLang="zh-CN" sz="1800" dirty="0" smtClean="0">
                <a:solidFill>
                  <a:srgbClr val="0070C0"/>
                </a:solidFill>
              </a:rPr>
              <a:t>——</a:t>
            </a:r>
            <a:r>
              <a:rPr lang="zh-CN" altLang="en-US" sz="1800" dirty="0" smtClean="0">
                <a:solidFill>
                  <a:srgbClr val="0070C0"/>
                </a:solidFill>
              </a:rPr>
              <a:t>潜水进胶（</a:t>
            </a:r>
            <a:r>
              <a:rPr lang="en-US" altLang="zh-CN" sz="1800" dirty="0" smtClean="0">
                <a:solidFill>
                  <a:srgbClr val="0070C0"/>
                </a:solidFill>
              </a:rPr>
              <a:t>1</a:t>
            </a:r>
            <a:r>
              <a:rPr lang="zh-CN" altLang="en-US" sz="1800" dirty="0" smtClean="0">
                <a:solidFill>
                  <a:srgbClr val="0070C0"/>
                </a:solidFill>
              </a:rPr>
              <a:t>点）</a:t>
            </a:r>
            <a:endParaRPr lang="en-US" altLang="zh-CN" sz="1800" dirty="0" smtClean="0"/>
          </a:p>
          <a:p>
            <a:r>
              <a:rPr lang="zh-CN" altLang="en-US" sz="1800" dirty="0" smtClean="0"/>
              <a:t>浇口位置，大小，注意浇口位置外观面的冲击疤</a:t>
            </a:r>
            <a:r>
              <a:rPr lang="en-US" altLang="zh-CN" sz="1800" dirty="0" smtClean="0">
                <a:solidFill>
                  <a:srgbClr val="0070C0"/>
                </a:solidFill>
              </a:rPr>
              <a:t>——</a:t>
            </a:r>
            <a:r>
              <a:rPr lang="zh-CN" altLang="en-US" sz="1800" dirty="0" smtClean="0">
                <a:solidFill>
                  <a:srgbClr val="0070C0"/>
                </a:solidFill>
              </a:rPr>
              <a:t>如图所示</a:t>
            </a:r>
            <a:endParaRPr lang="en-US" altLang="zh-CN" sz="1800" dirty="0" smtClean="0"/>
          </a:p>
          <a:p>
            <a:r>
              <a:rPr lang="zh-CN" altLang="en-US" sz="1800" dirty="0" smtClean="0"/>
              <a:t>流道大小，长度</a:t>
            </a:r>
            <a:endParaRPr lang="en-US" altLang="zh-CN" sz="1800" dirty="0" smtClean="0"/>
          </a:p>
          <a:p>
            <a:r>
              <a:rPr lang="zh-CN" altLang="en-US" sz="1800" dirty="0" smtClean="0"/>
              <a:t>模流分析：分析熔迹线位置，注塑时间等</a:t>
            </a:r>
            <a:endParaRPr lang="en-US" altLang="zh-CN" sz="1800" dirty="0" smtClean="0"/>
          </a:p>
          <a:p>
            <a:r>
              <a:rPr lang="zh-CN" altLang="en-US" sz="1800" dirty="0" smtClean="0"/>
              <a:t>根据料柄及产品大小计算利用率</a:t>
            </a:r>
            <a:endParaRPr lang="en-US" altLang="zh-CN" sz="1800" dirty="0" smtClean="0"/>
          </a:p>
          <a:p>
            <a:endParaRPr lang="zh-CN" altLang="en-US" dirty="0"/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4355976" y="5229200"/>
            <a:ext cx="936104" cy="309958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潜水进胶</a:t>
            </a:r>
            <a:endParaRPr lang="en-US" altLang="zh-CN" sz="1400" dirty="0">
              <a:solidFill>
                <a:srgbClr val="0070C0"/>
              </a:solidFill>
              <a:ea typeface="宋体" pitchFamily="2" charset="-122"/>
              <a:cs typeface="Arial" charset="0"/>
            </a:endParaRP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72400" y="1196752"/>
            <a:ext cx="827584" cy="3568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直接箭头连接符 16"/>
          <p:cNvCxnSpPr/>
          <p:nvPr/>
        </p:nvCxnSpPr>
        <p:spPr bwMode="auto">
          <a:xfrm>
            <a:off x="7596336" y="3789040"/>
            <a:ext cx="609600" cy="1588"/>
          </a:xfrm>
          <a:prstGeom prst="straightConnector1">
            <a:avLst/>
          </a:prstGeom>
          <a:ln w="635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43712" y="6376985"/>
            <a:ext cx="214313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设计师确认：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067883" y="3566341"/>
            <a:ext cx="144016" cy="144016"/>
          </a:xfrm>
          <a:prstGeom prst="ellipse">
            <a:avLst/>
          </a:prstGeom>
          <a:solidFill>
            <a:srgbClr val="FC9A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21" idx="0"/>
            <a:endCxn id="11" idx="4"/>
          </p:cNvCxnSpPr>
          <p:nvPr/>
        </p:nvCxnSpPr>
        <p:spPr>
          <a:xfrm flipV="1">
            <a:off x="4824028" y="3710357"/>
            <a:ext cx="315863" cy="151884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顶针设置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顶针类型（重要面：外观面、气密有关端面及滑动区域不得设顶杆）</a:t>
            </a:r>
            <a:endParaRPr lang="en-US" altLang="zh-CN" sz="1800" dirty="0" smtClean="0"/>
          </a:p>
          <a:p>
            <a:r>
              <a:rPr lang="zh-CN" altLang="en-US" sz="1800" dirty="0" smtClean="0"/>
              <a:t>顶针分布图</a:t>
            </a:r>
            <a:r>
              <a:rPr lang="en-US" altLang="zh-CN" sz="1800" dirty="0" smtClean="0">
                <a:solidFill>
                  <a:srgbClr val="0070C0"/>
                </a:solidFill>
              </a:rPr>
              <a:t>——</a:t>
            </a:r>
            <a:r>
              <a:rPr lang="zh-CN" altLang="en-US" sz="1800" dirty="0" smtClean="0">
                <a:solidFill>
                  <a:srgbClr val="0070C0"/>
                </a:solidFill>
              </a:rPr>
              <a:t>不能下顶针位置请指出</a:t>
            </a:r>
            <a:endParaRPr lang="en-US" altLang="zh-CN" sz="1800" dirty="0" smtClean="0"/>
          </a:p>
          <a:p>
            <a:r>
              <a:rPr lang="zh-CN" altLang="en-US" sz="1800" dirty="0" smtClean="0"/>
              <a:t>顶针孔低于表面</a:t>
            </a:r>
            <a:r>
              <a:rPr lang="en-US" altLang="zh-CN" sz="1800" dirty="0" smtClean="0"/>
              <a:t>0.2mm</a:t>
            </a:r>
            <a:r>
              <a:rPr lang="zh-CN" altLang="en-US" sz="1800" dirty="0" smtClean="0"/>
              <a:t>以内，不得凸出表面等</a:t>
            </a:r>
            <a:endParaRPr lang="en-US" altLang="zh-CN" sz="1800" dirty="0" smtClean="0"/>
          </a:p>
          <a:p>
            <a:r>
              <a:rPr lang="zh-CN" altLang="en-US" sz="1800" dirty="0" smtClean="0"/>
              <a:t>是否设置在壁厚较薄区域，易造成顶凸</a:t>
            </a:r>
            <a:endParaRPr lang="zh-CN" altLang="en-US" sz="1800" dirty="0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2915816" y="4725144"/>
            <a:ext cx="2736304" cy="525401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模具设计依据实际情况排布顶针</a:t>
            </a:r>
            <a:endParaRPr lang="en-US" altLang="zh-CN" sz="1400" dirty="0" smtClean="0">
              <a:solidFill>
                <a:srgbClr val="0070C0"/>
              </a:solidFill>
              <a:ea typeface="宋体" pitchFamily="2" charset="-122"/>
              <a:cs typeface="Arial" charset="0"/>
            </a:endParaRPr>
          </a:p>
          <a:p>
            <a:pPr>
              <a:defRPr/>
            </a:pPr>
            <a:r>
              <a:rPr lang="zh-CN" altLang="en-US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不能下顶针位置请指出</a:t>
            </a:r>
            <a:endParaRPr lang="en-US" altLang="zh-CN" sz="1400" dirty="0">
              <a:solidFill>
                <a:srgbClr val="0070C0"/>
              </a:solidFill>
              <a:ea typeface="宋体" pitchFamily="2" charset="-122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43712" y="6376985"/>
            <a:ext cx="214313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设计师确认：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010" y="3522257"/>
            <a:ext cx="885507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拔模分析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拔模分析图</a:t>
            </a:r>
            <a:endParaRPr lang="en-US" altLang="zh-CN" sz="1800" dirty="0" smtClean="0"/>
          </a:p>
          <a:p>
            <a:r>
              <a:rPr lang="zh-CN" altLang="en-US" sz="1800" dirty="0" smtClean="0"/>
              <a:t>检查是否拉模问题</a:t>
            </a:r>
            <a:endParaRPr lang="en-US" altLang="zh-CN" sz="1800" dirty="0" smtClean="0"/>
          </a:p>
          <a:p>
            <a:r>
              <a:rPr lang="zh-CN" altLang="en-US" sz="1800" dirty="0" smtClean="0"/>
              <a:t>是否有倒拔模问题</a:t>
            </a:r>
            <a:endParaRPr lang="en-US" altLang="zh-CN" sz="1800" dirty="0" smtClean="0"/>
          </a:p>
          <a:p>
            <a:endParaRPr lang="zh-CN" altLang="en-US" dirty="0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195736" y="5373216"/>
            <a:ext cx="5256585" cy="309958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红色分型线以上部分拔模斜度请改为前模斜度。（对侧面请改）</a:t>
            </a:r>
            <a:endParaRPr lang="en-US" altLang="zh-CN" sz="1400" dirty="0">
              <a:solidFill>
                <a:srgbClr val="0070C0"/>
              </a:solidFill>
              <a:ea typeface="宋体" pitchFamily="2" charset="-122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3712" y="6376985"/>
            <a:ext cx="214313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设计师确认：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19" y="2699972"/>
            <a:ext cx="9092695" cy="163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08695" y="2896975"/>
            <a:ext cx="936104" cy="127650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拔模分析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拔模分析图</a:t>
            </a:r>
            <a:endParaRPr lang="en-US" altLang="zh-CN" sz="1800" dirty="0" smtClean="0"/>
          </a:p>
          <a:p>
            <a:r>
              <a:rPr lang="zh-CN" altLang="en-US" sz="1800" dirty="0" smtClean="0"/>
              <a:t>检查是否拉模问题</a:t>
            </a:r>
            <a:endParaRPr lang="en-US" altLang="zh-CN" sz="1800" dirty="0" smtClean="0"/>
          </a:p>
          <a:p>
            <a:r>
              <a:rPr lang="zh-CN" altLang="en-US" sz="1800" dirty="0" smtClean="0"/>
              <a:t>是否有倒拔模问题</a:t>
            </a:r>
            <a:endParaRPr lang="en-US" altLang="zh-CN" sz="1800" dirty="0" smtClean="0"/>
          </a:p>
          <a:p>
            <a:endParaRPr lang="zh-CN" altLang="en-US" dirty="0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835696" y="5733256"/>
            <a:ext cx="5256585" cy="309958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两侧绿色直身面请增加</a:t>
            </a:r>
            <a:r>
              <a:rPr lang="en-US" altLang="zh-CN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1.5°</a:t>
            </a:r>
            <a:r>
              <a:rPr lang="zh-CN" altLang="en-US" sz="1400" dirty="0" smtClean="0">
                <a:solidFill>
                  <a:srgbClr val="0070C0"/>
                </a:solidFill>
                <a:ea typeface="宋体" pitchFamily="2" charset="-122"/>
                <a:cs typeface="Arial" charset="0"/>
              </a:rPr>
              <a:t>拔模斜度，与前壳做好配合拔模。</a:t>
            </a:r>
            <a:endParaRPr lang="en-US" altLang="zh-CN" sz="1400" dirty="0">
              <a:solidFill>
                <a:srgbClr val="0070C0"/>
              </a:solidFill>
              <a:ea typeface="宋体" pitchFamily="2" charset="-122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3712" y="6376985"/>
            <a:ext cx="214313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设计师确认：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20888"/>
            <a:ext cx="822455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接箭头连接符 11"/>
          <p:cNvCxnSpPr>
            <a:stCxn id="13" idx="0"/>
          </p:cNvCxnSpPr>
          <p:nvPr/>
        </p:nvCxnSpPr>
        <p:spPr>
          <a:xfrm flipV="1">
            <a:off x="4463989" y="3933056"/>
            <a:ext cx="1620179" cy="1800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0"/>
          </p:cNvCxnSpPr>
          <p:nvPr/>
        </p:nvCxnSpPr>
        <p:spPr>
          <a:xfrm flipH="1" flipV="1">
            <a:off x="3491880" y="3284984"/>
            <a:ext cx="972109" cy="24482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0"/>
          </p:cNvCxnSpPr>
          <p:nvPr/>
        </p:nvCxnSpPr>
        <p:spPr>
          <a:xfrm flipH="1" flipV="1">
            <a:off x="1835696" y="2852936"/>
            <a:ext cx="2628293" cy="28803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3" idx="0"/>
          </p:cNvCxnSpPr>
          <p:nvPr/>
        </p:nvCxnSpPr>
        <p:spPr>
          <a:xfrm flipV="1">
            <a:off x="4463989" y="4365104"/>
            <a:ext cx="3204355" cy="13681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theme/theme1.xml><?xml version="1.0" encoding="utf-8"?>
<a:theme xmlns:a="http://schemas.openxmlformats.org/drawingml/2006/main" name="hikvision-2011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</a:defRPr>
        </a:defPPr>
      </a:lstStyle>
    </a:txDef>
  </a:objectDefaults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11415</TotalTime>
  <Words>1027</Words>
  <Application>Microsoft Office PowerPoint</Application>
  <PresentationFormat>全屏显示(4:3)</PresentationFormat>
  <Paragraphs>131</Paragraphs>
  <Slides>21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hikvision-2011</vt:lpstr>
      <vt:lpstr>[W2C-导光柱装饰条]模具DFM报告</vt:lpstr>
      <vt:lpstr>零件基本信息</vt:lpstr>
      <vt:lpstr>模具基本信息</vt:lpstr>
      <vt:lpstr>分模面</vt:lpstr>
      <vt:lpstr>分模面</vt:lpstr>
      <vt:lpstr>浇口流道设置</vt:lpstr>
      <vt:lpstr>顶针设置</vt:lpstr>
      <vt:lpstr>拔模分析</vt:lpstr>
      <vt:lpstr>拔模分析</vt:lpstr>
      <vt:lpstr>设计改进建议</vt:lpstr>
      <vt:lpstr>螺母等镶件</vt:lpstr>
      <vt:lpstr>注塑螺纹</vt:lpstr>
      <vt:lpstr>喷漆工艺</vt:lpstr>
      <vt:lpstr>皮纹工艺</vt:lpstr>
      <vt:lpstr>标记</vt:lpstr>
      <vt:lpstr>设计图纸检查</vt:lpstr>
      <vt:lpstr>重点尺寸量测性</vt:lpstr>
      <vt:lpstr>可量产性</vt:lpstr>
      <vt:lpstr>可组装性</vt:lpstr>
      <vt:lpstr>能力承诺</vt:lpstr>
      <vt:lpstr>幻灯片 21</vt:lpstr>
    </vt:vector>
  </TitlesOfParts>
  <Company>hikvision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DS-2CC5195夜间图像模糊分析报告</dc:title>
  <dc:creator>york</dc:creator>
  <cp:lastModifiedBy>Administrator</cp:lastModifiedBy>
  <cp:revision>917</cp:revision>
  <dcterms:created xsi:type="dcterms:W3CDTF">2011-12-20T06:55:18Z</dcterms:created>
  <dcterms:modified xsi:type="dcterms:W3CDTF">2016-12-26T03:29:24Z</dcterms:modified>
</cp:coreProperties>
</file>