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358" r:id="rId3"/>
    <p:sldId id="359" r:id="rId4"/>
    <p:sldId id="399" r:id="rId5"/>
    <p:sldId id="412" r:id="rId6"/>
    <p:sldId id="362" r:id="rId7"/>
    <p:sldId id="424" r:id="rId8"/>
    <p:sldId id="427" r:id="rId9"/>
    <p:sldId id="426" r:id="rId10"/>
    <p:sldId id="428" r:id="rId11"/>
    <p:sldId id="369" r:id="rId12"/>
    <p:sldId id="370" r:id="rId13"/>
    <p:sldId id="364" r:id="rId14"/>
    <p:sldId id="365" r:id="rId15"/>
    <p:sldId id="366" r:id="rId16"/>
    <p:sldId id="404" r:id="rId17"/>
    <p:sldId id="378" r:id="rId18"/>
    <p:sldId id="379" r:id="rId19"/>
    <p:sldId id="407" r:id="rId20"/>
    <p:sldId id="377" r:id="rId21"/>
    <p:sldId id="29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C9AF0"/>
    <a:srgbClr val="FAA4E8"/>
    <a:srgbClr val="00FFFF"/>
    <a:srgbClr val="9AFCB1"/>
    <a:srgbClr val="EFA1F5"/>
    <a:srgbClr val="A5F1C4"/>
    <a:srgbClr val="9FFC9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2" autoAdjust="0"/>
    <p:restoredTop sz="94660"/>
  </p:normalViewPr>
  <p:slideViewPr>
    <p:cSldViewPr>
      <p:cViewPr varScale="1">
        <p:scale>
          <a:sx n="79" d="100"/>
          <a:sy n="79" d="100"/>
        </p:scale>
        <p:origin x="-192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2F024-6094-4E4B-8BAD-DE57AEC77579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 smtClean="0"/>
              <a:t>2012.2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DF7C9-3FD1-48ED-BEF0-5CF81316A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039185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1790C-0A0D-4ED6-9686-42D4FD805DB8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 smtClean="0"/>
              <a:t>2012.2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4ED5A-E3D3-4563-9953-960216296E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5101967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2012.2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3180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2012.2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91718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2012.2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28899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Documents and Settings\DingQi\桌面\封面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87788" y="981075"/>
            <a:ext cx="3924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4437063"/>
            <a:ext cx="7415212" cy="792162"/>
          </a:xfrm>
        </p:spPr>
        <p:txBody>
          <a:bodyPr/>
          <a:lstStyle>
            <a:lvl1pPr algn="ctr">
              <a:defRPr sz="3600">
                <a:latin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5373688"/>
            <a:ext cx="6192837" cy="647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333375"/>
            <a:ext cx="2105025" cy="6119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3375"/>
            <a:ext cx="6167437" cy="6119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285750" y="1143000"/>
            <a:ext cx="8643938" cy="250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285750" y="3857625"/>
            <a:ext cx="8643938" cy="257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95536" y="1341438"/>
            <a:ext cx="8424936" cy="1511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95288" y="3284538"/>
            <a:ext cx="8424862" cy="2881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5"/>
          </p:nvPr>
        </p:nvSpPr>
        <p:spPr>
          <a:xfrm>
            <a:off x="0" y="6448425"/>
            <a:ext cx="10429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6"/>
          </p:nvPr>
        </p:nvSpPr>
        <p:spPr>
          <a:xfrm>
            <a:off x="1116013" y="6453188"/>
            <a:ext cx="70564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285750" y="1143000"/>
            <a:ext cx="8643938" cy="250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285750" y="3857625"/>
            <a:ext cx="8643938" cy="257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3"/>
          </p:nvPr>
        </p:nvSpPr>
        <p:spPr>
          <a:xfrm>
            <a:off x="8256588" y="6570663"/>
            <a:ext cx="801687" cy="1444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142B15-8E26-4C88-8C7B-1A60A6891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285750" y="1143000"/>
            <a:ext cx="8643938" cy="250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285750" y="3857625"/>
            <a:ext cx="8643938" cy="257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3"/>
          </p:nvPr>
        </p:nvSpPr>
        <p:spPr>
          <a:xfrm>
            <a:off x="8256588" y="6570663"/>
            <a:ext cx="801687" cy="1444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142B15-8E26-4C88-8C7B-1A60A6891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1638" y="1125538"/>
            <a:ext cx="4132262" cy="5327650"/>
          </a:xfrm>
        </p:spPr>
        <p:txBody>
          <a:bodyPr/>
          <a:lstStyle>
            <a:lvl1pPr>
              <a:defRPr sz="2800" baseline="0">
                <a:latin typeface="Verdana" pitchFamily="34" charset="0"/>
                <a:ea typeface="微软雅黑" pitchFamily="34" charset="-122"/>
              </a:defRPr>
            </a:lvl1pPr>
            <a:lvl2pPr>
              <a:defRPr sz="2400" baseline="0">
                <a:latin typeface="Verdana" pitchFamily="34" charset="0"/>
                <a:ea typeface="微软雅黑" pitchFamily="34" charset="-122"/>
              </a:defRPr>
            </a:lvl2pPr>
            <a:lvl3pPr>
              <a:defRPr sz="2000" baseline="0">
                <a:latin typeface="Verdana" pitchFamily="34" charset="0"/>
                <a:ea typeface="微软雅黑" pitchFamily="34" charset="-122"/>
              </a:defRPr>
            </a:lvl3pPr>
            <a:lvl4pPr>
              <a:defRPr sz="1800" baseline="0">
                <a:latin typeface="Verdana" pitchFamily="34" charset="0"/>
                <a:ea typeface="微软雅黑" pitchFamily="34" charset="-122"/>
              </a:defRPr>
            </a:lvl4pPr>
            <a:lvl5pPr>
              <a:defRPr sz="1800" baseline="0">
                <a:latin typeface="Verdana" pitchFamily="34" charset="0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25538"/>
            <a:ext cx="4133850" cy="5327650"/>
          </a:xfrm>
        </p:spPr>
        <p:txBody>
          <a:bodyPr/>
          <a:lstStyle>
            <a:lvl1pPr>
              <a:defRPr sz="2800" baseline="0">
                <a:latin typeface="Verdana" pitchFamily="34" charset="0"/>
                <a:ea typeface="微软雅黑" pitchFamily="34" charset="-122"/>
              </a:defRPr>
            </a:lvl1pPr>
            <a:lvl2pPr>
              <a:defRPr sz="2400" baseline="0">
                <a:latin typeface="Verdana" pitchFamily="34" charset="0"/>
                <a:ea typeface="微软雅黑" pitchFamily="34" charset="-122"/>
              </a:defRPr>
            </a:lvl2pPr>
            <a:lvl3pPr>
              <a:defRPr sz="2000" baseline="0">
                <a:latin typeface="Verdana" pitchFamily="34" charset="0"/>
                <a:ea typeface="微软雅黑" pitchFamily="34" charset="-122"/>
              </a:defRPr>
            </a:lvl3pPr>
            <a:lvl4pPr>
              <a:defRPr sz="1800" baseline="0">
                <a:latin typeface="Verdana" pitchFamily="34" charset="0"/>
                <a:ea typeface="微软雅黑" pitchFamily="34" charset="-122"/>
              </a:defRPr>
            </a:lvl4pPr>
            <a:lvl5pPr>
              <a:defRPr sz="1800" baseline="0">
                <a:latin typeface="Verdana" pitchFamily="34" charset="0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64506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2474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764506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内页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4653136"/>
            <a:ext cx="8892480" cy="792162"/>
          </a:xfrm>
        </p:spPr>
        <p:txBody>
          <a:bodyPr/>
          <a:lstStyle/>
          <a:p>
            <a:r>
              <a:rPr lang="en-US" altLang="zh-CN" dirty="0" smtClean="0"/>
              <a:t>[W2C-</a:t>
            </a:r>
            <a:r>
              <a:rPr lang="zh-CN" altLang="en-US" dirty="0" smtClean="0"/>
              <a:t>按键</a:t>
            </a:r>
            <a:r>
              <a:rPr lang="en-US" altLang="zh-CN" dirty="0" smtClean="0"/>
              <a:t>]</a:t>
            </a:r>
            <a:r>
              <a:rPr lang="zh-CN" altLang="en-US" dirty="0" smtClean="0"/>
              <a:t>模具</a:t>
            </a:r>
            <a:r>
              <a:rPr lang="en-US" altLang="zh-CN" dirty="0" smtClean="0"/>
              <a:t>DFM</a:t>
            </a:r>
            <a:r>
              <a:rPr lang="zh-CN" altLang="en-US" dirty="0" smtClean="0"/>
              <a:t>报告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51520" y="5445224"/>
            <a:ext cx="889248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+mj-ea"/>
                <a:cs typeface="+mj-cs"/>
              </a:rPr>
              <a:t>[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+mj-ea"/>
                <a:cs typeface="+mj-cs"/>
              </a:rPr>
              <a:t>其正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+mj-ea"/>
                <a:cs typeface="+mj-cs"/>
              </a:rPr>
              <a:t>][2016/12/26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黑体" pitchFamily="2" charset="-122"/>
                <a:ea typeface="+mj-ea"/>
                <a:cs typeface="+mj-cs"/>
              </a:rPr>
              <a:t>]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设计改进建议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2051720" y="6309320"/>
            <a:ext cx="4680520" cy="309958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指示两侧胶位宽度建议调整加宽到</a:t>
            </a:r>
            <a:r>
              <a:rPr lang="en-US" altLang="zh-CN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1.4mm,</a:t>
            </a: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便于注塑走胶。</a:t>
            </a:r>
            <a:endParaRPr lang="en-US" altLang="zh-CN" sz="1400" dirty="0" smtClean="0">
              <a:solidFill>
                <a:srgbClr val="0070C0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052736"/>
            <a:ext cx="4367213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箭头连接符 12"/>
          <p:cNvCxnSpPr>
            <a:stCxn id="21" idx="0"/>
          </p:cNvCxnSpPr>
          <p:nvPr/>
        </p:nvCxnSpPr>
        <p:spPr>
          <a:xfrm flipH="1" flipV="1">
            <a:off x="3275856" y="3789040"/>
            <a:ext cx="1116124" cy="25202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1" idx="0"/>
          </p:cNvCxnSpPr>
          <p:nvPr/>
        </p:nvCxnSpPr>
        <p:spPr>
          <a:xfrm flipV="1">
            <a:off x="4391980" y="3532472"/>
            <a:ext cx="1277300" cy="27768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螺母等镶件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规格确认</a:t>
            </a:r>
            <a:endParaRPr lang="en-US" altLang="zh-CN" sz="1800" dirty="0" smtClean="0"/>
          </a:p>
          <a:p>
            <a:r>
              <a:rPr lang="zh-CN" altLang="en-US" sz="1800" dirty="0" smtClean="0"/>
              <a:t>采用模内注塑还是后续热熔</a:t>
            </a:r>
            <a:endParaRPr lang="en-US" altLang="zh-CN" sz="1800" dirty="0" smtClean="0"/>
          </a:p>
          <a:p>
            <a:r>
              <a:rPr lang="zh-CN" altLang="en-US" sz="1800" dirty="0" smtClean="0"/>
              <a:t>是否有扭力、拉力要求</a:t>
            </a:r>
            <a:endParaRPr lang="en-US" altLang="zh-CN" sz="1800" dirty="0" smtClean="0"/>
          </a:p>
          <a:p>
            <a:endParaRPr lang="zh-CN" altLang="en-US" dirty="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4143372" y="3571876"/>
            <a:ext cx="857256" cy="340735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无螺母</a:t>
            </a:r>
            <a:endParaRPr lang="en-US" altLang="zh-CN" sz="1600" b="1" dirty="0">
              <a:solidFill>
                <a:srgbClr val="0070C0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注塑螺纹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规格确认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r>
              <a:rPr lang="zh-CN" altLang="en-US" sz="1800" dirty="0" smtClean="0"/>
              <a:t>是否有扭力要求</a:t>
            </a:r>
            <a:endParaRPr lang="en-US" altLang="zh-CN" sz="1800" dirty="0" smtClean="0"/>
          </a:p>
          <a:p>
            <a:r>
              <a:rPr lang="zh-CN" altLang="en-US" sz="1800" dirty="0" smtClean="0"/>
              <a:t>螺纹加工方式、是否有飞边等</a:t>
            </a:r>
            <a:endParaRPr lang="en-US" altLang="zh-CN" sz="1800" dirty="0" smtClean="0"/>
          </a:p>
          <a:p>
            <a:endParaRPr lang="zh-CN" altLang="en-US" dirty="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143372" y="3571876"/>
            <a:ext cx="857256" cy="340735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无螺纹</a:t>
            </a:r>
            <a:endParaRPr lang="en-US" altLang="zh-CN" sz="1600" b="1" dirty="0">
              <a:solidFill>
                <a:srgbClr val="0070C0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喷漆工艺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遮喷区域图示</a:t>
            </a:r>
            <a:endParaRPr lang="en-US" altLang="zh-CN" sz="1800" dirty="0" smtClean="0"/>
          </a:p>
          <a:p>
            <a:r>
              <a:rPr lang="zh-CN" altLang="en-US" sz="1800" dirty="0" smtClean="0"/>
              <a:t>喷漆厚度</a:t>
            </a:r>
            <a:endParaRPr lang="en-US" altLang="zh-CN" sz="1800" dirty="0" smtClean="0"/>
          </a:p>
          <a:p>
            <a:r>
              <a:rPr lang="zh-CN" altLang="en-US" sz="1800" dirty="0" smtClean="0"/>
              <a:t>色板是否已经提供</a:t>
            </a:r>
            <a:endParaRPr lang="en-US" altLang="zh-CN" sz="1800" dirty="0" smtClean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2168" y="2286900"/>
            <a:ext cx="7494786" cy="395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皮纹工艺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海康是否已经提供模版</a:t>
            </a:r>
            <a:endParaRPr lang="en-US" altLang="zh-CN" sz="1800" dirty="0" smtClean="0"/>
          </a:p>
          <a:p>
            <a:r>
              <a:rPr lang="zh-CN" altLang="en-US" sz="1800" dirty="0" smtClean="0"/>
              <a:t>背胶、刻字、滑动等特殊区域是否抛光等</a:t>
            </a:r>
            <a:endParaRPr lang="en-US" altLang="zh-CN" sz="1800" dirty="0" smtClean="0"/>
          </a:p>
          <a:p>
            <a:r>
              <a:rPr lang="zh-CN" altLang="en-US" sz="1800" dirty="0" smtClean="0"/>
              <a:t>设计零件的拔模角是否足够</a:t>
            </a:r>
            <a:endParaRPr lang="zh-CN" altLang="en-US" sz="1800" dirty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563888" y="5805264"/>
            <a:ext cx="2520280" cy="525401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黄色面咬花，其他普通省光。</a:t>
            </a:r>
            <a:endParaRPr lang="en-US" altLang="zh-CN" sz="1400" dirty="0" smtClean="0">
              <a:solidFill>
                <a:srgbClr val="0070C0"/>
              </a:solidFill>
              <a:ea typeface="宋体" pitchFamily="2" charset="-122"/>
              <a:cs typeface="Arial" charset="0"/>
            </a:endParaRPr>
          </a:p>
          <a:p>
            <a:pPr>
              <a:defRPr/>
            </a:pP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请提供咬花纹号样板</a:t>
            </a:r>
            <a:endParaRPr lang="en-US" altLang="zh-CN" sz="1400" dirty="0" smtClean="0">
              <a:solidFill>
                <a:srgbClr val="0070C0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564904"/>
            <a:ext cx="5075237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00608" y="2420888"/>
            <a:ext cx="5151437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928670"/>
            <a:ext cx="8418512" cy="5327650"/>
          </a:xfrm>
        </p:spPr>
        <p:txBody>
          <a:bodyPr/>
          <a:lstStyle/>
          <a:p>
            <a:r>
              <a:rPr lang="zh-CN" altLang="en-US" sz="1800" dirty="0" smtClean="0"/>
              <a:t>环保标记</a:t>
            </a:r>
            <a:r>
              <a:rPr lang="en-US" altLang="zh-CN" sz="1800" dirty="0" smtClean="0">
                <a:solidFill>
                  <a:srgbClr val="0070C0"/>
                </a:solidFill>
              </a:rPr>
              <a:t>——</a:t>
            </a:r>
            <a:r>
              <a:rPr lang="zh-CN" altLang="en-US" sz="1800" dirty="0" smtClean="0">
                <a:solidFill>
                  <a:srgbClr val="0070C0"/>
                </a:solidFill>
              </a:rPr>
              <a:t>不做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r>
              <a:rPr lang="zh-CN" altLang="en-US" sz="1800" dirty="0" smtClean="0"/>
              <a:t>日期章</a:t>
            </a:r>
            <a:r>
              <a:rPr lang="en-US" altLang="zh-CN" sz="1800" dirty="0" smtClean="0">
                <a:solidFill>
                  <a:srgbClr val="0070C0"/>
                </a:solidFill>
              </a:rPr>
              <a:t>——</a:t>
            </a:r>
            <a:r>
              <a:rPr lang="zh-CN" altLang="en-US" sz="1800" dirty="0" smtClean="0">
                <a:solidFill>
                  <a:srgbClr val="0070C0"/>
                </a:solidFill>
              </a:rPr>
              <a:t>不做</a:t>
            </a:r>
            <a:endParaRPr lang="en-US" altLang="zh-CN" sz="1800" dirty="0" smtClean="0"/>
          </a:p>
          <a:p>
            <a:r>
              <a:rPr lang="zh-CN" altLang="en-US" sz="1800" dirty="0" smtClean="0"/>
              <a:t>供应商标记</a:t>
            </a:r>
            <a:r>
              <a:rPr lang="en-US" altLang="zh-CN" sz="1800" dirty="0" smtClean="0">
                <a:solidFill>
                  <a:srgbClr val="0070C0"/>
                </a:solidFill>
              </a:rPr>
              <a:t>——</a:t>
            </a:r>
            <a:r>
              <a:rPr lang="zh-CN" altLang="en-US" sz="1800" dirty="0" smtClean="0">
                <a:solidFill>
                  <a:srgbClr val="0070C0"/>
                </a:solidFill>
              </a:rPr>
              <a:t>不做</a:t>
            </a:r>
            <a:endParaRPr lang="en-US" altLang="zh-CN" sz="1800" dirty="0" smtClean="0"/>
          </a:p>
          <a:p>
            <a:r>
              <a:rPr lang="zh-CN" altLang="en-US" sz="1800" dirty="0" smtClean="0"/>
              <a:t>模穴号</a:t>
            </a:r>
            <a:r>
              <a:rPr lang="en-US" altLang="zh-CN" sz="1800" dirty="0" smtClean="0">
                <a:solidFill>
                  <a:srgbClr val="0070C0"/>
                </a:solidFill>
              </a:rPr>
              <a:t>——</a:t>
            </a:r>
            <a:r>
              <a:rPr lang="zh-CN" altLang="en-US" sz="1800" dirty="0" smtClean="0">
                <a:solidFill>
                  <a:srgbClr val="0070C0"/>
                </a:solidFill>
              </a:rPr>
              <a:t>做（</a:t>
            </a:r>
            <a:r>
              <a:rPr lang="en-US" altLang="zh-CN" sz="1800" dirty="0" smtClean="0">
                <a:solidFill>
                  <a:srgbClr val="0070C0"/>
                </a:solidFill>
              </a:rPr>
              <a:t>1/2/3/4</a:t>
            </a:r>
            <a:r>
              <a:rPr lang="zh-CN" altLang="en-US" sz="1800" dirty="0" smtClean="0">
                <a:solidFill>
                  <a:srgbClr val="0070C0"/>
                </a:solidFill>
              </a:rPr>
              <a:t>）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以上标记、位置需要工程师确认</a:t>
            </a:r>
            <a:endParaRPr lang="zh-CN" altLang="en-US" sz="1800" dirty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644008" y="2204864"/>
            <a:ext cx="2232248" cy="309958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刻模穴号，字符凹</a:t>
            </a:r>
            <a:r>
              <a:rPr lang="en-US" altLang="zh-CN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0.2mm</a:t>
            </a: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。</a:t>
            </a:r>
            <a:endParaRPr lang="en-US" altLang="zh-CN" sz="1400" dirty="0" smtClean="0">
              <a:solidFill>
                <a:srgbClr val="0070C0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996952"/>
            <a:ext cx="5406132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椭圆 7"/>
          <p:cNvSpPr/>
          <p:nvPr/>
        </p:nvSpPr>
        <p:spPr>
          <a:xfrm>
            <a:off x="6276035" y="3537829"/>
            <a:ext cx="288032" cy="288032"/>
          </a:xfrm>
          <a:prstGeom prst="ellipse">
            <a:avLst/>
          </a:prstGeom>
          <a:solidFill>
            <a:srgbClr val="FC9A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7" idx="2"/>
          </p:cNvCxnSpPr>
          <p:nvPr/>
        </p:nvCxnSpPr>
        <p:spPr>
          <a:xfrm>
            <a:off x="5760132" y="2514822"/>
            <a:ext cx="540060" cy="98618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设计图纸检查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图纸关键、重要尺寸分析</a:t>
            </a:r>
            <a:r>
              <a:rPr lang="en-US" altLang="zh-CN" sz="1800" dirty="0" smtClean="0">
                <a:solidFill>
                  <a:srgbClr val="0070C0"/>
                </a:solidFill>
              </a:rPr>
              <a:t>——2D</a:t>
            </a:r>
            <a:r>
              <a:rPr lang="zh-CN" altLang="en-US" sz="1800" dirty="0" smtClean="0">
                <a:solidFill>
                  <a:srgbClr val="0070C0"/>
                </a:solidFill>
              </a:rPr>
              <a:t>图纸未提供</a:t>
            </a:r>
            <a:endParaRPr lang="en-US" altLang="zh-CN" sz="1800" dirty="0" smtClean="0"/>
          </a:p>
          <a:p>
            <a:r>
              <a:rPr lang="zh-CN" altLang="en-US" sz="1800" dirty="0" smtClean="0"/>
              <a:t>图纸形位公差分析</a:t>
            </a:r>
            <a:r>
              <a:rPr lang="en-US" altLang="zh-CN" sz="1800" dirty="0" smtClean="0">
                <a:solidFill>
                  <a:srgbClr val="0070C0"/>
                </a:solidFill>
              </a:rPr>
              <a:t>——2D</a:t>
            </a:r>
            <a:r>
              <a:rPr lang="zh-CN" altLang="en-US" sz="1800" dirty="0" smtClean="0">
                <a:solidFill>
                  <a:srgbClr val="0070C0"/>
                </a:solidFill>
              </a:rPr>
              <a:t>图纸未提供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重点尺寸量测性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638" y="1125538"/>
            <a:ext cx="8385204" cy="1439366"/>
          </a:xfrm>
        </p:spPr>
        <p:txBody>
          <a:bodyPr/>
          <a:lstStyle/>
          <a:p>
            <a:r>
              <a:rPr lang="en-US" altLang="zh-CN" sz="1800" dirty="0" smtClean="0"/>
              <a:t>2D</a:t>
            </a:r>
            <a:r>
              <a:rPr lang="zh-CN" altLang="en-US" sz="1800" dirty="0" smtClean="0"/>
              <a:t>图档标注合理性</a:t>
            </a:r>
            <a:r>
              <a:rPr lang="en-US" altLang="zh-CN" sz="1800" dirty="0" smtClean="0">
                <a:solidFill>
                  <a:srgbClr val="0070C0"/>
                </a:solidFill>
              </a:rPr>
              <a:t>——2D</a:t>
            </a:r>
            <a:r>
              <a:rPr lang="zh-CN" altLang="en-US" sz="1800" dirty="0" smtClean="0">
                <a:solidFill>
                  <a:srgbClr val="0070C0"/>
                </a:solidFill>
              </a:rPr>
              <a:t>图纸未提供</a:t>
            </a:r>
            <a:endParaRPr lang="en-US" altLang="zh-CN" sz="1800" dirty="0" smtClean="0"/>
          </a:p>
          <a:p>
            <a:r>
              <a:rPr lang="zh-CN" altLang="en-US" sz="1800" dirty="0" smtClean="0"/>
              <a:t>尺寸可量测及量测方法</a:t>
            </a:r>
            <a:r>
              <a:rPr lang="en-US" altLang="zh-CN" sz="1800" dirty="0" smtClean="0">
                <a:solidFill>
                  <a:srgbClr val="0070C0"/>
                </a:solidFill>
              </a:rPr>
              <a:t>——2D</a:t>
            </a:r>
            <a:r>
              <a:rPr lang="zh-CN" altLang="en-US" sz="1800" dirty="0" smtClean="0">
                <a:solidFill>
                  <a:srgbClr val="0070C0"/>
                </a:solidFill>
              </a:rPr>
              <a:t>图纸未提供</a:t>
            </a:r>
            <a:endParaRPr lang="zh-CN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806382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可量产性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模具零件可加工性</a:t>
            </a:r>
            <a:endParaRPr lang="en-US" altLang="zh-CN" sz="1800" dirty="0" smtClean="0"/>
          </a:p>
          <a:p>
            <a:r>
              <a:rPr lang="zh-CN" altLang="en-US" sz="1800" dirty="0" smtClean="0"/>
              <a:t>模具零件生产效率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161960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可组装性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配合面的保证</a:t>
            </a:r>
            <a:endParaRPr lang="en-US" altLang="zh-CN" sz="1800" dirty="0" smtClean="0"/>
          </a:p>
          <a:p>
            <a:r>
              <a:rPr lang="zh-CN" altLang="en-US" sz="1800" dirty="0" smtClean="0"/>
              <a:t>匹配物料的组装考虑</a:t>
            </a:r>
            <a:endParaRPr lang="en-US" altLang="zh-CN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076056" y="4149080"/>
            <a:ext cx="2088232" cy="525401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按键安装空间不够</a:t>
            </a:r>
            <a:endParaRPr lang="en-US" altLang="zh-CN" sz="1400" dirty="0" smtClean="0">
              <a:solidFill>
                <a:srgbClr val="0070C0"/>
              </a:solidFill>
              <a:ea typeface="宋体" pitchFamily="2" charset="-122"/>
              <a:cs typeface="Arial" charset="0"/>
            </a:endParaRPr>
          </a:p>
          <a:p>
            <a:pPr>
              <a:defRPr/>
            </a:pP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建议改为右图热熔结构</a:t>
            </a:r>
            <a:endParaRPr lang="en-US" altLang="zh-CN" sz="1400" dirty="0" smtClean="0">
              <a:solidFill>
                <a:srgbClr val="0070C0"/>
              </a:solidFill>
              <a:ea typeface="宋体" pitchFamily="2" charset="-122"/>
              <a:cs typeface="Arial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2780928"/>
            <a:ext cx="4270076" cy="271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988840"/>
            <a:ext cx="4608512" cy="468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箭头连接符 8"/>
          <p:cNvCxnSpPr>
            <a:stCxn id="7" idx="1"/>
          </p:cNvCxnSpPr>
          <p:nvPr/>
        </p:nvCxnSpPr>
        <p:spPr>
          <a:xfrm flipH="1" flipV="1">
            <a:off x="2771800" y="3933056"/>
            <a:ext cx="2304256" cy="4787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5516722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零件基本信息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零件名称：</a:t>
            </a:r>
            <a:r>
              <a:rPr lang="zh-CN" altLang="en-US" dirty="0" smtClean="0">
                <a:solidFill>
                  <a:srgbClr val="0070C0"/>
                </a:solidFill>
              </a:rPr>
              <a:t>按键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项目名称：</a:t>
            </a:r>
            <a:r>
              <a:rPr lang="en-US" altLang="zh-CN" dirty="0" smtClean="0">
                <a:solidFill>
                  <a:srgbClr val="0070C0"/>
                </a:solidFill>
              </a:rPr>
              <a:t>W2C</a:t>
            </a:r>
          </a:p>
          <a:p>
            <a:r>
              <a:rPr lang="zh-CN" altLang="en-US" dirty="0" smtClean="0"/>
              <a:t>图号：</a:t>
            </a:r>
            <a:r>
              <a:rPr lang="zh-CN" altLang="en-US" dirty="0" smtClean="0">
                <a:solidFill>
                  <a:srgbClr val="0070C0"/>
                </a:solidFill>
              </a:rPr>
              <a:t>未提供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版本：</a:t>
            </a:r>
            <a:r>
              <a:rPr lang="en-US" altLang="zh-CN" dirty="0" smtClean="0">
                <a:solidFill>
                  <a:srgbClr val="0070C0"/>
                </a:solidFill>
              </a:rPr>
              <a:t>V1</a:t>
            </a:r>
          </a:p>
          <a:p>
            <a:r>
              <a:rPr lang="zh-CN" altLang="en-US" dirty="0" smtClean="0"/>
              <a:t>外观处理方式：</a:t>
            </a:r>
            <a:r>
              <a:rPr lang="zh-CN" altLang="en-US" dirty="0" smtClean="0">
                <a:solidFill>
                  <a:srgbClr val="0070C0"/>
                </a:solidFill>
              </a:rPr>
              <a:t>咬花</a:t>
            </a:r>
            <a:r>
              <a:rPr lang="en-US" altLang="zh-CN" dirty="0" smtClean="0">
                <a:solidFill>
                  <a:srgbClr val="0070C0"/>
                </a:solidFill>
              </a:rPr>
              <a:t>+</a:t>
            </a:r>
            <a:r>
              <a:rPr lang="zh-CN" altLang="en-US" dirty="0" smtClean="0">
                <a:solidFill>
                  <a:srgbClr val="0070C0"/>
                </a:solidFill>
              </a:rPr>
              <a:t>丝印（请提供咬花纹号样板）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合同初样日期：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能力承诺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7">
              <a:buNone/>
            </a:pPr>
            <a:r>
              <a:rPr lang="zh-CN" altLang="en-US" sz="4000" dirty="0" smtClean="0"/>
              <a:t>本公司承诺</a:t>
            </a:r>
            <a:endParaRPr lang="en-US" altLang="zh-CN" sz="4000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本公司对该物料的风险已做充分评估，所有风险点已与海康威视工程师沟通并达成一致意见，本公司有能力承担该物料的生产，并保证其品质和交付。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		</a:t>
            </a:r>
            <a:r>
              <a:rPr lang="zh-CN" altLang="en-US" dirty="0" smtClean="0"/>
              <a:t>供应商名称：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		</a:t>
            </a:r>
            <a:r>
              <a:rPr lang="zh-CN" altLang="en-US" dirty="0" smtClean="0"/>
              <a:t>负责人签名： （签名扫描贴图）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			</a:t>
            </a:r>
            <a:r>
              <a:rPr lang="zh-CN" altLang="en-US" dirty="0" smtClean="0"/>
              <a:t>日期：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2259700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altLang="zh-CN" sz="7200" b="1" dirty="0" smtClean="0">
                <a:solidFill>
                  <a:srgbClr val="FF0000"/>
                </a:solidFill>
              </a:rPr>
              <a:t>THANKS!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模具基本信息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零件材质、牌号：</a:t>
            </a:r>
            <a:r>
              <a:rPr lang="en-US" altLang="zh-CN" dirty="0" smtClean="0">
                <a:solidFill>
                  <a:srgbClr val="0070C0"/>
                </a:solidFill>
              </a:rPr>
              <a:t> PC+ABS SABIC    C2950               </a:t>
            </a:r>
            <a:r>
              <a:rPr lang="zh-CN" altLang="en-US" dirty="0" smtClean="0"/>
              <a:t>收缩率：</a:t>
            </a:r>
            <a:r>
              <a:rPr lang="en-US" altLang="zh-CN" dirty="0" smtClean="0">
                <a:solidFill>
                  <a:srgbClr val="0070C0"/>
                </a:solidFill>
              </a:rPr>
              <a:t>1.005</a:t>
            </a:r>
          </a:p>
          <a:p>
            <a:r>
              <a:rPr lang="zh-CN" altLang="en-US" dirty="0" smtClean="0"/>
              <a:t>零件外形尺寸：</a:t>
            </a:r>
            <a:r>
              <a:rPr lang="en-US" altLang="zh-CN" dirty="0" smtClean="0">
                <a:solidFill>
                  <a:srgbClr val="0070C0"/>
                </a:solidFill>
              </a:rPr>
              <a:t>21.7*11.5*6.0</a:t>
            </a:r>
          </a:p>
          <a:p>
            <a:r>
              <a:rPr lang="zh-CN" altLang="en-US" dirty="0" smtClean="0"/>
              <a:t>模具穴数：</a:t>
            </a:r>
            <a:r>
              <a:rPr lang="en-US" altLang="zh-CN" dirty="0" smtClean="0">
                <a:solidFill>
                  <a:srgbClr val="0070C0"/>
                </a:solidFill>
              </a:rPr>
              <a:t>1*4</a:t>
            </a:r>
          </a:p>
          <a:p>
            <a:r>
              <a:rPr lang="zh-CN" altLang="en-US" dirty="0" smtClean="0"/>
              <a:t>模具材质：</a:t>
            </a:r>
            <a:r>
              <a:rPr lang="en-US" altLang="zh-CN" dirty="0" smtClean="0">
                <a:solidFill>
                  <a:srgbClr val="0070C0"/>
                </a:solidFill>
              </a:rPr>
              <a:t>NAK80</a:t>
            </a:r>
          </a:p>
          <a:p>
            <a:r>
              <a:rPr lang="zh-CN" altLang="en-US" dirty="0" smtClean="0"/>
              <a:t>模架：</a:t>
            </a:r>
            <a:r>
              <a:rPr lang="en-US" altLang="zh-CN" dirty="0" smtClean="0">
                <a:solidFill>
                  <a:srgbClr val="0070C0"/>
                </a:solidFill>
              </a:rPr>
              <a:t>S50C</a:t>
            </a:r>
          </a:p>
          <a:p>
            <a:r>
              <a:rPr lang="zh-CN" altLang="en-US" dirty="0" smtClean="0"/>
              <a:t>浇口方式：</a:t>
            </a:r>
            <a:r>
              <a:rPr lang="zh-CN" altLang="en-US" dirty="0" smtClean="0">
                <a:solidFill>
                  <a:srgbClr val="0070C0"/>
                </a:solidFill>
              </a:rPr>
              <a:t>侧进胶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流道方式：</a:t>
            </a:r>
            <a:r>
              <a:rPr lang="zh-CN" altLang="en-US" dirty="0" smtClean="0">
                <a:solidFill>
                  <a:srgbClr val="0070C0"/>
                </a:solidFill>
              </a:rPr>
              <a:t>冷流道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顶出方式：</a:t>
            </a:r>
            <a:r>
              <a:rPr lang="zh-CN" altLang="en-US" dirty="0" smtClean="0">
                <a:solidFill>
                  <a:srgbClr val="0070C0"/>
                </a:solidFill>
              </a:rPr>
              <a:t>顶针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模具结构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zh-CN" altLang="en-US" dirty="0" smtClean="0">
                <a:solidFill>
                  <a:srgbClr val="0070C0"/>
                </a:solidFill>
                <a:sym typeface="Wingdings" pitchFamily="2" charset="2"/>
              </a:rPr>
              <a:t>两板模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412776"/>
            <a:ext cx="66833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分模面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638" y="1173184"/>
            <a:ext cx="8418512" cy="5327650"/>
          </a:xfrm>
        </p:spPr>
        <p:txBody>
          <a:bodyPr/>
          <a:lstStyle/>
          <a:p>
            <a:r>
              <a:rPr lang="zh-CN" altLang="en-US" sz="1800" dirty="0" smtClean="0"/>
              <a:t>分型线</a:t>
            </a:r>
            <a:r>
              <a:rPr lang="en-US" altLang="zh-CN" sz="1800" dirty="0" smtClean="0">
                <a:solidFill>
                  <a:srgbClr val="0070C0"/>
                </a:solidFill>
              </a:rPr>
              <a:t>——</a:t>
            </a:r>
            <a:r>
              <a:rPr lang="zh-CN" altLang="en-US" sz="1800" dirty="0" smtClean="0">
                <a:solidFill>
                  <a:srgbClr val="0070C0"/>
                </a:solidFill>
              </a:rPr>
              <a:t>如图示红色线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r>
              <a:rPr lang="zh-CN" altLang="en-US" sz="1800" dirty="0" smtClean="0"/>
              <a:t>碰穿区域分型线</a:t>
            </a:r>
            <a:endParaRPr lang="en-US" altLang="zh-CN" sz="1800" dirty="0" smtClean="0"/>
          </a:p>
          <a:p>
            <a:r>
              <a:rPr lang="zh-CN" altLang="en-US" sz="1800" dirty="0" smtClean="0"/>
              <a:t>滑块分型线</a:t>
            </a:r>
            <a:endParaRPr lang="en-US" altLang="zh-CN" sz="1800" dirty="0" smtClean="0"/>
          </a:p>
          <a:p>
            <a:r>
              <a:rPr lang="zh-CN" altLang="en-US" sz="1800" dirty="0" smtClean="0"/>
              <a:t>滑块、斜顶位置示意图</a:t>
            </a:r>
            <a:endParaRPr lang="en-US" altLang="zh-CN" sz="1800" dirty="0" smtClean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73738" y="3877253"/>
            <a:ext cx="66675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02470" y="2364635"/>
            <a:ext cx="936104" cy="127650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86975" y="4896443"/>
            <a:ext cx="936104" cy="127650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068960"/>
            <a:ext cx="5287963" cy="300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浇口流道设置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638" y="1125538"/>
            <a:ext cx="8528080" cy="5327650"/>
          </a:xfrm>
        </p:spPr>
        <p:txBody>
          <a:bodyPr/>
          <a:lstStyle/>
          <a:p>
            <a:r>
              <a:rPr lang="zh-CN" altLang="en-US" sz="1800" dirty="0" smtClean="0"/>
              <a:t>浇口类型</a:t>
            </a:r>
            <a:r>
              <a:rPr lang="en-US" altLang="zh-CN" sz="1800" dirty="0" smtClean="0">
                <a:solidFill>
                  <a:srgbClr val="0070C0"/>
                </a:solidFill>
              </a:rPr>
              <a:t>——</a:t>
            </a:r>
            <a:r>
              <a:rPr lang="zh-CN" altLang="en-US" sz="1800" dirty="0" smtClean="0">
                <a:solidFill>
                  <a:srgbClr val="0070C0"/>
                </a:solidFill>
              </a:rPr>
              <a:t>侧进胶（</a:t>
            </a:r>
            <a:r>
              <a:rPr lang="en-US" altLang="zh-CN" sz="1800" dirty="0" smtClean="0">
                <a:solidFill>
                  <a:srgbClr val="0070C0"/>
                </a:solidFill>
              </a:rPr>
              <a:t>1</a:t>
            </a:r>
            <a:r>
              <a:rPr lang="zh-CN" altLang="en-US" sz="1800" dirty="0" smtClean="0">
                <a:solidFill>
                  <a:srgbClr val="0070C0"/>
                </a:solidFill>
              </a:rPr>
              <a:t>进</a:t>
            </a:r>
            <a:r>
              <a:rPr lang="en-US" altLang="zh-CN" sz="1800" dirty="0" smtClean="0">
                <a:solidFill>
                  <a:srgbClr val="0070C0"/>
                </a:solidFill>
              </a:rPr>
              <a:t>1</a:t>
            </a:r>
            <a:r>
              <a:rPr lang="zh-CN" altLang="en-US" sz="1800" dirty="0" smtClean="0">
                <a:solidFill>
                  <a:srgbClr val="0070C0"/>
                </a:solidFill>
              </a:rPr>
              <a:t>出）</a:t>
            </a:r>
            <a:endParaRPr lang="en-US" altLang="zh-CN" sz="1800" dirty="0" smtClean="0"/>
          </a:p>
          <a:p>
            <a:r>
              <a:rPr lang="zh-CN" altLang="en-US" sz="1800" dirty="0" smtClean="0"/>
              <a:t>浇口位置，大小，注意浇口位置外观面的冲击疤</a:t>
            </a:r>
            <a:r>
              <a:rPr lang="en-US" altLang="zh-CN" sz="1800" dirty="0" smtClean="0">
                <a:solidFill>
                  <a:srgbClr val="0070C0"/>
                </a:solidFill>
              </a:rPr>
              <a:t>——</a:t>
            </a:r>
            <a:r>
              <a:rPr lang="zh-CN" altLang="en-US" sz="1800" dirty="0" smtClean="0">
                <a:solidFill>
                  <a:srgbClr val="0070C0"/>
                </a:solidFill>
              </a:rPr>
              <a:t>如图所示</a:t>
            </a:r>
            <a:endParaRPr lang="en-US" altLang="zh-CN" sz="1800" dirty="0" smtClean="0"/>
          </a:p>
          <a:p>
            <a:r>
              <a:rPr lang="zh-CN" altLang="en-US" sz="1800" dirty="0" smtClean="0"/>
              <a:t>流道大小，长度</a:t>
            </a:r>
            <a:endParaRPr lang="en-US" altLang="zh-CN" sz="1800" dirty="0" smtClean="0"/>
          </a:p>
          <a:p>
            <a:r>
              <a:rPr lang="zh-CN" altLang="en-US" sz="1800" dirty="0" smtClean="0"/>
              <a:t>模流分析：分析熔迹线位置，注塑时间等</a:t>
            </a:r>
            <a:endParaRPr lang="en-US" altLang="zh-CN" sz="1800" dirty="0" smtClean="0"/>
          </a:p>
          <a:p>
            <a:r>
              <a:rPr lang="zh-CN" altLang="en-US" sz="1800" dirty="0" smtClean="0"/>
              <a:t>根据料柄及产品大小计算利用率</a:t>
            </a:r>
            <a:endParaRPr lang="en-US" altLang="zh-CN" sz="1800" dirty="0" smtClean="0"/>
          </a:p>
          <a:p>
            <a:endParaRPr lang="zh-CN" altLang="en-US" dirty="0"/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-3717" y="4471479"/>
            <a:ext cx="720080" cy="309958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进胶口</a:t>
            </a:r>
            <a:endParaRPr lang="en-US" altLang="zh-CN" sz="1400" dirty="0">
              <a:solidFill>
                <a:srgbClr val="0070C0"/>
              </a:solidFill>
              <a:ea typeface="宋体" pitchFamily="2" charset="-122"/>
              <a:cs typeface="Arial" charset="0"/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72400" y="1196752"/>
            <a:ext cx="827584" cy="3568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直接箭头连接符 16"/>
          <p:cNvCxnSpPr/>
          <p:nvPr/>
        </p:nvCxnSpPr>
        <p:spPr bwMode="auto">
          <a:xfrm>
            <a:off x="7566183" y="2512194"/>
            <a:ext cx="609600" cy="1588"/>
          </a:xfrm>
          <a:prstGeom prst="straightConnector1">
            <a:avLst/>
          </a:prstGeom>
          <a:ln w="635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6356216" y="4611590"/>
            <a:ext cx="609600" cy="1588"/>
          </a:xfrm>
          <a:prstGeom prst="straightConnector1">
            <a:avLst/>
          </a:prstGeom>
          <a:ln w="635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>
            <a:off x="751859" y="4615495"/>
            <a:ext cx="609600" cy="1588"/>
          </a:xfrm>
          <a:prstGeom prst="straightConnector1">
            <a:avLst/>
          </a:prstGeom>
          <a:ln w="635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990206" y="4457720"/>
            <a:ext cx="720080" cy="309958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出胶口</a:t>
            </a:r>
            <a:endParaRPr lang="en-US" altLang="zh-CN" sz="1400" dirty="0">
              <a:solidFill>
                <a:srgbClr val="0070C0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059832" y="6165304"/>
            <a:ext cx="2160240" cy="309958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胶口残留允许凸出多少？</a:t>
            </a:r>
            <a:endParaRPr lang="en-US" altLang="zh-CN" sz="1400" dirty="0">
              <a:solidFill>
                <a:srgbClr val="0070C0"/>
              </a:solidFill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顶针设置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顶针类型（重要面：外观面、气密有关端面及滑动区域不得设顶杆）</a:t>
            </a:r>
            <a:endParaRPr lang="en-US" altLang="zh-CN" sz="1800" dirty="0" smtClean="0"/>
          </a:p>
          <a:p>
            <a:r>
              <a:rPr lang="zh-CN" altLang="en-US" sz="1800" dirty="0" smtClean="0"/>
              <a:t>顶针分布图</a:t>
            </a:r>
            <a:r>
              <a:rPr lang="en-US" altLang="zh-CN" sz="1800" dirty="0" smtClean="0">
                <a:solidFill>
                  <a:srgbClr val="0070C0"/>
                </a:solidFill>
              </a:rPr>
              <a:t>——</a:t>
            </a:r>
            <a:r>
              <a:rPr lang="zh-CN" altLang="en-US" sz="1800" dirty="0" smtClean="0">
                <a:solidFill>
                  <a:srgbClr val="0070C0"/>
                </a:solidFill>
              </a:rPr>
              <a:t>不能下顶针位置请指出</a:t>
            </a:r>
            <a:endParaRPr lang="en-US" altLang="zh-CN" sz="1800" dirty="0" smtClean="0"/>
          </a:p>
          <a:p>
            <a:r>
              <a:rPr lang="zh-CN" altLang="en-US" sz="1800" dirty="0" smtClean="0"/>
              <a:t>顶针孔低于表面</a:t>
            </a:r>
            <a:r>
              <a:rPr lang="en-US" altLang="zh-CN" sz="1800" dirty="0" smtClean="0"/>
              <a:t>0.2mm</a:t>
            </a:r>
            <a:r>
              <a:rPr lang="zh-CN" altLang="en-US" sz="1800" dirty="0" smtClean="0"/>
              <a:t>以内，不得凸出表面等</a:t>
            </a:r>
            <a:endParaRPr lang="en-US" altLang="zh-CN" sz="1800" dirty="0" smtClean="0"/>
          </a:p>
          <a:p>
            <a:r>
              <a:rPr lang="zh-CN" altLang="en-US" sz="1800" dirty="0" smtClean="0"/>
              <a:t>是否设置在壁厚较薄区域，易造成顶凸</a:t>
            </a:r>
            <a:endParaRPr lang="zh-CN" altLang="en-US" sz="1800" dirty="0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5940152" y="4437112"/>
            <a:ext cx="2736304" cy="525401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模具设计依据实际情况排布顶针</a:t>
            </a:r>
            <a:endParaRPr lang="en-US" altLang="zh-CN" sz="1400" dirty="0" smtClean="0">
              <a:solidFill>
                <a:srgbClr val="0070C0"/>
              </a:solidFill>
              <a:ea typeface="宋体" pitchFamily="2" charset="-122"/>
              <a:cs typeface="Arial" charset="0"/>
            </a:endParaRPr>
          </a:p>
          <a:p>
            <a:pPr>
              <a:defRPr/>
            </a:pP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不能下顶针位置请指出</a:t>
            </a:r>
            <a:endParaRPr lang="en-US" altLang="zh-CN" sz="1400" dirty="0">
              <a:solidFill>
                <a:srgbClr val="0070C0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212976"/>
            <a:ext cx="5105400" cy="286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44824"/>
            <a:ext cx="5227637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拔模分析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拔模分析图</a:t>
            </a:r>
            <a:endParaRPr lang="en-US" altLang="zh-CN" sz="1800" dirty="0" smtClean="0"/>
          </a:p>
          <a:p>
            <a:r>
              <a:rPr lang="zh-CN" altLang="en-US" sz="1800" dirty="0" smtClean="0"/>
              <a:t>检查是否拉模问题</a:t>
            </a:r>
            <a:endParaRPr lang="en-US" altLang="zh-CN" sz="1800" dirty="0" smtClean="0"/>
          </a:p>
          <a:p>
            <a:r>
              <a:rPr lang="zh-CN" altLang="en-US" sz="1800" dirty="0" smtClean="0"/>
              <a:t>是否有倒拔模问题</a:t>
            </a:r>
            <a:endParaRPr lang="en-US" altLang="zh-CN" sz="1800" dirty="0" smtClean="0"/>
          </a:p>
          <a:p>
            <a:endParaRPr lang="zh-CN" altLang="en-US" dirty="0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843808" y="5589240"/>
            <a:ext cx="3528392" cy="309958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绿色直身面我司自行减胶拔模</a:t>
            </a:r>
            <a:r>
              <a:rPr lang="en-US" altLang="zh-CN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0.05-0.1mm</a:t>
            </a:r>
            <a:endParaRPr lang="en-US" altLang="zh-CN" sz="1400" dirty="0">
              <a:solidFill>
                <a:srgbClr val="0070C0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2132856"/>
            <a:ext cx="5094213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拔模分析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拔模分析图</a:t>
            </a:r>
            <a:endParaRPr lang="en-US" altLang="zh-CN" sz="1800" dirty="0" smtClean="0"/>
          </a:p>
          <a:p>
            <a:r>
              <a:rPr lang="zh-CN" altLang="en-US" sz="1800" dirty="0" smtClean="0"/>
              <a:t>检查是否拉模问题</a:t>
            </a:r>
            <a:endParaRPr lang="en-US" altLang="zh-CN" sz="1800" dirty="0" smtClean="0"/>
          </a:p>
          <a:p>
            <a:r>
              <a:rPr lang="zh-CN" altLang="en-US" sz="1800" dirty="0" smtClean="0"/>
              <a:t>是否有倒拔模问题</a:t>
            </a:r>
            <a:endParaRPr lang="en-US" altLang="zh-CN" sz="1800" dirty="0" smtClean="0"/>
          </a:p>
          <a:p>
            <a:endParaRPr lang="zh-CN" altLang="en-US" dirty="0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475656" y="5517232"/>
            <a:ext cx="6192688" cy="309958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周圈黄色面现拔模斜度为</a:t>
            </a:r>
            <a:r>
              <a:rPr lang="en-US" altLang="zh-CN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1°</a:t>
            </a: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，请调整加大到相应咬花纹号所需的拔模斜度。</a:t>
            </a:r>
            <a:endParaRPr lang="en-US" altLang="zh-CN" sz="1400" dirty="0">
              <a:solidFill>
                <a:srgbClr val="0070C0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2492896"/>
            <a:ext cx="4355976" cy="282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492896"/>
            <a:ext cx="4667907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设计改进建议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683568" y="6165304"/>
            <a:ext cx="5896398" cy="309958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红色筋位偏厚，外表面会产生筋位缩水亮印；请参照右图所示尺寸修改。</a:t>
            </a:r>
            <a:endParaRPr lang="en-US" altLang="zh-CN" sz="1400" dirty="0" smtClean="0">
              <a:solidFill>
                <a:srgbClr val="0070C0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00608" y="1844824"/>
            <a:ext cx="6814690" cy="383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2564904"/>
            <a:ext cx="4862513" cy="334486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 bwMode="auto">
          <a:xfrm>
            <a:off x="7675984" y="1421904"/>
            <a:ext cx="2133600" cy="309563"/>
          </a:xfrm>
          <a:prstGeom prst="rect">
            <a:avLst/>
          </a:prstGeom>
          <a:solidFill>
            <a:schemeClr val="accent5"/>
          </a:solidFill>
          <a:ln w="3175" algn="ctr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lang="zh-CN" altLang="en-US" sz="1400" dirty="0">
                <a:ea typeface="宋体" pitchFamily="2" charset="-122"/>
              </a:rPr>
              <a:t>小端尺寸不小于</a:t>
            </a:r>
            <a:r>
              <a:rPr lang="en-US" altLang="zh-CN" sz="1400" dirty="0">
                <a:ea typeface="宋体" pitchFamily="2" charset="-122"/>
              </a:rPr>
              <a:t>0.6mm</a:t>
            </a:r>
            <a:endParaRPr lang="zh-CN" altLang="en-US" sz="1400" dirty="0">
              <a:solidFill>
                <a:srgbClr val="0000FF"/>
              </a:solidFill>
              <a:latin typeface="MS Mincho" pitchFamily="49" charset="-128"/>
              <a:ea typeface="MS Mincho" pitchFamily="49" charset="-128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H="1">
            <a:off x="8796759" y="1726704"/>
            <a:ext cx="22225" cy="898525"/>
          </a:xfrm>
          <a:prstGeom prst="straightConnector1">
            <a:avLst/>
          </a:prstGeom>
          <a:ln w="19050">
            <a:solidFill>
              <a:srgbClr val="FF00FF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theme/theme1.xml><?xml version="1.0" encoding="utf-8"?>
<a:theme xmlns:a="http://schemas.openxmlformats.org/drawingml/2006/main" name="hikvision-2011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</a:defRPr>
        </a:defPPr>
      </a:lstStyle>
    </a:txDef>
  </a:objectDefaults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11493</TotalTime>
  <Words>1037</Words>
  <Application>Microsoft Office PowerPoint</Application>
  <PresentationFormat>全屏显示(4:3)</PresentationFormat>
  <Paragraphs>131</Paragraphs>
  <Slides>21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hikvision-2011</vt:lpstr>
      <vt:lpstr>[W2C-按键]模具DFM报告</vt:lpstr>
      <vt:lpstr>零件基本信息</vt:lpstr>
      <vt:lpstr>模具基本信息</vt:lpstr>
      <vt:lpstr>分模面</vt:lpstr>
      <vt:lpstr>浇口流道设置</vt:lpstr>
      <vt:lpstr>顶针设置</vt:lpstr>
      <vt:lpstr>拔模分析</vt:lpstr>
      <vt:lpstr>拔模分析</vt:lpstr>
      <vt:lpstr>设计改进建议</vt:lpstr>
      <vt:lpstr>设计改进建议</vt:lpstr>
      <vt:lpstr>螺母等镶件</vt:lpstr>
      <vt:lpstr>注塑螺纹</vt:lpstr>
      <vt:lpstr>喷漆工艺</vt:lpstr>
      <vt:lpstr>皮纹工艺</vt:lpstr>
      <vt:lpstr>标记</vt:lpstr>
      <vt:lpstr>设计图纸检查</vt:lpstr>
      <vt:lpstr>重点尺寸量测性</vt:lpstr>
      <vt:lpstr>可量产性</vt:lpstr>
      <vt:lpstr>可组装性</vt:lpstr>
      <vt:lpstr>能力承诺</vt:lpstr>
      <vt:lpstr>幻灯片 21</vt:lpstr>
    </vt:vector>
  </TitlesOfParts>
  <Company>hikvision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DS-2CC5195夜间图像模糊分析报告</dc:title>
  <dc:creator>york</dc:creator>
  <cp:lastModifiedBy>Administrator</cp:lastModifiedBy>
  <cp:revision>929</cp:revision>
  <dcterms:created xsi:type="dcterms:W3CDTF">2011-12-20T06:55:18Z</dcterms:created>
  <dcterms:modified xsi:type="dcterms:W3CDTF">2016-12-26T03:30:03Z</dcterms:modified>
</cp:coreProperties>
</file>