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775" r:id="rId3"/>
    <p:sldId id="808" r:id="rId4"/>
    <p:sldId id="814" r:id="rId5"/>
    <p:sldId id="809" r:id="rId6"/>
    <p:sldId id="815" r:id="rId7"/>
    <p:sldId id="813" r:id="rId8"/>
    <p:sldId id="727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方正瘦金书_GBK" pitchFamily="65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920000"/>
    <a:srgbClr val="EBE5D5"/>
    <a:srgbClr val="990099"/>
    <a:srgbClr val="1E7313"/>
    <a:srgbClr val="F8F8F8"/>
    <a:srgbClr val="567176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0" autoAdjust="0"/>
    <p:restoredTop sz="77551" autoAdjust="0"/>
  </p:normalViewPr>
  <p:slideViewPr>
    <p:cSldViewPr showGuides="1">
      <p:cViewPr varScale="1">
        <p:scale>
          <a:sx n="85" d="100"/>
          <a:sy n="85" d="100"/>
        </p:scale>
        <p:origin x="-1986" y="-90"/>
      </p:cViewPr>
      <p:guideLst>
        <p:guide orient="horz" pos="2432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19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DA0B95D-E0F4-4383-8FDD-7D8579B6BE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74582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292EF80-F05D-4B31-9A5A-4F202B15C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7390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3DA09-72D5-4553-BD1E-D2991330BF1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发布对象包含生产部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准入条件：依据自定义过程完成所有验证阶段活动，所有缺陷均已给出结论并遗留缺陷经过评估。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发起人：项目经理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主持人：项目经理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参与人：产品总监、产品经理、项目主控、项目经理、项目系统组、技术支持工程师、</a:t>
            </a:r>
            <a:r>
              <a:rPr lang="en-US" altLang="zh-CN" dirty="0" smtClean="0"/>
              <a:t>QA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NPE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PE</a:t>
            </a:r>
            <a:r>
              <a:rPr lang="zh-CN" altLang="en-US" dirty="0" smtClean="0"/>
              <a:t>、计划、品质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2EF80-F05D-4B31-9A5A-4F202B15C76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3694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2EF80-F05D-4B31-9A5A-4F202B15C76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缺陷遗留</a:t>
            </a:r>
            <a:r>
              <a:rPr lang="en-US" altLang="zh-CN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DI=</a:t>
            </a:r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高级别缺陷*</a:t>
            </a:r>
            <a:r>
              <a:rPr lang="en-US" altLang="zh-CN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10+</a:t>
            </a:r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中级别缺陷*</a:t>
            </a:r>
            <a:r>
              <a:rPr lang="en-US" altLang="zh-CN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3+</a:t>
            </a:r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低级别缺陷*</a:t>
            </a:r>
            <a:r>
              <a:rPr lang="en-US" altLang="zh-CN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2EF80-F05D-4B31-9A5A-4F202B15C76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集成测试</a:t>
            </a:r>
            <a:r>
              <a:rPr lang="en-US" altLang="zh-CN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产品试制</a:t>
            </a:r>
            <a:r>
              <a:rPr lang="en-US" altLang="zh-CN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  <a:r>
              <a:rPr lang="en-US" altLang="zh-CN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硬件测试</a:t>
            </a:r>
            <a:r>
              <a:rPr lang="en-US" altLang="zh-CN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市场准入检测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2EF80-F05D-4B31-9A5A-4F202B15C76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902325" cy="1298575"/>
          </a:xfrm>
        </p:spPr>
        <p:txBody>
          <a:bodyPr/>
          <a:lstStyle>
            <a:lvl1pPr>
              <a:defRPr sz="7200"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AAAA1-F3E9-4E6B-9DF0-329F1D5F8B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7BD78-DBE4-45BD-90BD-6CA822982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2250" cy="5145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963" y="1125538"/>
            <a:ext cx="4033837" cy="5145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713DE-5B0C-4108-A0AF-12ED26FA5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816A-90BA-49F2-83E4-0C53C5E823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C517-3702-41AD-914E-E830EA5BDD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23528" y="6381328"/>
            <a:ext cx="801687" cy="288032"/>
          </a:xfr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E73980F-DF4E-4CD8-8898-B266E96754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1932-99A3-4075-B688-09582FD21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E8BD1-9301-40E9-BBFE-7B538E9F26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5257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18487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528" y="6453336"/>
            <a:ext cx="8016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Georgia" pitchFamily="18" charset="0"/>
                <a:ea typeface="+mn-ea"/>
              </a:defRPr>
            </a:lvl1pPr>
          </a:lstStyle>
          <a:p>
            <a:pPr>
              <a:defRPr/>
            </a:pPr>
            <a:fld id="{C8B49FC2-1E97-42AA-957F-EC08FCADD34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2411760" y="6309320"/>
            <a:ext cx="25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EE87DD9B-0FE9-47D1-9D42-A7512F74A967}" type="datetime1">
              <a:rPr lang="en-US" altLang="zh-CN" smtClean="0"/>
              <a:pPr/>
              <a:t>4/2/2013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</p:sldLayoutIdLst>
  <p:transition spd="slow">
    <p:pull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PBand0"/>
          <p:cNvSpPr txBox="1">
            <a:spLocks noChangeArrowheads="1"/>
          </p:cNvSpPr>
          <p:nvPr/>
        </p:nvSpPr>
        <p:spPr bwMode="auto">
          <a:xfrm>
            <a:off x="2195736" y="4221088"/>
            <a:ext cx="429597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2"/>
                </a:solidFill>
                <a:latin typeface="黑体" pitchFamily="2" charset="-122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92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b="1" dirty="0" smtClean="0">
                <a:solidFill>
                  <a:srgbClr val="92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 b="1" dirty="0" smtClean="0">
                <a:solidFill>
                  <a:srgbClr val="920000"/>
                </a:solidFill>
                <a:latin typeface="+mj-ea"/>
              </a:rPr>
              <a:t>发布评估会议</a:t>
            </a:r>
            <a:endParaRPr lang="en-US" altLang="zh-CN" sz="3200" b="1" dirty="0" smtClean="0">
              <a:solidFill>
                <a:srgbClr val="920000"/>
              </a:solidFill>
              <a:latin typeface="+mj-ea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920000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endParaRPr lang="zh-CN" altLang="en-US" sz="2800" b="1" cap="small" dirty="0" smtClean="0">
              <a:solidFill>
                <a:srgbClr val="920000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graphicFrame>
        <p:nvGraphicFramePr>
          <p:cNvPr id="5" name="Group 26"/>
          <p:cNvGraphicFramePr>
            <a:graphicFrameLocks noGrp="1"/>
          </p:cNvGraphicFramePr>
          <p:nvPr/>
        </p:nvGraphicFramePr>
        <p:xfrm>
          <a:off x="1331640" y="5373216"/>
          <a:ext cx="6072188" cy="749300"/>
        </p:xfrm>
        <a:graphic>
          <a:graphicData uri="http://schemas.openxmlformats.org/drawingml/2006/table">
            <a:tbl>
              <a:tblPr/>
              <a:tblGrid>
                <a:gridCol w="1517650"/>
                <a:gridCol w="4554538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项目经理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+mn-cs"/>
                        </a:rPr>
                        <a:t>报告日期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116632"/>
            <a:ext cx="10086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75929" y="981074"/>
            <a:ext cx="8410883" cy="51842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3980F-DF4E-4CD8-8898-B266E96754D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灯片编号占位符 3"/>
          <p:cNvSpPr txBox="1">
            <a:spLocks/>
          </p:cNvSpPr>
          <p:nvPr/>
        </p:nvSpPr>
        <p:spPr bwMode="auto">
          <a:xfrm>
            <a:off x="2123728" y="6381328"/>
            <a:ext cx="19130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mtClean="0">
                <a:latin typeface="Arial Narrow" pitchFamily="34" charset="0"/>
              </a:rPr>
              <a:t>HIKVISION Internal</a:t>
            </a:r>
            <a:endParaRPr lang="en-US" altLang="zh-CN" dirty="0">
              <a:latin typeface="Arial Narrow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536" y="1340768"/>
            <a:ext cx="8424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75929" y="981074"/>
            <a:ext cx="8410883" cy="51842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灯片编号占位符 3"/>
          <p:cNvSpPr txBox="1">
            <a:spLocks/>
          </p:cNvSpPr>
          <p:nvPr/>
        </p:nvSpPr>
        <p:spPr bwMode="auto">
          <a:xfrm>
            <a:off x="323528" y="6381328"/>
            <a:ext cx="80168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73980F-DF4E-4CD8-8898-B266E96754DF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32" name="灯片编号占位符 3"/>
          <p:cNvSpPr txBox="1">
            <a:spLocks/>
          </p:cNvSpPr>
          <p:nvPr/>
        </p:nvSpPr>
        <p:spPr bwMode="auto">
          <a:xfrm>
            <a:off x="2123728" y="6381328"/>
            <a:ext cx="19130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latin typeface="Arial Narrow" pitchFamily="34" charset="0"/>
              </a:rPr>
              <a:t>HIKVISION Internal</a:t>
            </a:r>
            <a:endParaRPr lang="en-US" altLang="zh-CN" dirty="0">
              <a:latin typeface="Arial Narrow" pitchFamily="34" charset="0"/>
            </a:endParaRPr>
          </a:p>
        </p:txBody>
      </p:sp>
      <p:sp>
        <p:nvSpPr>
          <p:cNvPr id="33" name="矩形 51"/>
          <p:cNvSpPr>
            <a:spLocks noChangeArrowheads="1"/>
          </p:cNvSpPr>
          <p:nvPr/>
        </p:nvSpPr>
        <p:spPr bwMode="auto">
          <a:xfrm>
            <a:off x="1691680" y="1340768"/>
            <a:ext cx="57372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+mn-ea"/>
                <a:ea typeface="+mn-ea"/>
              </a:rPr>
              <a:t>产品及验证情况介绍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  <p:grpSp>
        <p:nvGrpSpPr>
          <p:cNvPr id="34" name="组合 17"/>
          <p:cNvGrpSpPr/>
          <p:nvPr/>
        </p:nvGrpSpPr>
        <p:grpSpPr>
          <a:xfrm>
            <a:off x="899592" y="1582291"/>
            <a:ext cx="506629" cy="550565"/>
            <a:chOff x="4422775" y="3660899"/>
            <a:chExt cx="506629" cy="550565"/>
          </a:xfrm>
          <a:solidFill>
            <a:srgbClr val="C00000"/>
          </a:solidFill>
        </p:grpSpPr>
        <p:sp>
          <p:nvSpPr>
            <p:cNvPr id="35" name="矩形 34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36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17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691680" y="422108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确认发布材料</a:t>
            </a:r>
          </a:p>
        </p:txBody>
      </p:sp>
      <p:grpSp>
        <p:nvGrpSpPr>
          <p:cNvPr id="26" name="组合 17"/>
          <p:cNvGrpSpPr/>
          <p:nvPr/>
        </p:nvGrpSpPr>
        <p:grpSpPr>
          <a:xfrm>
            <a:off x="897019" y="3310483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28" name="矩形 2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2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31" name="组合 17"/>
          <p:cNvGrpSpPr/>
          <p:nvPr/>
        </p:nvGrpSpPr>
        <p:grpSpPr>
          <a:xfrm>
            <a:off x="899592" y="4149080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49" name="矩形 48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51" name="组合 17"/>
          <p:cNvGrpSpPr/>
          <p:nvPr/>
        </p:nvGrpSpPr>
        <p:grpSpPr>
          <a:xfrm>
            <a:off x="899592" y="496666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52" name="矩形 51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53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39" name="组合 17"/>
          <p:cNvGrpSpPr/>
          <p:nvPr/>
        </p:nvGrpSpPr>
        <p:grpSpPr>
          <a:xfrm>
            <a:off x="899592" y="244638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40" name="矩形 39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691680" y="249289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发布质量目标</a:t>
            </a:r>
          </a:p>
        </p:txBody>
      </p:sp>
      <p:sp>
        <p:nvSpPr>
          <p:cNvPr id="44" name="矩形 51"/>
          <p:cNvSpPr>
            <a:spLocks noChangeArrowheads="1"/>
          </p:cNvSpPr>
          <p:nvPr/>
        </p:nvSpPr>
        <p:spPr bwMode="auto">
          <a:xfrm>
            <a:off x="1691680" y="3399383"/>
            <a:ext cx="57372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遗留问题说明及后续计划</a:t>
            </a:r>
          </a:p>
        </p:txBody>
      </p:sp>
      <p:sp>
        <p:nvSpPr>
          <p:cNvPr id="37" name="矩形 36"/>
          <p:cNvSpPr/>
          <p:nvPr/>
        </p:nvSpPr>
        <p:spPr>
          <a:xfrm>
            <a:off x="1691680" y="4830251"/>
            <a:ext cx="2646878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发布检查结果澄清</a:t>
            </a:r>
            <a:endParaRPr lang="en-US" altLang="zh-CN" sz="2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31894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3980F-DF4E-4CD8-8898-B266E96754D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67544" y="188640"/>
            <a:ext cx="38924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产品及验证情况介绍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340768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、待发布型号列表。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、产品回顾：介绍产品功能、性能、可靠性等需求的实现情况，针对变更的需求及未实现的需求，进行风险评估，分析对用户的影响及对市场的影响，并制定风险应对计划。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必要时可进行产品现场演示。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、介绍该产品已完成的验证活动，包括集成测试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产品试制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系统测试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硬件测试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市场准入检测，对测试轮次，测试覆盖等情况进行说明。</a:t>
            </a:r>
          </a:p>
          <a:p>
            <a:endParaRPr lang="en-US" altLang="zh-CN" sz="2400" i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3980F-DF4E-4CD8-8898-B266E96754D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67544" y="116632"/>
            <a:ext cx="26564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发布质量目标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340768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QA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对如下相关的质量目标对应的数据进行分析并澄清。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发布遗留缺陷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DI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值（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DI=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高级别缺陷*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10+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中级别缺陷*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3+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低级别缺陷*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缺陷遗留率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生产验证一通率</a:t>
            </a:r>
            <a:endParaRPr lang="zh-CN" altLang="en-US" sz="24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3980F-DF4E-4CD8-8898-B266E96754D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67544" y="188640"/>
            <a:ext cx="4716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遗留问题说明及后续计划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340768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、对于未解决（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delay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）的高严重级别缺陷，及影响用户使用问题，需结合测试人员意见进行风险评估，并给出对应的规避措施。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需在会前准备缺陷列表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缺陷分析报告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、维护计划</a:t>
            </a:r>
            <a:r>
              <a:rPr lang="en-US" altLang="zh-CN" sz="2400" i="1" dirty="0" smtClean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版本升级计划：针对本次发布遗留缺陷明确的后续措施（责任人、时间）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2400" i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i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3980F-DF4E-4CD8-8898-B266E96754D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67544" y="116632"/>
            <a:ext cx="26564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确认发布材料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340768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如：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用户文档是否完成评审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纸质说明书是否有库存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配套光盘内容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产品物料代码是否齐备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确认备料问题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是否知会标签工程师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zh-CN" altLang="en-US" sz="2400" i="1" dirty="0" smtClean="0">
                <a:solidFill>
                  <a:srgbClr val="0000FF"/>
                </a:solidFill>
                <a:latin typeface="+mn-ea"/>
                <a:ea typeface="+mn-ea"/>
              </a:rPr>
              <a:t>可根据发布检查单来确认发布材料是否齐全</a:t>
            </a:r>
            <a:endParaRPr lang="en-US" altLang="zh-CN" sz="2400" i="1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3980F-DF4E-4CD8-8898-B266E96754D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915816" y="2636912"/>
          <a:ext cx="1989993" cy="1802060"/>
        </p:xfrm>
        <a:graphic>
          <a:graphicData uri="http://schemas.openxmlformats.org/presentationml/2006/ole">
            <p:oleObj spid="_x0000_s3074" name="Worksheet" showAsIcon="1" r:id="rId3" imgW="914400" imgH="828720" progId="Excel.Sheet.8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116632"/>
            <a:ext cx="348044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发布检查结果澄清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5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3980F-DF4E-4CD8-8898-B266E96754D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6" name="灯片编号占位符 3"/>
          <p:cNvSpPr txBox="1">
            <a:spLocks/>
          </p:cNvSpPr>
          <p:nvPr/>
        </p:nvSpPr>
        <p:spPr bwMode="auto">
          <a:xfrm>
            <a:off x="2123728" y="6381328"/>
            <a:ext cx="19130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方正瘦金书_GBK" pitchFamily="65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latin typeface="Arial Narrow" pitchFamily="34" charset="0"/>
              </a:rPr>
              <a:t>HIKVISION Internal</a:t>
            </a:r>
            <a:endParaRPr lang="en-US" altLang="zh-CN" dirty="0">
              <a:latin typeface="Arial Narrow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1950" y="762000"/>
            <a:ext cx="8424863" cy="55467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EBE5D5">
                  <a:alpha val="0"/>
                </a:srgbClr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4"/>
          <p:cNvSpPr>
            <a:spLocks noChangeArrowheads="1"/>
          </p:cNvSpPr>
          <p:nvPr/>
        </p:nvSpPr>
        <p:spPr bwMode="auto">
          <a:xfrm>
            <a:off x="928662" y="2905780"/>
            <a:ext cx="17556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C3300"/>
                </a:solidFill>
                <a:latin typeface="+mn-ea"/>
                <a:ea typeface="+mn-ea"/>
              </a:rPr>
              <a:t>Thanks 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  <a:sym typeface="Wingdings" pitchFamily="2" charset="2"/>
              </a:rPr>
              <a:t></a:t>
            </a:r>
            <a:endParaRPr lang="zh-CN" altLang="en-US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902"/>
            <a:ext cx="2483768" cy="736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6942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45961</TotalTime>
  <Words>441</Words>
  <Application>Microsoft Office PowerPoint</Application>
  <PresentationFormat>全屏显示(4:3)</PresentationFormat>
  <Paragraphs>70</Paragraphs>
  <Slides>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04</vt:lpstr>
      <vt:lpstr>Worksheet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HIKVISION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Orientation of Web App</dc:title>
  <dc:subject>SIP Management</dc:subject>
  <dc:creator>Peter@Hikvision</dc:creator>
  <cp:keywords>IPM; SIP; Web</cp:keywords>
  <cp:lastModifiedBy>Ivy Song</cp:lastModifiedBy>
  <cp:revision>985</cp:revision>
  <dcterms:created xsi:type="dcterms:W3CDTF">2006-01-05T08:49:51Z</dcterms:created>
  <dcterms:modified xsi:type="dcterms:W3CDTF">2013-04-02T07:13:32Z</dcterms:modified>
  <cp:category>Training Material</cp:category>
  <cp:version>1.0</cp:version>
</cp:coreProperties>
</file>