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27"/>
  </p:notesMasterIdLst>
  <p:sldIdLst>
    <p:sldId id="261" r:id="rId2"/>
    <p:sldId id="410" r:id="rId3"/>
    <p:sldId id="471" r:id="rId4"/>
    <p:sldId id="458" r:id="rId5"/>
    <p:sldId id="483" r:id="rId6"/>
    <p:sldId id="484" r:id="rId7"/>
    <p:sldId id="481" r:id="rId8"/>
    <p:sldId id="482" r:id="rId9"/>
    <p:sldId id="429" r:id="rId10"/>
    <p:sldId id="478" r:id="rId11"/>
    <p:sldId id="485" r:id="rId12"/>
    <p:sldId id="486" r:id="rId13"/>
    <p:sldId id="488" r:id="rId14"/>
    <p:sldId id="489" r:id="rId15"/>
    <p:sldId id="491" r:id="rId16"/>
    <p:sldId id="479" r:id="rId17"/>
    <p:sldId id="490" r:id="rId18"/>
    <p:sldId id="492" r:id="rId19"/>
    <p:sldId id="493" r:id="rId20"/>
    <p:sldId id="498" r:id="rId21"/>
    <p:sldId id="494" r:id="rId22"/>
    <p:sldId id="495" r:id="rId23"/>
    <p:sldId id="496" r:id="rId24"/>
    <p:sldId id="497" r:id="rId25"/>
    <p:sldId id="301" r:id="rId2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96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872"/>
    <a:srgbClr val="D0D959"/>
    <a:srgbClr val="7A770B"/>
    <a:srgbClr val="617ED1"/>
    <a:srgbClr val="C2D65C"/>
    <a:srgbClr val="62681A"/>
    <a:srgbClr val="1F497D"/>
    <a:srgbClr val="00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87" autoAdjust="0"/>
    <p:restoredTop sz="94360" autoAdjust="0"/>
  </p:normalViewPr>
  <p:slideViewPr>
    <p:cSldViewPr showGuides="1">
      <p:cViewPr varScale="1">
        <p:scale>
          <a:sx n="89" d="100"/>
          <a:sy n="89" d="100"/>
        </p:scale>
        <p:origin x="-750" y="-90"/>
      </p:cViewPr>
      <p:guideLst>
        <p:guide orient="horz" pos="1961"/>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384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9A106F-C8E7-4932-9E34-6152C31B189F}" type="datetimeFigureOut">
              <a:rPr lang="zh-CN" altLang="en-US" smtClean="0"/>
              <a:t>2015/12/1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EC7149-FD78-469D-8D01-3FE8504BC717}" type="slidenum">
              <a:rPr lang="zh-CN" altLang="en-US" smtClean="0"/>
              <a:t>‹#›</a:t>
            </a:fld>
            <a:endParaRPr lang="zh-CN" altLang="en-US"/>
          </a:p>
        </p:txBody>
      </p:sp>
    </p:spTree>
    <p:extLst>
      <p:ext uri="{BB962C8B-B14F-4D97-AF65-F5344CB8AC3E}">
        <p14:creationId xmlns:p14="http://schemas.microsoft.com/office/powerpoint/2010/main" val="2690340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EC7149-FD78-469D-8D01-3FE8504BC717}" type="slidenum">
              <a:rPr lang="zh-CN" altLang="en-US" smtClean="0"/>
              <a:t>10</a:t>
            </a:fld>
            <a:endParaRPr lang="zh-CN" altLang="en-US"/>
          </a:p>
        </p:txBody>
      </p:sp>
    </p:spTree>
    <p:extLst>
      <p:ext uri="{BB962C8B-B14F-4D97-AF65-F5344CB8AC3E}">
        <p14:creationId xmlns:p14="http://schemas.microsoft.com/office/powerpoint/2010/main" val="4888848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2">
        <a:schemeClr val="bg2"/>
      </p:bgRef>
    </p:bg>
    <p:spTree>
      <p:nvGrpSpPr>
        <p:cNvPr id="1" name=""/>
        <p:cNvGrpSpPr/>
        <p:nvPr/>
      </p:nvGrpSpPr>
      <p:grpSpPr>
        <a:xfrm>
          <a:off x="0" y="0"/>
          <a:ext cx="0" cy="0"/>
          <a:chOff x="0" y="0"/>
          <a:chExt cx="0" cy="0"/>
        </a:xfrm>
      </p:grpSpPr>
      <p:sp>
        <p:nvSpPr>
          <p:cNvPr id="9" name="矩形 8"/>
          <p:cNvSpPr/>
          <p:nvPr userDrawn="1"/>
        </p:nvSpPr>
        <p:spPr bwMode="ltGray">
          <a:xfrm>
            <a:off x="2" y="0"/>
            <a:ext cx="9143999" cy="5143500"/>
          </a:xfrm>
          <a:prstGeom prst="rect">
            <a:avLst/>
          </a:prstGeom>
          <a:solidFill>
            <a:schemeClr val="tx1"/>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pic>
        <p:nvPicPr>
          <p:cNvPr id="12" name="Picture 5" descr="C:\Documents and Settings\DingQi\桌面\封面1.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7574" y="0"/>
            <a:ext cx="772285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文本框 5"/>
          <p:cNvSpPr txBox="1"/>
          <p:nvPr userDrawn="1"/>
        </p:nvSpPr>
        <p:spPr>
          <a:xfrm>
            <a:off x="2" y="4630365"/>
            <a:ext cx="5580110" cy="461665"/>
          </a:xfrm>
          <a:prstGeom prst="rect">
            <a:avLst/>
          </a:prstGeom>
          <a:noFill/>
        </p:spPr>
        <p:txBody>
          <a:bodyPr wrap="square" rtlCol="0">
            <a:spAutoFit/>
          </a:bodyPr>
          <a:lstStyle/>
          <a:p>
            <a:pPr>
              <a:tabLst>
                <a:tab pos="895350" algn="l"/>
              </a:tabLst>
            </a:pPr>
            <a:r>
              <a:rPr lang="zh-CN" altLang="en-US" sz="800" dirty="0" smtClean="0">
                <a:solidFill>
                  <a:schemeClr val="bg1">
                    <a:lumMod val="50000"/>
                  </a:schemeClr>
                </a:solidFill>
                <a:latin typeface="幼圆" panose="02010509060101010101" pitchFamily="49" charset="-122"/>
                <a:ea typeface="幼圆" panose="02010509060101010101" pitchFamily="49" charset="-122"/>
              </a:rPr>
              <a:t>本胶片及其附件含有</a:t>
            </a:r>
            <a:r>
              <a:rPr lang="zh-CN" altLang="en-US" sz="800" i="0" dirty="0" smtClean="0">
                <a:solidFill>
                  <a:schemeClr val="bg1">
                    <a:lumMod val="50000"/>
                  </a:schemeClr>
                </a:solidFill>
                <a:latin typeface="幼圆" panose="02010509060101010101" pitchFamily="49" charset="-122"/>
                <a:ea typeface="幼圆" panose="02010509060101010101" pitchFamily="49" charset="-122"/>
              </a:rPr>
              <a:t>杭州海康威视数字技术股份有限公司</a:t>
            </a:r>
            <a:r>
              <a:rPr lang="zh-CN" altLang="en-US" sz="800" dirty="0" smtClean="0">
                <a:solidFill>
                  <a:schemeClr val="bg1">
                    <a:lumMod val="50000"/>
                  </a:schemeClr>
                </a:solidFill>
                <a:latin typeface="幼圆" panose="02010509060101010101" pitchFamily="49" charset="-122"/>
                <a:ea typeface="幼圆" panose="02010509060101010101" pitchFamily="49" charset="-122"/>
              </a:rPr>
              <a:t>的保密信息，仅限于公司内部传阅及培训学习使用。</a:t>
            </a:r>
          </a:p>
          <a:p>
            <a:pPr>
              <a:tabLst>
                <a:tab pos="895350" algn="l"/>
              </a:tabLst>
            </a:pPr>
            <a:r>
              <a:rPr lang="zh-CN" altLang="en-US" sz="800" dirty="0" smtClean="0">
                <a:solidFill>
                  <a:schemeClr val="bg1">
                    <a:lumMod val="50000"/>
                  </a:schemeClr>
                </a:solidFill>
                <a:latin typeface="幼圆" panose="02010509060101010101" pitchFamily="49" charset="-122"/>
                <a:ea typeface="幼圆" panose="02010509060101010101" pitchFamily="49" charset="-122"/>
              </a:rPr>
              <a:t>禁止任何其他人以任何形式使用（包括但不限于全部或部分地泄露、复制、或散发）本胶片中的信息。</a:t>
            </a:r>
            <a:endParaRPr lang="en-US" altLang="zh-CN" sz="800" dirty="0" smtClean="0">
              <a:solidFill>
                <a:schemeClr val="bg1">
                  <a:lumMod val="50000"/>
                </a:schemeClr>
              </a:solidFill>
              <a:latin typeface="幼圆" panose="02010509060101010101" pitchFamily="49" charset="-122"/>
              <a:ea typeface="幼圆" panose="02010509060101010101" pitchFamily="49" charset="-122"/>
            </a:endParaRPr>
          </a:p>
          <a:p>
            <a:pPr>
              <a:tabLst>
                <a:tab pos="895350" algn="l"/>
              </a:tabLst>
            </a:pPr>
            <a:r>
              <a:rPr lang="zh-CN" altLang="en-US" sz="800" dirty="0" smtClean="0">
                <a:solidFill>
                  <a:schemeClr val="bg1">
                    <a:lumMod val="50000"/>
                  </a:schemeClr>
                </a:solidFill>
                <a:latin typeface="幼圆" panose="02010509060101010101" pitchFamily="49" charset="-122"/>
                <a:ea typeface="幼圆" panose="02010509060101010101" pitchFamily="49" charset="-122"/>
              </a:rPr>
              <a:t>如果您发现本胶片用于规定用途之外的情况，请您立即电话或邮件通知信息安全管理人员！</a:t>
            </a:r>
            <a:endParaRPr lang="zh-CN" altLang="en-US" sz="800" dirty="0">
              <a:solidFill>
                <a:schemeClr val="bg1">
                  <a:lumMod val="50000"/>
                </a:schemeClr>
              </a:solidFill>
              <a:latin typeface="幼圆" panose="02010509060101010101" pitchFamily="49" charset="-122"/>
              <a:ea typeface="幼圆" panose="02010509060101010101" pitchFamily="49" charset="-122"/>
            </a:endParaRPr>
          </a:p>
        </p:txBody>
      </p:sp>
      <p:sp>
        <p:nvSpPr>
          <p:cNvPr id="2" name="标题 1"/>
          <p:cNvSpPr>
            <a:spLocks noGrp="1"/>
          </p:cNvSpPr>
          <p:nvPr>
            <p:ph type="ctrTitle"/>
          </p:nvPr>
        </p:nvSpPr>
        <p:spPr>
          <a:xfrm>
            <a:off x="737574" y="3219822"/>
            <a:ext cx="7735162" cy="637018"/>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r">
              <a:defRPr lang="en-US" sz="3200" b="1" kern="1200" cap="small" dirty="0">
                <a:solidFill>
                  <a:srgbClr val="002060"/>
                </a:solidFill>
                <a:latin typeface="Calibri" pitchFamily="34" charset="0"/>
                <a:ea typeface="微软雅黑" pitchFamily="34" charset="-122"/>
                <a:cs typeface="Calibri" pitchFamily="34" charset="0"/>
              </a:defRPr>
            </a:lvl1pPr>
            <a:extLst/>
          </a:lstStyle>
          <a:p>
            <a:r>
              <a:rPr kumimoji="0" lang="zh-CN" altLang="en-US" dirty="0" smtClean="0"/>
              <a:t>单击此处编辑母版标题样式</a:t>
            </a:r>
            <a:endParaRPr kumimoji="0" lang="en-US" dirty="0"/>
          </a:p>
        </p:txBody>
      </p:sp>
      <p:sp>
        <p:nvSpPr>
          <p:cNvPr id="3" name="副标题 2"/>
          <p:cNvSpPr>
            <a:spLocks noGrp="1"/>
          </p:cNvSpPr>
          <p:nvPr>
            <p:ph type="subTitle" idx="1"/>
          </p:nvPr>
        </p:nvSpPr>
        <p:spPr>
          <a:xfrm>
            <a:off x="737574" y="3885808"/>
            <a:ext cx="7735162" cy="414134"/>
          </a:xfrm>
        </p:spPr>
        <p:txBody>
          <a:bodyPr lIns="118872" tIns="0" rIns="45720" bIns="0" anchor="t"/>
          <a:lstStyle>
            <a:lvl1pPr marL="0" indent="0" algn="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zh-CN" altLang="en-US" dirty="0" smtClean="0"/>
              <a:t>单击此处编辑母版副标题样式</a:t>
            </a:r>
            <a:endParaRPr kumimoji="0" lang="en-US" dirty="0"/>
          </a:p>
        </p:txBody>
      </p:sp>
      <p:sp>
        <p:nvSpPr>
          <p:cNvPr id="13" name="文本占位符 3"/>
          <p:cNvSpPr>
            <a:spLocks noGrp="1"/>
          </p:cNvSpPr>
          <p:nvPr>
            <p:ph type="body" sz="quarter" idx="10" hasCustomPrompt="1"/>
          </p:nvPr>
        </p:nvSpPr>
        <p:spPr>
          <a:xfrm>
            <a:off x="776203" y="-20537"/>
            <a:ext cx="1436791" cy="227166"/>
          </a:xfrm>
          <a:prstGeom prst="rect">
            <a:avLst/>
          </a:prstGeom>
        </p:spPr>
        <p:txBody>
          <a:bodyPr anchor="ctr"/>
          <a:lstStyle>
            <a:lvl1pPr marL="0" indent="0">
              <a:buFontTx/>
              <a:buNone/>
              <a:defRPr sz="1000" b="0" u="none" baseline="0">
                <a:solidFill>
                  <a:schemeClr val="bg1">
                    <a:lumMod val="50000"/>
                    <a:lumOff val="50000"/>
                  </a:schemeClr>
                </a:solidFill>
                <a:latin typeface="黑体" panose="02010609060101010101" pitchFamily="49" charset="-122"/>
                <a:ea typeface="黑体" panose="02010609060101010101" pitchFamily="49" charset="-122"/>
              </a:defRPr>
            </a:lvl1pPr>
          </a:lstStyle>
          <a:p>
            <a:pPr lvl="0"/>
            <a:r>
              <a:rPr lang="zh-CN" altLang="en-US" dirty="0" smtClean="0"/>
              <a:t>单击此处输入密级</a:t>
            </a:r>
            <a:endParaRPr lang="zh-CN" altLang="en-US" dirty="0"/>
          </a:p>
        </p:txBody>
      </p:sp>
      <p:sp>
        <p:nvSpPr>
          <p:cNvPr id="14" name="文本占位符 3"/>
          <p:cNvSpPr>
            <a:spLocks noGrp="1"/>
          </p:cNvSpPr>
          <p:nvPr>
            <p:ph type="body" sz="quarter" idx="11" hasCustomPrompt="1"/>
          </p:nvPr>
        </p:nvSpPr>
        <p:spPr>
          <a:xfrm>
            <a:off x="776203" y="169366"/>
            <a:ext cx="1436791" cy="237857"/>
          </a:xfrm>
          <a:prstGeom prst="rect">
            <a:avLst/>
          </a:prstGeom>
        </p:spPr>
        <p:txBody>
          <a:bodyPr anchor="ctr"/>
          <a:lstStyle>
            <a:lvl1pPr marL="0" indent="0">
              <a:buFontTx/>
              <a:buNone/>
              <a:defRPr sz="1000" b="0" u="none" baseline="0">
                <a:solidFill>
                  <a:schemeClr val="bg1">
                    <a:lumMod val="50000"/>
                    <a:lumOff val="50000"/>
                  </a:schemeClr>
                </a:solidFill>
                <a:latin typeface="黑体" panose="02010609060101010101" pitchFamily="49" charset="-122"/>
                <a:ea typeface="黑体" panose="02010609060101010101" pitchFamily="49" charset="-122"/>
              </a:defRPr>
            </a:lvl1pPr>
          </a:lstStyle>
          <a:p>
            <a:pPr lvl="0"/>
            <a:r>
              <a:rPr lang="zh-CN" altLang="en-US" dirty="0" smtClean="0"/>
              <a:t>单击此处输入日期</a:t>
            </a:r>
            <a:endParaRPr lang="zh-CN" altLang="en-US" dirty="0"/>
          </a:p>
        </p:txBody>
      </p:sp>
      <p:sp>
        <p:nvSpPr>
          <p:cNvPr id="15" name="文本占位符 3"/>
          <p:cNvSpPr>
            <a:spLocks noGrp="1"/>
          </p:cNvSpPr>
          <p:nvPr>
            <p:ph type="body" sz="quarter" idx="12" hasCustomPrompt="1"/>
          </p:nvPr>
        </p:nvSpPr>
        <p:spPr>
          <a:xfrm>
            <a:off x="776203" y="426939"/>
            <a:ext cx="1571378" cy="200595"/>
          </a:xfrm>
          <a:prstGeom prst="rect">
            <a:avLst/>
          </a:prstGeom>
        </p:spPr>
        <p:txBody>
          <a:bodyPr anchor="ctr"/>
          <a:lstStyle>
            <a:lvl1pPr marL="0" indent="0">
              <a:buFontTx/>
              <a:buNone/>
              <a:defRPr sz="1000" b="0" u="none" baseline="0">
                <a:solidFill>
                  <a:schemeClr val="bg1">
                    <a:lumMod val="50000"/>
                    <a:lumOff val="50000"/>
                  </a:schemeClr>
                </a:solidFill>
                <a:latin typeface="黑体" panose="02010609060101010101" pitchFamily="49" charset="-122"/>
                <a:ea typeface="黑体" panose="02010609060101010101" pitchFamily="49" charset="-122"/>
              </a:defRPr>
            </a:lvl1pPr>
          </a:lstStyle>
          <a:p>
            <a:pPr lvl="0"/>
            <a:r>
              <a:rPr lang="zh-CN" altLang="en-US" dirty="0" smtClean="0"/>
              <a:t>单击此处输入保密期</a:t>
            </a:r>
            <a:endParaRPr lang="zh-CN" altLang="en-US" dirty="0"/>
          </a:p>
        </p:txBody>
      </p:sp>
      <p:sp>
        <p:nvSpPr>
          <p:cNvPr id="16" name="文本框 9"/>
          <p:cNvSpPr txBox="1"/>
          <p:nvPr userDrawn="1"/>
        </p:nvSpPr>
        <p:spPr>
          <a:xfrm>
            <a:off x="35973" y="1902"/>
            <a:ext cx="819396" cy="246221"/>
          </a:xfrm>
          <a:prstGeom prst="rect">
            <a:avLst/>
          </a:prstGeom>
          <a:noFill/>
        </p:spPr>
        <p:txBody>
          <a:bodyPr wrap="square" rtlCol="0" anchor="ctr">
            <a:spAutoFit/>
          </a:bodyPr>
          <a:lstStyle/>
          <a:p>
            <a:r>
              <a:rPr lang="zh-CN" altLang="en-US" sz="1000" u="none" dirty="0" smtClean="0">
                <a:solidFill>
                  <a:schemeClr val="bg1">
                    <a:lumMod val="50000"/>
                    <a:lumOff val="50000"/>
                  </a:schemeClr>
                </a:solidFill>
                <a:latin typeface="黑体" panose="02010609060101010101" pitchFamily="49" charset="-122"/>
                <a:ea typeface="黑体" panose="02010609060101010101" pitchFamily="49" charset="-122"/>
              </a:rPr>
              <a:t>密级级别：</a:t>
            </a:r>
            <a:endParaRPr lang="zh-CN" altLang="en-US" sz="1000" u="none" dirty="0">
              <a:solidFill>
                <a:schemeClr val="bg1">
                  <a:lumMod val="50000"/>
                  <a:lumOff val="50000"/>
                </a:schemeClr>
              </a:solidFill>
              <a:latin typeface="黑体" panose="02010609060101010101" pitchFamily="49" charset="-122"/>
              <a:ea typeface="黑体" panose="02010609060101010101" pitchFamily="49" charset="-122"/>
            </a:endParaRPr>
          </a:p>
        </p:txBody>
      </p:sp>
      <p:sp>
        <p:nvSpPr>
          <p:cNvPr id="17" name="文本框 10"/>
          <p:cNvSpPr txBox="1"/>
          <p:nvPr userDrawn="1"/>
        </p:nvSpPr>
        <p:spPr>
          <a:xfrm>
            <a:off x="35973" y="206628"/>
            <a:ext cx="928254" cy="246221"/>
          </a:xfrm>
          <a:prstGeom prst="rect">
            <a:avLst/>
          </a:prstGeom>
          <a:noFill/>
        </p:spPr>
        <p:txBody>
          <a:bodyPr wrap="square" rtlCol="0" anchor="ctr">
            <a:spAutoFit/>
          </a:bodyPr>
          <a:lstStyle/>
          <a:p>
            <a:r>
              <a:rPr lang="zh-CN" altLang="en-US" sz="1000" u="none" dirty="0" smtClean="0">
                <a:solidFill>
                  <a:schemeClr val="bg1">
                    <a:lumMod val="50000"/>
                    <a:lumOff val="50000"/>
                  </a:schemeClr>
                </a:solidFill>
                <a:latin typeface="黑体" panose="02010609060101010101" pitchFamily="49" charset="-122"/>
                <a:ea typeface="黑体" panose="02010609060101010101" pitchFamily="49" charset="-122"/>
              </a:rPr>
              <a:t>生效时间：</a:t>
            </a:r>
            <a:endParaRPr lang="zh-CN" altLang="en-US" sz="1000" u="none" dirty="0">
              <a:solidFill>
                <a:schemeClr val="bg1">
                  <a:lumMod val="50000"/>
                  <a:lumOff val="50000"/>
                </a:schemeClr>
              </a:solidFill>
              <a:latin typeface="黑体" panose="02010609060101010101" pitchFamily="49" charset="-122"/>
              <a:ea typeface="黑体" panose="02010609060101010101" pitchFamily="49" charset="-122"/>
            </a:endParaRPr>
          </a:p>
        </p:txBody>
      </p:sp>
      <p:sp>
        <p:nvSpPr>
          <p:cNvPr id="18" name="文本框 11"/>
          <p:cNvSpPr txBox="1"/>
          <p:nvPr userDrawn="1"/>
        </p:nvSpPr>
        <p:spPr>
          <a:xfrm>
            <a:off x="35496" y="407223"/>
            <a:ext cx="867850" cy="246221"/>
          </a:xfrm>
          <a:prstGeom prst="rect">
            <a:avLst/>
          </a:prstGeom>
          <a:noFill/>
        </p:spPr>
        <p:txBody>
          <a:bodyPr wrap="square" rtlCol="0" anchor="ctr">
            <a:spAutoFit/>
          </a:bodyPr>
          <a:lstStyle/>
          <a:p>
            <a:r>
              <a:rPr lang="zh-CN" altLang="en-US" sz="1000" u="none" dirty="0" smtClean="0">
                <a:solidFill>
                  <a:schemeClr val="bg1">
                    <a:lumMod val="50000"/>
                    <a:lumOff val="50000"/>
                  </a:schemeClr>
                </a:solidFill>
                <a:latin typeface="黑体" panose="02010609060101010101" pitchFamily="49" charset="-122"/>
                <a:ea typeface="黑体" panose="02010609060101010101" pitchFamily="49" charset="-122"/>
              </a:rPr>
              <a:t>保密期限：</a:t>
            </a:r>
            <a:endParaRPr lang="zh-CN" altLang="en-US" sz="1000" u="none" dirty="0">
              <a:solidFill>
                <a:schemeClr val="bg1">
                  <a:lumMod val="50000"/>
                  <a:lumOff val="50000"/>
                </a:schemeClr>
              </a:solidFill>
              <a:latin typeface="黑体" panose="02010609060101010101" pitchFamily="49" charset="-122"/>
              <a:ea typeface="黑体" panose="02010609060101010101" pitchFamily="49" charset="-122"/>
            </a:endParaRPr>
          </a:p>
        </p:txBody>
      </p:sp>
      <p:pic>
        <p:nvPicPr>
          <p:cNvPr id="20" name="Picture 24" descr="A100713ya-zw-bnk 副本-"/>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022033" y="716311"/>
            <a:ext cx="2220850"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dirty="0"/>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lgn="ctr">
              <a:defRPr b="1">
                <a:latin typeface="Georgia" pitchFamily="18" charset="0"/>
              </a:defRPr>
            </a:lvl1pPr>
          </a:lstStyle>
          <a:p>
            <a:fld id="{7CA950FD-0AD3-4CF7-9E2C-60550FFFBAD1}" type="slidenum">
              <a:rPr lang="zh-CN" altLang="en-US" smtClean="0"/>
              <a:pPr/>
              <a:t>‹#›</a:t>
            </a:fld>
            <a:endParaRPr lang="zh-CN" altLang="en-US"/>
          </a:p>
        </p:txBody>
      </p:sp>
      <p:sp>
        <p:nvSpPr>
          <p:cNvPr id="7" name="标题占位符 1"/>
          <p:cNvSpPr>
            <a:spLocks noGrp="1"/>
          </p:cNvSpPr>
          <p:nvPr>
            <p:ph type="title"/>
          </p:nvPr>
        </p:nvSpPr>
        <p:spPr>
          <a:xfrm>
            <a:off x="323528" y="195486"/>
            <a:ext cx="6984776" cy="504056"/>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zh-CN" altLang="en-US" dirty="0" smtClean="0"/>
              <a:t>单击此处编辑母版标题样式</a:t>
            </a:r>
            <a:endParaRPr kumimoji="0"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垂直排列标题与文本">
    <p:spTree>
      <p:nvGrpSpPr>
        <p:cNvPr id="1" name=""/>
        <p:cNvGrpSpPr/>
        <p:nvPr/>
      </p:nvGrpSpPr>
      <p:grpSpPr>
        <a:xfrm>
          <a:off x="0" y="0"/>
          <a:ext cx="0" cy="0"/>
          <a:chOff x="0" y="0"/>
          <a:chExt cx="0" cy="0"/>
        </a:xfrm>
      </p:grpSpPr>
      <p:sp>
        <p:nvSpPr>
          <p:cNvPr id="9" name="矩形 8"/>
          <p:cNvSpPr/>
          <p:nvPr/>
        </p:nvSpPr>
        <p:spPr bwMode="invGray">
          <a:xfrm>
            <a:off x="1691680" y="0"/>
            <a:ext cx="45720" cy="5143500"/>
          </a:xfrm>
          <a:prstGeom prst="rect">
            <a:avLst/>
          </a:prstGeom>
          <a:ln/>
        </p:spPr>
        <p:style>
          <a:lnRef idx="0">
            <a:schemeClr val="dk1"/>
          </a:lnRef>
          <a:fillRef idx="3">
            <a:schemeClr val="dk1"/>
          </a:fillRef>
          <a:effectRef idx="3">
            <a:schemeClr val="dk1"/>
          </a:effectRef>
          <a:fontRef idx="minor">
            <a:schemeClr val="lt1"/>
          </a:fontRef>
        </p:style>
        <p:txBody>
          <a:bodyPr rtlCol="0" anchor="ctr"/>
          <a:lstStyle>
            <a:extLst/>
          </a:lstStyle>
          <a:p>
            <a:pPr algn="ctr" eaLnBrk="1" latinLnBrk="0" hangingPunct="1"/>
            <a:endParaRPr kumimoji="0" lang="en-US"/>
          </a:p>
        </p:txBody>
      </p:sp>
      <p:sp>
        <p:nvSpPr>
          <p:cNvPr id="8" name="矩形 7"/>
          <p:cNvSpPr/>
          <p:nvPr/>
        </p:nvSpPr>
        <p:spPr bwMode="ltGray">
          <a:xfrm>
            <a:off x="1" y="2588"/>
            <a:ext cx="1691680" cy="5143500"/>
          </a:xfrm>
          <a:prstGeom prst="rect">
            <a:avLst/>
          </a:prstGeom>
          <a:solidFill>
            <a:schemeClr val="bg1">
              <a:lumMod val="85000"/>
            </a:schemeClr>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solidFill>
                <a:schemeClr val="tx1"/>
              </a:solidFill>
            </a:endParaRPr>
          </a:p>
        </p:txBody>
      </p:sp>
      <p:sp>
        <p:nvSpPr>
          <p:cNvPr id="2" name="竖排标题 1"/>
          <p:cNvSpPr>
            <a:spLocks noGrp="1"/>
          </p:cNvSpPr>
          <p:nvPr>
            <p:ph type="title" orient="vert"/>
          </p:nvPr>
        </p:nvSpPr>
        <p:spPr>
          <a:xfrm>
            <a:off x="395536" y="627534"/>
            <a:ext cx="1296144" cy="4028604"/>
          </a:xfrm>
        </p:spPr>
        <p:txBody>
          <a:bodyPr vert="eaVert">
            <a:normAutofit/>
          </a:bodyPr>
          <a:lstStyle>
            <a:lvl1pPr algn="l" rtl="0" eaLnBrk="1" latinLnBrk="0" hangingPunct="1">
              <a:spcBef>
                <a:spcPct val="0"/>
              </a:spcBef>
              <a:buNone/>
              <a:defRPr kumimoji="0" lang="en-US" altLang="en-US" sz="3000" b="1" kern="1200" cap="small" dirty="0">
                <a:solidFill>
                  <a:srgbClr val="1F497D"/>
                </a:solidFill>
                <a:effectLst/>
                <a:latin typeface="Calibri" pitchFamily="34" charset="0"/>
                <a:ea typeface="微软雅黑" pitchFamily="34" charset="-122"/>
                <a:cs typeface="Calibri" pitchFamily="34" charset="0"/>
              </a:defRPr>
            </a:lvl1pPr>
            <a:extLst/>
          </a:lstStyle>
          <a:p>
            <a:r>
              <a:rPr kumimoji="0" lang="zh-CN" altLang="en-US" dirty="0" smtClean="0"/>
              <a:t>单击此处编辑母版标题样式</a:t>
            </a:r>
            <a:endParaRPr kumimoji="0" lang="en-US" dirty="0"/>
          </a:p>
        </p:txBody>
      </p:sp>
      <p:sp>
        <p:nvSpPr>
          <p:cNvPr id="3" name="竖排文字占位符 2"/>
          <p:cNvSpPr>
            <a:spLocks noGrp="1"/>
          </p:cNvSpPr>
          <p:nvPr>
            <p:ph type="body" orient="vert" idx="1"/>
          </p:nvPr>
        </p:nvSpPr>
        <p:spPr>
          <a:xfrm>
            <a:off x="1907704" y="267494"/>
            <a:ext cx="6984776" cy="4392487"/>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pic>
        <p:nvPicPr>
          <p:cNvPr id="13" name="Picture 2" descr="未标题-3.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840" y="100124"/>
            <a:ext cx="1508001" cy="4319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 name="日期占位符 2"/>
          <p:cNvSpPr>
            <a:spLocks noGrp="1"/>
          </p:cNvSpPr>
          <p:nvPr>
            <p:ph type="dt" sz="half" idx="10"/>
          </p:nvPr>
        </p:nvSpPr>
        <p:spPr>
          <a:xfrm>
            <a:off x="323528" y="4857749"/>
            <a:ext cx="1368152" cy="205740"/>
          </a:xfrm>
        </p:spPr>
        <p:txBody>
          <a:bodyPr/>
          <a:lstStyle/>
          <a:p>
            <a:endParaRPr lang="en-US" altLang="zh-CN"/>
          </a:p>
        </p:txBody>
      </p:sp>
      <p:sp>
        <p:nvSpPr>
          <p:cNvPr id="15" name="页脚占位符 3"/>
          <p:cNvSpPr>
            <a:spLocks noGrp="1"/>
          </p:cNvSpPr>
          <p:nvPr>
            <p:ph type="ftr" sz="quarter" idx="11"/>
          </p:nvPr>
        </p:nvSpPr>
        <p:spPr>
          <a:xfrm>
            <a:off x="1907705" y="4857749"/>
            <a:ext cx="6106942" cy="205740"/>
          </a:xfrm>
        </p:spPr>
        <p:txBody>
          <a:bodyPr/>
          <a:lstStyle/>
          <a:p>
            <a:endParaRPr lang="en-US" altLang="zh-CN" dirty="0"/>
          </a:p>
        </p:txBody>
      </p:sp>
      <p:sp>
        <p:nvSpPr>
          <p:cNvPr id="16" name="灯片编号占位符 4"/>
          <p:cNvSpPr>
            <a:spLocks noGrp="1"/>
          </p:cNvSpPr>
          <p:nvPr>
            <p:ph type="sldNum" sz="quarter" idx="12"/>
          </p:nvPr>
        </p:nvSpPr>
        <p:spPr>
          <a:xfrm>
            <a:off x="8070724" y="4857749"/>
            <a:ext cx="821756" cy="205740"/>
          </a:xfrm>
        </p:spPr>
        <p:txBody>
          <a:bodyPr/>
          <a:lstStyle/>
          <a:p>
            <a:fld id="{7CA950FD-0AD3-4CF7-9E2C-60550FFFBAD1}" type="slidenum">
              <a:rPr lang="zh-CN" altLang="en-US" smtClean="0"/>
              <a:t>‹#›</a:t>
            </a:fld>
            <a:endParaRPr lang="zh-CN" altLang="en-US"/>
          </a:p>
        </p:txBody>
      </p:sp>
    </p:spTree>
    <p:extLst>
      <p:ext uri="{BB962C8B-B14F-4D97-AF65-F5344CB8AC3E}">
        <p14:creationId xmlns:p14="http://schemas.microsoft.com/office/powerpoint/2010/main" val="407514771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9" name="矩形 8"/>
          <p:cNvSpPr/>
          <p:nvPr/>
        </p:nvSpPr>
        <p:spPr bwMode="invGray">
          <a:xfrm>
            <a:off x="7323162" y="0"/>
            <a:ext cx="45720" cy="5143500"/>
          </a:xfrm>
          <a:prstGeom prst="rect">
            <a:avLst/>
          </a:prstGeom>
          <a:ln/>
        </p:spPr>
        <p:style>
          <a:lnRef idx="0">
            <a:schemeClr val="dk1"/>
          </a:lnRef>
          <a:fillRef idx="3">
            <a:schemeClr val="dk1"/>
          </a:fillRef>
          <a:effectRef idx="3">
            <a:schemeClr val="dk1"/>
          </a:effectRef>
          <a:fontRef idx="minor">
            <a:schemeClr val="lt1"/>
          </a:fontRef>
        </p:style>
        <p:txBody>
          <a:bodyPr rtlCol="0" anchor="ctr"/>
          <a:lstStyle>
            <a:extLst/>
          </a:lstStyle>
          <a:p>
            <a:pPr algn="ctr" eaLnBrk="1" latinLnBrk="0" hangingPunct="1"/>
            <a:endParaRPr kumimoji="0" lang="en-US"/>
          </a:p>
        </p:txBody>
      </p:sp>
      <p:sp>
        <p:nvSpPr>
          <p:cNvPr id="8" name="矩形 7"/>
          <p:cNvSpPr/>
          <p:nvPr/>
        </p:nvSpPr>
        <p:spPr bwMode="ltGray">
          <a:xfrm>
            <a:off x="7368882" y="0"/>
            <a:ext cx="1793409" cy="5143500"/>
          </a:xfrm>
          <a:prstGeom prst="rect">
            <a:avLst/>
          </a:prstGeom>
          <a:solidFill>
            <a:schemeClr val="bg1">
              <a:lumMod val="85000"/>
            </a:schemeClr>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lvl="0" algn="ctr"/>
            <a:endParaRPr kumimoji="0" lang="en-US">
              <a:solidFill>
                <a:schemeClr val="tx1"/>
              </a:solidFill>
            </a:endParaRPr>
          </a:p>
        </p:txBody>
      </p:sp>
      <p:sp>
        <p:nvSpPr>
          <p:cNvPr id="2" name="竖排标题 1"/>
          <p:cNvSpPr>
            <a:spLocks noGrp="1"/>
          </p:cNvSpPr>
          <p:nvPr>
            <p:ph type="title" orient="vert"/>
          </p:nvPr>
        </p:nvSpPr>
        <p:spPr>
          <a:xfrm>
            <a:off x="7452320" y="627534"/>
            <a:ext cx="1234480" cy="3967090"/>
          </a:xfrm>
        </p:spPr>
        <p:txBody>
          <a:bodyPr vert="eaVert" lIns="91440" rIns="45720" rtlCol="0" anchor="ctr">
            <a:normAutofit/>
            <a:scene3d>
              <a:camera prst="orthographicFront"/>
              <a:lightRig rig="threePt" dir="t">
                <a:rot lat="0" lon="0" rev="4800000"/>
              </a:lightRig>
            </a:scene3d>
            <a:sp3d prstMaterial="matte">
              <a:bevelT w="50800" h="10160"/>
            </a:sp3d>
          </a:bodyPr>
          <a:lstStyle>
            <a:lvl1pPr>
              <a:defRPr lang="en-US" sz="3000" dirty="0"/>
            </a:lvl1pPr>
          </a:lstStyle>
          <a:p>
            <a:pPr lvl="0"/>
            <a:r>
              <a:rPr kumimoji="0" lang="zh-CN" altLang="en-US" dirty="0" smtClean="0"/>
              <a:t>单击此处编辑母版标题样式</a:t>
            </a:r>
            <a:endParaRPr kumimoji="0" lang="en-US" dirty="0"/>
          </a:p>
        </p:txBody>
      </p:sp>
      <p:sp>
        <p:nvSpPr>
          <p:cNvPr id="3" name="竖排文字占位符 2"/>
          <p:cNvSpPr>
            <a:spLocks noGrp="1"/>
          </p:cNvSpPr>
          <p:nvPr>
            <p:ph type="body" orient="vert" idx="1"/>
          </p:nvPr>
        </p:nvSpPr>
        <p:spPr>
          <a:xfrm>
            <a:off x="457200" y="228601"/>
            <a:ext cx="6865962" cy="4388644"/>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3"/>
          <p:cNvSpPr>
            <a:spLocks noGrp="1"/>
          </p:cNvSpPr>
          <p:nvPr>
            <p:ph type="dt" sz="half" idx="10"/>
          </p:nvPr>
        </p:nvSpPr>
        <p:spPr>
          <a:xfrm>
            <a:off x="457200" y="4857749"/>
            <a:ext cx="2133600" cy="205740"/>
          </a:xfrm>
        </p:spPr>
        <p:txBody>
          <a:bodyPr/>
          <a:lstStyle/>
          <a:p>
            <a:endParaRPr lang="en-US" altLang="zh-CN"/>
          </a:p>
        </p:txBody>
      </p:sp>
      <p:sp>
        <p:nvSpPr>
          <p:cNvPr id="11" name="页脚占位符 4"/>
          <p:cNvSpPr>
            <a:spLocks noGrp="1"/>
          </p:cNvSpPr>
          <p:nvPr>
            <p:ph type="ftr" sz="quarter" idx="11"/>
          </p:nvPr>
        </p:nvSpPr>
        <p:spPr>
          <a:xfrm>
            <a:off x="2640599" y="4857749"/>
            <a:ext cx="4682563" cy="205740"/>
          </a:xfrm>
        </p:spPr>
        <p:txBody>
          <a:bodyPr/>
          <a:lstStyle/>
          <a:p>
            <a:endParaRPr lang="en-US" altLang="zh-CN" dirty="0"/>
          </a:p>
        </p:txBody>
      </p:sp>
      <p:sp>
        <p:nvSpPr>
          <p:cNvPr id="12" name="灯片编号占位符 5"/>
          <p:cNvSpPr>
            <a:spLocks noGrp="1"/>
          </p:cNvSpPr>
          <p:nvPr>
            <p:ph type="sldNum" sz="quarter" idx="12"/>
          </p:nvPr>
        </p:nvSpPr>
        <p:spPr>
          <a:xfrm>
            <a:off x="8204396" y="4857749"/>
            <a:ext cx="733864" cy="205740"/>
          </a:xfrm>
        </p:spPr>
        <p:txBody>
          <a:bodyPr/>
          <a:lstStyle/>
          <a:p>
            <a:fld id="{7CA950FD-0AD3-4CF7-9E2C-60550FFFBAD1}" type="slidenum">
              <a:rPr lang="zh-CN" altLang="en-US" smtClean="0"/>
              <a:t>‹#›</a:t>
            </a:fld>
            <a:endParaRPr lang="zh-CN" altLang="en-US"/>
          </a:p>
        </p:txBody>
      </p:sp>
      <p:pic>
        <p:nvPicPr>
          <p:cNvPr id="13" name="Picture 2" descr="未标题-3.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52320" y="82860"/>
            <a:ext cx="1508001" cy="4319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7CA950FD-0AD3-4CF7-9E2C-60550FFFBAD1}" type="slidenum">
              <a:rPr lang="zh-CN" altLang="en-US" smtClean="0"/>
              <a:t>‹#›</a:t>
            </a:fld>
            <a:endParaRPr lang="zh-CN" altLang="en-US"/>
          </a:p>
        </p:txBody>
      </p:sp>
      <p:sp>
        <p:nvSpPr>
          <p:cNvPr id="7" name="标题占位符 1"/>
          <p:cNvSpPr>
            <a:spLocks noGrp="1"/>
          </p:cNvSpPr>
          <p:nvPr>
            <p:ph type="title"/>
          </p:nvPr>
        </p:nvSpPr>
        <p:spPr>
          <a:xfrm>
            <a:off x="323528" y="195486"/>
            <a:ext cx="6984776" cy="504056"/>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zh-CN" altLang="en-US" dirty="0" smtClean="0"/>
              <a:t>单击此处编辑母版标题样式</a:t>
            </a:r>
            <a:endParaRPr kumimoji="0"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13" name="矩形 12"/>
          <p:cNvSpPr/>
          <p:nvPr userDrawn="1"/>
        </p:nvSpPr>
        <p:spPr bwMode="ltGray">
          <a:xfrm>
            <a:off x="2" y="0"/>
            <a:ext cx="9143999" cy="5143500"/>
          </a:xfrm>
          <a:prstGeom prst="rect">
            <a:avLst/>
          </a:prstGeom>
          <a:solidFill>
            <a:schemeClr val="tx1"/>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12" name="矩形 11"/>
          <p:cNvSpPr/>
          <p:nvPr/>
        </p:nvSpPr>
        <p:spPr bwMode="invGray">
          <a:xfrm>
            <a:off x="0" y="1255136"/>
            <a:ext cx="9144000" cy="34290"/>
          </a:xfrm>
          <a:prstGeom prst="rect">
            <a:avLst/>
          </a:prstGeom>
          <a:ln/>
        </p:spPr>
        <p:style>
          <a:lnRef idx="0">
            <a:schemeClr val="dk1"/>
          </a:lnRef>
          <a:fillRef idx="3">
            <a:schemeClr val="dk1"/>
          </a:fillRef>
          <a:effectRef idx="3">
            <a:schemeClr val="dk1"/>
          </a:effectRef>
          <a:fontRef idx="minor">
            <a:schemeClr val="lt1"/>
          </a:fontRef>
        </p:style>
        <p:txBody>
          <a:bodyPr rtlCol="0" anchor="ctr"/>
          <a:lstStyle>
            <a:extLst/>
          </a:lstStyle>
          <a:p>
            <a:pPr algn="ctr" eaLnBrk="1" latinLnBrk="0" hangingPunct="1"/>
            <a:endParaRPr kumimoji="0" lang="en-US"/>
          </a:p>
        </p:txBody>
      </p:sp>
      <p:sp>
        <p:nvSpPr>
          <p:cNvPr id="2" name="标题 1"/>
          <p:cNvSpPr>
            <a:spLocks noGrp="1"/>
          </p:cNvSpPr>
          <p:nvPr>
            <p:ph type="title"/>
          </p:nvPr>
        </p:nvSpPr>
        <p:spPr>
          <a:xfrm>
            <a:off x="663264" y="1995686"/>
            <a:ext cx="8013192" cy="1227582"/>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lang="en-US" sz="4800" b="1" kern="1200" cap="small" dirty="0">
                <a:solidFill>
                  <a:schemeClr val="bg1"/>
                </a:solidFill>
                <a:latin typeface="Calibri" pitchFamily="34" charset="0"/>
                <a:ea typeface="微软雅黑" pitchFamily="34" charset="-122"/>
                <a:cs typeface="Calibri" pitchFamily="34" charset="0"/>
              </a:defRPr>
            </a:lvl1pPr>
            <a:extLst/>
          </a:lstStyle>
          <a:p>
            <a:r>
              <a:rPr kumimoji="0" lang="zh-CN" altLang="en-US" dirty="0" smtClean="0"/>
              <a:t>单击此处编辑母版标题样式</a:t>
            </a:r>
            <a:endParaRPr kumimoji="0" lang="en-US" dirty="0"/>
          </a:p>
        </p:txBody>
      </p:sp>
      <p:sp>
        <p:nvSpPr>
          <p:cNvPr id="3" name="文本占位符 2"/>
          <p:cNvSpPr>
            <a:spLocks noGrp="1"/>
          </p:cNvSpPr>
          <p:nvPr>
            <p:ph type="body" idx="1"/>
          </p:nvPr>
        </p:nvSpPr>
        <p:spPr>
          <a:xfrm>
            <a:off x="654120" y="3278132"/>
            <a:ext cx="8022336" cy="51435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lvl1pPr>
              <a:defRPr>
                <a:solidFill>
                  <a:schemeClr val="tx1">
                    <a:lumMod val="50000"/>
                  </a:schemeClr>
                </a:solidFill>
              </a:defRPr>
            </a:lvl1pPr>
          </a:lstStyle>
          <a:p>
            <a:endParaRPr lang="en-US" altLang="zh-CN"/>
          </a:p>
        </p:txBody>
      </p:sp>
      <p:sp>
        <p:nvSpPr>
          <p:cNvPr id="5" name="页脚占位符 4"/>
          <p:cNvSpPr>
            <a:spLocks noGrp="1"/>
          </p:cNvSpPr>
          <p:nvPr>
            <p:ph type="ftr" sz="quarter" idx="11"/>
          </p:nvPr>
        </p:nvSpPr>
        <p:spPr/>
        <p:txBody>
          <a:bodyPr/>
          <a:lstStyle>
            <a:lvl1pPr>
              <a:defRPr>
                <a:solidFill>
                  <a:schemeClr val="tx1">
                    <a:lumMod val="50000"/>
                  </a:schemeClr>
                </a:solidFill>
              </a:defRPr>
            </a:lvl1pPr>
          </a:lstStyle>
          <a:p>
            <a:endParaRPr lang="en-US" altLang="zh-CN"/>
          </a:p>
        </p:txBody>
      </p:sp>
      <p:sp>
        <p:nvSpPr>
          <p:cNvPr id="6" name="灯片编号占位符 5"/>
          <p:cNvSpPr>
            <a:spLocks noGrp="1"/>
          </p:cNvSpPr>
          <p:nvPr>
            <p:ph type="sldNum" sz="quarter" idx="12"/>
          </p:nvPr>
        </p:nvSpPr>
        <p:spPr/>
        <p:txBody>
          <a:bodyPr/>
          <a:lstStyle>
            <a:lvl1pPr>
              <a:defRPr>
                <a:solidFill>
                  <a:schemeClr val="tx1">
                    <a:lumMod val="50000"/>
                  </a:schemeClr>
                </a:solidFill>
              </a:defRPr>
            </a:lvl1pPr>
          </a:lstStyle>
          <a:p>
            <a:fld id="{7CA950FD-0AD3-4CF7-9E2C-60550FFFBAD1}" type="slidenum">
              <a:rPr lang="zh-CN" altLang="en-US" smtClean="0"/>
              <a:pPr/>
              <a:t>‹#›</a:t>
            </a:fld>
            <a:endParaRPr lang="zh-CN" altLang="en-US"/>
          </a:p>
        </p:txBody>
      </p:sp>
      <p:pic>
        <p:nvPicPr>
          <p:cNvPr id="10" name="Picture 1" descr="image4.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16" y="0"/>
            <a:ext cx="9142884" cy="1250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 name="Picture 2" descr="未标题-3.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58521" y="486668"/>
            <a:ext cx="1508001" cy="4319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overrideClrMapping bg1="dk1" tx1="lt1" bg2="dk2" tx2="lt2" accent1="accent1" accent2="accent2" accent3="accent3" accent4="accent4" accent5="accent5" accent6="accent6" hlink="hlink" folHlink="folHlink"/>
  </p:clrMapOvr>
  <p:transition spd="slow">
    <p:pull/>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323528" y="843558"/>
            <a:ext cx="4172272" cy="395475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4" name="内容占位符 3"/>
          <p:cNvSpPr>
            <a:spLocks noGrp="1"/>
          </p:cNvSpPr>
          <p:nvPr>
            <p:ph sz="half" idx="2"/>
          </p:nvPr>
        </p:nvSpPr>
        <p:spPr>
          <a:xfrm>
            <a:off x="4648200" y="843558"/>
            <a:ext cx="4244280" cy="39547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7CA950FD-0AD3-4CF7-9E2C-60550FFFBAD1}" type="slidenum">
              <a:rPr lang="zh-CN" altLang="en-US" smtClean="0"/>
              <a:t>‹#›</a:t>
            </a:fld>
            <a:endParaRPr lang="zh-CN" altLang="en-US"/>
          </a:p>
        </p:txBody>
      </p:sp>
      <p:sp>
        <p:nvSpPr>
          <p:cNvPr id="8" name="标题占位符 1"/>
          <p:cNvSpPr>
            <a:spLocks noGrp="1"/>
          </p:cNvSpPr>
          <p:nvPr>
            <p:ph type="title"/>
          </p:nvPr>
        </p:nvSpPr>
        <p:spPr>
          <a:xfrm>
            <a:off x="323528" y="195486"/>
            <a:ext cx="6984776" cy="504056"/>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zh-CN" altLang="en-US" dirty="0" smtClean="0"/>
              <a:t>单击此处编辑母版标题样式</a:t>
            </a:r>
            <a:endParaRPr kumimoji="0" lang="en-US" dirty="0"/>
          </a:p>
        </p:txBody>
      </p:sp>
    </p:spTree>
  </p:cSld>
  <p:clrMapOvr>
    <a:masterClrMapping/>
  </p:clrMapOvr>
  <p:transition spd="slow">
    <p:pull/>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323528" y="843558"/>
            <a:ext cx="4173861" cy="504056"/>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323528" y="1419622"/>
            <a:ext cx="4173861" cy="338097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5" name="文本占位符 4"/>
          <p:cNvSpPr>
            <a:spLocks noGrp="1"/>
          </p:cNvSpPr>
          <p:nvPr>
            <p:ph type="body" sz="quarter" idx="3"/>
          </p:nvPr>
        </p:nvSpPr>
        <p:spPr>
          <a:xfrm>
            <a:off x="4645027" y="843558"/>
            <a:ext cx="4247453" cy="504056"/>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7" y="1419622"/>
            <a:ext cx="4247453" cy="338097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7CA950FD-0AD3-4CF7-9E2C-60550FFFBAD1}" type="slidenum">
              <a:rPr lang="zh-CN" altLang="en-US" smtClean="0"/>
              <a:t>‹#›</a:t>
            </a:fld>
            <a:endParaRPr lang="zh-CN" altLang="en-US"/>
          </a:p>
        </p:txBody>
      </p:sp>
      <p:sp>
        <p:nvSpPr>
          <p:cNvPr id="10" name="标题占位符 1"/>
          <p:cNvSpPr>
            <a:spLocks noGrp="1"/>
          </p:cNvSpPr>
          <p:nvPr>
            <p:ph type="title"/>
          </p:nvPr>
        </p:nvSpPr>
        <p:spPr>
          <a:xfrm>
            <a:off x="323528" y="195486"/>
            <a:ext cx="6984776" cy="504056"/>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zh-CN" altLang="en-US" dirty="0" smtClean="0"/>
              <a:t>单击此处编辑母版标题样式</a:t>
            </a:r>
            <a:endParaRPr kumimoji="0" lang="en-US" dirty="0"/>
          </a:p>
        </p:txBody>
      </p:sp>
    </p:spTree>
  </p:cSld>
  <p:clrMapOvr>
    <a:masterClrMapping/>
  </p:clrMapOvr>
  <p:transition spd="slow">
    <p:pull/>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7CA950FD-0AD3-4CF7-9E2C-60550FFFBAD1}" type="slidenum">
              <a:rPr lang="zh-CN" altLang="en-US" smtClean="0"/>
              <a:t>‹#›</a:t>
            </a:fld>
            <a:endParaRPr lang="zh-CN" altLang="en-US"/>
          </a:p>
        </p:txBody>
      </p:sp>
      <p:sp>
        <p:nvSpPr>
          <p:cNvPr id="6" name="标题占位符 1"/>
          <p:cNvSpPr>
            <a:spLocks noGrp="1"/>
          </p:cNvSpPr>
          <p:nvPr>
            <p:ph type="title"/>
          </p:nvPr>
        </p:nvSpPr>
        <p:spPr>
          <a:xfrm>
            <a:off x="323528" y="195486"/>
            <a:ext cx="6984776" cy="504056"/>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zh-CN" altLang="en-US" dirty="0" smtClean="0"/>
              <a:t>单击此处编辑母版标题样式</a:t>
            </a:r>
            <a:endParaRPr kumimoji="0" lang="en-US" dirty="0"/>
          </a:p>
        </p:txBody>
      </p:sp>
    </p:spTree>
  </p:cSld>
  <p:clrMapOvr>
    <a:masterClrMapping/>
  </p:clrMapOvr>
  <p:transition spd="slow">
    <p:pull/>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7CA950FD-0AD3-4CF7-9E2C-60550FFFBAD1}" type="slidenum">
              <a:rPr lang="zh-CN" altLang="en-US" smtClean="0"/>
              <a:t>‹#›</a:t>
            </a:fld>
            <a:endParaRPr lang="zh-CN" altLang="en-US"/>
          </a:p>
        </p:txBody>
      </p:sp>
    </p:spTree>
  </p:cSld>
  <p:clrMapOvr>
    <a:masterClrMapping/>
  </p:clrMapOvr>
  <p:transition spd="slow">
    <p:pull/>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13" name="矩形 12"/>
          <p:cNvSpPr/>
          <p:nvPr userDrawn="1"/>
        </p:nvSpPr>
        <p:spPr>
          <a:xfrm>
            <a:off x="2855737" y="0"/>
            <a:ext cx="45720"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3" name="内容占位符 2"/>
          <p:cNvSpPr>
            <a:spLocks noGrp="1"/>
          </p:cNvSpPr>
          <p:nvPr>
            <p:ph idx="1"/>
          </p:nvPr>
        </p:nvSpPr>
        <p:spPr>
          <a:xfrm>
            <a:off x="2987825" y="843558"/>
            <a:ext cx="5904656" cy="38829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7CA950FD-0AD3-4CF7-9E2C-60550FFFBAD1}" type="slidenum">
              <a:rPr lang="zh-CN" altLang="en-US" smtClean="0"/>
              <a:t>‹#›</a:t>
            </a:fld>
            <a:endParaRPr lang="zh-CN" altLang="en-US"/>
          </a:p>
        </p:txBody>
      </p:sp>
      <p:sp>
        <p:nvSpPr>
          <p:cNvPr id="10" name="标题占位符 1"/>
          <p:cNvSpPr>
            <a:spLocks noGrp="1"/>
          </p:cNvSpPr>
          <p:nvPr>
            <p:ph type="title"/>
          </p:nvPr>
        </p:nvSpPr>
        <p:spPr>
          <a:xfrm>
            <a:off x="323528" y="195486"/>
            <a:ext cx="2532209" cy="504056"/>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zh-CN" altLang="en-US" dirty="0" smtClean="0"/>
              <a:t>单击此处编辑母版标题样式</a:t>
            </a:r>
            <a:endParaRPr kumimoji="0" lang="en-US" dirty="0"/>
          </a:p>
        </p:txBody>
      </p:sp>
      <p:sp>
        <p:nvSpPr>
          <p:cNvPr id="11" name="文本占位符 3"/>
          <p:cNvSpPr>
            <a:spLocks noGrp="1"/>
          </p:cNvSpPr>
          <p:nvPr>
            <p:ph type="body" sz="half" idx="2"/>
          </p:nvPr>
        </p:nvSpPr>
        <p:spPr>
          <a:xfrm>
            <a:off x="323528" y="843558"/>
            <a:ext cx="2468880" cy="388160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8" name="矩形 7"/>
          <p:cNvSpPr/>
          <p:nvPr userDrawn="1"/>
        </p:nvSpPr>
        <p:spPr>
          <a:xfrm flipH="1">
            <a:off x="2856148" y="843558"/>
            <a:ext cx="45719" cy="3888432"/>
          </a:xfrm>
          <a:prstGeom prst="rect">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a:p>
        </p:txBody>
      </p:sp>
    </p:spTree>
  </p:cSld>
  <p:clrMapOvr>
    <a:masterClrMapping/>
  </p:clrMapOvr>
  <p:transition spd="slow">
    <p:pull/>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bg>
      <p:bgRef idx="1001">
        <a:schemeClr val="bg2"/>
      </p:bgRef>
    </p:bg>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2903805" y="843558"/>
            <a:ext cx="6247397" cy="4299942"/>
          </a:xfrm>
          <a:no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323528" y="843558"/>
            <a:ext cx="2468880" cy="388160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11" name="矩形 10"/>
          <p:cNvSpPr/>
          <p:nvPr/>
        </p:nvSpPr>
        <p:spPr>
          <a:xfrm>
            <a:off x="2855737" y="0"/>
            <a:ext cx="45720"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bwMode="invGray">
          <a:xfrm>
            <a:off x="2855737" y="771550"/>
            <a:ext cx="45720" cy="43719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0" name="日期占位符 3"/>
          <p:cNvSpPr>
            <a:spLocks noGrp="1"/>
          </p:cNvSpPr>
          <p:nvPr>
            <p:ph type="dt" sz="half" idx="10"/>
          </p:nvPr>
        </p:nvSpPr>
        <p:spPr>
          <a:xfrm>
            <a:off x="457200" y="4857749"/>
            <a:ext cx="2133600" cy="205740"/>
          </a:xfrm>
        </p:spPr>
        <p:txBody>
          <a:bodyPr/>
          <a:lstStyle/>
          <a:p>
            <a:endParaRPr lang="en-US" altLang="zh-CN" dirty="0"/>
          </a:p>
        </p:txBody>
      </p:sp>
      <p:sp>
        <p:nvSpPr>
          <p:cNvPr id="12" name="页脚占位符 4"/>
          <p:cNvSpPr>
            <a:spLocks noGrp="1"/>
          </p:cNvSpPr>
          <p:nvPr>
            <p:ph type="ftr" sz="quarter" idx="11"/>
          </p:nvPr>
        </p:nvSpPr>
        <p:spPr>
          <a:xfrm>
            <a:off x="2640599" y="4857749"/>
            <a:ext cx="5507719" cy="205740"/>
          </a:xfrm>
        </p:spPr>
        <p:txBody>
          <a:bodyPr/>
          <a:lstStyle/>
          <a:p>
            <a:endParaRPr lang="en-US" altLang="zh-CN"/>
          </a:p>
        </p:txBody>
      </p:sp>
      <p:sp>
        <p:nvSpPr>
          <p:cNvPr id="13" name="灯片编号占位符 5"/>
          <p:cNvSpPr>
            <a:spLocks noGrp="1"/>
          </p:cNvSpPr>
          <p:nvPr>
            <p:ph type="sldNum" sz="quarter" idx="12"/>
          </p:nvPr>
        </p:nvSpPr>
        <p:spPr>
          <a:xfrm>
            <a:off x="8204396" y="4857749"/>
            <a:ext cx="733864" cy="205740"/>
          </a:xfrm>
        </p:spPr>
        <p:txBody>
          <a:bodyPr/>
          <a:lstStyle>
            <a:lvl1pPr algn="ctr">
              <a:defRPr b="1">
                <a:latin typeface="Georgia" pitchFamily="18" charset="0"/>
              </a:defRPr>
            </a:lvl1pPr>
          </a:lstStyle>
          <a:p>
            <a:fld id="{7CA950FD-0AD3-4CF7-9E2C-60550FFFBAD1}" type="slidenum">
              <a:rPr lang="zh-CN" altLang="en-US" smtClean="0"/>
              <a:pPr/>
              <a:t>‹#›</a:t>
            </a:fld>
            <a:endParaRPr lang="zh-CN" altLang="en-US"/>
          </a:p>
        </p:txBody>
      </p:sp>
      <p:sp>
        <p:nvSpPr>
          <p:cNvPr id="14" name="矩形 13"/>
          <p:cNvSpPr/>
          <p:nvPr userDrawn="1"/>
        </p:nvSpPr>
        <p:spPr>
          <a:xfrm flipH="1">
            <a:off x="2856148" y="843558"/>
            <a:ext cx="45719" cy="3888432"/>
          </a:xfrm>
          <a:prstGeom prst="rect">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a:p>
        </p:txBody>
      </p:sp>
      <p:sp>
        <p:nvSpPr>
          <p:cNvPr id="15" name="标题占位符 1"/>
          <p:cNvSpPr>
            <a:spLocks noGrp="1"/>
          </p:cNvSpPr>
          <p:nvPr>
            <p:ph type="title"/>
          </p:nvPr>
        </p:nvSpPr>
        <p:spPr>
          <a:xfrm>
            <a:off x="323528" y="195486"/>
            <a:ext cx="2532209" cy="504056"/>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zh-CN" altLang="en-US" dirty="0" smtClean="0"/>
              <a:t>单击此处编辑母版标题样式</a:t>
            </a:r>
            <a:endParaRPr kumimoji="0" lang="en-US" dirty="0"/>
          </a:p>
        </p:txBody>
      </p:sp>
    </p:spTree>
  </p:cSld>
  <p:clrMapOvr>
    <a:overrideClrMapping bg1="lt1" tx1="dk1" bg2="lt2" tx2="dk2" accent1="accent1" accent2="accent2" accent3="accent3" accent4="accent4" accent5="accent5" accent6="accent6" hlink="hlink" folHlink="folHlink"/>
  </p:clrMapOvr>
  <p:transition spd="slow">
    <p:pull/>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9" descr="内页"/>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占位符 1"/>
          <p:cNvSpPr>
            <a:spLocks noGrp="1"/>
          </p:cNvSpPr>
          <p:nvPr>
            <p:ph type="title"/>
          </p:nvPr>
        </p:nvSpPr>
        <p:spPr>
          <a:xfrm>
            <a:off x="323528" y="195486"/>
            <a:ext cx="6984776" cy="504056"/>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zh-CN" altLang="en-US" dirty="0" smtClean="0"/>
              <a:t>单击此处编辑母版标题样式</a:t>
            </a:r>
            <a:endParaRPr kumimoji="0" lang="en-US" dirty="0"/>
          </a:p>
        </p:txBody>
      </p:sp>
      <p:sp>
        <p:nvSpPr>
          <p:cNvPr id="3" name="文本占位符 2"/>
          <p:cNvSpPr>
            <a:spLocks noGrp="1"/>
          </p:cNvSpPr>
          <p:nvPr>
            <p:ph type="body" idx="1"/>
          </p:nvPr>
        </p:nvSpPr>
        <p:spPr>
          <a:xfrm>
            <a:off x="323528" y="843558"/>
            <a:ext cx="8568952" cy="3957043"/>
          </a:xfrm>
          <a:prstGeom prst="rect">
            <a:avLst/>
          </a:prstGeom>
        </p:spPr>
        <p:txBody>
          <a:bodyPr vert="horz" lIns="54864" tIns="91440" rtlCol="0">
            <a:normAutofit/>
          </a:bodyPr>
          <a:lstStyle>
            <a:extLst/>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4" name="日期占位符 3"/>
          <p:cNvSpPr>
            <a:spLocks noGrp="1"/>
          </p:cNvSpPr>
          <p:nvPr>
            <p:ph type="dt" sz="half" idx="2"/>
          </p:nvPr>
        </p:nvSpPr>
        <p:spPr>
          <a:xfrm>
            <a:off x="323528" y="4857749"/>
            <a:ext cx="2133600" cy="20574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endParaRPr lang="en-US" altLang="zh-CN"/>
          </a:p>
        </p:txBody>
      </p:sp>
      <p:sp>
        <p:nvSpPr>
          <p:cNvPr id="5" name="页脚占位符 4"/>
          <p:cNvSpPr>
            <a:spLocks noGrp="1"/>
          </p:cNvSpPr>
          <p:nvPr>
            <p:ph type="ftr" sz="quarter" idx="3"/>
          </p:nvPr>
        </p:nvSpPr>
        <p:spPr>
          <a:xfrm>
            <a:off x="2506927" y="4857749"/>
            <a:ext cx="5507719" cy="20574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ltLang="zh-CN"/>
          </a:p>
        </p:txBody>
      </p:sp>
      <p:sp>
        <p:nvSpPr>
          <p:cNvPr id="6" name="灯片编号占位符 5"/>
          <p:cNvSpPr>
            <a:spLocks noGrp="1"/>
          </p:cNvSpPr>
          <p:nvPr>
            <p:ph type="sldNum" sz="quarter" idx="4"/>
          </p:nvPr>
        </p:nvSpPr>
        <p:spPr>
          <a:xfrm>
            <a:off x="8070724" y="4857749"/>
            <a:ext cx="821756" cy="205740"/>
          </a:xfrm>
          <a:prstGeom prst="rect">
            <a:avLst/>
          </a:prstGeom>
        </p:spPr>
        <p:txBody>
          <a:bodyPr vert="horz" bIns="0" rtlCol="0" anchor="b"/>
          <a:lstStyle>
            <a:lvl1pPr algn="ctr" eaLnBrk="1" latinLnBrk="0" hangingPunct="1">
              <a:defRPr kumimoji="0" sz="1200" b="1">
                <a:solidFill>
                  <a:schemeClr val="tx1"/>
                </a:solidFill>
                <a:latin typeface="Georgia" pitchFamily="18" charset="0"/>
              </a:defRPr>
            </a:lvl1pPr>
            <a:extLst/>
          </a:lstStyle>
          <a:p>
            <a:fld id="{7CA950FD-0AD3-4CF7-9E2C-60550FFFBAD1}"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1" r:id="rId11"/>
    <p:sldLayoutId id="2147483730" r:id="rId12"/>
  </p:sldLayoutIdLst>
  <p:transition spd="slow">
    <p:pull/>
  </p:transition>
  <p:timing>
    <p:tnLst>
      <p:par>
        <p:cTn id="1" dur="indefinite" restart="never" nodeType="tmRoot"/>
      </p:par>
    </p:tnLst>
  </p:timing>
  <p:txStyles>
    <p:titleStyle>
      <a:lvl1pPr algn="l" rtl="0" eaLnBrk="1" latinLnBrk="0" hangingPunct="1">
        <a:spcBef>
          <a:spcPct val="0"/>
        </a:spcBef>
        <a:buNone/>
        <a:defRPr kumimoji="0" lang="en-US" altLang="en-US" sz="2400" b="1" kern="1200" cap="small" dirty="0">
          <a:solidFill>
            <a:srgbClr val="1F497D"/>
          </a:solidFill>
          <a:effectLst/>
          <a:latin typeface="Calibri" pitchFamily="34" charset="0"/>
          <a:ea typeface="微软雅黑" pitchFamily="34" charset="-122"/>
          <a:cs typeface="Calibri" pitchFamily="34" charset="0"/>
        </a:defRPr>
      </a:lvl1pPr>
      <a:extLst/>
    </p:titleStyle>
    <p:bodyStyle>
      <a:lvl1pPr marL="438912" indent="-320040" algn="l" rtl="0" eaLnBrk="1" latinLnBrk="0" hangingPunct="1">
        <a:spcBef>
          <a:spcPts val="0"/>
        </a:spcBef>
        <a:buClr>
          <a:srgbClr val="FF0000"/>
        </a:buClr>
        <a:buSzPct val="80000"/>
        <a:buFont typeface="Wingdings 2"/>
        <a:buChar char=""/>
        <a:defRPr kumimoji="0" sz="2800" kern="1200">
          <a:solidFill>
            <a:schemeClr val="tx1"/>
          </a:solidFill>
          <a:latin typeface="+mj-ea"/>
          <a:ea typeface="+mj-ea"/>
          <a:cs typeface="+mn-cs"/>
        </a:defRPr>
      </a:lvl1pPr>
      <a:lvl2pPr marL="731520" indent="-274320" algn="l" rtl="0" eaLnBrk="1" latinLnBrk="0" hangingPunct="1">
        <a:spcBef>
          <a:spcPct val="20000"/>
        </a:spcBef>
        <a:buClr>
          <a:schemeClr val="accent2"/>
        </a:buClr>
        <a:buSzPct val="90000"/>
        <a:buFont typeface="Wingdings"/>
        <a:buChar char=""/>
        <a:defRPr kumimoji="0" sz="2400" kern="1200">
          <a:solidFill>
            <a:schemeClr val="tx1"/>
          </a:solidFill>
          <a:latin typeface="+mj-ea"/>
          <a:ea typeface="+mj-ea"/>
          <a:cs typeface="+mn-cs"/>
        </a:defRPr>
      </a:lvl2pPr>
      <a:lvl3pPr marL="996696" indent="-228600" algn="l" rtl="0" eaLnBrk="1" latinLnBrk="0" hangingPunct="1">
        <a:spcBef>
          <a:spcPct val="20000"/>
        </a:spcBef>
        <a:buClr>
          <a:schemeClr val="accent3"/>
        </a:buClr>
        <a:buFont typeface="Arial"/>
        <a:buChar char="▪"/>
        <a:defRPr kumimoji="0" sz="2000" kern="1200">
          <a:solidFill>
            <a:schemeClr val="tx1"/>
          </a:solidFill>
          <a:latin typeface="+mj-ea"/>
          <a:ea typeface="+mj-ea"/>
          <a:cs typeface="+mn-cs"/>
        </a:defRPr>
      </a:lvl3pPr>
      <a:lvl4pPr marL="1216152" indent="-182880" algn="l" rtl="0" eaLnBrk="1" latinLnBrk="0" hangingPunct="1">
        <a:spcBef>
          <a:spcPct val="20000"/>
        </a:spcBef>
        <a:buClr>
          <a:schemeClr val="accent4"/>
        </a:buClr>
        <a:buFont typeface="Arial"/>
        <a:buChar char="▪"/>
        <a:defRPr kumimoji="0" sz="1800" kern="1200">
          <a:solidFill>
            <a:schemeClr val="tx1"/>
          </a:solidFill>
          <a:latin typeface="+mj-ea"/>
          <a:ea typeface="+mj-ea"/>
          <a:cs typeface="+mn-cs"/>
        </a:defRPr>
      </a:lvl4pPr>
      <a:lvl5pPr marL="1426464" indent="-182880" algn="l" rtl="0" eaLnBrk="1" latinLnBrk="0" hangingPunct="1">
        <a:spcBef>
          <a:spcPct val="20000"/>
        </a:spcBef>
        <a:buClr>
          <a:schemeClr val="accent5"/>
        </a:buClr>
        <a:buFont typeface="Wingdings 3"/>
        <a:buChar char=""/>
        <a:defRPr kumimoji="0" lang="en-US" sz="1800" kern="1200" smtClean="0">
          <a:solidFill>
            <a:schemeClr val="tx1"/>
          </a:solidFill>
          <a:latin typeface="+mj-ea"/>
          <a:ea typeface="+mj-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737574" y="3291830"/>
            <a:ext cx="7735162" cy="504056"/>
          </a:xfrm>
        </p:spPr>
        <p:txBody>
          <a:bodyPr anchor="b">
            <a:normAutofit/>
          </a:bodyPr>
          <a:lstStyle/>
          <a:p>
            <a:r>
              <a:rPr lang="zh-CN" altLang="en-US" sz="2800" cap="small" dirty="0" smtClean="0">
                <a:solidFill>
                  <a:srgbClr val="1F497D"/>
                </a:solidFill>
              </a:rPr>
              <a:t>第三方组件及源码管理规范培训</a:t>
            </a:r>
            <a:endParaRPr lang="zh-CN" altLang="en-US" sz="2800" cap="small" dirty="0">
              <a:solidFill>
                <a:srgbClr val="1F497D"/>
              </a:solidFill>
            </a:endParaRPr>
          </a:p>
        </p:txBody>
      </p:sp>
      <p:sp>
        <p:nvSpPr>
          <p:cNvPr id="5" name="副标题 4"/>
          <p:cNvSpPr>
            <a:spLocks noGrp="1"/>
          </p:cNvSpPr>
          <p:nvPr>
            <p:ph type="subTitle" idx="1"/>
          </p:nvPr>
        </p:nvSpPr>
        <p:spPr/>
        <p:txBody>
          <a:bodyPr>
            <a:normAutofit/>
          </a:bodyPr>
          <a:lstStyle/>
          <a:p>
            <a:r>
              <a:rPr lang="en-US" altLang="zh-CN" sz="2400" b="1" cap="small" dirty="0" smtClean="0">
                <a:latin typeface="Calibri" pitchFamily="34" charset="0"/>
                <a:cs typeface="Calibri" pitchFamily="34" charset="0"/>
              </a:rPr>
              <a:t>CM Group</a:t>
            </a:r>
            <a:endParaRPr lang="zh-CN" altLang="en-US" sz="2400" b="1" cap="small" dirty="0">
              <a:latin typeface="Calibri" pitchFamily="34" charset="0"/>
              <a:cs typeface="Calibri" pitchFamily="34" charset="0"/>
            </a:endParaRPr>
          </a:p>
        </p:txBody>
      </p:sp>
    </p:spTree>
    <p:extLst>
      <p:ext uri="{BB962C8B-B14F-4D97-AF65-F5344CB8AC3E}">
        <p14:creationId xmlns:p14="http://schemas.microsoft.com/office/powerpoint/2010/main" val="32938444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1996" y="538699"/>
            <a:ext cx="8568952" cy="4320480"/>
          </a:xfrm>
        </p:spPr>
        <p:txBody>
          <a:bodyPr>
            <a:noAutofit/>
          </a:bodyPr>
          <a:lstStyle/>
          <a:p>
            <a:pPr marL="164592" indent="0" algn="ctr">
              <a:lnSpc>
                <a:spcPct val="130000"/>
              </a:lnSpc>
              <a:buNone/>
            </a:pPr>
            <a:r>
              <a:rPr lang="en-US" altLang="zh-CN" sz="2400" b="1" dirty="0">
                <a:latin typeface="+mn-ea"/>
              </a:rPr>
              <a:t>GPL</a:t>
            </a:r>
          </a:p>
          <a:p>
            <a:pPr marL="118872" indent="457200">
              <a:buNone/>
            </a:pPr>
            <a:r>
              <a:rPr lang="en-US" altLang="zh-CN" sz="1800" dirty="0" smtClean="0"/>
              <a:t>GNU </a:t>
            </a:r>
            <a:r>
              <a:rPr lang="en-US" altLang="zh-CN" sz="1800" dirty="0"/>
              <a:t>General Public License</a:t>
            </a:r>
            <a:r>
              <a:rPr lang="zh-CN" altLang="zh-CN" sz="1800" dirty="0"/>
              <a:t>即</a:t>
            </a:r>
            <a:r>
              <a:rPr lang="en-US" altLang="zh-CN" sz="1800" dirty="0"/>
              <a:t>GNU</a:t>
            </a:r>
            <a:r>
              <a:rPr lang="zh-CN" altLang="zh-CN" sz="1800" dirty="0"/>
              <a:t>通用许可证，是自由软件</a:t>
            </a:r>
            <a:r>
              <a:rPr lang="en-US" altLang="zh-CN" sz="1800" dirty="0"/>
              <a:t>(Free Software)</a:t>
            </a:r>
            <a:r>
              <a:rPr lang="zh-CN" altLang="zh-CN" sz="1800" dirty="0"/>
              <a:t>的通用版权认证协议，由自由软件基金会制定和发布。通过</a:t>
            </a:r>
            <a:r>
              <a:rPr lang="en-US" altLang="zh-CN" sz="1800" dirty="0" err="1"/>
              <a:t>Copyleft</a:t>
            </a:r>
            <a:r>
              <a:rPr lang="zh-CN" altLang="zh-CN" sz="1800" dirty="0"/>
              <a:t>的法律机制要求</a:t>
            </a:r>
            <a:r>
              <a:rPr lang="en-US" altLang="zh-CN" sz="1800" dirty="0"/>
              <a:t>GPL</a:t>
            </a:r>
            <a:r>
              <a:rPr lang="zh-CN" altLang="zh-CN" sz="1800" dirty="0"/>
              <a:t>程序的演绎作品也要在</a:t>
            </a:r>
            <a:r>
              <a:rPr lang="en-US" altLang="zh-CN" sz="1800" dirty="0"/>
              <a:t>GPL</a:t>
            </a:r>
            <a:r>
              <a:rPr lang="zh-CN" altLang="zh-CN" sz="1800" dirty="0"/>
              <a:t>之下。</a:t>
            </a:r>
            <a:r>
              <a:rPr lang="en-US" altLang="zh-CN" sz="1800" dirty="0"/>
              <a:t>GPL</a:t>
            </a:r>
            <a:r>
              <a:rPr lang="zh-CN" altLang="zh-CN" sz="1800" dirty="0"/>
              <a:t>授予程序接受人以下权利，或称“自由”</a:t>
            </a:r>
            <a:r>
              <a:rPr lang="zh-CN" altLang="zh-CN" sz="1800" dirty="0" smtClean="0"/>
              <a:t>：</a:t>
            </a:r>
            <a:endParaRPr lang="zh-CN" altLang="zh-CN" sz="600" dirty="0" smtClean="0"/>
          </a:p>
          <a:p>
            <a:pPr lvl="1">
              <a:buClr>
                <a:srgbClr val="C00000"/>
              </a:buClr>
            </a:pPr>
            <a:r>
              <a:rPr lang="zh-CN" altLang="zh-CN" sz="1800" b="1" dirty="0" smtClean="0">
                <a:solidFill>
                  <a:srgbClr val="C00000"/>
                </a:solidFill>
              </a:rPr>
              <a:t>以任何目的运行此程序的自由；</a:t>
            </a:r>
          </a:p>
          <a:p>
            <a:pPr lvl="1">
              <a:buClr>
                <a:srgbClr val="C00000"/>
              </a:buClr>
            </a:pPr>
            <a:r>
              <a:rPr lang="zh-CN" altLang="zh-CN" sz="1800" b="1" dirty="0" smtClean="0">
                <a:solidFill>
                  <a:srgbClr val="C00000"/>
                </a:solidFill>
              </a:rPr>
              <a:t>再</a:t>
            </a:r>
            <a:r>
              <a:rPr lang="zh-CN" altLang="zh-CN" sz="1800" b="1" dirty="0">
                <a:solidFill>
                  <a:srgbClr val="C00000"/>
                </a:solidFill>
              </a:rPr>
              <a:t>发行复制件的自由；</a:t>
            </a:r>
          </a:p>
          <a:p>
            <a:pPr lvl="1">
              <a:buClr>
                <a:srgbClr val="C00000"/>
              </a:buClr>
            </a:pPr>
            <a:r>
              <a:rPr lang="zh-CN" altLang="zh-CN" sz="1800" b="1" dirty="0">
                <a:solidFill>
                  <a:srgbClr val="C00000"/>
                </a:solidFill>
              </a:rPr>
              <a:t>改进此程序，并公开发布改进的自由（前提是能得到源代码）</a:t>
            </a:r>
            <a:r>
              <a:rPr lang="zh-CN" altLang="zh-CN" sz="1800" b="1" dirty="0" smtClean="0">
                <a:solidFill>
                  <a:srgbClr val="C00000"/>
                </a:solidFill>
              </a:rPr>
              <a:t>。</a:t>
            </a:r>
            <a:endParaRPr lang="zh-CN" altLang="zh-CN" sz="600" dirty="0" smtClean="0"/>
          </a:p>
          <a:p>
            <a:pPr marL="118872" indent="457200">
              <a:buNone/>
            </a:pPr>
            <a:r>
              <a:rPr lang="en-US" altLang="zh-CN" sz="1800" dirty="0" smtClean="0"/>
              <a:t>GPL</a:t>
            </a:r>
            <a:r>
              <a:rPr lang="zh-CN" altLang="zh-CN" sz="1800" dirty="0"/>
              <a:t>寻求确保上述自由能在复制件</a:t>
            </a:r>
            <a:r>
              <a:rPr lang="zh-CN" altLang="zh-CN" sz="1800" dirty="0" smtClean="0"/>
              <a:t>及</a:t>
            </a:r>
            <a:r>
              <a:rPr lang="zh-CN" altLang="en-US" sz="1800" dirty="0"/>
              <a:t>演绎作品</a:t>
            </a:r>
            <a:r>
              <a:rPr lang="zh-CN" altLang="zh-CN" sz="1800" dirty="0" smtClean="0"/>
              <a:t>中</a:t>
            </a:r>
            <a:r>
              <a:rPr lang="zh-CN" altLang="zh-CN" sz="1800" dirty="0"/>
              <a:t>得到保障。</a:t>
            </a:r>
            <a:r>
              <a:rPr lang="en-US" altLang="zh-CN" sz="1800" b="1" dirty="0">
                <a:solidFill>
                  <a:srgbClr val="C00000"/>
                </a:solidFill>
              </a:rPr>
              <a:t>GPL</a:t>
            </a:r>
            <a:r>
              <a:rPr lang="zh-CN" altLang="zh-CN" sz="1800" b="1" dirty="0">
                <a:solidFill>
                  <a:srgbClr val="C00000"/>
                </a:solidFill>
              </a:rPr>
              <a:t>条款规定演绎作品也必须采用</a:t>
            </a:r>
            <a:r>
              <a:rPr lang="en-US" altLang="zh-CN" sz="1800" b="1" dirty="0">
                <a:solidFill>
                  <a:srgbClr val="C00000"/>
                </a:solidFill>
              </a:rPr>
              <a:t>GPL</a:t>
            </a:r>
            <a:r>
              <a:rPr lang="zh-CN" altLang="zh-CN" sz="1800" b="1" dirty="0">
                <a:solidFill>
                  <a:srgbClr val="C00000"/>
                </a:solidFill>
              </a:rPr>
              <a:t>。“演绎作品”通常被解释为包含</a:t>
            </a:r>
            <a:r>
              <a:rPr lang="en-US" altLang="zh-CN" sz="1800" b="1" dirty="0">
                <a:solidFill>
                  <a:srgbClr val="C00000"/>
                </a:solidFill>
              </a:rPr>
              <a:t>GPL</a:t>
            </a:r>
            <a:r>
              <a:rPr lang="zh-CN" altLang="zh-CN" sz="1800" b="1" dirty="0">
                <a:solidFill>
                  <a:srgbClr val="C00000"/>
                </a:solidFill>
              </a:rPr>
              <a:t>代码或动态链接到</a:t>
            </a:r>
            <a:r>
              <a:rPr lang="en-US" altLang="zh-CN" sz="1800" b="1" dirty="0">
                <a:solidFill>
                  <a:srgbClr val="C00000"/>
                </a:solidFill>
              </a:rPr>
              <a:t>GPL</a:t>
            </a:r>
            <a:r>
              <a:rPr lang="zh-CN" altLang="zh-CN" sz="1800" b="1" dirty="0">
                <a:solidFill>
                  <a:srgbClr val="C00000"/>
                </a:solidFill>
              </a:rPr>
              <a:t>库的软件</a:t>
            </a:r>
            <a:r>
              <a:rPr lang="zh-CN" altLang="zh-CN" sz="1800" b="1" dirty="0" smtClean="0">
                <a:solidFill>
                  <a:srgbClr val="C00000"/>
                </a:solidFill>
              </a:rPr>
              <a:t>。</a:t>
            </a:r>
            <a:endParaRPr lang="en-US" altLang="zh-CN" sz="1800" b="1" dirty="0" smtClean="0">
              <a:solidFill>
                <a:srgbClr val="C00000"/>
              </a:solidFill>
            </a:endParaRPr>
          </a:p>
          <a:p>
            <a:pPr marL="118872" indent="457200">
              <a:buNone/>
            </a:pPr>
            <a:endParaRPr lang="en-US" altLang="zh-CN" sz="500" b="1" dirty="0" smtClean="0">
              <a:solidFill>
                <a:srgbClr val="C00000"/>
              </a:solidFill>
            </a:endParaRPr>
          </a:p>
          <a:p>
            <a:pPr marL="118872" indent="457200">
              <a:buNone/>
            </a:pPr>
            <a:r>
              <a:rPr lang="zh-CN" altLang="en-US" sz="1200" i="1" dirty="0" smtClean="0"/>
              <a:t>备注：因此，</a:t>
            </a:r>
            <a:r>
              <a:rPr lang="en-US" altLang="zh-CN" sz="1200" i="1" dirty="0" smtClean="0"/>
              <a:t>GPL </a:t>
            </a:r>
            <a:r>
              <a:rPr lang="zh-CN" altLang="en-US" sz="1200" i="1" dirty="0" smtClean="0"/>
              <a:t>具有</a:t>
            </a:r>
            <a:r>
              <a:rPr lang="zh-CN" altLang="en-US" sz="1200" i="1" dirty="0"/>
              <a:t>“病毒感染”的特性，一旦程序使用了 </a:t>
            </a:r>
            <a:r>
              <a:rPr lang="en-US" altLang="zh-CN" sz="1200" i="1" dirty="0"/>
              <a:t>GPL </a:t>
            </a:r>
            <a:r>
              <a:rPr lang="zh-CN" altLang="en-US" sz="1200" i="1" dirty="0"/>
              <a:t>的模块，本身即被传染，程序必须成为 </a:t>
            </a:r>
            <a:r>
              <a:rPr lang="en-US" altLang="zh-CN" sz="1200" i="1" dirty="0"/>
              <a:t>GPL</a:t>
            </a:r>
            <a:r>
              <a:rPr lang="zh-CN" altLang="en-US" sz="1200" i="1" dirty="0" smtClean="0"/>
              <a:t>。如果主程序与 </a:t>
            </a:r>
            <a:r>
              <a:rPr lang="en-US" altLang="zh-CN" sz="1200" i="1" dirty="0" smtClean="0"/>
              <a:t>GPL </a:t>
            </a:r>
            <a:r>
              <a:rPr lang="zh-CN" altLang="en-US" sz="1200" i="1" dirty="0" smtClean="0"/>
              <a:t>类库是</a:t>
            </a:r>
            <a:r>
              <a:rPr lang="zh-CN" altLang="en-US" sz="1200" b="1" i="1" dirty="0" smtClean="0">
                <a:solidFill>
                  <a:srgbClr val="C00000"/>
                </a:solidFill>
              </a:rPr>
              <a:t>静态链接</a:t>
            </a:r>
            <a:r>
              <a:rPr lang="en-US" altLang="zh-CN" sz="1200" b="1" i="1" dirty="0" smtClean="0">
                <a:solidFill>
                  <a:srgbClr val="C00000"/>
                </a:solidFill>
              </a:rPr>
              <a:t>(Static Link)</a:t>
            </a:r>
            <a:r>
              <a:rPr lang="zh-CN" altLang="en-US" sz="1200" b="1" i="1" dirty="0" smtClean="0">
                <a:solidFill>
                  <a:srgbClr val="C00000"/>
                </a:solidFill>
              </a:rPr>
              <a:t>的关系，业界一般认为主程序必须限定为 </a:t>
            </a:r>
            <a:r>
              <a:rPr lang="en-US" altLang="zh-CN" sz="1200" b="1" i="1" dirty="0" smtClean="0">
                <a:solidFill>
                  <a:srgbClr val="C00000"/>
                </a:solidFill>
              </a:rPr>
              <a:t>GPL</a:t>
            </a:r>
            <a:r>
              <a:rPr lang="zh-CN" altLang="en-US" sz="1200" i="1" dirty="0" smtClean="0"/>
              <a:t>。而对</a:t>
            </a:r>
            <a:r>
              <a:rPr lang="zh-CN" altLang="en-US" sz="1200" i="1" dirty="0"/>
              <a:t>主程序</a:t>
            </a:r>
            <a:r>
              <a:rPr lang="zh-CN" altLang="en-US" sz="1200" b="1" i="1" dirty="0">
                <a:solidFill>
                  <a:srgbClr val="C00000"/>
                </a:solidFill>
              </a:rPr>
              <a:t>动态链接</a:t>
            </a:r>
            <a:r>
              <a:rPr lang="en-US" altLang="zh-CN" sz="1200" b="1" i="1" dirty="0">
                <a:solidFill>
                  <a:srgbClr val="C00000"/>
                </a:solidFill>
              </a:rPr>
              <a:t>(Dynamic Link)GPL</a:t>
            </a:r>
            <a:r>
              <a:rPr lang="zh-CN" altLang="en-US" sz="1200" b="1" i="1" dirty="0">
                <a:solidFill>
                  <a:srgbClr val="C00000"/>
                </a:solidFill>
              </a:rPr>
              <a:t>类库主程序一般认为也必须是</a:t>
            </a:r>
            <a:r>
              <a:rPr lang="en-US" altLang="zh-CN" sz="1200" b="1" i="1" dirty="0">
                <a:solidFill>
                  <a:srgbClr val="C00000"/>
                </a:solidFill>
              </a:rPr>
              <a:t>GPL</a:t>
            </a:r>
            <a:r>
              <a:rPr lang="zh-CN" altLang="en-US" sz="1200" b="1" i="1" dirty="0">
                <a:solidFill>
                  <a:srgbClr val="C00000"/>
                </a:solidFill>
              </a:rPr>
              <a:t>的</a:t>
            </a:r>
            <a:r>
              <a:rPr lang="zh-CN" altLang="en-US" sz="1200" i="1" dirty="0"/>
              <a:t>，若要打赢官司，必须证明主程序与</a:t>
            </a:r>
            <a:r>
              <a:rPr lang="en-US" altLang="zh-CN" sz="1200" i="1" dirty="0"/>
              <a:t>GPL</a:t>
            </a:r>
            <a:r>
              <a:rPr lang="zh-CN" altLang="en-US" sz="1200" i="1" dirty="0"/>
              <a:t>模块之间具有</a:t>
            </a:r>
            <a:r>
              <a:rPr lang="zh-CN" altLang="en-US" sz="1200" b="1" i="1" dirty="0">
                <a:solidFill>
                  <a:srgbClr val="C00000"/>
                </a:solidFill>
              </a:rPr>
              <a:t>“独立性和可区分性”</a:t>
            </a:r>
            <a:r>
              <a:rPr lang="en-US" altLang="zh-CN" sz="1200" b="1" i="1" dirty="0">
                <a:solidFill>
                  <a:srgbClr val="C00000"/>
                </a:solidFill>
              </a:rPr>
              <a:t>(Separate and Independent)</a:t>
            </a:r>
            <a:r>
              <a:rPr lang="zh-CN" altLang="en-US" sz="1200" b="1" i="1" dirty="0">
                <a:solidFill>
                  <a:srgbClr val="C00000"/>
                </a:solidFill>
              </a:rPr>
              <a:t>，才能逃离 </a:t>
            </a:r>
            <a:r>
              <a:rPr lang="en-US" altLang="zh-CN" sz="1200" b="1" i="1" dirty="0">
                <a:solidFill>
                  <a:srgbClr val="C00000"/>
                </a:solidFill>
              </a:rPr>
              <a:t>GPL </a:t>
            </a:r>
            <a:r>
              <a:rPr lang="zh-CN" altLang="en-US" sz="1200" b="1" i="1" dirty="0">
                <a:solidFill>
                  <a:srgbClr val="C00000"/>
                </a:solidFill>
              </a:rPr>
              <a:t>的约束</a:t>
            </a:r>
            <a:r>
              <a:rPr lang="zh-CN" altLang="en-US" sz="1200" i="1" dirty="0"/>
              <a:t>。</a:t>
            </a:r>
            <a:r>
              <a:rPr lang="en-US" altLang="zh-CN" sz="1200" i="1" dirty="0"/>
              <a:t>GPL </a:t>
            </a:r>
            <a:r>
              <a:rPr lang="zh-CN" altLang="en-US" sz="1200" i="1" dirty="0"/>
              <a:t>官方网站上的有这样的 </a:t>
            </a:r>
            <a:r>
              <a:rPr lang="en-US" altLang="zh-CN" sz="1200" i="1" dirty="0"/>
              <a:t>FAQ</a:t>
            </a:r>
            <a:r>
              <a:rPr lang="zh-CN" altLang="en-US" sz="1200" i="1" dirty="0"/>
              <a:t>：</a:t>
            </a:r>
          </a:p>
          <a:p>
            <a:pPr marL="118872" indent="457200">
              <a:buNone/>
            </a:pPr>
            <a:r>
              <a:rPr lang="en-US" altLang="zh-CN" sz="1200" i="1" dirty="0" smtClean="0"/>
              <a:t>If </a:t>
            </a:r>
            <a:r>
              <a:rPr lang="en-US" altLang="zh-CN" sz="1200" i="1" dirty="0"/>
              <a:t>a library is released under the GPL (not the LGPL)</a:t>
            </a:r>
            <a:r>
              <a:rPr lang="zh-CN" altLang="en-US" sz="1200" i="1" dirty="0"/>
              <a:t>， </a:t>
            </a:r>
            <a:r>
              <a:rPr lang="en-US" altLang="zh-CN" sz="1200" i="1" dirty="0"/>
              <a:t>does that mean that any software which uses it has to be under the GPL or a GPL-compatible license? (#</a:t>
            </a:r>
            <a:r>
              <a:rPr lang="en-US" altLang="zh-CN" sz="1200" i="1" dirty="0" err="1"/>
              <a:t>IfLibraryIsGPL</a:t>
            </a:r>
            <a:r>
              <a:rPr lang="en-US" altLang="zh-CN" sz="1200" i="1" dirty="0"/>
              <a:t>)</a:t>
            </a:r>
          </a:p>
          <a:p>
            <a:pPr marL="118872" indent="457200">
              <a:buNone/>
            </a:pPr>
            <a:r>
              <a:rPr lang="en-US" altLang="zh-CN" sz="1200" i="1" dirty="0" smtClean="0"/>
              <a:t>Yes</a:t>
            </a:r>
            <a:r>
              <a:rPr lang="en-US" altLang="zh-CN" sz="1200" i="1" dirty="0"/>
              <a:t>, because the software as it is actually run includes the library</a:t>
            </a:r>
            <a:r>
              <a:rPr lang="zh-CN" altLang="en-US" sz="1200" i="1" dirty="0"/>
              <a:t>。</a:t>
            </a:r>
            <a:endParaRPr lang="zh-CN" altLang="zh-CN" sz="1200" i="1" dirty="0"/>
          </a:p>
        </p:txBody>
      </p:sp>
      <p:sp>
        <p:nvSpPr>
          <p:cNvPr id="3" name="标题 2"/>
          <p:cNvSpPr>
            <a:spLocks noGrp="1"/>
          </p:cNvSpPr>
          <p:nvPr>
            <p:ph type="title"/>
          </p:nvPr>
        </p:nvSpPr>
        <p:spPr/>
        <p:txBody>
          <a:bodyPr/>
          <a:lstStyle/>
          <a:p>
            <a:r>
              <a:rPr lang="zh-CN" altLang="en-US" dirty="0" smtClean="0"/>
              <a:t>许可证及合同</a:t>
            </a:r>
            <a:endParaRPr lang="zh-CN" altLang="en-US" dirty="0"/>
          </a:p>
        </p:txBody>
      </p:sp>
    </p:spTree>
    <p:extLst>
      <p:ext uri="{BB962C8B-B14F-4D97-AF65-F5344CB8AC3E}">
        <p14:creationId xmlns:p14="http://schemas.microsoft.com/office/powerpoint/2010/main" val="41335883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699542"/>
            <a:ext cx="8568952" cy="4101059"/>
          </a:xfrm>
        </p:spPr>
        <p:txBody>
          <a:bodyPr>
            <a:normAutofit/>
          </a:bodyPr>
          <a:lstStyle/>
          <a:p>
            <a:pPr marL="164592" indent="0" algn="ctr">
              <a:lnSpc>
                <a:spcPct val="150000"/>
              </a:lnSpc>
              <a:buNone/>
            </a:pPr>
            <a:r>
              <a:rPr lang="en-US" altLang="zh-CN" b="1" dirty="0" smtClean="0">
                <a:latin typeface="+mn-ea"/>
              </a:rPr>
              <a:t>LGPL</a:t>
            </a:r>
            <a:endParaRPr lang="en-US" altLang="zh-CN" sz="1050" b="1" dirty="0" smtClean="0">
              <a:latin typeface="+mn-ea"/>
            </a:endParaRPr>
          </a:p>
          <a:p>
            <a:pPr marL="118872" indent="457200">
              <a:buNone/>
            </a:pPr>
            <a:r>
              <a:rPr lang="en-US" altLang="zh-CN" sz="2000" dirty="0"/>
              <a:t>GNU Lesser General Public License</a:t>
            </a:r>
            <a:r>
              <a:rPr lang="zh-CN" altLang="en-US" sz="2000" dirty="0"/>
              <a:t>，</a:t>
            </a:r>
            <a:r>
              <a:rPr lang="en-US" altLang="zh-CN" sz="2000" dirty="0"/>
              <a:t>GNU</a:t>
            </a:r>
            <a:r>
              <a:rPr lang="zh-CN" altLang="en-US" sz="2000" dirty="0"/>
              <a:t>宽通用公共许可证，是由自由软件基金会公布的自由软件授权条款。</a:t>
            </a:r>
            <a:r>
              <a:rPr lang="en-US" altLang="zh-CN" sz="2000" dirty="0"/>
              <a:t>GPL</a:t>
            </a:r>
            <a:r>
              <a:rPr lang="zh-CN" altLang="en-US" sz="2000" dirty="0"/>
              <a:t>的变种，</a:t>
            </a:r>
            <a:r>
              <a:rPr lang="en-US" altLang="zh-CN" sz="2000" dirty="0"/>
              <a:t>GNU</a:t>
            </a:r>
            <a:r>
              <a:rPr lang="zh-CN" altLang="en-US" sz="2000" dirty="0"/>
              <a:t>为了得到更多的甚至是商用软件开发商的支持而提出的。</a:t>
            </a:r>
          </a:p>
          <a:p>
            <a:pPr marL="118872" indent="457200">
              <a:buNone/>
            </a:pPr>
            <a:r>
              <a:rPr lang="en-US" altLang="zh-CN" sz="2000" dirty="0"/>
              <a:t>LGPL</a:t>
            </a:r>
            <a:r>
              <a:rPr lang="zh-CN" altLang="en-US" sz="2000" dirty="0"/>
              <a:t>允许企业与软件开发者使用，或将</a:t>
            </a:r>
            <a:r>
              <a:rPr lang="en-US" altLang="zh-CN" sz="2000" dirty="0"/>
              <a:t>LGPL</a:t>
            </a:r>
            <a:r>
              <a:rPr lang="zh-CN" altLang="en-US" sz="2000" dirty="0"/>
              <a:t>授权的软件集成至他们自己的软件内（即使该软件是私有软件也被允许），同时不会受到</a:t>
            </a:r>
            <a:r>
              <a:rPr lang="en-US" altLang="zh-CN" sz="2000" dirty="0" err="1"/>
              <a:t>Copyleft</a:t>
            </a:r>
            <a:r>
              <a:rPr lang="zh-CN" altLang="en-US" sz="2000" dirty="0"/>
              <a:t>特性的许可证强制对软件开源的限制。</a:t>
            </a:r>
            <a:r>
              <a:rPr lang="en-US" altLang="zh-CN" sz="2000" b="1" dirty="0">
                <a:solidFill>
                  <a:srgbClr val="C00000"/>
                </a:solidFill>
              </a:rPr>
              <a:t>LGPL</a:t>
            </a:r>
            <a:r>
              <a:rPr lang="zh-CN" altLang="en-US" sz="2000" b="1" dirty="0">
                <a:solidFill>
                  <a:srgbClr val="C00000"/>
                </a:solidFill>
              </a:rPr>
              <a:t>之项目本身虽然仍有“</a:t>
            </a:r>
            <a:r>
              <a:rPr lang="en-US" altLang="zh-CN" sz="2000" b="1" dirty="0" err="1">
                <a:solidFill>
                  <a:srgbClr val="C00000"/>
                </a:solidFill>
              </a:rPr>
              <a:t>Copyleft</a:t>
            </a:r>
            <a:r>
              <a:rPr lang="en-US" altLang="zh-CN" sz="2000" b="1" dirty="0">
                <a:solidFill>
                  <a:srgbClr val="C00000"/>
                </a:solidFill>
              </a:rPr>
              <a:t>”</a:t>
            </a:r>
            <a:r>
              <a:rPr lang="zh-CN" altLang="en-US" sz="2000" b="1" dirty="0">
                <a:solidFill>
                  <a:srgbClr val="C00000"/>
                </a:solidFill>
              </a:rPr>
              <a:t>之限制条件，但这些限制不感染只链接到本项目的软件。</a:t>
            </a:r>
          </a:p>
        </p:txBody>
      </p:sp>
      <p:sp>
        <p:nvSpPr>
          <p:cNvPr id="3" name="标题 2"/>
          <p:cNvSpPr>
            <a:spLocks noGrp="1"/>
          </p:cNvSpPr>
          <p:nvPr>
            <p:ph type="title"/>
          </p:nvPr>
        </p:nvSpPr>
        <p:spPr/>
        <p:txBody>
          <a:bodyPr/>
          <a:lstStyle/>
          <a:p>
            <a:r>
              <a:rPr lang="zh-CN" altLang="en-US" dirty="0" smtClean="0"/>
              <a:t>许可证及合同</a:t>
            </a:r>
            <a:endParaRPr lang="zh-CN" altLang="en-US" dirty="0"/>
          </a:p>
        </p:txBody>
      </p:sp>
    </p:spTree>
    <p:extLst>
      <p:ext uri="{BB962C8B-B14F-4D97-AF65-F5344CB8AC3E}">
        <p14:creationId xmlns:p14="http://schemas.microsoft.com/office/powerpoint/2010/main" val="16597771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699542"/>
            <a:ext cx="8568952" cy="4101059"/>
          </a:xfrm>
        </p:spPr>
        <p:txBody>
          <a:bodyPr>
            <a:normAutofit/>
          </a:bodyPr>
          <a:lstStyle/>
          <a:p>
            <a:pPr marL="164592" indent="0" algn="ctr">
              <a:lnSpc>
                <a:spcPct val="150000"/>
              </a:lnSpc>
              <a:buNone/>
            </a:pPr>
            <a:r>
              <a:rPr lang="en-US" altLang="zh-CN" b="1" dirty="0" smtClean="0">
                <a:latin typeface="+mn-ea"/>
              </a:rPr>
              <a:t>MPL</a:t>
            </a:r>
            <a:endParaRPr lang="en-US" altLang="zh-CN" sz="1050" b="1" dirty="0" smtClean="0">
              <a:latin typeface="+mn-ea"/>
            </a:endParaRPr>
          </a:p>
          <a:p>
            <a:pPr marL="118872" indent="457200">
              <a:buNone/>
            </a:pPr>
            <a:r>
              <a:rPr lang="en-US" altLang="zh-CN" sz="2000" dirty="0"/>
              <a:t>The Mozilla Public License</a:t>
            </a:r>
            <a:r>
              <a:rPr lang="zh-CN" altLang="en-US" sz="2000" dirty="0"/>
              <a:t>，</a:t>
            </a:r>
            <a:r>
              <a:rPr lang="en-US" altLang="zh-CN" sz="2000" dirty="0"/>
              <a:t>Mozilla</a:t>
            </a:r>
            <a:r>
              <a:rPr lang="zh-CN" altLang="en-US" sz="2000" dirty="0"/>
              <a:t>公共许可证，是个自由、开源、详细的软件许可证，由</a:t>
            </a:r>
            <a:r>
              <a:rPr lang="en-US" altLang="zh-CN" sz="2000" dirty="0"/>
              <a:t>Mozilla</a:t>
            </a:r>
            <a:r>
              <a:rPr lang="zh-CN" altLang="en-US" sz="2000" dirty="0"/>
              <a:t>基金会开发并维护。</a:t>
            </a:r>
          </a:p>
          <a:p>
            <a:pPr marL="118872" indent="457200">
              <a:buNone/>
            </a:pPr>
            <a:r>
              <a:rPr lang="en-US" altLang="zh-CN" sz="2000" dirty="0"/>
              <a:t>MPL</a:t>
            </a:r>
            <a:r>
              <a:rPr lang="zh-CN" altLang="en-US" sz="2000" dirty="0"/>
              <a:t>允许在其授权下的源代码与其他授权的文件进行混合，包括私有许可证。但在</a:t>
            </a:r>
            <a:r>
              <a:rPr lang="en-US" altLang="zh-CN" sz="2000" dirty="0"/>
              <a:t>MPL</a:t>
            </a:r>
            <a:r>
              <a:rPr lang="zh-CN" altLang="en-US" sz="2000" dirty="0"/>
              <a:t>授权下的代码文件必须保持</a:t>
            </a:r>
            <a:r>
              <a:rPr lang="en-US" altLang="zh-CN" sz="2000" dirty="0"/>
              <a:t>MPL</a:t>
            </a:r>
            <a:r>
              <a:rPr lang="zh-CN" altLang="en-US" sz="2000" dirty="0"/>
              <a:t>授权，并且保持开源。这样的条款让</a:t>
            </a:r>
            <a:r>
              <a:rPr lang="en-US" altLang="zh-CN" sz="2000" dirty="0"/>
              <a:t>MPL</a:t>
            </a:r>
            <a:r>
              <a:rPr lang="zh-CN" altLang="en-US" sz="2000" dirty="0"/>
              <a:t>既不像</a:t>
            </a:r>
            <a:r>
              <a:rPr lang="en-US" altLang="zh-CN" sz="2000" dirty="0"/>
              <a:t>MIT</a:t>
            </a:r>
            <a:r>
              <a:rPr lang="zh-CN" altLang="en-US" sz="2000" dirty="0"/>
              <a:t>和</a:t>
            </a:r>
            <a:r>
              <a:rPr lang="en-US" altLang="zh-CN" sz="2000" dirty="0"/>
              <a:t>BSD</a:t>
            </a:r>
            <a:r>
              <a:rPr lang="zh-CN" altLang="en-US" sz="2000" dirty="0"/>
              <a:t>那样允许派生作品完全转化为私有，也不像</a:t>
            </a:r>
            <a:r>
              <a:rPr lang="en-US" altLang="zh-CN" sz="2000" dirty="0"/>
              <a:t>GPL</a:t>
            </a:r>
            <a:r>
              <a:rPr lang="zh-CN" altLang="en-US" sz="2000" dirty="0"/>
              <a:t>那样要求所有的派生作品，包括新的组件在内，全部必须保持</a:t>
            </a:r>
            <a:r>
              <a:rPr lang="en-US" altLang="zh-CN" sz="2000" dirty="0"/>
              <a:t>GPL</a:t>
            </a:r>
            <a:r>
              <a:rPr lang="zh-CN" altLang="en-US" sz="2000" dirty="0"/>
              <a:t>。</a:t>
            </a:r>
            <a:r>
              <a:rPr lang="zh-CN" altLang="en-US" sz="2000" b="1" dirty="0">
                <a:solidFill>
                  <a:srgbClr val="C00000"/>
                </a:solidFill>
              </a:rPr>
              <a:t>通过允许在派生项目中存在私有模块，同时保证核心文件的开源，</a:t>
            </a:r>
            <a:r>
              <a:rPr lang="en-US" altLang="zh-CN" sz="2000" b="1" dirty="0">
                <a:solidFill>
                  <a:srgbClr val="C00000"/>
                </a:solidFill>
              </a:rPr>
              <a:t>MPL</a:t>
            </a:r>
            <a:r>
              <a:rPr lang="zh-CN" altLang="en-US" sz="2000" b="1" dirty="0">
                <a:solidFill>
                  <a:srgbClr val="C00000"/>
                </a:solidFill>
              </a:rPr>
              <a:t>同时激励了商业及开源社区来参与帮助开发核心软件。</a:t>
            </a:r>
          </a:p>
        </p:txBody>
      </p:sp>
      <p:sp>
        <p:nvSpPr>
          <p:cNvPr id="3" name="标题 2"/>
          <p:cNvSpPr>
            <a:spLocks noGrp="1"/>
          </p:cNvSpPr>
          <p:nvPr>
            <p:ph type="title"/>
          </p:nvPr>
        </p:nvSpPr>
        <p:spPr/>
        <p:txBody>
          <a:bodyPr/>
          <a:lstStyle/>
          <a:p>
            <a:r>
              <a:rPr lang="zh-CN" altLang="en-US" dirty="0" smtClean="0"/>
              <a:t>许可证及合同</a:t>
            </a:r>
            <a:endParaRPr lang="zh-CN" altLang="en-US" dirty="0"/>
          </a:p>
        </p:txBody>
      </p:sp>
    </p:spTree>
    <p:extLst>
      <p:ext uri="{BB962C8B-B14F-4D97-AF65-F5344CB8AC3E}">
        <p14:creationId xmlns:p14="http://schemas.microsoft.com/office/powerpoint/2010/main" val="22456883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699542"/>
            <a:ext cx="8568952" cy="4101059"/>
          </a:xfrm>
        </p:spPr>
        <p:txBody>
          <a:bodyPr>
            <a:normAutofit/>
          </a:bodyPr>
          <a:lstStyle/>
          <a:p>
            <a:pPr marL="164592" indent="0" algn="ctr">
              <a:lnSpc>
                <a:spcPct val="150000"/>
              </a:lnSpc>
              <a:buNone/>
            </a:pPr>
            <a:r>
              <a:rPr lang="en-US" altLang="zh-CN" b="1" dirty="0" smtClean="0">
                <a:latin typeface="+mn-ea"/>
              </a:rPr>
              <a:t>Apache License</a:t>
            </a:r>
            <a:endParaRPr lang="en-US" altLang="zh-CN" sz="1050" b="1" dirty="0" smtClean="0">
              <a:latin typeface="+mn-ea"/>
            </a:endParaRPr>
          </a:p>
          <a:p>
            <a:pPr marL="118872" indent="457200">
              <a:buNone/>
            </a:pPr>
            <a:r>
              <a:rPr lang="en-US" altLang="zh-CN" sz="2000" dirty="0"/>
              <a:t>Apache</a:t>
            </a:r>
            <a:r>
              <a:rPr lang="zh-CN" altLang="en-US" sz="2000" dirty="0"/>
              <a:t>软件基金会发布的自由软件许可证。</a:t>
            </a:r>
            <a:r>
              <a:rPr lang="en-US" altLang="zh-CN" sz="2000" dirty="0"/>
              <a:t>Apache</a:t>
            </a:r>
            <a:r>
              <a:rPr lang="zh-CN" altLang="en-US" sz="2000" dirty="0"/>
              <a:t>许可证要求被授权者保留版权和放弃权利的声明，但它不是一个反版权的许可证。</a:t>
            </a:r>
            <a:r>
              <a:rPr lang="zh-CN" altLang="en-US" sz="2000" b="1" dirty="0">
                <a:solidFill>
                  <a:srgbClr val="C00000"/>
                </a:solidFill>
              </a:rPr>
              <a:t>该协议鼓励代码共享和尊重原作者的著作权，同样允许代码修改，再发布</a:t>
            </a:r>
            <a:r>
              <a:rPr lang="en-US" altLang="zh-CN" sz="2000" b="1" dirty="0">
                <a:solidFill>
                  <a:srgbClr val="C00000"/>
                </a:solidFill>
              </a:rPr>
              <a:t>(</a:t>
            </a:r>
            <a:r>
              <a:rPr lang="zh-CN" altLang="en-US" sz="2000" b="1" dirty="0">
                <a:solidFill>
                  <a:srgbClr val="C00000"/>
                </a:solidFill>
              </a:rPr>
              <a:t>作为开源或商业软件</a:t>
            </a:r>
            <a:r>
              <a:rPr lang="en-US" altLang="zh-CN" sz="2000" b="1" dirty="0">
                <a:solidFill>
                  <a:srgbClr val="C00000"/>
                </a:solidFill>
              </a:rPr>
              <a:t>)</a:t>
            </a:r>
            <a:r>
              <a:rPr lang="zh-CN" altLang="en-US" sz="2000" b="1" dirty="0" smtClean="0">
                <a:solidFill>
                  <a:srgbClr val="C00000"/>
                </a:solidFill>
              </a:rPr>
              <a:t>。</a:t>
            </a:r>
            <a:endParaRPr lang="en-US" altLang="zh-CN" sz="2000" b="1" dirty="0" smtClean="0">
              <a:solidFill>
                <a:srgbClr val="C00000"/>
              </a:solidFill>
            </a:endParaRPr>
          </a:p>
          <a:p>
            <a:pPr marL="164592" lvl="0" indent="0" algn="ctr">
              <a:lnSpc>
                <a:spcPct val="150000"/>
              </a:lnSpc>
              <a:buNone/>
            </a:pPr>
            <a:r>
              <a:rPr lang="en-US" altLang="zh-CN" b="1" dirty="0">
                <a:latin typeface="+mn-ea"/>
              </a:rPr>
              <a:t>BSD</a:t>
            </a:r>
          </a:p>
          <a:p>
            <a:pPr marL="118872" indent="457200">
              <a:buNone/>
            </a:pPr>
            <a:r>
              <a:rPr lang="en-US" altLang="zh-CN" sz="2000" dirty="0" smtClean="0"/>
              <a:t>Berkeley </a:t>
            </a:r>
            <a:r>
              <a:rPr lang="en-US" altLang="zh-CN" sz="2000" dirty="0"/>
              <a:t>Software Distribution license</a:t>
            </a:r>
            <a:r>
              <a:rPr lang="zh-CN" altLang="zh-CN" sz="2000" dirty="0"/>
              <a:t>，</a:t>
            </a:r>
            <a:r>
              <a:rPr lang="en-US" altLang="zh-CN" sz="2000" dirty="0"/>
              <a:t>BSD</a:t>
            </a:r>
            <a:r>
              <a:rPr lang="zh-CN" altLang="zh-CN" sz="2000" dirty="0"/>
              <a:t>许可证比较宽松，甚至跟公有领域更为接近。</a:t>
            </a:r>
            <a:r>
              <a:rPr lang="en-US" altLang="zh-CN" sz="2000" b="1" dirty="0">
                <a:solidFill>
                  <a:srgbClr val="C00000"/>
                </a:solidFill>
              </a:rPr>
              <a:t>BSD</a:t>
            </a:r>
            <a:r>
              <a:rPr lang="zh-CN" altLang="zh-CN" sz="2000" b="1" dirty="0">
                <a:solidFill>
                  <a:srgbClr val="C00000"/>
                </a:solidFill>
              </a:rPr>
              <a:t>许可证被认为是</a:t>
            </a:r>
            <a:r>
              <a:rPr lang="en-US" altLang="zh-CN" sz="2000" b="1" dirty="0" err="1">
                <a:solidFill>
                  <a:srgbClr val="C00000"/>
                </a:solidFill>
              </a:rPr>
              <a:t>copycenter</a:t>
            </a:r>
            <a:r>
              <a:rPr lang="zh-CN" altLang="zh-CN" sz="2000" b="1" dirty="0">
                <a:solidFill>
                  <a:srgbClr val="C00000"/>
                </a:solidFill>
              </a:rPr>
              <a:t>（中间版权）</a:t>
            </a:r>
            <a:r>
              <a:rPr lang="en-US" altLang="zh-CN" sz="2000" b="1" dirty="0">
                <a:solidFill>
                  <a:srgbClr val="C00000"/>
                </a:solidFill>
              </a:rPr>
              <a:t>,</a:t>
            </a:r>
            <a:r>
              <a:rPr lang="zh-CN" altLang="zh-CN" sz="2000" b="1" dirty="0">
                <a:solidFill>
                  <a:srgbClr val="C00000"/>
                </a:solidFill>
              </a:rPr>
              <a:t>其后续版本可以选择要继续是</a:t>
            </a:r>
            <a:r>
              <a:rPr lang="en-US" altLang="zh-CN" sz="2000" b="1" dirty="0">
                <a:solidFill>
                  <a:srgbClr val="C00000"/>
                </a:solidFill>
              </a:rPr>
              <a:t>BSD</a:t>
            </a:r>
            <a:r>
              <a:rPr lang="zh-CN" altLang="zh-CN" sz="2000" b="1" dirty="0">
                <a:solidFill>
                  <a:srgbClr val="C00000"/>
                </a:solidFill>
              </a:rPr>
              <a:t>或其他自由软件条款或封闭软件</a:t>
            </a:r>
            <a:r>
              <a:rPr lang="zh-CN" altLang="zh-CN" sz="2000" b="1" dirty="0" smtClean="0">
                <a:solidFill>
                  <a:srgbClr val="C00000"/>
                </a:solidFill>
              </a:rPr>
              <a:t>等。</a:t>
            </a:r>
            <a:r>
              <a:rPr lang="zh-CN" altLang="en-US" sz="2000" dirty="0"/>
              <a:t>注意：如果再发布的产品中包含源代码，则在源代码中必须带有原来代码中的</a:t>
            </a:r>
            <a:r>
              <a:rPr lang="en-US" altLang="zh-CN" sz="2000" dirty="0"/>
              <a:t>BSD</a:t>
            </a:r>
            <a:r>
              <a:rPr lang="zh-CN" altLang="en-US" sz="2000" dirty="0"/>
              <a:t>协议。</a:t>
            </a:r>
            <a:endParaRPr lang="zh-CN" altLang="zh-CN" sz="2000" dirty="0" smtClean="0"/>
          </a:p>
        </p:txBody>
      </p:sp>
      <p:sp>
        <p:nvSpPr>
          <p:cNvPr id="3" name="标题 2"/>
          <p:cNvSpPr>
            <a:spLocks noGrp="1"/>
          </p:cNvSpPr>
          <p:nvPr>
            <p:ph type="title"/>
          </p:nvPr>
        </p:nvSpPr>
        <p:spPr/>
        <p:txBody>
          <a:bodyPr/>
          <a:lstStyle/>
          <a:p>
            <a:r>
              <a:rPr lang="zh-CN" altLang="en-US" dirty="0" smtClean="0"/>
              <a:t>许可证及合同</a:t>
            </a:r>
            <a:endParaRPr lang="zh-CN" altLang="en-US" dirty="0"/>
          </a:p>
        </p:txBody>
      </p:sp>
    </p:spTree>
    <p:extLst>
      <p:ext uri="{BB962C8B-B14F-4D97-AF65-F5344CB8AC3E}">
        <p14:creationId xmlns:p14="http://schemas.microsoft.com/office/powerpoint/2010/main" val="41037091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699542"/>
            <a:ext cx="8568952" cy="4392488"/>
          </a:xfrm>
        </p:spPr>
        <p:txBody>
          <a:bodyPr>
            <a:normAutofit fontScale="92500" lnSpcReduction="10000"/>
          </a:bodyPr>
          <a:lstStyle/>
          <a:p>
            <a:pPr marL="164592" indent="0" algn="ctr">
              <a:lnSpc>
                <a:spcPct val="150000"/>
              </a:lnSpc>
              <a:buNone/>
            </a:pPr>
            <a:r>
              <a:rPr lang="en-US" altLang="zh-CN" b="1" dirty="0" smtClean="0">
                <a:latin typeface="+mn-ea"/>
              </a:rPr>
              <a:t>MIT</a:t>
            </a:r>
          </a:p>
          <a:p>
            <a:pPr marL="118872" indent="457200">
              <a:buNone/>
            </a:pPr>
            <a:r>
              <a:rPr lang="en-US" altLang="zh-CN" sz="2000" dirty="0"/>
              <a:t>MIT</a:t>
            </a:r>
            <a:r>
              <a:rPr lang="zh-CN" altLang="en-US" sz="2000" dirty="0"/>
              <a:t>许可协议之名源自麻省理工学院（</a:t>
            </a:r>
            <a:r>
              <a:rPr lang="en-US" altLang="zh-CN" sz="2000" dirty="0"/>
              <a:t>Massachusetts Institute of Technology, MIT</a:t>
            </a:r>
            <a:r>
              <a:rPr lang="zh-CN" altLang="en-US" sz="2000" dirty="0"/>
              <a:t>），又称“</a:t>
            </a:r>
            <a:r>
              <a:rPr lang="en-US" altLang="zh-CN" sz="2000" dirty="0"/>
              <a:t>X</a:t>
            </a:r>
            <a:r>
              <a:rPr lang="zh-CN" altLang="en-US" sz="2000" dirty="0"/>
              <a:t>许可协议”（</a:t>
            </a:r>
            <a:r>
              <a:rPr lang="en-US" altLang="zh-CN" sz="2000" dirty="0"/>
              <a:t>X License</a:t>
            </a:r>
            <a:r>
              <a:rPr lang="zh-CN" altLang="en-US" sz="2000" dirty="0"/>
              <a:t>）或“</a:t>
            </a:r>
            <a:r>
              <a:rPr lang="en-US" altLang="zh-CN" sz="2000" dirty="0"/>
              <a:t>X11</a:t>
            </a:r>
            <a:r>
              <a:rPr lang="zh-CN" altLang="en-US" sz="2000" dirty="0"/>
              <a:t>许可协议”（</a:t>
            </a:r>
            <a:r>
              <a:rPr lang="en-US" altLang="zh-CN" sz="2000" dirty="0"/>
              <a:t>X11 License</a:t>
            </a:r>
            <a:r>
              <a:rPr lang="zh-CN" altLang="en-US" sz="2000" dirty="0"/>
              <a:t>）。非</a:t>
            </a:r>
            <a:r>
              <a:rPr lang="en-US" altLang="zh-CN" sz="2000" dirty="0" err="1"/>
              <a:t>copyleft</a:t>
            </a:r>
            <a:r>
              <a:rPr lang="zh-CN" altLang="en-US" sz="2000" dirty="0"/>
              <a:t>的自由软件许可协议条款，允许在自由及开放源代码软件或非自由软件（</a:t>
            </a:r>
            <a:r>
              <a:rPr lang="en-US" altLang="zh-CN" sz="2000" dirty="0"/>
              <a:t>proprietary software</a:t>
            </a:r>
            <a:r>
              <a:rPr lang="zh-CN" altLang="en-US" sz="2000" dirty="0"/>
              <a:t>）所使用。</a:t>
            </a:r>
          </a:p>
          <a:p>
            <a:pPr marL="118872" indent="457200">
              <a:buNone/>
            </a:pPr>
            <a:r>
              <a:rPr lang="zh-CN" altLang="en-US" sz="2000" dirty="0"/>
              <a:t>被授权人有权利使用、复制、修改、合并、出版发布、散布、再授权或贩售软件及软件的副本，及授予被供应人同等权利，</a:t>
            </a:r>
            <a:r>
              <a:rPr lang="zh-CN" altLang="en-US" sz="2000" b="1" dirty="0">
                <a:solidFill>
                  <a:srgbClr val="C00000"/>
                </a:solidFill>
              </a:rPr>
              <a:t>惟服从以下义务：在软件和软件的所有副本中都必须包含</a:t>
            </a:r>
            <a:r>
              <a:rPr lang="zh-CN" altLang="en-US" sz="2000" b="1" dirty="0" smtClean="0">
                <a:solidFill>
                  <a:srgbClr val="C00000"/>
                </a:solidFill>
              </a:rPr>
              <a:t>以上版权</a:t>
            </a:r>
            <a:r>
              <a:rPr lang="zh-CN" altLang="en-US" sz="2000" b="1" dirty="0">
                <a:solidFill>
                  <a:srgbClr val="C00000"/>
                </a:solidFill>
              </a:rPr>
              <a:t>声明和本许可声明</a:t>
            </a:r>
            <a:r>
              <a:rPr lang="zh-CN" altLang="en-US" sz="2000" b="1" dirty="0" smtClean="0">
                <a:solidFill>
                  <a:srgbClr val="C00000"/>
                </a:solidFill>
              </a:rPr>
              <a:t>。</a:t>
            </a:r>
            <a:endParaRPr lang="en-US" altLang="zh-CN" sz="2000" b="1" dirty="0" smtClean="0">
              <a:solidFill>
                <a:srgbClr val="C00000"/>
              </a:solidFill>
            </a:endParaRPr>
          </a:p>
          <a:p>
            <a:pPr marL="164592" lvl="0" indent="0" algn="ctr">
              <a:lnSpc>
                <a:spcPct val="150000"/>
              </a:lnSpc>
              <a:buNone/>
            </a:pPr>
            <a:r>
              <a:rPr lang="zh-CN" altLang="zh-CN" b="1" dirty="0">
                <a:latin typeface="+mn-ea"/>
              </a:rPr>
              <a:t>公有</a:t>
            </a:r>
            <a:r>
              <a:rPr lang="zh-CN" altLang="zh-CN" b="1" dirty="0" smtClean="0">
                <a:latin typeface="+mn-ea"/>
              </a:rPr>
              <a:t>领域</a:t>
            </a:r>
            <a:r>
              <a:rPr lang="zh-CN" altLang="en-US" b="1" dirty="0" smtClean="0">
                <a:latin typeface="+mn-ea"/>
              </a:rPr>
              <a:t>（</a:t>
            </a:r>
            <a:r>
              <a:rPr lang="en-US" altLang="zh-CN" b="1" dirty="0">
                <a:latin typeface="+mn-ea"/>
              </a:rPr>
              <a:t>Public Domain</a:t>
            </a:r>
            <a:r>
              <a:rPr lang="zh-CN" altLang="en-US" b="1" dirty="0" smtClean="0">
                <a:latin typeface="+mn-ea"/>
              </a:rPr>
              <a:t>）</a:t>
            </a:r>
            <a:endParaRPr lang="en-US" altLang="zh-CN" b="1" dirty="0" smtClean="0">
              <a:latin typeface="+mn-ea"/>
            </a:endParaRPr>
          </a:p>
          <a:p>
            <a:pPr marL="118872" indent="457200">
              <a:buNone/>
            </a:pPr>
            <a:r>
              <a:rPr lang="zh-CN" altLang="zh-CN" sz="2000" dirty="0"/>
              <a:t>人类的一部分作品与一部分知识的总汇，可以包括文章、艺术品、音乐、科学理论、发明等等。对于领域内的知识财产，任何个人或团体都不具所有权益（所有权益通常由版权或专利体现）。</a:t>
            </a:r>
            <a:r>
              <a:rPr lang="zh-CN" altLang="zh-CN" sz="2000" b="1" dirty="0">
                <a:solidFill>
                  <a:srgbClr val="C00000"/>
                </a:solidFill>
              </a:rPr>
              <a:t>这些知识发明属于公有文化遗产，任何人可以不受限制地使用和加工它们（此处不考虑有关安全、出口等的法律）。</a:t>
            </a:r>
          </a:p>
          <a:p>
            <a:pPr marL="164592" lvl="0" indent="0" algn="ctr">
              <a:lnSpc>
                <a:spcPct val="150000"/>
              </a:lnSpc>
              <a:buNone/>
            </a:pPr>
            <a:endParaRPr lang="zh-CN" altLang="zh-CN" b="1" dirty="0">
              <a:latin typeface="+mn-ea"/>
            </a:endParaRPr>
          </a:p>
          <a:p>
            <a:pPr marL="118872" indent="457200">
              <a:buNone/>
            </a:pPr>
            <a:endParaRPr lang="zh-CN" altLang="en-US" sz="2000" b="1" dirty="0">
              <a:solidFill>
                <a:srgbClr val="C00000"/>
              </a:solidFill>
            </a:endParaRPr>
          </a:p>
        </p:txBody>
      </p:sp>
      <p:sp>
        <p:nvSpPr>
          <p:cNvPr id="3" name="标题 2"/>
          <p:cNvSpPr>
            <a:spLocks noGrp="1"/>
          </p:cNvSpPr>
          <p:nvPr>
            <p:ph type="title"/>
          </p:nvPr>
        </p:nvSpPr>
        <p:spPr/>
        <p:txBody>
          <a:bodyPr/>
          <a:lstStyle/>
          <a:p>
            <a:r>
              <a:rPr lang="zh-CN" altLang="en-US" dirty="0" smtClean="0"/>
              <a:t>许可证及合同</a:t>
            </a:r>
            <a:endParaRPr lang="zh-CN" altLang="en-US" dirty="0"/>
          </a:p>
        </p:txBody>
      </p:sp>
    </p:spTree>
    <p:extLst>
      <p:ext uri="{BB962C8B-B14F-4D97-AF65-F5344CB8AC3E}">
        <p14:creationId xmlns:p14="http://schemas.microsoft.com/office/powerpoint/2010/main" val="11915636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以上常见开源软件许可证</a:t>
            </a:r>
            <a:r>
              <a:rPr lang="zh-CN" altLang="en-US" dirty="0" smtClean="0"/>
              <a:t>比较</a:t>
            </a:r>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2760649899"/>
              </p:ext>
            </p:extLst>
          </p:nvPr>
        </p:nvGraphicFramePr>
        <p:xfrm>
          <a:off x="683568" y="987574"/>
          <a:ext cx="7632849" cy="3456385"/>
        </p:xfrm>
        <a:graphic>
          <a:graphicData uri="http://schemas.openxmlformats.org/drawingml/2006/table">
            <a:tbl>
              <a:tblPr firstRow="1" bandRow="1">
                <a:tableStyleId>{5C22544A-7EE6-4342-B048-85BDC9FD1C3A}</a:tableStyleId>
              </a:tblPr>
              <a:tblGrid>
                <a:gridCol w="1872208"/>
                <a:gridCol w="936104"/>
                <a:gridCol w="1008112"/>
                <a:gridCol w="936104"/>
                <a:gridCol w="936104"/>
                <a:gridCol w="936104"/>
                <a:gridCol w="1008113"/>
              </a:tblGrid>
              <a:tr h="414652">
                <a:tc>
                  <a:txBody>
                    <a:bodyPr/>
                    <a:lstStyle/>
                    <a:p>
                      <a:pPr algn="ctr">
                        <a:spcBef>
                          <a:spcPts val="600"/>
                        </a:spcBef>
                        <a:spcAft>
                          <a:spcPts val="600"/>
                        </a:spcAft>
                      </a:pPr>
                      <a:r>
                        <a:rPr lang="en-US" sz="1200" kern="100" dirty="0">
                          <a:effectLst/>
                        </a:rPr>
                        <a:t> </a:t>
                      </a:r>
                      <a:endParaRPr lang="zh-CN" sz="1200" kern="100" dirty="0">
                        <a:effectLst/>
                        <a:latin typeface="Times New Roman"/>
                        <a:ea typeface="宋体"/>
                      </a:endParaRPr>
                    </a:p>
                  </a:txBody>
                  <a:tcPr marL="68580" marR="68580" marT="0" marB="0" anchor="ctr"/>
                </a:tc>
                <a:tc>
                  <a:txBody>
                    <a:bodyPr/>
                    <a:lstStyle/>
                    <a:p>
                      <a:pPr algn="ctr">
                        <a:spcBef>
                          <a:spcPts val="600"/>
                        </a:spcBef>
                        <a:spcAft>
                          <a:spcPts val="600"/>
                        </a:spcAft>
                      </a:pPr>
                      <a:r>
                        <a:rPr lang="en-US" sz="1200" kern="100">
                          <a:effectLst/>
                        </a:rPr>
                        <a:t>GPL</a:t>
                      </a:r>
                      <a:endParaRPr lang="zh-CN" sz="1200" kern="100">
                        <a:effectLst/>
                        <a:latin typeface="Times New Roman"/>
                        <a:ea typeface="宋体"/>
                      </a:endParaRPr>
                    </a:p>
                  </a:txBody>
                  <a:tcPr marL="68580" marR="68580" marT="0" marB="0" anchor="ctr"/>
                </a:tc>
                <a:tc>
                  <a:txBody>
                    <a:bodyPr/>
                    <a:lstStyle/>
                    <a:p>
                      <a:pPr algn="ctr">
                        <a:spcBef>
                          <a:spcPts val="600"/>
                        </a:spcBef>
                        <a:spcAft>
                          <a:spcPts val="600"/>
                        </a:spcAft>
                      </a:pPr>
                      <a:r>
                        <a:rPr lang="en-US" sz="1200" kern="100">
                          <a:effectLst/>
                        </a:rPr>
                        <a:t>LGPL</a:t>
                      </a:r>
                      <a:endParaRPr lang="zh-CN" sz="1200" kern="100">
                        <a:effectLst/>
                        <a:latin typeface="Times New Roman"/>
                        <a:ea typeface="宋体"/>
                      </a:endParaRPr>
                    </a:p>
                  </a:txBody>
                  <a:tcPr marL="68580" marR="68580" marT="0" marB="0" anchor="ctr"/>
                </a:tc>
                <a:tc>
                  <a:txBody>
                    <a:bodyPr/>
                    <a:lstStyle/>
                    <a:p>
                      <a:pPr algn="ctr">
                        <a:spcBef>
                          <a:spcPts val="600"/>
                        </a:spcBef>
                        <a:spcAft>
                          <a:spcPts val="600"/>
                        </a:spcAft>
                      </a:pPr>
                      <a:r>
                        <a:rPr lang="en-US" sz="1200" kern="100">
                          <a:effectLst/>
                        </a:rPr>
                        <a:t>MPL</a:t>
                      </a:r>
                      <a:endParaRPr lang="zh-CN" sz="1200" kern="100">
                        <a:effectLst/>
                        <a:latin typeface="Times New Roman"/>
                        <a:ea typeface="宋体"/>
                      </a:endParaRPr>
                    </a:p>
                  </a:txBody>
                  <a:tcPr marL="68580" marR="68580" marT="0" marB="0" anchor="ctr"/>
                </a:tc>
                <a:tc>
                  <a:txBody>
                    <a:bodyPr/>
                    <a:lstStyle/>
                    <a:p>
                      <a:pPr algn="ctr">
                        <a:spcBef>
                          <a:spcPts val="600"/>
                        </a:spcBef>
                        <a:spcAft>
                          <a:spcPts val="600"/>
                        </a:spcAft>
                      </a:pPr>
                      <a:r>
                        <a:rPr lang="en-US" sz="1200" kern="100">
                          <a:effectLst/>
                        </a:rPr>
                        <a:t>Apache</a:t>
                      </a:r>
                      <a:endParaRPr lang="zh-CN" sz="1200" kern="100">
                        <a:effectLst/>
                        <a:latin typeface="Times New Roman"/>
                        <a:ea typeface="宋体"/>
                      </a:endParaRPr>
                    </a:p>
                  </a:txBody>
                  <a:tcPr marL="68580" marR="68580" marT="0" marB="0" anchor="ctr"/>
                </a:tc>
                <a:tc>
                  <a:txBody>
                    <a:bodyPr/>
                    <a:lstStyle/>
                    <a:p>
                      <a:pPr algn="ctr">
                        <a:spcBef>
                          <a:spcPts val="600"/>
                        </a:spcBef>
                        <a:spcAft>
                          <a:spcPts val="600"/>
                        </a:spcAft>
                      </a:pPr>
                      <a:r>
                        <a:rPr lang="en-US" sz="1200" kern="100">
                          <a:effectLst/>
                        </a:rPr>
                        <a:t>BSD</a:t>
                      </a:r>
                      <a:endParaRPr lang="zh-CN" sz="1200" kern="100">
                        <a:effectLst/>
                        <a:latin typeface="Times New Roman"/>
                        <a:ea typeface="宋体"/>
                      </a:endParaRPr>
                    </a:p>
                  </a:txBody>
                  <a:tcPr marL="68580" marR="68580" marT="0" marB="0" anchor="ctr"/>
                </a:tc>
                <a:tc>
                  <a:txBody>
                    <a:bodyPr/>
                    <a:lstStyle/>
                    <a:p>
                      <a:pPr algn="ctr">
                        <a:spcBef>
                          <a:spcPts val="600"/>
                        </a:spcBef>
                        <a:spcAft>
                          <a:spcPts val="600"/>
                        </a:spcAft>
                      </a:pPr>
                      <a:r>
                        <a:rPr lang="en-US" sz="1200" kern="100" dirty="0">
                          <a:effectLst/>
                        </a:rPr>
                        <a:t>MIT</a:t>
                      </a:r>
                      <a:endParaRPr lang="zh-CN" sz="1200" kern="100" dirty="0">
                        <a:effectLst/>
                        <a:latin typeface="Times New Roman"/>
                        <a:ea typeface="宋体"/>
                      </a:endParaRPr>
                    </a:p>
                  </a:txBody>
                  <a:tcPr marL="68580" marR="68580" marT="0" marB="0" anchor="ctr"/>
                </a:tc>
              </a:tr>
              <a:tr h="715702">
                <a:tc>
                  <a:txBody>
                    <a:bodyPr/>
                    <a:lstStyle/>
                    <a:p>
                      <a:pPr algn="l">
                        <a:spcBef>
                          <a:spcPts val="600"/>
                        </a:spcBef>
                        <a:spcAft>
                          <a:spcPts val="600"/>
                        </a:spcAft>
                      </a:pPr>
                      <a:r>
                        <a:rPr lang="zh-CN" sz="1200" kern="100">
                          <a:effectLst/>
                        </a:rPr>
                        <a:t>不受限制的阅读、使用、修改及发布源代码</a:t>
                      </a:r>
                      <a:endParaRPr lang="zh-CN" sz="1200" kern="100">
                        <a:effectLst/>
                        <a:latin typeface="Times New Roman"/>
                        <a:ea typeface="宋体"/>
                      </a:endParaRPr>
                    </a:p>
                  </a:txBody>
                  <a:tcPr marL="68580" marR="68580" marT="0" marB="0" anchor="ctr"/>
                </a:tc>
                <a:tc>
                  <a:txBody>
                    <a:bodyPr/>
                    <a:lstStyle/>
                    <a:p>
                      <a:pPr algn="ctr">
                        <a:spcBef>
                          <a:spcPts val="600"/>
                        </a:spcBef>
                        <a:spcAft>
                          <a:spcPts val="600"/>
                        </a:spcAft>
                      </a:pPr>
                      <a:r>
                        <a:rPr lang="zh-CN" sz="1200" kern="100" dirty="0">
                          <a:effectLst/>
                        </a:rPr>
                        <a:t>√</a:t>
                      </a:r>
                      <a:endParaRPr lang="zh-CN" sz="1200" kern="100" dirty="0">
                        <a:effectLst/>
                        <a:latin typeface="Times New Roman"/>
                        <a:ea typeface="宋体"/>
                      </a:endParaRPr>
                    </a:p>
                  </a:txBody>
                  <a:tcPr marL="68580" marR="68580" marT="0" marB="0" anchor="ctr"/>
                </a:tc>
                <a:tc>
                  <a:txBody>
                    <a:bodyPr/>
                    <a:lstStyle/>
                    <a:p>
                      <a:pPr algn="ctr">
                        <a:spcBef>
                          <a:spcPts val="600"/>
                        </a:spcBef>
                        <a:spcAft>
                          <a:spcPts val="600"/>
                        </a:spcAft>
                      </a:pPr>
                      <a:r>
                        <a:rPr lang="zh-CN" sz="1200" kern="100">
                          <a:effectLst/>
                        </a:rPr>
                        <a:t>√</a:t>
                      </a:r>
                      <a:endParaRPr lang="zh-CN" sz="1200" kern="100">
                        <a:effectLst/>
                        <a:latin typeface="Times New Roman"/>
                        <a:ea typeface="宋体"/>
                      </a:endParaRPr>
                    </a:p>
                  </a:txBody>
                  <a:tcPr marL="68580" marR="68580" marT="0" marB="0" anchor="ctr"/>
                </a:tc>
                <a:tc>
                  <a:txBody>
                    <a:bodyPr/>
                    <a:lstStyle/>
                    <a:p>
                      <a:pPr algn="ctr">
                        <a:spcBef>
                          <a:spcPts val="600"/>
                        </a:spcBef>
                        <a:spcAft>
                          <a:spcPts val="600"/>
                        </a:spcAft>
                      </a:pPr>
                      <a:r>
                        <a:rPr lang="zh-CN" sz="1200" kern="100">
                          <a:effectLst/>
                        </a:rPr>
                        <a:t>√</a:t>
                      </a:r>
                      <a:endParaRPr lang="zh-CN" sz="1200" kern="100">
                        <a:effectLst/>
                        <a:latin typeface="Times New Roman"/>
                        <a:ea typeface="宋体"/>
                      </a:endParaRPr>
                    </a:p>
                  </a:txBody>
                  <a:tcPr marL="68580" marR="68580" marT="0" marB="0" anchor="ctr"/>
                </a:tc>
                <a:tc>
                  <a:txBody>
                    <a:bodyPr/>
                    <a:lstStyle/>
                    <a:p>
                      <a:pPr algn="ctr">
                        <a:spcBef>
                          <a:spcPts val="600"/>
                        </a:spcBef>
                        <a:spcAft>
                          <a:spcPts val="600"/>
                        </a:spcAft>
                      </a:pPr>
                      <a:r>
                        <a:rPr lang="zh-CN" sz="1200" kern="100">
                          <a:effectLst/>
                        </a:rPr>
                        <a:t>√</a:t>
                      </a:r>
                      <a:endParaRPr lang="zh-CN" sz="1200" kern="100">
                        <a:effectLst/>
                        <a:latin typeface="Times New Roman"/>
                        <a:ea typeface="宋体"/>
                      </a:endParaRPr>
                    </a:p>
                  </a:txBody>
                  <a:tcPr marL="68580" marR="68580" marT="0" marB="0" anchor="ctr"/>
                </a:tc>
                <a:tc>
                  <a:txBody>
                    <a:bodyPr/>
                    <a:lstStyle/>
                    <a:p>
                      <a:pPr algn="ctr">
                        <a:spcBef>
                          <a:spcPts val="600"/>
                        </a:spcBef>
                        <a:spcAft>
                          <a:spcPts val="600"/>
                        </a:spcAft>
                      </a:pPr>
                      <a:r>
                        <a:rPr lang="zh-CN" sz="1200" kern="100">
                          <a:effectLst/>
                        </a:rPr>
                        <a:t>√</a:t>
                      </a:r>
                      <a:endParaRPr lang="zh-CN" sz="1200" kern="100">
                        <a:effectLst/>
                        <a:latin typeface="Times New Roman"/>
                        <a:ea typeface="宋体"/>
                      </a:endParaRPr>
                    </a:p>
                  </a:txBody>
                  <a:tcPr marL="68580" marR="68580" marT="0" marB="0" anchor="ctr"/>
                </a:tc>
                <a:tc>
                  <a:txBody>
                    <a:bodyPr/>
                    <a:lstStyle/>
                    <a:p>
                      <a:pPr algn="ctr">
                        <a:spcBef>
                          <a:spcPts val="600"/>
                        </a:spcBef>
                        <a:spcAft>
                          <a:spcPts val="600"/>
                        </a:spcAft>
                      </a:pPr>
                      <a:r>
                        <a:rPr lang="zh-CN" sz="1200" kern="100">
                          <a:effectLst/>
                        </a:rPr>
                        <a:t>√</a:t>
                      </a:r>
                      <a:endParaRPr lang="zh-CN" sz="1200" kern="100">
                        <a:effectLst/>
                        <a:latin typeface="Times New Roman"/>
                        <a:ea typeface="宋体"/>
                      </a:endParaRPr>
                    </a:p>
                  </a:txBody>
                  <a:tcPr marL="68580" marR="68580" marT="0" marB="0" anchor="ctr"/>
                </a:tc>
              </a:tr>
              <a:tr h="894627">
                <a:tc>
                  <a:txBody>
                    <a:bodyPr/>
                    <a:lstStyle/>
                    <a:p>
                      <a:pPr algn="l">
                        <a:spcBef>
                          <a:spcPts val="600"/>
                        </a:spcBef>
                        <a:spcAft>
                          <a:spcPts val="600"/>
                        </a:spcAft>
                      </a:pPr>
                      <a:r>
                        <a:rPr lang="zh-CN" sz="1200" kern="100" dirty="0">
                          <a:effectLst/>
                        </a:rPr>
                        <a:t>在没有</a:t>
                      </a:r>
                      <a:r>
                        <a:rPr lang="en-US" sz="1200" kern="100" dirty="0">
                          <a:effectLst/>
                        </a:rPr>
                        <a:t>OSS</a:t>
                      </a:r>
                      <a:r>
                        <a:rPr lang="zh-CN" sz="1200" kern="100" dirty="0">
                          <a:effectLst/>
                        </a:rPr>
                        <a:t>许可证情况下可以与专有软件链接、发布</a:t>
                      </a:r>
                      <a:endParaRPr lang="zh-CN" sz="1200" kern="100" dirty="0">
                        <a:effectLst/>
                        <a:latin typeface="Times New Roman"/>
                        <a:ea typeface="宋体"/>
                      </a:endParaRPr>
                    </a:p>
                  </a:txBody>
                  <a:tcPr marL="68580" marR="68580" marT="0" marB="0" anchor="ctr"/>
                </a:tc>
                <a:tc>
                  <a:txBody>
                    <a:bodyPr/>
                    <a:lstStyle/>
                    <a:p>
                      <a:pPr algn="ctr">
                        <a:spcBef>
                          <a:spcPts val="600"/>
                        </a:spcBef>
                        <a:spcAft>
                          <a:spcPts val="600"/>
                        </a:spcAft>
                      </a:pPr>
                      <a:r>
                        <a:rPr lang="en-US" sz="1200" kern="100" dirty="0">
                          <a:effectLst/>
                        </a:rPr>
                        <a:t> </a:t>
                      </a:r>
                      <a:endParaRPr lang="zh-CN" sz="1200" kern="100" dirty="0">
                        <a:effectLst/>
                        <a:latin typeface="Times New Roman"/>
                        <a:ea typeface="宋体"/>
                      </a:endParaRPr>
                    </a:p>
                  </a:txBody>
                  <a:tcPr marL="68580" marR="68580" marT="0" marB="0" anchor="ctr"/>
                </a:tc>
                <a:tc>
                  <a:txBody>
                    <a:bodyPr/>
                    <a:lstStyle/>
                    <a:p>
                      <a:pPr algn="ctr">
                        <a:spcBef>
                          <a:spcPts val="600"/>
                        </a:spcBef>
                        <a:spcAft>
                          <a:spcPts val="600"/>
                        </a:spcAft>
                      </a:pPr>
                      <a:r>
                        <a:rPr lang="zh-CN" sz="1200" kern="100">
                          <a:effectLst/>
                        </a:rPr>
                        <a:t>√</a:t>
                      </a:r>
                      <a:endParaRPr lang="zh-CN" sz="1200" kern="100">
                        <a:effectLst/>
                        <a:latin typeface="Times New Roman"/>
                        <a:ea typeface="宋体"/>
                      </a:endParaRPr>
                    </a:p>
                  </a:txBody>
                  <a:tcPr marL="68580" marR="68580" marT="0" marB="0" anchor="ctr"/>
                </a:tc>
                <a:tc>
                  <a:txBody>
                    <a:bodyPr/>
                    <a:lstStyle/>
                    <a:p>
                      <a:pPr algn="ctr">
                        <a:spcBef>
                          <a:spcPts val="600"/>
                        </a:spcBef>
                        <a:spcAft>
                          <a:spcPts val="600"/>
                        </a:spcAft>
                      </a:pPr>
                      <a:r>
                        <a:rPr lang="zh-CN" sz="1200" kern="100">
                          <a:effectLst/>
                        </a:rPr>
                        <a:t>√</a:t>
                      </a:r>
                      <a:endParaRPr lang="zh-CN" sz="1200" kern="100">
                        <a:effectLst/>
                        <a:latin typeface="Times New Roman"/>
                        <a:ea typeface="宋体"/>
                      </a:endParaRPr>
                    </a:p>
                  </a:txBody>
                  <a:tcPr marL="68580" marR="68580" marT="0" marB="0" anchor="ctr"/>
                </a:tc>
                <a:tc>
                  <a:txBody>
                    <a:bodyPr/>
                    <a:lstStyle/>
                    <a:p>
                      <a:pPr algn="ctr">
                        <a:spcBef>
                          <a:spcPts val="600"/>
                        </a:spcBef>
                        <a:spcAft>
                          <a:spcPts val="600"/>
                        </a:spcAft>
                      </a:pPr>
                      <a:r>
                        <a:rPr lang="zh-CN" sz="1200" kern="100">
                          <a:effectLst/>
                        </a:rPr>
                        <a:t>√</a:t>
                      </a:r>
                      <a:endParaRPr lang="zh-CN" sz="1200" kern="100">
                        <a:effectLst/>
                        <a:latin typeface="Times New Roman"/>
                        <a:ea typeface="宋体"/>
                      </a:endParaRPr>
                    </a:p>
                  </a:txBody>
                  <a:tcPr marL="68580" marR="68580" marT="0" marB="0" anchor="ctr"/>
                </a:tc>
                <a:tc>
                  <a:txBody>
                    <a:bodyPr/>
                    <a:lstStyle/>
                    <a:p>
                      <a:pPr algn="ctr">
                        <a:spcBef>
                          <a:spcPts val="600"/>
                        </a:spcBef>
                        <a:spcAft>
                          <a:spcPts val="600"/>
                        </a:spcAft>
                      </a:pPr>
                      <a:r>
                        <a:rPr lang="zh-CN" sz="1200" kern="100">
                          <a:effectLst/>
                        </a:rPr>
                        <a:t>√</a:t>
                      </a:r>
                      <a:endParaRPr lang="zh-CN" sz="1200" kern="100">
                        <a:effectLst/>
                        <a:latin typeface="Times New Roman"/>
                        <a:ea typeface="宋体"/>
                      </a:endParaRPr>
                    </a:p>
                  </a:txBody>
                  <a:tcPr marL="68580" marR="68580" marT="0" marB="0" anchor="ctr"/>
                </a:tc>
                <a:tc>
                  <a:txBody>
                    <a:bodyPr/>
                    <a:lstStyle/>
                    <a:p>
                      <a:pPr algn="ctr">
                        <a:spcBef>
                          <a:spcPts val="600"/>
                        </a:spcBef>
                        <a:spcAft>
                          <a:spcPts val="600"/>
                        </a:spcAft>
                      </a:pPr>
                      <a:r>
                        <a:rPr lang="zh-CN" sz="1200" kern="100">
                          <a:effectLst/>
                        </a:rPr>
                        <a:t>√</a:t>
                      </a:r>
                      <a:endParaRPr lang="zh-CN" sz="1200" kern="100">
                        <a:effectLst/>
                        <a:latin typeface="Times New Roman"/>
                        <a:ea typeface="宋体"/>
                      </a:endParaRPr>
                    </a:p>
                  </a:txBody>
                  <a:tcPr marL="68580" marR="68580" marT="0" marB="0" anchor="ctr"/>
                </a:tc>
              </a:tr>
              <a:tr h="715702">
                <a:tc>
                  <a:txBody>
                    <a:bodyPr/>
                    <a:lstStyle/>
                    <a:p>
                      <a:pPr algn="l">
                        <a:spcBef>
                          <a:spcPts val="600"/>
                        </a:spcBef>
                        <a:spcAft>
                          <a:spcPts val="600"/>
                        </a:spcAft>
                      </a:pPr>
                      <a:r>
                        <a:rPr lang="zh-CN" sz="1200" kern="100">
                          <a:effectLst/>
                        </a:rPr>
                        <a:t>通告修改源代码重新发布为专有软件</a:t>
                      </a:r>
                      <a:endParaRPr lang="zh-CN" sz="1200" kern="100">
                        <a:effectLst/>
                        <a:latin typeface="Times New Roman"/>
                        <a:ea typeface="宋体"/>
                      </a:endParaRPr>
                    </a:p>
                  </a:txBody>
                  <a:tcPr marL="68580" marR="68580" marT="0" marB="0" anchor="ctr"/>
                </a:tc>
                <a:tc>
                  <a:txBody>
                    <a:bodyPr/>
                    <a:lstStyle/>
                    <a:p>
                      <a:pPr algn="ctr">
                        <a:spcBef>
                          <a:spcPts val="600"/>
                        </a:spcBef>
                        <a:spcAft>
                          <a:spcPts val="600"/>
                        </a:spcAft>
                      </a:pPr>
                      <a:r>
                        <a:rPr lang="en-US" sz="1200" kern="100">
                          <a:effectLst/>
                        </a:rPr>
                        <a:t> </a:t>
                      </a:r>
                      <a:endParaRPr lang="zh-CN" sz="1200" kern="100">
                        <a:effectLst/>
                        <a:latin typeface="Times New Roman"/>
                        <a:ea typeface="宋体"/>
                      </a:endParaRPr>
                    </a:p>
                  </a:txBody>
                  <a:tcPr marL="68580" marR="68580" marT="0" marB="0" anchor="ctr"/>
                </a:tc>
                <a:tc>
                  <a:txBody>
                    <a:bodyPr/>
                    <a:lstStyle/>
                    <a:p>
                      <a:pPr algn="ctr">
                        <a:spcBef>
                          <a:spcPts val="600"/>
                        </a:spcBef>
                        <a:spcAft>
                          <a:spcPts val="600"/>
                        </a:spcAft>
                      </a:pPr>
                      <a:r>
                        <a:rPr lang="en-US" sz="1200" kern="100">
                          <a:effectLst/>
                        </a:rPr>
                        <a:t> </a:t>
                      </a:r>
                      <a:endParaRPr lang="zh-CN" sz="1200" kern="100">
                        <a:effectLst/>
                        <a:latin typeface="Times New Roman"/>
                        <a:ea typeface="宋体"/>
                      </a:endParaRPr>
                    </a:p>
                  </a:txBody>
                  <a:tcPr marL="68580" marR="68580" marT="0" marB="0" anchor="ctr"/>
                </a:tc>
                <a:tc>
                  <a:txBody>
                    <a:bodyPr/>
                    <a:lstStyle/>
                    <a:p>
                      <a:pPr algn="ctr">
                        <a:spcBef>
                          <a:spcPts val="600"/>
                        </a:spcBef>
                        <a:spcAft>
                          <a:spcPts val="600"/>
                        </a:spcAft>
                      </a:pPr>
                      <a:r>
                        <a:rPr lang="en-US" sz="1200" kern="100">
                          <a:effectLst/>
                        </a:rPr>
                        <a:t> </a:t>
                      </a:r>
                      <a:endParaRPr lang="zh-CN" sz="1200" kern="100">
                        <a:effectLst/>
                        <a:latin typeface="Times New Roman"/>
                        <a:ea typeface="宋体"/>
                      </a:endParaRPr>
                    </a:p>
                  </a:txBody>
                  <a:tcPr marL="68580" marR="68580" marT="0" marB="0" anchor="ctr"/>
                </a:tc>
                <a:tc>
                  <a:txBody>
                    <a:bodyPr/>
                    <a:lstStyle/>
                    <a:p>
                      <a:pPr algn="ctr">
                        <a:spcBef>
                          <a:spcPts val="600"/>
                        </a:spcBef>
                        <a:spcAft>
                          <a:spcPts val="600"/>
                        </a:spcAft>
                      </a:pPr>
                      <a:r>
                        <a:rPr lang="zh-CN" sz="1200" kern="100" dirty="0">
                          <a:effectLst/>
                        </a:rPr>
                        <a:t>√</a:t>
                      </a:r>
                      <a:endParaRPr lang="zh-CN" sz="1200" kern="100" dirty="0">
                        <a:effectLst/>
                        <a:latin typeface="Times New Roman"/>
                        <a:ea typeface="宋体"/>
                      </a:endParaRPr>
                    </a:p>
                  </a:txBody>
                  <a:tcPr marL="68580" marR="68580" marT="0" marB="0" anchor="ctr"/>
                </a:tc>
                <a:tc>
                  <a:txBody>
                    <a:bodyPr/>
                    <a:lstStyle/>
                    <a:p>
                      <a:pPr algn="ctr">
                        <a:spcBef>
                          <a:spcPts val="600"/>
                        </a:spcBef>
                        <a:spcAft>
                          <a:spcPts val="600"/>
                        </a:spcAft>
                      </a:pPr>
                      <a:r>
                        <a:rPr lang="zh-CN" sz="1200" kern="100">
                          <a:effectLst/>
                        </a:rPr>
                        <a:t>√</a:t>
                      </a:r>
                      <a:endParaRPr lang="zh-CN" sz="1200" kern="100">
                        <a:effectLst/>
                        <a:latin typeface="Times New Roman"/>
                        <a:ea typeface="宋体"/>
                      </a:endParaRPr>
                    </a:p>
                  </a:txBody>
                  <a:tcPr marL="68580" marR="68580" marT="0" marB="0" anchor="ctr"/>
                </a:tc>
                <a:tc>
                  <a:txBody>
                    <a:bodyPr/>
                    <a:lstStyle/>
                    <a:p>
                      <a:pPr algn="ctr">
                        <a:spcBef>
                          <a:spcPts val="600"/>
                        </a:spcBef>
                        <a:spcAft>
                          <a:spcPts val="600"/>
                        </a:spcAft>
                      </a:pPr>
                      <a:r>
                        <a:rPr lang="zh-CN" sz="1200" kern="100">
                          <a:effectLst/>
                        </a:rPr>
                        <a:t>√</a:t>
                      </a:r>
                      <a:endParaRPr lang="zh-CN" sz="1200" kern="100">
                        <a:effectLst/>
                        <a:latin typeface="Times New Roman"/>
                        <a:ea typeface="宋体"/>
                      </a:endParaRPr>
                    </a:p>
                  </a:txBody>
                  <a:tcPr marL="68580" marR="68580" marT="0" marB="0" anchor="ctr"/>
                </a:tc>
              </a:tr>
              <a:tr h="715702">
                <a:tc>
                  <a:txBody>
                    <a:bodyPr/>
                    <a:lstStyle/>
                    <a:p>
                      <a:pPr algn="l">
                        <a:spcBef>
                          <a:spcPts val="600"/>
                        </a:spcBef>
                        <a:spcAft>
                          <a:spcPts val="600"/>
                        </a:spcAft>
                      </a:pPr>
                      <a:r>
                        <a:rPr lang="zh-CN" sz="1200" kern="100" dirty="0">
                          <a:effectLst/>
                        </a:rPr>
                        <a:t>版权拥有者相比其他贡献者拥有某些特权</a:t>
                      </a:r>
                      <a:endParaRPr lang="zh-CN" sz="1200" kern="100" dirty="0">
                        <a:effectLst/>
                        <a:latin typeface="Times New Roman"/>
                        <a:ea typeface="宋体"/>
                      </a:endParaRPr>
                    </a:p>
                  </a:txBody>
                  <a:tcPr marL="68580" marR="68580" marT="0" marB="0" anchor="ctr"/>
                </a:tc>
                <a:tc>
                  <a:txBody>
                    <a:bodyPr/>
                    <a:lstStyle/>
                    <a:p>
                      <a:pPr algn="ctr">
                        <a:spcBef>
                          <a:spcPts val="600"/>
                        </a:spcBef>
                        <a:spcAft>
                          <a:spcPts val="600"/>
                        </a:spcAft>
                      </a:pPr>
                      <a:r>
                        <a:rPr lang="en-US" sz="1200" kern="100">
                          <a:effectLst/>
                        </a:rPr>
                        <a:t> </a:t>
                      </a:r>
                      <a:endParaRPr lang="zh-CN" sz="1200" kern="100">
                        <a:effectLst/>
                        <a:latin typeface="Times New Roman"/>
                        <a:ea typeface="宋体"/>
                      </a:endParaRPr>
                    </a:p>
                  </a:txBody>
                  <a:tcPr marL="68580" marR="68580" marT="0" marB="0" anchor="ctr"/>
                </a:tc>
                <a:tc>
                  <a:txBody>
                    <a:bodyPr/>
                    <a:lstStyle/>
                    <a:p>
                      <a:pPr algn="ctr">
                        <a:spcBef>
                          <a:spcPts val="600"/>
                        </a:spcBef>
                        <a:spcAft>
                          <a:spcPts val="600"/>
                        </a:spcAft>
                      </a:pPr>
                      <a:r>
                        <a:rPr lang="en-US" sz="1200" kern="100">
                          <a:effectLst/>
                        </a:rPr>
                        <a:t> </a:t>
                      </a:r>
                      <a:endParaRPr lang="zh-CN" sz="1200" kern="100">
                        <a:effectLst/>
                        <a:latin typeface="Times New Roman"/>
                        <a:ea typeface="宋体"/>
                      </a:endParaRPr>
                    </a:p>
                  </a:txBody>
                  <a:tcPr marL="68580" marR="68580" marT="0" marB="0" anchor="ctr"/>
                </a:tc>
                <a:tc>
                  <a:txBody>
                    <a:bodyPr/>
                    <a:lstStyle/>
                    <a:p>
                      <a:pPr algn="ctr">
                        <a:spcBef>
                          <a:spcPts val="600"/>
                        </a:spcBef>
                        <a:spcAft>
                          <a:spcPts val="600"/>
                        </a:spcAft>
                      </a:pPr>
                      <a:r>
                        <a:rPr lang="zh-CN" sz="1200" kern="100" dirty="0">
                          <a:effectLst/>
                        </a:rPr>
                        <a:t>√</a:t>
                      </a:r>
                      <a:endParaRPr lang="zh-CN" sz="1200" kern="100" dirty="0">
                        <a:effectLst/>
                        <a:latin typeface="Times New Roman"/>
                        <a:ea typeface="宋体"/>
                      </a:endParaRPr>
                    </a:p>
                  </a:txBody>
                  <a:tcPr marL="68580" marR="68580" marT="0" marB="0" anchor="ctr"/>
                </a:tc>
                <a:tc>
                  <a:txBody>
                    <a:bodyPr/>
                    <a:lstStyle/>
                    <a:p>
                      <a:pPr algn="ctr">
                        <a:spcBef>
                          <a:spcPts val="600"/>
                        </a:spcBef>
                        <a:spcAft>
                          <a:spcPts val="600"/>
                        </a:spcAft>
                      </a:pPr>
                      <a:r>
                        <a:rPr lang="en-US" sz="1200" kern="100">
                          <a:effectLst/>
                        </a:rPr>
                        <a:t> </a:t>
                      </a:r>
                      <a:endParaRPr lang="zh-CN" sz="1200" kern="100">
                        <a:effectLst/>
                        <a:latin typeface="Times New Roman"/>
                        <a:ea typeface="宋体"/>
                      </a:endParaRPr>
                    </a:p>
                  </a:txBody>
                  <a:tcPr marL="68580" marR="68580" marT="0" marB="0" anchor="ctr"/>
                </a:tc>
                <a:tc>
                  <a:txBody>
                    <a:bodyPr/>
                    <a:lstStyle/>
                    <a:p>
                      <a:pPr algn="ctr">
                        <a:spcBef>
                          <a:spcPts val="600"/>
                        </a:spcBef>
                        <a:spcAft>
                          <a:spcPts val="600"/>
                        </a:spcAft>
                      </a:pPr>
                      <a:r>
                        <a:rPr lang="en-US" sz="1200" kern="100" dirty="0">
                          <a:effectLst/>
                        </a:rPr>
                        <a:t> </a:t>
                      </a:r>
                      <a:endParaRPr lang="zh-CN" sz="1200" kern="100" dirty="0">
                        <a:effectLst/>
                        <a:latin typeface="Times New Roman"/>
                        <a:ea typeface="宋体"/>
                      </a:endParaRPr>
                    </a:p>
                  </a:txBody>
                  <a:tcPr marL="68580" marR="68580" marT="0" marB="0" anchor="ctr"/>
                </a:tc>
                <a:tc>
                  <a:txBody>
                    <a:bodyPr/>
                    <a:lstStyle/>
                    <a:p>
                      <a:pPr algn="ctr">
                        <a:spcBef>
                          <a:spcPts val="600"/>
                        </a:spcBef>
                        <a:spcAft>
                          <a:spcPts val="600"/>
                        </a:spcAft>
                      </a:pPr>
                      <a:r>
                        <a:rPr lang="en-US" sz="1200" kern="100" dirty="0">
                          <a:effectLst/>
                        </a:rPr>
                        <a:t> </a:t>
                      </a:r>
                      <a:endParaRPr lang="zh-CN" sz="1200" kern="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34225469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marL="507492" lvl="0" indent="-342900">
              <a:buClr>
                <a:srgbClr val="C00000"/>
              </a:buClr>
              <a:buFont typeface="Wingdings" panose="05000000000000000000" pitchFamily="2" charset="2"/>
              <a:buChar char="p"/>
            </a:pPr>
            <a:r>
              <a:rPr lang="zh-CN" altLang="zh-CN" sz="2000" dirty="0" smtClean="0"/>
              <a:t>安全风险分析</a:t>
            </a:r>
            <a:endParaRPr lang="en-US" altLang="zh-CN" sz="2000" dirty="0" smtClean="0"/>
          </a:p>
          <a:p>
            <a:pPr marL="457200" lvl="1" indent="457200">
              <a:buClr>
                <a:srgbClr val="C00000"/>
              </a:buClr>
              <a:buNone/>
            </a:pPr>
            <a:r>
              <a:rPr lang="zh-CN" altLang="zh-CN" sz="1400" dirty="0"/>
              <a:t>引入第三方组件及源码必须分析其安全问题在整个应用中的影响程度</a:t>
            </a:r>
            <a:r>
              <a:rPr lang="zh-CN" altLang="zh-CN" sz="1400" dirty="0" smtClean="0"/>
              <a:t>。</a:t>
            </a:r>
            <a:endParaRPr lang="en-US" altLang="zh-CN" sz="1400" dirty="0" smtClean="0"/>
          </a:p>
          <a:p>
            <a:pPr marL="800100" lvl="1" indent="-342900">
              <a:buClr>
                <a:srgbClr val="C00000"/>
              </a:buClr>
              <a:buFont typeface="Wingdings" panose="05000000000000000000" pitchFamily="2" charset="2"/>
              <a:buChar char="p"/>
            </a:pPr>
            <a:endParaRPr lang="zh-CN" altLang="zh-CN" sz="2000" dirty="0"/>
          </a:p>
          <a:p>
            <a:pPr marL="507492" indent="-342900">
              <a:buClr>
                <a:srgbClr val="C00000"/>
              </a:buClr>
              <a:buFont typeface="Wingdings" panose="05000000000000000000" pitchFamily="2" charset="2"/>
              <a:buChar char="p"/>
            </a:pPr>
            <a:r>
              <a:rPr lang="zh-CN" altLang="zh-CN" sz="2000" dirty="0" smtClean="0"/>
              <a:t>漏洞</a:t>
            </a:r>
            <a:r>
              <a:rPr lang="zh-CN" altLang="zh-CN" sz="2000" dirty="0"/>
              <a:t>和版本评估</a:t>
            </a:r>
          </a:p>
          <a:p>
            <a:pPr marL="457200" lvl="1" indent="457200">
              <a:buClr>
                <a:srgbClr val="C00000"/>
              </a:buClr>
              <a:buNone/>
            </a:pPr>
            <a:r>
              <a:rPr lang="zh-CN" altLang="zh-CN" sz="1400" dirty="0"/>
              <a:t>在引用第三方组件及源码时，引入组织必须对该部件进行系统的评估；</a:t>
            </a:r>
            <a:r>
              <a:rPr lang="en-US" altLang="zh-CN" sz="1400" dirty="0"/>
              <a:t>CVE</a:t>
            </a:r>
            <a:r>
              <a:rPr lang="zh-CN" altLang="zh-CN" sz="1400" dirty="0"/>
              <a:t>和</a:t>
            </a:r>
            <a:r>
              <a:rPr lang="en-US" altLang="zh-CN" sz="1400" dirty="0"/>
              <a:t>NVD</a:t>
            </a:r>
            <a:r>
              <a:rPr lang="zh-CN" altLang="zh-CN" sz="1400" dirty="0"/>
              <a:t>等网站提供了方便的搜索和查询开源部件漏洞报告和版本的功能。对存在</a:t>
            </a:r>
            <a:r>
              <a:rPr lang="en-US" altLang="zh-CN" sz="1400" dirty="0"/>
              <a:t>2</a:t>
            </a:r>
            <a:r>
              <a:rPr lang="zh-CN" altLang="zh-CN" sz="1400" dirty="0"/>
              <a:t>个</a:t>
            </a:r>
            <a:r>
              <a:rPr lang="en-US" altLang="zh-CN" sz="1400" dirty="0"/>
              <a:t>CVE</a:t>
            </a:r>
            <a:r>
              <a:rPr lang="zh-CN" altLang="zh-CN" sz="1400" dirty="0"/>
              <a:t>高危及以上级别，超过</a:t>
            </a:r>
            <a:r>
              <a:rPr lang="en-US" altLang="zh-CN" sz="1400" dirty="0"/>
              <a:t>1</a:t>
            </a:r>
            <a:r>
              <a:rPr lang="zh-CN" altLang="zh-CN" sz="1400" dirty="0"/>
              <a:t>个月不修复的，我们不建议引入该部件</a:t>
            </a:r>
            <a:r>
              <a:rPr lang="zh-CN" altLang="zh-CN" sz="1400" dirty="0" smtClean="0"/>
              <a:t>。</a:t>
            </a:r>
            <a:endParaRPr lang="en-US" altLang="zh-CN" sz="1400" dirty="0" smtClean="0"/>
          </a:p>
          <a:p>
            <a:pPr marL="457200" lvl="1" indent="457200">
              <a:buClr>
                <a:srgbClr val="C00000"/>
              </a:buClr>
              <a:buNone/>
            </a:pPr>
            <a:endParaRPr lang="en-US" altLang="zh-CN" sz="2000" dirty="0"/>
          </a:p>
          <a:p>
            <a:pPr marL="507492" indent="-342900">
              <a:buClr>
                <a:srgbClr val="C00000"/>
              </a:buClr>
              <a:buFont typeface="Wingdings" panose="05000000000000000000" pitchFamily="2" charset="2"/>
              <a:buChar char="p"/>
            </a:pPr>
            <a:r>
              <a:rPr lang="zh-CN" altLang="zh-CN" sz="2000" dirty="0" smtClean="0"/>
              <a:t>知识产权风险</a:t>
            </a:r>
            <a:endParaRPr lang="en-US" altLang="zh-CN" sz="2000" dirty="0" smtClean="0"/>
          </a:p>
          <a:p>
            <a:pPr marL="457200" lvl="1" indent="457200">
              <a:buClr>
                <a:srgbClr val="C00000"/>
              </a:buClr>
              <a:buNone/>
            </a:pPr>
            <a:r>
              <a:rPr lang="zh-CN" altLang="en-US" sz="1400" dirty="0"/>
              <a:t>各组织在使用开源软件时，应充分考虑可能面临的著作权、专利等相关风险</a:t>
            </a:r>
            <a:r>
              <a:rPr lang="zh-CN" altLang="en-US" sz="1400" dirty="0" smtClean="0"/>
              <a:t>。可</a:t>
            </a:r>
            <a:r>
              <a:rPr lang="zh-CN" altLang="zh-CN" sz="1400" dirty="0" smtClean="0"/>
              <a:t>需要</a:t>
            </a:r>
            <a:r>
              <a:rPr lang="zh-CN" altLang="zh-CN" sz="1400" dirty="0"/>
              <a:t>邀请法务部门进行合同评审，确保我司利益不受侵害。</a:t>
            </a:r>
          </a:p>
          <a:p>
            <a:pPr marL="507492" indent="-342900">
              <a:buClr>
                <a:srgbClr val="C00000"/>
              </a:buClr>
              <a:buFont typeface="Wingdings" panose="05000000000000000000" pitchFamily="2" charset="2"/>
              <a:buChar char="p"/>
            </a:pPr>
            <a:endParaRPr lang="en-US" altLang="zh-CN" sz="2000" dirty="0" smtClean="0"/>
          </a:p>
          <a:p>
            <a:pPr marL="507492" indent="-342900">
              <a:buClr>
                <a:srgbClr val="C00000"/>
              </a:buClr>
              <a:buFont typeface="Wingdings" panose="05000000000000000000" pitchFamily="2" charset="2"/>
              <a:buChar char="p"/>
            </a:pPr>
            <a:r>
              <a:rPr lang="zh-CN" altLang="zh-CN" sz="2000" dirty="0" smtClean="0"/>
              <a:t>许可证</a:t>
            </a:r>
            <a:r>
              <a:rPr lang="zh-CN" altLang="zh-CN" sz="2000" dirty="0"/>
              <a:t>及合同</a:t>
            </a:r>
            <a:r>
              <a:rPr lang="zh-CN" altLang="zh-CN" sz="2000" dirty="0" smtClean="0"/>
              <a:t>评估</a:t>
            </a:r>
            <a:endParaRPr lang="en-US" altLang="zh-CN" sz="2000" dirty="0" smtClean="0"/>
          </a:p>
          <a:p>
            <a:pPr marL="457200" lvl="1" indent="457200">
              <a:buClr>
                <a:srgbClr val="C00000"/>
              </a:buClr>
              <a:buNone/>
            </a:pPr>
            <a:r>
              <a:rPr lang="zh-CN" altLang="zh-CN" sz="1400" dirty="0"/>
              <a:t>涉及代码修改、链接的部件，在我方代码不计划开源的情况下，应规避使用</a:t>
            </a:r>
            <a:r>
              <a:rPr lang="en-US" altLang="zh-CN" sz="1400" dirty="0"/>
              <a:t>GPL</a:t>
            </a:r>
            <a:r>
              <a:rPr lang="zh-CN" altLang="zh-CN" sz="1400" dirty="0"/>
              <a:t>等高污染的许可证。</a:t>
            </a:r>
          </a:p>
        </p:txBody>
      </p:sp>
      <p:sp>
        <p:nvSpPr>
          <p:cNvPr id="3" name="标题 2"/>
          <p:cNvSpPr>
            <a:spLocks noGrp="1"/>
          </p:cNvSpPr>
          <p:nvPr>
            <p:ph type="title"/>
          </p:nvPr>
        </p:nvSpPr>
        <p:spPr/>
        <p:txBody>
          <a:bodyPr/>
          <a:lstStyle/>
          <a:p>
            <a:r>
              <a:rPr lang="zh-CN" altLang="en-US" dirty="0" smtClean="0"/>
              <a:t>全面</a:t>
            </a:r>
            <a:r>
              <a:rPr lang="zh-CN" altLang="en-US" dirty="0"/>
              <a:t>的引入评估</a:t>
            </a:r>
          </a:p>
        </p:txBody>
      </p:sp>
    </p:spTree>
    <p:extLst>
      <p:ext uri="{BB962C8B-B14F-4D97-AF65-F5344CB8AC3E}">
        <p14:creationId xmlns:p14="http://schemas.microsoft.com/office/powerpoint/2010/main" val="3568612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pPr marL="507492" lvl="0" indent="-342900">
              <a:buClr>
                <a:srgbClr val="C00000"/>
              </a:buClr>
              <a:buFont typeface="Wingdings" panose="05000000000000000000" pitchFamily="2" charset="2"/>
              <a:buChar char="p"/>
            </a:pPr>
            <a:r>
              <a:rPr lang="zh-CN" altLang="en-US" sz="2000" dirty="0"/>
              <a:t>代码下载和搜索的</a:t>
            </a:r>
            <a:r>
              <a:rPr lang="zh-CN" altLang="en-US" sz="2000" dirty="0" smtClean="0"/>
              <a:t>场所</a:t>
            </a:r>
            <a:endParaRPr lang="en-US" altLang="zh-CN" sz="2000" dirty="0" smtClean="0"/>
          </a:p>
          <a:p>
            <a:pPr marL="457200" lvl="1" indent="457200">
              <a:buClr>
                <a:srgbClr val="C00000"/>
              </a:buClr>
              <a:buNone/>
            </a:pPr>
            <a:r>
              <a:rPr lang="zh-CN" altLang="en-US" sz="1400" dirty="0" smtClean="0"/>
              <a:t>开</a:t>
            </a:r>
            <a:r>
              <a:rPr lang="zh-CN" altLang="en-US" sz="1400" dirty="0"/>
              <a:t>源软件管理委员会建立已认证代码下载和搜索的场所，使开发部门能够搜索预先批准的开</a:t>
            </a:r>
            <a:r>
              <a:rPr lang="zh-CN" altLang="en-US" sz="1400" dirty="0" smtClean="0"/>
              <a:t>源代码。</a:t>
            </a:r>
            <a:r>
              <a:rPr lang="zh-CN" altLang="zh-CN" sz="1400" dirty="0"/>
              <a:t>如开源软件管理委员会未能提供下载和搜索场所，开发部门可委托委员会下载该开源代码。</a:t>
            </a:r>
            <a:endParaRPr lang="en-US" altLang="zh-CN" sz="1400" dirty="0" smtClean="0"/>
          </a:p>
          <a:p>
            <a:pPr marL="457200" lvl="1" indent="457200">
              <a:buClr>
                <a:srgbClr val="C00000"/>
              </a:buClr>
              <a:buNone/>
            </a:pPr>
            <a:endParaRPr lang="zh-CN" altLang="zh-CN" sz="1100" dirty="0"/>
          </a:p>
          <a:p>
            <a:pPr marL="507492" indent="-342900">
              <a:buClr>
                <a:srgbClr val="C00000"/>
              </a:buClr>
              <a:buFont typeface="Wingdings" panose="05000000000000000000" pitchFamily="2" charset="2"/>
              <a:buChar char="p"/>
            </a:pPr>
            <a:r>
              <a:rPr lang="zh-CN" altLang="en-US" sz="2000" dirty="0" smtClean="0"/>
              <a:t>静态扫描和防病毒</a:t>
            </a:r>
            <a:endParaRPr lang="zh-CN" altLang="zh-CN" sz="2000" dirty="0"/>
          </a:p>
          <a:p>
            <a:pPr marL="457200" lvl="1" indent="457200">
              <a:buClr>
                <a:srgbClr val="C00000"/>
              </a:buClr>
              <a:buNone/>
            </a:pPr>
            <a:r>
              <a:rPr lang="zh-CN" altLang="en-US" sz="1400" dirty="0"/>
              <a:t>必须对代码或者其二进制文件进行必要的</a:t>
            </a:r>
            <a:r>
              <a:rPr lang="zh-CN" altLang="en-US" sz="1400" dirty="0" smtClean="0"/>
              <a:t>扫描，</a:t>
            </a:r>
            <a:r>
              <a:rPr lang="zh-CN" altLang="en-US" sz="1400" dirty="0"/>
              <a:t>如存在恶意代码或者严重漏洞时，在无法修复的情况下应考虑更换其他开源部件</a:t>
            </a:r>
            <a:r>
              <a:rPr lang="zh-CN" altLang="en-US" sz="1400" dirty="0" smtClean="0"/>
              <a:t>。</a:t>
            </a:r>
            <a:endParaRPr lang="en-US" altLang="zh-CN" sz="1400" dirty="0" smtClean="0"/>
          </a:p>
          <a:p>
            <a:pPr marL="457200" lvl="1" indent="457200">
              <a:buClr>
                <a:srgbClr val="C00000"/>
              </a:buClr>
              <a:buNone/>
            </a:pPr>
            <a:endParaRPr lang="en-US" altLang="zh-CN" sz="1100" dirty="0"/>
          </a:p>
          <a:p>
            <a:pPr marL="507492" indent="-342900">
              <a:buClr>
                <a:srgbClr val="C00000"/>
              </a:buClr>
              <a:buFont typeface="Wingdings" panose="05000000000000000000" pitchFamily="2" charset="2"/>
              <a:buChar char="p"/>
            </a:pPr>
            <a:r>
              <a:rPr lang="zh-CN" altLang="en-US" sz="2000" dirty="0"/>
              <a:t>第三方组件</a:t>
            </a:r>
            <a:r>
              <a:rPr lang="zh-CN" altLang="en-US" sz="2000" dirty="0" smtClean="0"/>
              <a:t>列表</a:t>
            </a:r>
            <a:endParaRPr lang="en-US" altLang="zh-CN" sz="2000" dirty="0" smtClean="0"/>
          </a:p>
          <a:p>
            <a:pPr marL="457200" lvl="1" indent="457200">
              <a:buClr>
                <a:srgbClr val="C00000"/>
              </a:buClr>
              <a:buNone/>
            </a:pPr>
            <a:r>
              <a:rPr lang="zh-CN" altLang="en-US" sz="1400" dirty="0"/>
              <a:t>引用第三方组件及源码时，进行必要的评估后，应在</a:t>
            </a:r>
            <a:r>
              <a:rPr lang="en-US" altLang="zh-CN" sz="1400" dirty="0"/>
              <a:t>《</a:t>
            </a:r>
            <a:r>
              <a:rPr lang="zh-CN" altLang="en-US" sz="1400" dirty="0"/>
              <a:t>海康威视第三方组件列表</a:t>
            </a:r>
            <a:r>
              <a:rPr lang="en-US" altLang="zh-CN" sz="1400" dirty="0"/>
              <a:t>》</a:t>
            </a:r>
            <a:r>
              <a:rPr lang="zh-CN" altLang="en-US" sz="1400" dirty="0"/>
              <a:t>中维护该部件相关信息，包括依赖代码、来源、版本、许可证、维护负责人等。</a:t>
            </a:r>
            <a:endParaRPr lang="en-US" altLang="zh-CN" sz="1400" dirty="0"/>
          </a:p>
          <a:p>
            <a:pPr marL="507492" indent="-342900">
              <a:buClr>
                <a:srgbClr val="C00000"/>
              </a:buClr>
              <a:buFont typeface="Wingdings" panose="05000000000000000000" pitchFamily="2" charset="2"/>
              <a:buChar char="p"/>
            </a:pPr>
            <a:endParaRPr lang="en-US" altLang="zh-CN" sz="1100" dirty="0" smtClean="0"/>
          </a:p>
          <a:p>
            <a:pPr marL="507492" indent="-342900">
              <a:buClr>
                <a:srgbClr val="C00000"/>
              </a:buClr>
              <a:buFont typeface="Wingdings" panose="05000000000000000000" pitchFamily="2" charset="2"/>
              <a:buChar char="p"/>
            </a:pPr>
            <a:r>
              <a:rPr lang="zh-CN" altLang="en-US" sz="2100" dirty="0" smtClean="0"/>
              <a:t>同</a:t>
            </a:r>
            <a:r>
              <a:rPr lang="zh-CN" altLang="en-US" sz="2100" dirty="0"/>
              <a:t>版本要求</a:t>
            </a:r>
            <a:endParaRPr lang="en-US" altLang="zh-CN" sz="2100" dirty="0"/>
          </a:p>
          <a:p>
            <a:pPr marL="457200" lvl="1" indent="457200">
              <a:buClr>
                <a:srgbClr val="C00000"/>
              </a:buClr>
              <a:buNone/>
            </a:pPr>
            <a:r>
              <a:rPr lang="zh-CN" altLang="zh-CN" sz="1400" dirty="0"/>
              <a:t>开发部门在登记第三方组件及源码过程中，发现该部件已有部门引用其他版本，如无特殊原因，应使用相同版本。</a:t>
            </a:r>
          </a:p>
          <a:p>
            <a:pPr marL="507492" indent="-342900">
              <a:buClr>
                <a:srgbClr val="C00000"/>
              </a:buClr>
              <a:buFont typeface="Wingdings" panose="05000000000000000000" pitchFamily="2" charset="2"/>
              <a:buChar char="p"/>
            </a:pPr>
            <a:endParaRPr lang="en-US" altLang="zh-CN" sz="1100" dirty="0" smtClean="0"/>
          </a:p>
          <a:p>
            <a:pPr marL="507492" indent="-342900">
              <a:buClr>
                <a:srgbClr val="C00000"/>
              </a:buClr>
              <a:buFont typeface="Wingdings" panose="05000000000000000000" pitchFamily="2" charset="2"/>
              <a:buChar char="p"/>
            </a:pPr>
            <a:r>
              <a:rPr lang="zh-CN" altLang="en-US" sz="2100" dirty="0"/>
              <a:t>禁止私自引用</a:t>
            </a:r>
            <a:endParaRPr lang="en-US" altLang="zh-CN" sz="2100" dirty="0"/>
          </a:p>
          <a:p>
            <a:pPr marL="457200" lvl="1" indent="457200">
              <a:buClr>
                <a:srgbClr val="C00000"/>
              </a:buClr>
              <a:buNone/>
            </a:pPr>
            <a:r>
              <a:rPr lang="zh-CN" altLang="zh-CN" sz="1400" dirty="0"/>
              <a:t>禁止开发人员私自引用第三方组件及源码，部门主管应确保所有第三方组件及源码的引入是经过评估的，符合本管理规范的。</a:t>
            </a:r>
          </a:p>
        </p:txBody>
      </p:sp>
      <p:sp>
        <p:nvSpPr>
          <p:cNvPr id="3" name="标题 2"/>
          <p:cNvSpPr>
            <a:spLocks noGrp="1"/>
          </p:cNvSpPr>
          <p:nvPr>
            <p:ph type="title"/>
          </p:nvPr>
        </p:nvSpPr>
        <p:spPr/>
        <p:txBody>
          <a:bodyPr/>
          <a:lstStyle/>
          <a:p>
            <a:r>
              <a:rPr lang="zh-CN" altLang="en-US" dirty="0" smtClean="0"/>
              <a:t>第三</a:t>
            </a:r>
            <a:r>
              <a:rPr lang="zh-CN" altLang="en-US" dirty="0"/>
              <a:t>方组件及源码引用</a:t>
            </a:r>
          </a:p>
        </p:txBody>
      </p:sp>
    </p:spTree>
    <p:extLst>
      <p:ext uri="{BB962C8B-B14F-4D97-AF65-F5344CB8AC3E}">
        <p14:creationId xmlns:p14="http://schemas.microsoft.com/office/powerpoint/2010/main" val="34020919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550365_164020027_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1275606"/>
            <a:ext cx="2336536" cy="3079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Group 32"/>
          <p:cNvGraphicFramePr>
            <a:graphicFrameLocks noGrp="1"/>
          </p:cNvGraphicFramePr>
          <p:nvPr>
            <p:extLst>
              <p:ext uri="{D42A27DB-BD31-4B8C-83A1-F6EECF244321}">
                <p14:modId xmlns:p14="http://schemas.microsoft.com/office/powerpoint/2010/main" val="1788467939"/>
              </p:ext>
            </p:extLst>
          </p:nvPr>
        </p:nvGraphicFramePr>
        <p:xfrm>
          <a:off x="3059832" y="1275606"/>
          <a:ext cx="5472608" cy="3096344"/>
        </p:xfrm>
        <a:graphic>
          <a:graphicData uri="http://schemas.openxmlformats.org/drawingml/2006/table">
            <a:tbl>
              <a:tblPr/>
              <a:tblGrid>
                <a:gridCol w="977251"/>
                <a:gridCol w="4495357"/>
              </a:tblGrid>
              <a:tr h="800469">
                <a:tc>
                  <a:txBody>
                    <a:bodyPr/>
                    <a:lstStyle/>
                    <a:p>
                      <a:pPr marL="0" marR="0" lvl="0" indent="0" algn="ctr" defTabSz="7600950" rtl="0" eaLnBrk="1" fontAlgn="base" latinLnBrk="0" hangingPunct="1">
                        <a:lnSpc>
                          <a:spcPct val="100000"/>
                        </a:lnSpc>
                        <a:spcBef>
                          <a:spcPct val="40000"/>
                        </a:spcBef>
                        <a:spcAft>
                          <a:spcPct val="0"/>
                        </a:spcAft>
                        <a:buClr>
                          <a:schemeClr val="tx1"/>
                        </a:buClr>
                        <a:buSzPct val="120000"/>
                        <a:buFont typeface="Wingdings" pitchFamily="2" charset="2"/>
                        <a:buNone/>
                        <a:tabLst/>
                      </a:pPr>
                      <a:r>
                        <a:rPr kumimoji="0" lang="en-US" altLang="zh-CN" sz="2100" b="1" i="0" u="none" strike="noStrike" cap="none" normalizeH="0" baseline="0" dirty="0" smtClean="0">
                          <a:ln>
                            <a:noFill/>
                          </a:ln>
                          <a:solidFill>
                            <a:schemeClr val="bg1"/>
                          </a:solidFill>
                          <a:effectLst/>
                          <a:latin typeface="微软雅黑" pitchFamily="34" charset="-122"/>
                          <a:ea typeface="微软雅黑" pitchFamily="34" charset="-122"/>
                          <a:cs typeface="Arial Unicode MS"/>
                          <a:sym typeface="Wingdings" pitchFamily="2" charset="2"/>
                        </a:rPr>
                        <a:t>I</a:t>
                      </a:r>
                      <a:endParaRPr kumimoji="0" lang="zh-CN" altLang="en-US" sz="2100" b="1" i="0" u="none" strike="noStrike" cap="none" normalizeH="0" baseline="0" dirty="0" smtClean="0">
                        <a:ln>
                          <a:noFill/>
                        </a:ln>
                        <a:solidFill>
                          <a:schemeClr val="bg1"/>
                        </a:solidFill>
                        <a:effectLst/>
                        <a:latin typeface="微软雅黑" pitchFamily="34" charset="-122"/>
                        <a:ea typeface="微软雅黑" pitchFamily="34" charset="-122"/>
                        <a:cs typeface="Arial Unicode MS"/>
                        <a:sym typeface="Wingdings" pitchFamily="2" charset="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114300" marR="0" lvl="0" indent="0" algn="l" defTabSz="7600950" rtl="0" eaLnBrk="1" fontAlgn="base" latinLnBrk="0" hangingPunct="1">
                        <a:lnSpc>
                          <a:spcPct val="100000"/>
                        </a:lnSpc>
                        <a:spcBef>
                          <a:spcPct val="40000"/>
                        </a:spcBef>
                        <a:spcAft>
                          <a:spcPct val="0"/>
                        </a:spcAft>
                        <a:buClr>
                          <a:schemeClr val="tx1"/>
                        </a:buClr>
                        <a:buSzPct val="120000"/>
                        <a:buFont typeface="Wingdings" pitchFamily="2" charset="2"/>
                        <a:buNone/>
                        <a:tabLst/>
                      </a:pPr>
                      <a:r>
                        <a:rPr kumimoji="0" lang="zh-CN" altLang="en-US" sz="2400" b="1" kern="1200" cap="small" dirty="0" smtClean="0">
                          <a:solidFill>
                            <a:schemeClr val="tx1"/>
                          </a:solidFill>
                          <a:effectLst/>
                          <a:latin typeface="Calibri" pitchFamily="34" charset="0"/>
                          <a:ea typeface="微软雅黑" pitchFamily="34" charset="-122"/>
                          <a:cs typeface="Calibri" pitchFamily="34" charset="0"/>
                          <a:sym typeface="Wingdings" pitchFamily="2" charset="2"/>
                        </a:rPr>
                        <a:t>前言及目的</a:t>
                      </a: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lin ang="10800000" scaled="1"/>
                      <a:tileRect/>
                    </a:gradFill>
                  </a:tcPr>
                </a:tc>
              </a:tr>
              <a:tr h="722155">
                <a:tc>
                  <a:txBody>
                    <a:bodyPr/>
                    <a:lstStyle/>
                    <a:p>
                      <a:pPr marL="0" marR="0" lvl="0" indent="0" algn="ctr" defTabSz="7600950" rtl="0" eaLnBrk="1" fontAlgn="base" latinLnBrk="0" hangingPunct="1">
                        <a:lnSpc>
                          <a:spcPct val="100000"/>
                        </a:lnSpc>
                        <a:spcBef>
                          <a:spcPct val="40000"/>
                        </a:spcBef>
                        <a:spcAft>
                          <a:spcPct val="0"/>
                        </a:spcAft>
                        <a:buClr>
                          <a:schemeClr val="tx1"/>
                        </a:buClr>
                        <a:buSzPct val="120000"/>
                        <a:buFont typeface="Wingdings" pitchFamily="2" charset="2"/>
                        <a:buNone/>
                        <a:tabLst/>
                      </a:pPr>
                      <a:r>
                        <a:rPr kumimoji="0" lang="en-US" altLang="zh-CN" sz="2100" b="1" i="0" u="none" strike="noStrike" kern="1200" cap="none" normalizeH="0" baseline="0" dirty="0" smtClean="0">
                          <a:ln>
                            <a:noFill/>
                          </a:ln>
                          <a:solidFill>
                            <a:schemeClr val="bg1"/>
                          </a:solidFill>
                          <a:effectLst/>
                          <a:latin typeface="微软雅黑" pitchFamily="34" charset="-122"/>
                          <a:ea typeface="微软雅黑" pitchFamily="34" charset="-122"/>
                          <a:cs typeface="Arial Unicode MS"/>
                          <a:sym typeface="Wingdings" pitchFamily="2" charset="2"/>
                        </a:rPr>
                        <a:t>II</a:t>
                      </a:r>
                      <a:endParaRPr kumimoji="0" lang="zh-CN" altLang="en-US" sz="2100" b="1" i="0" u="none" strike="noStrike" kern="1200" cap="none" normalizeH="0" baseline="0" dirty="0" smtClean="0">
                        <a:ln>
                          <a:noFill/>
                        </a:ln>
                        <a:solidFill>
                          <a:schemeClr val="bg1"/>
                        </a:solidFill>
                        <a:effectLst/>
                        <a:latin typeface="微软雅黑" pitchFamily="34" charset="-122"/>
                        <a:ea typeface="微软雅黑" pitchFamily="34" charset="-122"/>
                        <a:cs typeface="Arial Unicode MS"/>
                        <a:sym typeface="Wingdings" pitchFamily="2" charset="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114300" marR="0" lvl="0" indent="0" algn="l" defTabSz="7600950" rtl="0" eaLnBrk="1" fontAlgn="base" latinLnBrk="0" hangingPunct="1">
                        <a:lnSpc>
                          <a:spcPct val="100000"/>
                        </a:lnSpc>
                        <a:spcBef>
                          <a:spcPct val="40000"/>
                        </a:spcBef>
                        <a:spcAft>
                          <a:spcPct val="0"/>
                        </a:spcAft>
                        <a:buClr>
                          <a:schemeClr val="tx1"/>
                        </a:buClr>
                        <a:buSzPct val="120000"/>
                        <a:buFont typeface="Wingdings" pitchFamily="2" charset="2"/>
                        <a:buNone/>
                        <a:tabLst/>
                      </a:pPr>
                      <a:r>
                        <a:rPr kumimoji="0" lang="zh-CN" altLang="en-US" sz="2400" b="1" kern="1200" cap="small" dirty="0" smtClean="0">
                          <a:solidFill>
                            <a:schemeClr val="tx1"/>
                          </a:solidFill>
                          <a:effectLst/>
                          <a:latin typeface="Calibri" pitchFamily="34" charset="0"/>
                          <a:ea typeface="微软雅黑" pitchFamily="34" charset="-122"/>
                          <a:cs typeface="Calibri" pitchFamily="34" charset="0"/>
                          <a:sym typeface="Wingdings" pitchFamily="2" charset="2"/>
                        </a:rPr>
                        <a:t>第三方组件及源码引入规范</a:t>
                      </a: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lin ang="10800000" scaled="1"/>
                      <a:tileRect/>
                    </a:gradFill>
                  </a:tcPr>
                </a:tc>
              </a:tr>
              <a:tr h="786860">
                <a:tc>
                  <a:txBody>
                    <a:bodyPr/>
                    <a:lstStyle/>
                    <a:p>
                      <a:pPr marL="0" marR="0" lvl="0" indent="0" algn="l" defTabSz="7600950" rtl="0" eaLnBrk="1" fontAlgn="base" latinLnBrk="0" hangingPunct="1">
                        <a:lnSpc>
                          <a:spcPct val="100000"/>
                        </a:lnSpc>
                        <a:spcBef>
                          <a:spcPct val="40000"/>
                        </a:spcBef>
                        <a:spcAft>
                          <a:spcPct val="0"/>
                        </a:spcAft>
                        <a:buClr>
                          <a:schemeClr val="tx1"/>
                        </a:buClr>
                        <a:buSzPct val="120000"/>
                        <a:buFont typeface="Wingdings" pitchFamily="2" charset="2"/>
                        <a:buNone/>
                        <a:tabLst/>
                      </a:pPr>
                      <a:r>
                        <a:rPr kumimoji="0" lang="en-US" altLang="zh-CN" sz="2100" b="1" i="0" u="none" strike="noStrike" cap="none" normalizeH="0" baseline="0" dirty="0" smtClean="0">
                          <a:ln>
                            <a:noFill/>
                          </a:ln>
                          <a:solidFill>
                            <a:schemeClr val="bg1"/>
                          </a:solidFill>
                          <a:effectLst/>
                          <a:latin typeface="微软雅黑" pitchFamily="34" charset="-122"/>
                          <a:ea typeface="微软雅黑" pitchFamily="34" charset="-122"/>
                          <a:cs typeface="Arial Unicode MS"/>
                          <a:sym typeface="Wingdings" pitchFamily="2" charset="2"/>
                        </a:rPr>
                        <a:t>III</a:t>
                      </a:r>
                      <a:endParaRPr kumimoji="0" lang="zh-CN" altLang="en-US" sz="2100" b="1" i="0" u="none" strike="noStrike" cap="none" normalizeH="0" baseline="0" dirty="0" smtClean="0">
                        <a:ln>
                          <a:noFill/>
                        </a:ln>
                        <a:solidFill>
                          <a:schemeClr val="bg1"/>
                        </a:solidFill>
                        <a:effectLst/>
                        <a:latin typeface="微软雅黑" pitchFamily="34" charset="-122"/>
                        <a:ea typeface="微软雅黑" pitchFamily="34" charset="-122"/>
                        <a:cs typeface="Arial Unicode MS"/>
                        <a:sym typeface="Wingdings" pitchFamily="2" charset="2"/>
                      </a:endParaRPr>
                    </a:p>
                  </a:txBody>
                  <a:tcPr anchor="ctr" anchorCtr="1"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114300" marR="0" lvl="0" indent="0" algn="l" defTabSz="7600950" rtl="0" eaLnBrk="1" fontAlgn="base" latinLnBrk="0" hangingPunct="1">
                        <a:lnSpc>
                          <a:spcPct val="100000"/>
                        </a:lnSpc>
                        <a:spcBef>
                          <a:spcPct val="40000"/>
                        </a:spcBef>
                        <a:spcAft>
                          <a:spcPct val="0"/>
                        </a:spcAft>
                        <a:buClr>
                          <a:schemeClr val="tx1"/>
                        </a:buClr>
                        <a:buSzPct val="120000"/>
                        <a:buFont typeface="Wingdings" pitchFamily="2" charset="2"/>
                        <a:buNone/>
                        <a:tabLst/>
                      </a:pPr>
                      <a:r>
                        <a:rPr kumimoji="0" lang="zh-CN" altLang="en-US" sz="2400" b="1" kern="1200" cap="small" dirty="0" smtClean="0">
                          <a:solidFill>
                            <a:schemeClr val="tx1"/>
                          </a:solidFill>
                          <a:effectLst/>
                          <a:latin typeface="Calibri" pitchFamily="34" charset="0"/>
                          <a:ea typeface="微软雅黑" pitchFamily="34" charset="-122"/>
                          <a:cs typeface="Calibri" pitchFamily="34" charset="0"/>
                          <a:sym typeface="Wingdings" pitchFamily="2" charset="2"/>
                        </a:rPr>
                        <a:t>第三方组件及源码使用规范</a:t>
                      </a: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lin ang="10800000" scaled="1"/>
                      <a:tileRect/>
                    </a:gradFill>
                  </a:tcPr>
                </a:tc>
              </a:tr>
              <a:tr h="786860">
                <a:tc>
                  <a:txBody>
                    <a:bodyPr/>
                    <a:lstStyle/>
                    <a:p>
                      <a:pPr marL="0" marR="0" lvl="0" indent="0" algn="l" defTabSz="7600950" rtl="0" eaLnBrk="1" fontAlgn="base" latinLnBrk="0" hangingPunct="1">
                        <a:lnSpc>
                          <a:spcPct val="100000"/>
                        </a:lnSpc>
                        <a:spcBef>
                          <a:spcPct val="40000"/>
                        </a:spcBef>
                        <a:spcAft>
                          <a:spcPct val="0"/>
                        </a:spcAft>
                        <a:buClr>
                          <a:schemeClr val="tx1"/>
                        </a:buClr>
                        <a:buSzPct val="120000"/>
                        <a:buFont typeface="Wingdings" pitchFamily="2" charset="2"/>
                        <a:buNone/>
                        <a:tabLst/>
                      </a:pPr>
                      <a:r>
                        <a:rPr kumimoji="0" lang="en-US" altLang="zh-CN" sz="2100" b="1" i="0" u="none" strike="noStrike" cap="none" normalizeH="0" baseline="0" dirty="0" smtClean="0">
                          <a:ln>
                            <a:noFill/>
                          </a:ln>
                          <a:solidFill>
                            <a:schemeClr val="bg1"/>
                          </a:solidFill>
                          <a:effectLst/>
                          <a:latin typeface="微软雅黑" pitchFamily="34" charset="-122"/>
                          <a:ea typeface="微软雅黑" pitchFamily="34" charset="-122"/>
                          <a:cs typeface="Arial Unicode MS"/>
                          <a:sym typeface="Wingdings" pitchFamily="2" charset="2"/>
                        </a:rPr>
                        <a:t>IV</a:t>
                      </a:r>
                      <a:endParaRPr kumimoji="0" lang="zh-CN" altLang="en-US" sz="2100" b="1" i="0" u="none" strike="noStrike" cap="none" normalizeH="0" baseline="0" dirty="0" smtClean="0">
                        <a:ln>
                          <a:noFill/>
                        </a:ln>
                        <a:solidFill>
                          <a:schemeClr val="bg1"/>
                        </a:solidFill>
                        <a:effectLst/>
                        <a:latin typeface="微软雅黑" pitchFamily="34" charset="-122"/>
                        <a:ea typeface="微软雅黑" pitchFamily="34" charset="-122"/>
                        <a:cs typeface="Arial Unicode MS"/>
                        <a:sym typeface="Wingdings" pitchFamily="2" charset="2"/>
                      </a:endParaRPr>
                    </a:p>
                  </a:txBody>
                  <a:tcPr anchor="ctr" anchorCtr="1"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114300" marR="0" lvl="0" indent="0" algn="l" defTabSz="7600950" rtl="0" eaLnBrk="1" fontAlgn="base" latinLnBrk="0" hangingPunct="1">
                        <a:lnSpc>
                          <a:spcPct val="100000"/>
                        </a:lnSpc>
                        <a:spcBef>
                          <a:spcPct val="40000"/>
                        </a:spcBef>
                        <a:spcAft>
                          <a:spcPct val="0"/>
                        </a:spcAft>
                        <a:buClr>
                          <a:schemeClr val="tx1"/>
                        </a:buClr>
                        <a:buSzPct val="120000"/>
                        <a:buFont typeface="Wingdings" pitchFamily="2" charset="2"/>
                        <a:buNone/>
                        <a:tabLst/>
                      </a:pPr>
                      <a:r>
                        <a:rPr kumimoji="0" lang="zh-CN" altLang="en-US" sz="2400" b="1" kern="1200" cap="small" dirty="0" smtClean="0">
                          <a:solidFill>
                            <a:schemeClr val="tx1"/>
                          </a:solidFill>
                          <a:effectLst/>
                          <a:latin typeface="Calibri" pitchFamily="34" charset="0"/>
                          <a:ea typeface="微软雅黑" pitchFamily="34" charset="-122"/>
                          <a:cs typeface="Calibri" pitchFamily="34" charset="0"/>
                          <a:sym typeface="Wingdings" pitchFamily="2" charset="2"/>
                        </a:rPr>
                        <a:t>问题</a:t>
                      </a: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lin ang="10800000" scaled="1"/>
                      <a:tileRect/>
                    </a:gradFill>
                  </a:tcPr>
                </a:tc>
              </a:tr>
            </a:tbl>
          </a:graphicData>
        </a:graphic>
      </p:graphicFrame>
      <p:sp>
        <p:nvSpPr>
          <p:cNvPr id="6" name="矩形 5"/>
          <p:cNvSpPr/>
          <p:nvPr/>
        </p:nvSpPr>
        <p:spPr bwMode="auto">
          <a:xfrm>
            <a:off x="3020104" y="2815595"/>
            <a:ext cx="5512336" cy="792088"/>
          </a:xfrm>
          <a:prstGeom prst="rect">
            <a:avLst/>
          </a:prstGeom>
          <a:noFill/>
          <a:ln w="38100">
            <a:solidFill>
              <a:srgbClr val="FFFF99"/>
            </a:solidFill>
            <a:round/>
            <a:headEnd/>
            <a:tailEnd/>
          </a:ln>
          <a:effectLst>
            <a:glow rad="101600">
              <a:srgbClr val="00FF00">
                <a:alpha val="60000"/>
              </a:srgbClr>
            </a:glow>
          </a:effectLst>
        </p:spPr>
        <p:txBody>
          <a:bodyPr lIns="91057" tIns="45529" rIns="91057" bIns="45529" rtlCol="0" anchor="ctr"/>
          <a:lstStyle/>
          <a:p>
            <a:pPr algn="ctr"/>
            <a:endParaRPr lang="zh-CN" altLang="en-US"/>
          </a:p>
        </p:txBody>
      </p:sp>
      <p:sp>
        <p:nvSpPr>
          <p:cNvPr id="7" name="灯片编号占位符 3"/>
          <p:cNvSpPr>
            <a:spLocks noGrp="1"/>
          </p:cNvSpPr>
          <p:nvPr>
            <p:ph type="sldNum" sz="quarter" idx="10"/>
          </p:nvPr>
        </p:nvSpPr>
        <p:spPr>
          <a:xfrm>
            <a:off x="35496" y="4857749"/>
            <a:ext cx="720080" cy="205740"/>
          </a:xfrm>
        </p:spPr>
        <p:txBody>
          <a:bodyPr/>
          <a:lstStyle/>
          <a:p>
            <a:pPr>
              <a:defRPr/>
            </a:pPr>
            <a:fld id="{8736E4E6-5B3E-4520-AF58-2D55D672EF3C}" type="slidenum">
              <a:rPr lang="en-US" altLang="zh-CN" sz="1050" smtClean="0">
                <a:latin typeface="Georgia" panose="02040502050405020303" pitchFamily="18" charset="0"/>
              </a:rPr>
              <a:pPr>
                <a:defRPr/>
              </a:pPr>
              <a:t>18</a:t>
            </a:fld>
            <a:endParaRPr lang="en-US" altLang="zh-CN" sz="1050">
              <a:latin typeface="Georgia" panose="02040502050405020303" pitchFamily="18" charset="0"/>
            </a:endParaRPr>
          </a:p>
        </p:txBody>
      </p:sp>
      <p:sp>
        <p:nvSpPr>
          <p:cNvPr id="8" name="标题 2"/>
          <p:cNvSpPr>
            <a:spLocks noGrp="1"/>
          </p:cNvSpPr>
          <p:nvPr>
            <p:ph type="title"/>
          </p:nvPr>
        </p:nvSpPr>
        <p:spPr>
          <a:xfrm>
            <a:off x="323528" y="195486"/>
            <a:ext cx="6984776" cy="504056"/>
          </a:xfrm>
        </p:spPr>
        <p:txBody>
          <a:bodyPr/>
          <a:lstStyle/>
          <a:p>
            <a:r>
              <a:rPr lang="en-US" altLang="zh-CN" dirty="0" smtClean="0"/>
              <a:t>Agenda</a:t>
            </a:r>
            <a:endParaRPr lang="zh-CN" altLang="en-US" dirty="0"/>
          </a:p>
        </p:txBody>
      </p:sp>
    </p:spTree>
    <p:extLst>
      <p:ext uri="{BB962C8B-B14F-4D97-AF65-F5344CB8AC3E}">
        <p14:creationId xmlns:p14="http://schemas.microsoft.com/office/powerpoint/2010/main" val="179134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pPr lvl="0"/>
            <a:r>
              <a:rPr lang="zh-CN" altLang="zh-CN" sz="2000" dirty="0"/>
              <a:t>公司闭源代码禁止通过静态或者动态方式链接</a:t>
            </a:r>
            <a:r>
              <a:rPr lang="en-US" altLang="zh-CN" sz="2000" dirty="0"/>
              <a:t>GPL</a:t>
            </a:r>
            <a:r>
              <a:rPr lang="zh-CN" altLang="zh-CN" sz="2000" dirty="0"/>
              <a:t>相关内容，无法规避的，应将该部件独立编译为单一对象，避免二次污染我司闭源代码，且能在需要开源的情况下能开放该部分源码，如</a:t>
            </a:r>
            <a:r>
              <a:rPr lang="en-US" altLang="zh-CN" sz="2000" dirty="0"/>
              <a:t>Linux Kernel</a:t>
            </a:r>
            <a:r>
              <a:rPr lang="zh-CN" altLang="zh-CN" sz="2000" dirty="0"/>
              <a:t>中涉及</a:t>
            </a:r>
            <a:r>
              <a:rPr lang="en-US" altLang="zh-CN" sz="2000" dirty="0"/>
              <a:t>GPL</a:t>
            </a:r>
            <a:r>
              <a:rPr lang="zh-CN" altLang="zh-CN" sz="2000" dirty="0"/>
              <a:t>的符号表、接口等应规避调用，无法规避的，可编译为独立</a:t>
            </a:r>
            <a:r>
              <a:rPr lang="en-US" altLang="zh-CN" sz="2000" dirty="0" err="1"/>
              <a:t>ko</a:t>
            </a:r>
            <a:r>
              <a:rPr lang="zh-CN" altLang="zh-CN" sz="2000" dirty="0" smtClean="0"/>
              <a:t>。</a:t>
            </a:r>
            <a:endParaRPr lang="en-US" altLang="zh-CN" sz="2000" dirty="0" smtClean="0"/>
          </a:p>
          <a:p>
            <a:pPr lvl="0"/>
            <a:endParaRPr lang="zh-CN" altLang="zh-CN" sz="2000" dirty="0"/>
          </a:p>
          <a:p>
            <a:pPr lvl="0"/>
            <a:r>
              <a:rPr lang="en-US" altLang="zh-CN" sz="2000" dirty="0"/>
              <a:t>GPL</a:t>
            </a:r>
            <a:r>
              <a:rPr lang="zh-CN" altLang="zh-CN" sz="2000" dirty="0"/>
              <a:t>相关部件与我司闭源软件的通信方式可为</a:t>
            </a:r>
            <a:r>
              <a:rPr lang="en-US" altLang="zh-CN" sz="2000" dirty="0"/>
              <a:t>IPC</a:t>
            </a:r>
            <a:r>
              <a:rPr lang="zh-CN" altLang="zh-CN" sz="2000" dirty="0"/>
              <a:t>通信、管道通信、</a:t>
            </a:r>
            <a:r>
              <a:rPr lang="en-US" altLang="zh-CN" sz="2000" dirty="0"/>
              <a:t>Socket</a:t>
            </a:r>
            <a:r>
              <a:rPr lang="zh-CN" altLang="zh-CN" sz="2000" dirty="0"/>
              <a:t>通信等方式</a:t>
            </a:r>
            <a:r>
              <a:rPr lang="zh-CN" altLang="zh-CN" sz="2000" dirty="0" smtClean="0"/>
              <a:t>。</a:t>
            </a:r>
            <a:endParaRPr lang="en-US" altLang="zh-CN" sz="2000" dirty="0" smtClean="0"/>
          </a:p>
          <a:p>
            <a:pPr lvl="0"/>
            <a:endParaRPr lang="zh-CN" altLang="zh-CN" sz="2000" dirty="0"/>
          </a:p>
          <a:p>
            <a:pPr lvl="0"/>
            <a:r>
              <a:rPr lang="en-US" altLang="zh-CN" sz="2000" dirty="0"/>
              <a:t>MIT</a:t>
            </a:r>
            <a:r>
              <a:rPr lang="zh-CN" altLang="zh-CN" sz="2000" dirty="0"/>
              <a:t>、</a:t>
            </a:r>
            <a:r>
              <a:rPr lang="en-US" altLang="zh-CN" sz="2000" dirty="0"/>
              <a:t>BSD</a:t>
            </a:r>
            <a:r>
              <a:rPr lang="zh-CN" altLang="zh-CN" sz="2000" dirty="0"/>
              <a:t>、</a:t>
            </a:r>
            <a:r>
              <a:rPr lang="en-US" altLang="zh-CN" sz="2000" dirty="0"/>
              <a:t>Apache</a:t>
            </a:r>
            <a:r>
              <a:rPr lang="zh-CN" altLang="zh-CN" sz="2000" dirty="0"/>
              <a:t>等宽松协议的代码原则上要求保持独立，不直接嵌入我司闭源代码，可使用动态链接及本小节第</a:t>
            </a:r>
            <a:r>
              <a:rPr lang="en-US" altLang="zh-CN" sz="2000" dirty="0"/>
              <a:t>2</a:t>
            </a:r>
            <a:r>
              <a:rPr lang="zh-CN" altLang="zh-CN" sz="2000" dirty="0"/>
              <a:t>条允许的方式集成</a:t>
            </a:r>
            <a:r>
              <a:rPr lang="zh-CN" altLang="zh-CN" sz="2000" dirty="0" smtClean="0"/>
              <a:t>。</a:t>
            </a:r>
            <a:endParaRPr lang="en-US" altLang="zh-CN" sz="2000" dirty="0" smtClean="0"/>
          </a:p>
          <a:p>
            <a:pPr lvl="0"/>
            <a:endParaRPr lang="zh-CN" altLang="zh-CN" sz="2000" dirty="0"/>
          </a:p>
          <a:p>
            <a:pPr lvl="0"/>
            <a:r>
              <a:rPr lang="zh-CN" altLang="zh-CN" sz="2000" dirty="0"/>
              <a:t>其他商业组件及代码也应按照合同定义的方式，进行集成。</a:t>
            </a:r>
          </a:p>
        </p:txBody>
      </p:sp>
      <p:sp>
        <p:nvSpPr>
          <p:cNvPr id="3" name="标题 2"/>
          <p:cNvSpPr>
            <a:spLocks noGrp="1"/>
          </p:cNvSpPr>
          <p:nvPr>
            <p:ph type="title"/>
          </p:nvPr>
        </p:nvSpPr>
        <p:spPr/>
        <p:txBody>
          <a:bodyPr/>
          <a:lstStyle/>
          <a:p>
            <a:r>
              <a:rPr lang="zh-CN" altLang="en-US" dirty="0" smtClean="0"/>
              <a:t>集成</a:t>
            </a:r>
            <a:r>
              <a:rPr lang="zh-CN" altLang="en-US" dirty="0"/>
              <a:t>和链接</a:t>
            </a:r>
          </a:p>
        </p:txBody>
      </p:sp>
    </p:spTree>
    <p:extLst>
      <p:ext uri="{BB962C8B-B14F-4D97-AF65-F5344CB8AC3E}">
        <p14:creationId xmlns:p14="http://schemas.microsoft.com/office/powerpoint/2010/main" val="19570850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550365_164020027_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1275606"/>
            <a:ext cx="2336536" cy="3079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Group 32"/>
          <p:cNvGraphicFramePr>
            <a:graphicFrameLocks noGrp="1"/>
          </p:cNvGraphicFramePr>
          <p:nvPr>
            <p:extLst>
              <p:ext uri="{D42A27DB-BD31-4B8C-83A1-F6EECF244321}">
                <p14:modId xmlns:p14="http://schemas.microsoft.com/office/powerpoint/2010/main" val="1285499746"/>
              </p:ext>
            </p:extLst>
          </p:nvPr>
        </p:nvGraphicFramePr>
        <p:xfrm>
          <a:off x="3059832" y="1275606"/>
          <a:ext cx="5472608" cy="3096344"/>
        </p:xfrm>
        <a:graphic>
          <a:graphicData uri="http://schemas.openxmlformats.org/drawingml/2006/table">
            <a:tbl>
              <a:tblPr/>
              <a:tblGrid>
                <a:gridCol w="977251"/>
                <a:gridCol w="4495357"/>
              </a:tblGrid>
              <a:tr h="800469">
                <a:tc>
                  <a:txBody>
                    <a:bodyPr/>
                    <a:lstStyle/>
                    <a:p>
                      <a:pPr marL="0" marR="0" lvl="0" indent="0" algn="ctr" defTabSz="7600950" rtl="0" eaLnBrk="1" fontAlgn="base" latinLnBrk="0" hangingPunct="1">
                        <a:lnSpc>
                          <a:spcPct val="100000"/>
                        </a:lnSpc>
                        <a:spcBef>
                          <a:spcPct val="40000"/>
                        </a:spcBef>
                        <a:spcAft>
                          <a:spcPct val="0"/>
                        </a:spcAft>
                        <a:buClr>
                          <a:schemeClr val="tx1"/>
                        </a:buClr>
                        <a:buSzPct val="120000"/>
                        <a:buFont typeface="Wingdings" pitchFamily="2" charset="2"/>
                        <a:buNone/>
                        <a:tabLst/>
                      </a:pPr>
                      <a:r>
                        <a:rPr kumimoji="0" lang="en-US" altLang="zh-CN" sz="2100" b="1" i="0" u="none" strike="noStrike" cap="none" normalizeH="0" baseline="0" dirty="0" smtClean="0">
                          <a:ln>
                            <a:noFill/>
                          </a:ln>
                          <a:solidFill>
                            <a:schemeClr val="bg1"/>
                          </a:solidFill>
                          <a:effectLst/>
                          <a:latin typeface="微软雅黑" pitchFamily="34" charset="-122"/>
                          <a:ea typeface="微软雅黑" pitchFamily="34" charset="-122"/>
                          <a:cs typeface="Arial Unicode MS"/>
                          <a:sym typeface="Wingdings" pitchFamily="2" charset="2"/>
                        </a:rPr>
                        <a:t>I</a:t>
                      </a:r>
                      <a:endParaRPr kumimoji="0" lang="zh-CN" altLang="en-US" sz="2100" b="1" i="0" u="none" strike="noStrike" cap="none" normalizeH="0" baseline="0" dirty="0" smtClean="0">
                        <a:ln>
                          <a:noFill/>
                        </a:ln>
                        <a:solidFill>
                          <a:schemeClr val="bg1"/>
                        </a:solidFill>
                        <a:effectLst/>
                        <a:latin typeface="微软雅黑" pitchFamily="34" charset="-122"/>
                        <a:ea typeface="微软雅黑" pitchFamily="34" charset="-122"/>
                        <a:cs typeface="Arial Unicode MS"/>
                        <a:sym typeface="Wingdings" pitchFamily="2" charset="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114300" marR="0" lvl="0" indent="0" algn="l" defTabSz="7600950" rtl="0" eaLnBrk="1" fontAlgn="base" latinLnBrk="0" hangingPunct="1">
                        <a:lnSpc>
                          <a:spcPct val="100000"/>
                        </a:lnSpc>
                        <a:spcBef>
                          <a:spcPct val="40000"/>
                        </a:spcBef>
                        <a:spcAft>
                          <a:spcPct val="0"/>
                        </a:spcAft>
                        <a:buClr>
                          <a:schemeClr val="tx1"/>
                        </a:buClr>
                        <a:buSzPct val="120000"/>
                        <a:buFont typeface="Wingdings" pitchFamily="2" charset="2"/>
                        <a:buNone/>
                        <a:tabLst/>
                      </a:pPr>
                      <a:r>
                        <a:rPr kumimoji="0" lang="zh-CN" altLang="en-US" sz="2400" b="1" kern="1200" cap="small" dirty="0" smtClean="0">
                          <a:solidFill>
                            <a:schemeClr val="tx1"/>
                          </a:solidFill>
                          <a:effectLst/>
                          <a:latin typeface="Calibri" pitchFamily="34" charset="0"/>
                          <a:ea typeface="微软雅黑" pitchFamily="34" charset="-122"/>
                          <a:cs typeface="Calibri" pitchFamily="34" charset="0"/>
                          <a:sym typeface="Wingdings" pitchFamily="2" charset="2"/>
                        </a:rPr>
                        <a:t>前言及目的</a:t>
                      </a:r>
                      <a:endParaRPr kumimoji="0" lang="en-US" altLang="zh-CN" sz="2400" b="1" kern="1200" cap="small" dirty="0" smtClean="0">
                        <a:solidFill>
                          <a:schemeClr val="tx1"/>
                        </a:solidFill>
                        <a:effectLst/>
                        <a:latin typeface="Calibri" pitchFamily="34" charset="0"/>
                        <a:ea typeface="微软雅黑" pitchFamily="34" charset="-122"/>
                        <a:cs typeface="Calibri" pitchFamily="34" charset="0"/>
                        <a:sym typeface="Wingdings" pitchFamily="2" charset="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lin ang="10800000" scaled="1"/>
                      <a:tileRect/>
                    </a:gradFill>
                  </a:tcPr>
                </a:tc>
              </a:tr>
              <a:tr h="722155">
                <a:tc>
                  <a:txBody>
                    <a:bodyPr/>
                    <a:lstStyle/>
                    <a:p>
                      <a:pPr marL="0" marR="0" lvl="0" indent="0" algn="ctr" defTabSz="7600950" rtl="0" eaLnBrk="1" fontAlgn="base" latinLnBrk="0" hangingPunct="1">
                        <a:lnSpc>
                          <a:spcPct val="100000"/>
                        </a:lnSpc>
                        <a:spcBef>
                          <a:spcPct val="40000"/>
                        </a:spcBef>
                        <a:spcAft>
                          <a:spcPct val="0"/>
                        </a:spcAft>
                        <a:buClr>
                          <a:schemeClr val="tx1"/>
                        </a:buClr>
                        <a:buSzPct val="120000"/>
                        <a:buFont typeface="Wingdings" pitchFamily="2" charset="2"/>
                        <a:buNone/>
                        <a:tabLst/>
                      </a:pPr>
                      <a:r>
                        <a:rPr kumimoji="0" lang="en-US" altLang="zh-CN" sz="2100" b="1" i="0" u="none" strike="noStrike" kern="1200" cap="none" normalizeH="0" baseline="0" dirty="0" smtClean="0">
                          <a:ln>
                            <a:noFill/>
                          </a:ln>
                          <a:solidFill>
                            <a:schemeClr val="bg1"/>
                          </a:solidFill>
                          <a:effectLst/>
                          <a:latin typeface="微软雅黑" pitchFamily="34" charset="-122"/>
                          <a:ea typeface="微软雅黑" pitchFamily="34" charset="-122"/>
                          <a:cs typeface="Arial Unicode MS"/>
                          <a:sym typeface="Wingdings" pitchFamily="2" charset="2"/>
                        </a:rPr>
                        <a:t>II</a:t>
                      </a:r>
                      <a:endParaRPr kumimoji="0" lang="zh-CN" altLang="en-US" sz="2100" b="1" i="0" u="none" strike="noStrike" kern="1200" cap="none" normalizeH="0" baseline="0" dirty="0" smtClean="0">
                        <a:ln>
                          <a:noFill/>
                        </a:ln>
                        <a:solidFill>
                          <a:schemeClr val="bg1"/>
                        </a:solidFill>
                        <a:effectLst/>
                        <a:latin typeface="微软雅黑" pitchFamily="34" charset="-122"/>
                        <a:ea typeface="微软雅黑" pitchFamily="34" charset="-122"/>
                        <a:cs typeface="Arial Unicode MS"/>
                        <a:sym typeface="Wingdings" pitchFamily="2" charset="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114300" marR="0" lvl="0" indent="0" algn="l" defTabSz="7600950" rtl="0" eaLnBrk="1" fontAlgn="base" latinLnBrk="0" hangingPunct="1">
                        <a:lnSpc>
                          <a:spcPct val="100000"/>
                        </a:lnSpc>
                        <a:spcBef>
                          <a:spcPct val="40000"/>
                        </a:spcBef>
                        <a:spcAft>
                          <a:spcPct val="0"/>
                        </a:spcAft>
                        <a:buClr>
                          <a:schemeClr val="tx1"/>
                        </a:buClr>
                        <a:buSzPct val="120000"/>
                        <a:buFont typeface="Wingdings" pitchFamily="2" charset="2"/>
                        <a:buNone/>
                        <a:tabLst/>
                      </a:pPr>
                      <a:r>
                        <a:rPr kumimoji="0" lang="zh-CN" altLang="en-US" sz="2400" b="1" kern="1200" cap="small" dirty="0" smtClean="0">
                          <a:solidFill>
                            <a:schemeClr val="tx1"/>
                          </a:solidFill>
                          <a:effectLst/>
                          <a:latin typeface="Calibri" pitchFamily="34" charset="0"/>
                          <a:ea typeface="微软雅黑" pitchFamily="34" charset="-122"/>
                          <a:cs typeface="Calibri" pitchFamily="34" charset="0"/>
                          <a:sym typeface="Wingdings" pitchFamily="2" charset="2"/>
                        </a:rPr>
                        <a:t>第三方组件及源码引入规范</a:t>
                      </a: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lin ang="10800000" scaled="1"/>
                      <a:tileRect/>
                    </a:gradFill>
                  </a:tcPr>
                </a:tc>
              </a:tr>
              <a:tr h="786860">
                <a:tc>
                  <a:txBody>
                    <a:bodyPr/>
                    <a:lstStyle/>
                    <a:p>
                      <a:pPr marL="0" marR="0" lvl="0" indent="0" algn="l" defTabSz="7600950" rtl="0" eaLnBrk="1" fontAlgn="base" latinLnBrk="0" hangingPunct="1">
                        <a:lnSpc>
                          <a:spcPct val="100000"/>
                        </a:lnSpc>
                        <a:spcBef>
                          <a:spcPct val="40000"/>
                        </a:spcBef>
                        <a:spcAft>
                          <a:spcPct val="0"/>
                        </a:spcAft>
                        <a:buClr>
                          <a:schemeClr val="tx1"/>
                        </a:buClr>
                        <a:buSzPct val="120000"/>
                        <a:buFont typeface="Wingdings" pitchFamily="2" charset="2"/>
                        <a:buNone/>
                        <a:tabLst/>
                      </a:pPr>
                      <a:r>
                        <a:rPr kumimoji="0" lang="en-US" altLang="zh-CN" sz="2100" b="1" i="0" u="none" strike="noStrike" cap="none" normalizeH="0" baseline="0" dirty="0" smtClean="0">
                          <a:ln>
                            <a:noFill/>
                          </a:ln>
                          <a:solidFill>
                            <a:schemeClr val="bg1"/>
                          </a:solidFill>
                          <a:effectLst/>
                          <a:latin typeface="微软雅黑" pitchFamily="34" charset="-122"/>
                          <a:ea typeface="微软雅黑" pitchFamily="34" charset="-122"/>
                          <a:cs typeface="Arial Unicode MS"/>
                          <a:sym typeface="Wingdings" pitchFamily="2" charset="2"/>
                        </a:rPr>
                        <a:t>III</a:t>
                      </a:r>
                      <a:endParaRPr kumimoji="0" lang="zh-CN" altLang="en-US" sz="2100" b="1" i="0" u="none" strike="noStrike" cap="none" normalizeH="0" baseline="0" dirty="0" smtClean="0">
                        <a:ln>
                          <a:noFill/>
                        </a:ln>
                        <a:solidFill>
                          <a:schemeClr val="bg1"/>
                        </a:solidFill>
                        <a:effectLst/>
                        <a:latin typeface="微软雅黑" pitchFamily="34" charset="-122"/>
                        <a:ea typeface="微软雅黑" pitchFamily="34" charset="-122"/>
                        <a:cs typeface="Arial Unicode MS"/>
                        <a:sym typeface="Wingdings" pitchFamily="2" charset="2"/>
                      </a:endParaRPr>
                    </a:p>
                  </a:txBody>
                  <a:tcPr anchor="ctr" anchorCtr="1"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114300" marR="0" lvl="0" indent="0" algn="l" defTabSz="7600950" rtl="0" eaLnBrk="1" fontAlgn="base" latinLnBrk="0" hangingPunct="1">
                        <a:lnSpc>
                          <a:spcPct val="100000"/>
                        </a:lnSpc>
                        <a:spcBef>
                          <a:spcPct val="40000"/>
                        </a:spcBef>
                        <a:spcAft>
                          <a:spcPct val="0"/>
                        </a:spcAft>
                        <a:buClr>
                          <a:schemeClr val="tx1"/>
                        </a:buClr>
                        <a:buSzPct val="120000"/>
                        <a:buFont typeface="Wingdings" pitchFamily="2" charset="2"/>
                        <a:buNone/>
                        <a:tabLst/>
                      </a:pPr>
                      <a:r>
                        <a:rPr kumimoji="0" lang="zh-CN" altLang="en-US" sz="2400" b="1" kern="1200" cap="small" dirty="0" smtClean="0">
                          <a:solidFill>
                            <a:schemeClr val="tx1"/>
                          </a:solidFill>
                          <a:effectLst/>
                          <a:latin typeface="Calibri" pitchFamily="34" charset="0"/>
                          <a:ea typeface="微软雅黑" pitchFamily="34" charset="-122"/>
                          <a:cs typeface="Calibri" pitchFamily="34" charset="0"/>
                          <a:sym typeface="Wingdings" pitchFamily="2" charset="2"/>
                        </a:rPr>
                        <a:t>第三方组件及源码使用规范</a:t>
                      </a: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lin ang="10800000" scaled="1"/>
                      <a:tileRect/>
                    </a:gradFill>
                  </a:tcPr>
                </a:tc>
              </a:tr>
              <a:tr h="786860">
                <a:tc>
                  <a:txBody>
                    <a:bodyPr/>
                    <a:lstStyle/>
                    <a:p>
                      <a:pPr marL="0" marR="0" lvl="0" indent="0" algn="l" defTabSz="7600950" rtl="0" eaLnBrk="1" fontAlgn="base" latinLnBrk="0" hangingPunct="1">
                        <a:lnSpc>
                          <a:spcPct val="100000"/>
                        </a:lnSpc>
                        <a:spcBef>
                          <a:spcPct val="40000"/>
                        </a:spcBef>
                        <a:spcAft>
                          <a:spcPct val="0"/>
                        </a:spcAft>
                        <a:buClr>
                          <a:schemeClr val="tx1"/>
                        </a:buClr>
                        <a:buSzPct val="120000"/>
                        <a:buFont typeface="Wingdings" pitchFamily="2" charset="2"/>
                        <a:buNone/>
                        <a:tabLst/>
                      </a:pPr>
                      <a:r>
                        <a:rPr kumimoji="0" lang="en-US" altLang="zh-CN" sz="2100" b="1" i="0" u="none" strike="noStrike" cap="none" normalizeH="0" baseline="0" dirty="0" smtClean="0">
                          <a:ln>
                            <a:noFill/>
                          </a:ln>
                          <a:solidFill>
                            <a:schemeClr val="bg1"/>
                          </a:solidFill>
                          <a:effectLst/>
                          <a:latin typeface="微软雅黑" pitchFamily="34" charset="-122"/>
                          <a:ea typeface="微软雅黑" pitchFamily="34" charset="-122"/>
                          <a:cs typeface="Arial Unicode MS"/>
                          <a:sym typeface="Wingdings" pitchFamily="2" charset="2"/>
                        </a:rPr>
                        <a:t>IV</a:t>
                      </a:r>
                      <a:endParaRPr kumimoji="0" lang="zh-CN" altLang="en-US" sz="2100" b="1" i="0" u="none" strike="noStrike" cap="none" normalizeH="0" baseline="0" dirty="0" smtClean="0">
                        <a:ln>
                          <a:noFill/>
                        </a:ln>
                        <a:solidFill>
                          <a:schemeClr val="bg1"/>
                        </a:solidFill>
                        <a:effectLst/>
                        <a:latin typeface="微软雅黑" pitchFamily="34" charset="-122"/>
                        <a:ea typeface="微软雅黑" pitchFamily="34" charset="-122"/>
                        <a:cs typeface="Arial Unicode MS"/>
                        <a:sym typeface="Wingdings" pitchFamily="2" charset="2"/>
                      </a:endParaRPr>
                    </a:p>
                  </a:txBody>
                  <a:tcPr anchor="ctr" anchorCtr="1"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114300" marR="0" lvl="0" indent="0" algn="l" defTabSz="7600950" rtl="0" eaLnBrk="1" fontAlgn="base" latinLnBrk="0" hangingPunct="1">
                        <a:lnSpc>
                          <a:spcPct val="100000"/>
                        </a:lnSpc>
                        <a:spcBef>
                          <a:spcPct val="40000"/>
                        </a:spcBef>
                        <a:spcAft>
                          <a:spcPct val="0"/>
                        </a:spcAft>
                        <a:buClr>
                          <a:schemeClr val="tx1"/>
                        </a:buClr>
                        <a:buSzPct val="120000"/>
                        <a:buFont typeface="Wingdings" pitchFamily="2" charset="2"/>
                        <a:buNone/>
                        <a:tabLst/>
                      </a:pPr>
                      <a:r>
                        <a:rPr kumimoji="0" lang="zh-CN" altLang="en-US" sz="2400" b="1" kern="1200" cap="small" dirty="0" smtClean="0">
                          <a:solidFill>
                            <a:schemeClr val="tx1"/>
                          </a:solidFill>
                          <a:effectLst/>
                          <a:latin typeface="Calibri" pitchFamily="34" charset="0"/>
                          <a:ea typeface="微软雅黑" pitchFamily="34" charset="-122"/>
                          <a:cs typeface="Calibri" pitchFamily="34" charset="0"/>
                          <a:sym typeface="Wingdings" pitchFamily="2" charset="2"/>
                        </a:rPr>
                        <a:t>问题</a:t>
                      </a: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lin ang="10800000" scaled="1"/>
                      <a:tileRect/>
                    </a:gradFill>
                  </a:tcPr>
                </a:tc>
              </a:tr>
            </a:tbl>
          </a:graphicData>
        </a:graphic>
      </p:graphicFrame>
      <p:sp>
        <p:nvSpPr>
          <p:cNvPr id="6" name="矩形 5"/>
          <p:cNvSpPr/>
          <p:nvPr/>
        </p:nvSpPr>
        <p:spPr bwMode="auto">
          <a:xfrm>
            <a:off x="3020104" y="1275606"/>
            <a:ext cx="5512336" cy="792088"/>
          </a:xfrm>
          <a:prstGeom prst="rect">
            <a:avLst/>
          </a:prstGeom>
          <a:noFill/>
          <a:ln w="38100">
            <a:solidFill>
              <a:srgbClr val="FFFF99"/>
            </a:solidFill>
            <a:round/>
            <a:headEnd/>
            <a:tailEnd/>
          </a:ln>
          <a:effectLst>
            <a:glow rad="101600">
              <a:srgbClr val="00FF00">
                <a:alpha val="60000"/>
              </a:srgbClr>
            </a:glow>
          </a:effectLst>
        </p:spPr>
        <p:txBody>
          <a:bodyPr lIns="91057" tIns="45529" rIns="91057" bIns="45529" rtlCol="0" anchor="ctr"/>
          <a:lstStyle/>
          <a:p>
            <a:pPr algn="ctr"/>
            <a:endParaRPr lang="zh-CN" altLang="en-US"/>
          </a:p>
        </p:txBody>
      </p:sp>
      <p:sp>
        <p:nvSpPr>
          <p:cNvPr id="7" name="灯片编号占位符 3"/>
          <p:cNvSpPr>
            <a:spLocks noGrp="1"/>
          </p:cNvSpPr>
          <p:nvPr>
            <p:ph type="sldNum" sz="quarter" idx="10"/>
          </p:nvPr>
        </p:nvSpPr>
        <p:spPr>
          <a:xfrm>
            <a:off x="35496" y="4857749"/>
            <a:ext cx="720080" cy="205740"/>
          </a:xfrm>
        </p:spPr>
        <p:txBody>
          <a:bodyPr/>
          <a:lstStyle/>
          <a:p>
            <a:pPr>
              <a:defRPr/>
            </a:pPr>
            <a:fld id="{8736E4E6-5B3E-4520-AF58-2D55D672EF3C}" type="slidenum">
              <a:rPr lang="en-US" altLang="zh-CN" sz="1050" smtClean="0">
                <a:latin typeface="Georgia" panose="02040502050405020303" pitchFamily="18" charset="0"/>
              </a:rPr>
              <a:pPr>
                <a:defRPr/>
              </a:pPr>
              <a:t>2</a:t>
            </a:fld>
            <a:endParaRPr lang="en-US" altLang="zh-CN" sz="1050">
              <a:latin typeface="Georgia" panose="02040502050405020303" pitchFamily="18" charset="0"/>
            </a:endParaRPr>
          </a:p>
        </p:txBody>
      </p:sp>
      <p:sp>
        <p:nvSpPr>
          <p:cNvPr id="8" name="标题 2"/>
          <p:cNvSpPr>
            <a:spLocks noGrp="1"/>
          </p:cNvSpPr>
          <p:nvPr>
            <p:ph type="title"/>
          </p:nvPr>
        </p:nvSpPr>
        <p:spPr>
          <a:xfrm>
            <a:off x="323528" y="195486"/>
            <a:ext cx="6984776" cy="504056"/>
          </a:xfrm>
        </p:spPr>
        <p:txBody>
          <a:bodyPr/>
          <a:lstStyle/>
          <a:p>
            <a:r>
              <a:rPr lang="en-US" altLang="zh-CN" dirty="0" smtClean="0"/>
              <a:t>Agenda</a:t>
            </a:r>
            <a:endParaRPr lang="zh-CN" altLang="en-US" dirty="0"/>
          </a:p>
        </p:txBody>
      </p:sp>
    </p:spTree>
    <p:extLst>
      <p:ext uri="{BB962C8B-B14F-4D97-AF65-F5344CB8AC3E}">
        <p14:creationId xmlns:p14="http://schemas.microsoft.com/office/powerpoint/2010/main" val="215406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典型案例分享 </a:t>
            </a:r>
            <a:r>
              <a:rPr lang="en-US" altLang="zh-CN" dirty="0" smtClean="0"/>
              <a:t>- Android</a:t>
            </a:r>
            <a:r>
              <a:rPr lang="zh-CN" altLang="en-US" dirty="0" smtClean="0"/>
              <a:t>如何规避</a:t>
            </a:r>
            <a:r>
              <a:rPr lang="en-US" altLang="zh-CN" dirty="0" smtClean="0"/>
              <a:t>GPL</a:t>
            </a:r>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562" y="843558"/>
            <a:ext cx="3909398" cy="3819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4499992" y="771550"/>
            <a:ext cx="4752528" cy="1323439"/>
          </a:xfrm>
          <a:prstGeom prst="rect">
            <a:avLst/>
          </a:prstGeom>
        </p:spPr>
        <p:txBody>
          <a:bodyPr wrap="square">
            <a:spAutoFit/>
          </a:bodyPr>
          <a:lstStyle/>
          <a:p>
            <a:r>
              <a:rPr lang="en-US" altLang="zh-CN" sz="2000" dirty="0"/>
              <a:t>4. applications</a:t>
            </a:r>
          </a:p>
          <a:p>
            <a:r>
              <a:rPr lang="en-US" altLang="zh-CN" sz="2000" dirty="0"/>
              <a:t>3. application framework</a:t>
            </a:r>
          </a:p>
          <a:p>
            <a:r>
              <a:rPr lang="en-US" altLang="zh-CN" sz="2000" dirty="0"/>
              <a:t>2. middleware: libraries, virtual machine</a:t>
            </a:r>
          </a:p>
          <a:p>
            <a:r>
              <a:rPr lang="en-US" altLang="zh-CN" sz="2000" dirty="0"/>
              <a:t>1. Linux kernel (</a:t>
            </a:r>
            <a:r>
              <a:rPr lang="en-US" altLang="zh-CN" sz="2000" dirty="0" err="1"/>
              <a:t>GPLed</a:t>
            </a:r>
            <a:r>
              <a:rPr lang="en-US" altLang="zh-CN" sz="2000" dirty="0"/>
              <a:t>)</a:t>
            </a:r>
            <a:endParaRPr lang="zh-CN" altLang="en-US" sz="2000" dirty="0"/>
          </a:p>
        </p:txBody>
      </p:sp>
      <p:sp>
        <p:nvSpPr>
          <p:cNvPr id="6" name="矩形 5"/>
          <p:cNvSpPr/>
          <p:nvPr/>
        </p:nvSpPr>
        <p:spPr>
          <a:xfrm>
            <a:off x="4355976" y="2055244"/>
            <a:ext cx="4572000" cy="2862322"/>
          </a:xfrm>
          <a:prstGeom prst="rect">
            <a:avLst/>
          </a:prstGeom>
        </p:spPr>
        <p:txBody>
          <a:bodyPr>
            <a:spAutoFit/>
          </a:bodyPr>
          <a:lstStyle/>
          <a:p>
            <a:pPr indent="457200"/>
            <a:r>
              <a:rPr lang="zh-CN" altLang="en-US" sz="1500" dirty="0" smtClean="0"/>
              <a:t>最</a:t>
            </a:r>
            <a:r>
              <a:rPr lang="zh-CN" altLang="en-US" sz="1500" dirty="0"/>
              <a:t>底部的第 </a:t>
            </a:r>
            <a:r>
              <a:rPr lang="en-US" altLang="zh-CN" sz="1500" dirty="0"/>
              <a:t>1</a:t>
            </a:r>
            <a:r>
              <a:rPr lang="zh-CN" altLang="en-US" sz="1500" dirty="0"/>
              <a:t>层是 </a:t>
            </a:r>
            <a:r>
              <a:rPr lang="en-US" altLang="zh-CN" sz="1500" dirty="0"/>
              <a:t>Linux </a:t>
            </a:r>
            <a:r>
              <a:rPr lang="zh-CN" altLang="en-US" sz="1500" dirty="0"/>
              <a:t>核心、第 </a:t>
            </a:r>
            <a:r>
              <a:rPr lang="en-US" altLang="zh-CN" sz="1500" dirty="0"/>
              <a:t>2 </a:t>
            </a:r>
            <a:r>
              <a:rPr lang="zh-CN" altLang="en-US" sz="1500" dirty="0"/>
              <a:t>层是包含了各类函数库与虚拟程序的中间软件层、第 </a:t>
            </a:r>
            <a:r>
              <a:rPr lang="en-US" altLang="zh-CN" sz="1500" dirty="0"/>
              <a:t>3 </a:t>
            </a:r>
            <a:r>
              <a:rPr lang="zh-CN" altLang="en-US" sz="1500" dirty="0"/>
              <a:t>层是应用程序框架，而最上层則是各种应用程序。除了最底层的 </a:t>
            </a:r>
            <a:r>
              <a:rPr lang="en-US" altLang="zh-CN" sz="1500" dirty="0"/>
              <a:t>Linux </a:t>
            </a:r>
            <a:r>
              <a:rPr lang="zh-CN" altLang="en-US" sz="1500" dirty="0"/>
              <a:t>核心是 </a:t>
            </a:r>
            <a:r>
              <a:rPr lang="en-US" altLang="zh-CN" sz="1500" dirty="0"/>
              <a:t>GPL-2.0 </a:t>
            </a:r>
            <a:r>
              <a:rPr lang="zh-CN" altLang="en-US" sz="1500" dirty="0"/>
              <a:t>授权之外，其他部分都采用</a:t>
            </a:r>
            <a:r>
              <a:rPr lang="en-US" altLang="zh-CN" sz="1500" dirty="0"/>
              <a:t>Apache License 2.0 (Apache-2.0) </a:t>
            </a:r>
            <a:r>
              <a:rPr lang="zh-CN" altLang="en-US" sz="1500" dirty="0"/>
              <a:t>授权，</a:t>
            </a:r>
            <a:r>
              <a:rPr lang="en-US" altLang="zh-CN" sz="1500" dirty="0"/>
              <a:t>Apache-2.0 </a:t>
            </a:r>
            <a:r>
              <a:rPr lang="zh-CN" altLang="en-US" sz="1500" dirty="0"/>
              <a:t>具有 </a:t>
            </a:r>
            <a:r>
              <a:rPr lang="en-US" altLang="zh-CN" sz="1500" dirty="0"/>
              <a:t>BSD License </a:t>
            </a:r>
            <a:r>
              <a:rPr lang="zh-CN" altLang="en-US" sz="1500" dirty="0"/>
              <a:t>的特性：不具有像 </a:t>
            </a:r>
            <a:r>
              <a:rPr lang="en-US" altLang="zh-CN" sz="1500" dirty="0"/>
              <a:t>GPL-2.0 </a:t>
            </a:r>
            <a:r>
              <a:rPr lang="zh-CN" altLang="en-US" sz="1500" dirty="0"/>
              <a:t>一样的感染性，可以与专有软件的授权条款相容。而 </a:t>
            </a:r>
            <a:r>
              <a:rPr lang="en-US" altLang="zh-CN" sz="1500" dirty="0"/>
              <a:t>Google </a:t>
            </a:r>
            <a:r>
              <a:rPr lang="zh-CN" altLang="en-US" sz="1500" dirty="0"/>
              <a:t>之所以采用 </a:t>
            </a:r>
            <a:r>
              <a:rPr lang="en-US" altLang="zh-CN" sz="1500" dirty="0"/>
              <a:t>Apache-2.0</a:t>
            </a:r>
            <a:r>
              <a:rPr lang="zh-CN" altLang="en-US" sz="1500" dirty="0"/>
              <a:t>，就是希望可以透过这么多层次的 </a:t>
            </a:r>
            <a:r>
              <a:rPr lang="en-US" altLang="zh-CN" sz="1500" dirty="0"/>
              <a:t>Apache-2.0 </a:t>
            </a:r>
            <a:r>
              <a:rPr lang="zh-CN" altLang="en-US" sz="1500" dirty="0"/>
              <a:t>程序来区隔底层 </a:t>
            </a:r>
            <a:r>
              <a:rPr lang="en-US" altLang="zh-CN" sz="1500" dirty="0"/>
              <a:t>GPL-2.0 </a:t>
            </a:r>
            <a:r>
              <a:rPr lang="zh-CN" altLang="en-US" sz="1500" dirty="0"/>
              <a:t>授权的 </a:t>
            </a:r>
            <a:r>
              <a:rPr lang="en-US" altLang="zh-CN" sz="1500" dirty="0"/>
              <a:t>Linux</a:t>
            </a:r>
            <a:r>
              <a:rPr lang="zh-CN" altLang="en-US" sz="1500" dirty="0"/>
              <a:t>，其他厂商就可以在这个平台上面开发出配合的应用程序与嵌入式装置，</a:t>
            </a:r>
            <a:r>
              <a:rPr lang="zh-CN" altLang="en-US" sz="1500" dirty="0" smtClean="0"/>
              <a:t>同时并不</a:t>
            </a:r>
            <a:r>
              <a:rPr lang="zh-CN" altLang="en-US" sz="1500" dirty="0"/>
              <a:t>需要将这些产品的源代码提供给他人，因而保持各自的商业秘密。</a:t>
            </a:r>
          </a:p>
        </p:txBody>
      </p:sp>
    </p:spTree>
    <p:extLst>
      <p:ext uri="{BB962C8B-B14F-4D97-AF65-F5344CB8AC3E}">
        <p14:creationId xmlns:p14="http://schemas.microsoft.com/office/powerpoint/2010/main" val="15095334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pPr lvl="0"/>
            <a:r>
              <a:rPr lang="zh-CN" altLang="zh-CN" sz="2000" dirty="0"/>
              <a:t>开发人员引用第三方组件及源码后，应该在产品的配置和集成文档中注明引入部件的名称及版本、许可证等信息，必要时应将代码加入产品的版本管理工具中加以维护</a:t>
            </a:r>
            <a:r>
              <a:rPr lang="zh-CN" altLang="zh-CN" sz="2000" dirty="0" smtClean="0"/>
              <a:t>。</a:t>
            </a:r>
            <a:endParaRPr lang="en-US" altLang="zh-CN" sz="2000" dirty="0" smtClean="0"/>
          </a:p>
          <a:p>
            <a:pPr lvl="0"/>
            <a:endParaRPr lang="zh-CN" altLang="zh-CN" sz="2000" dirty="0"/>
          </a:p>
          <a:p>
            <a:pPr lvl="0"/>
            <a:r>
              <a:rPr lang="zh-CN" altLang="zh-CN" sz="2000" dirty="0"/>
              <a:t>开发部门需要为每个开源部件指定负责人，来跟踪部件相关的邮件列表、新闻和更新</a:t>
            </a:r>
            <a:r>
              <a:rPr lang="zh-CN" altLang="zh-CN" sz="2000" dirty="0" smtClean="0"/>
              <a:t>。</a:t>
            </a:r>
            <a:endParaRPr lang="en-US" altLang="zh-CN" sz="2000" dirty="0" smtClean="0"/>
          </a:p>
          <a:p>
            <a:pPr lvl="0"/>
            <a:endParaRPr lang="zh-CN" altLang="zh-CN" sz="2000" dirty="0"/>
          </a:p>
          <a:p>
            <a:pPr lvl="0"/>
            <a:r>
              <a:rPr lang="zh-CN" altLang="zh-CN" sz="2000" dirty="0"/>
              <a:t>开源软件管理委员会和配置管理工程师应建立第三方组件版本管理，在重要版本更新时，及时知会部件使用的开发部门，协助其完成版本更新</a:t>
            </a:r>
            <a:r>
              <a:rPr lang="zh-CN" altLang="zh-CN" sz="2000" dirty="0" smtClean="0"/>
              <a:t>。</a:t>
            </a:r>
            <a:endParaRPr lang="en-US" altLang="zh-CN" sz="2000" dirty="0" smtClean="0"/>
          </a:p>
          <a:p>
            <a:pPr lvl="0"/>
            <a:endParaRPr lang="zh-CN" altLang="zh-CN" sz="2000" dirty="0"/>
          </a:p>
          <a:p>
            <a:pPr lvl="0"/>
            <a:r>
              <a:rPr lang="zh-CN" altLang="zh-CN" sz="2000" dirty="0"/>
              <a:t>开发部门对第三方组件及源码进行修改时，需在《海康威视第三方组件列表》中登记改动内容并告知开源软件管理委员会。</a:t>
            </a:r>
          </a:p>
        </p:txBody>
      </p:sp>
      <p:sp>
        <p:nvSpPr>
          <p:cNvPr id="3" name="标题 2"/>
          <p:cNvSpPr>
            <a:spLocks noGrp="1"/>
          </p:cNvSpPr>
          <p:nvPr>
            <p:ph type="title"/>
          </p:nvPr>
        </p:nvSpPr>
        <p:spPr/>
        <p:txBody>
          <a:bodyPr/>
          <a:lstStyle/>
          <a:p>
            <a:r>
              <a:rPr lang="zh-CN" altLang="en-US" dirty="0" smtClean="0"/>
              <a:t>版本</a:t>
            </a:r>
            <a:r>
              <a:rPr lang="zh-CN" altLang="en-US" dirty="0"/>
              <a:t>和变更管理</a:t>
            </a:r>
          </a:p>
        </p:txBody>
      </p:sp>
    </p:spTree>
    <p:extLst>
      <p:ext uri="{BB962C8B-B14F-4D97-AF65-F5344CB8AC3E}">
        <p14:creationId xmlns:p14="http://schemas.microsoft.com/office/powerpoint/2010/main" val="7458161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pPr lvl="0"/>
            <a:r>
              <a:rPr lang="zh-CN" altLang="zh-CN" sz="2000" dirty="0"/>
              <a:t>业务部门应将第三方组件及源码纳入公司的软件生命周期管理中，建立完善的缺陷管理机制，包括这些缺陷的问题同步机制，确保所有涉及问题的开源部件能够完成缺陷修复</a:t>
            </a:r>
            <a:r>
              <a:rPr lang="zh-CN" altLang="zh-CN" sz="2000" dirty="0" smtClean="0"/>
              <a:t>。</a:t>
            </a:r>
            <a:endParaRPr lang="en-US" altLang="zh-CN" sz="2000" dirty="0" smtClean="0"/>
          </a:p>
          <a:p>
            <a:pPr lvl="0"/>
            <a:endParaRPr lang="zh-CN" altLang="zh-CN" sz="2000" dirty="0"/>
          </a:p>
          <a:p>
            <a:pPr lvl="0"/>
            <a:r>
              <a:rPr lang="zh-CN" altLang="zh-CN" sz="2000" dirty="0"/>
              <a:t>业务部部门、开源软件管理委员会、产品安全工程师都应关注在用开源部件的安全问题，在发生安全问题时，及时给出解决方案和修复建议或发起问题解决流程。</a:t>
            </a:r>
          </a:p>
        </p:txBody>
      </p:sp>
      <p:sp>
        <p:nvSpPr>
          <p:cNvPr id="3" name="标题 2"/>
          <p:cNvSpPr>
            <a:spLocks noGrp="1"/>
          </p:cNvSpPr>
          <p:nvPr>
            <p:ph type="title"/>
          </p:nvPr>
        </p:nvSpPr>
        <p:spPr/>
        <p:txBody>
          <a:bodyPr/>
          <a:lstStyle/>
          <a:p>
            <a:r>
              <a:rPr lang="zh-CN" altLang="en-US" dirty="0" smtClean="0"/>
              <a:t>安全</a:t>
            </a:r>
            <a:r>
              <a:rPr lang="zh-CN" altLang="en-US" dirty="0"/>
              <a:t>和质量管理</a:t>
            </a:r>
          </a:p>
        </p:txBody>
      </p:sp>
    </p:spTree>
    <p:extLst>
      <p:ext uri="{BB962C8B-B14F-4D97-AF65-F5344CB8AC3E}">
        <p14:creationId xmlns:p14="http://schemas.microsoft.com/office/powerpoint/2010/main" val="2652432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pPr marL="118872" indent="457200">
              <a:buNone/>
            </a:pPr>
            <a:r>
              <a:rPr lang="zh-CN" altLang="zh-CN" sz="2000" dirty="0" smtClean="0"/>
              <a:t>产品</a:t>
            </a:r>
            <a:r>
              <a:rPr lang="zh-CN" altLang="zh-CN" sz="2000" dirty="0"/>
              <a:t>发布时，开发部门须提供产品所含第三方组件及源码的清单，并作为一个配置项随产品一起发布，发布前需要做好以下确认工作</a:t>
            </a:r>
            <a:r>
              <a:rPr lang="zh-CN" altLang="zh-CN" sz="2000" dirty="0" smtClean="0"/>
              <a:t>：</a:t>
            </a:r>
            <a:endParaRPr lang="en-US" altLang="zh-CN" sz="2000" dirty="0" smtClean="0"/>
          </a:p>
          <a:p>
            <a:pPr>
              <a:buFont typeface="Wingdings" panose="05000000000000000000" pitchFamily="2" charset="2"/>
              <a:buChar char="p"/>
            </a:pPr>
            <a:endParaRPr lang="zh-CN" altLang="zh-CN" sz="2000" dirty="0"/>
          </a:p>
          <a:p>
            <a:pPr lvl="1">
              <a:buClr>
                <a:srgbClr val="C00000"/>
              </a:buClr>
              <a:buFont typeface="Wingdings" panose="05000000000000000000" pitchFamily="2" charset="2"/>
              <a:buChar char="p"/>
            </a:pPr>
            <a:r>
              <a:rPr lang="zh-CN" altLang="zh-CN" sz="1800" dirty="0"/>
              <a:t>确认所有的第三方组件及源码是经过审核并具备许可证</a:t>
            </a:r>
            <a:r>
              <a:rPr lang="en-US" altLang="zh-CN" sz="1800" dirty="0"/>
              <a:t>/</a:t>
            </a:r>
            <a:r>
              <a:rPr lang="zh-CN" altLang="zh-CN" sz="1800" dirty="0"/>
              <a:t>合同的</a:t>
            </a:r>
            <a:r>
              <a:rPr lang="zh-CN" altLang="zh-CN" sz="1800" dirty="0" smtClean="0"/>
              <a:t>。</a:t>
            </a:r>
            <a:endParaRPr lang="en-US" altLang="zh-CN" sz="1800" dirty="0" smtClean="0"/>
          </a:p>
          <a:p>
            <a:pPr lvl="1">
              <a:buClr>
                <a:srgbClr val="C00000"/>
              </a:buClr>
              <a:buFont typeface="Wingdings" panose="05000000000000000000" pitchFamily="2" charset="2"/>
              <a:buChar char="p"/>
            </a:pPr>
            <a:endParaRPr lang="zh-CN" altLang="zh-CN" sz="1800" dirty="0"/>
          </a:p>
          <a:p>
            <a:pPr lvl="1">
              <a:buClr>
                <a:srgbClr val="C00000"/>
              </a:buClr>
              <a:buFont typeface="Wingdings" panose="05000000000000000000" pitchFamily="2" charset="2"/>
              <a:buChar char="p"/>
            </a:pPr>
            <a:r>
              <a:rPr lang="zh-CN" altLang="zh-CN" sz="1800" dirty="0"/>
              <a:t>提供该软件所使用的第三方组件及源码和它们的版本，并建立有效的部件及其版本反向查询机制</a:t>
            </a:r>
            <a:r>
              <a:rPr lang="zh-CN" altLang="zh-CN" sz="1800" dirty="0" smtClean="0"/>
              <a:t>。</a:t>
            </a:r>
            <a:endParaRPr lang="en-US" altLang="zh-CN" sz="1800" dirty="0" smtClean="0"/>
          </a:p>
          <a:p>
            <a:pPr lvl="1">
              <a:buClr>
                <a:srgbClr val="C00000"/>
              </a:buClr>
              <a:buFont typeface="Wingdings" panose="05000000000000000000" pitchFamily="2" charset="2"/>
              <a:buChar char="p"/>
            </a:pPr>
            <a:endParaRPr lang="zh-CN" altLang="zh-CN" sz="1800" dirty="0"/>
          </a:p>
          <a:p>
            <a:pPr lvl="1">
              <a:buClr>
                <a:srgbClr val="C00000"/>
              </a:buClr>
              <a:buFont typeface="Wingdings" panose="05000000000000000000" pitchFamily="2" charset="2"/>
              <a:buChar char="p"/>
            </a:pPr>
            <a:r>
              <a:rPr lang="zh-CN" altLang="zh-CN" sz="1800" dirty="0"/>
              <a:t>配合开源软件管理委员会做好开源部件审计工作，涉及没有登记的开源部件，应及时登记并评估其风险。</a:t>
            </a:r>
          </a:p>
        </p:txBody>
      </p:sp>
      <p:sp>
        <p:nvSpPr>
          <p:cNvPr id="3" name="标题 2"/>
          <p:cNvSpPr>
            <a:spLocks noGrp="1"/>
          </p:cNvSpPr>
          <p:nvPr>
            <p:ph type="title"/>
          </p:nvPr>
        </p:nvSpPr>
        <p:spPr/>
        <p:txBody>
          <a:bodyPr/>
          <a:lstStyle/>
          <a:p>
            <a:r>
              <a:rPr lang="zh-CN" altLang="en-US" dirty="0" smtClean="0"/>
              <a:t>产品</a:t>
            </a:r>
            <a:r>
              <a:rPr lang="zh-CN" altLang="en-US" dirty="0"/>
              <a:t>发布管理</a:t>
            </a:r>
          </a:p>
        </p:txBody>
      </p:sp>
    </p:spTree>
    <p:extLst>
      <p:ext uri="{BB962C8B-B14F-4D97-AF65-F5344CB8AC3E}">
        <p14:creationId xmlns:p14="http://schemas.microsoft.com/office/powerpoint/2010/main" val="29436723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550365_164020027_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1275606"/>
            <a:ext cx="2336536" cy="3079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Group 32"/>
          <p:cNvGraphicFramePr>
            <a:graphicFrameLocks noGrp="1"/>
          </p:cNvGraphicFramePr>
          <p:nvPr>
            <p:extLst>
              <p:ext uri="{D42A27DB-BD31-4B8C-83A1-F6EECF244321}">
                <p14:modId xmlns:p14="http://schemas.microsoft.com/office/powerpoint/2010/main" val="4166365834"/>
              </p:ext>
            </p:extLst>
          </p:nvPr>
        </p:nvGraphicFramePr>
        <p:xfrm>
          <a:off x="3059832" y="1275606"/>
          <a:ext cx="5472608" cy="3096344"/>
        </p:xfrm>
        <a:graphic>
          <a:graphicData uri="http://schemas.openxmlformats.org/drawingml/2006/table">
            <a:tbl>
              <a:tblPr/>
              <a:tblGrid>
                <a:gridCol w="977251"/>
                <a:gridCol w="4495357"/>
              </a:tblGrid>
              <a:tr h="800469">
                <a:tc>
                  <a:txBody>
                    <a:bodyPr/>
                    <a:lstStyle/>
                    <a:p>
                      <a:pPr marL="0" marR="0" lvl="0" indent="0" algn="ctr" defTabSz="7600950" rtl="0" eaLnBrk="1" fontAlgn="base" latinLnBrk="0" hangingPunct="1">
                        <a:lnSpc>
                          <a:spcPct val="100000"/>
                        </a:lnSpc>
                        <a:spcBef>
                          <a:spcPct val="40000"/>
                        </a:spcBef>
                        <a:spcAft>
                          <a:spcPct val="0"/>
                        </a:spcAft>
                        <a:buClr>
                          <a:schemeClr val="tx1"/>
                        </a:buClr>
                        <a:buSzPct val="120000"/>
                        <a:buFont typeface="Wingdings" pitchFamily="2" charset="2"/>
                        <a:buNone/>
                        <a:tabLst/>
                      </a:pPr>
                      <a:r>
                        <a:rPr kumimoji="0" lang="en-US" altLang="zh-CN" sz="2100" b="1" i="0" u="none" strike="noStrike" cap="none" normalizeH="0" baseline="0" dirty="0" smtClean="0">
                          <a:ln>
                            <a:noFill/>
                          </a:ln>
                          <a:solidFill>
                            <a:schemeClr val="bg1"/>
                          </a:solidFill>
                          <a:effectLst/>
                          <a:latin typeface="微软雅黑" pitchFamily="34" charset="-122"/>
                          <a:ea typeface="微软雅黑" pitchFamily="34" charset="-122"/>
                          <a:cs typeface="Arial Unicode MS"/>
                          <a:sym typeface="Wingdings" pitchFamily="2" charset="2"/>
                        </a:rPr>
                        <a:t>I</a:t>
                      </a:r>
                      <a:endParaRPr kumimoji="0" lang="zh-CN" altLang="en-US" sz="2100" b="1" i="0" u="none" strike="noStrike" cap="none" normalizeH="0" baseline="0" dirty="0" smtClean="0">
                        <a:ln>
                          <a:noFill/>
                        </a:ln>
                        <a:solidFill>
                          <a:schemeClr val="bg1"/>
                        </a:solidFill>
                        <a:effectLst/>
                        <a:latin typeface="微软雅黑" pitchFamily="34" charset="-122"/>
                        <a:ea typeface="微软雅黑" pitchFamily="34" charset="-122"/>
                        <a:cs typeface="Arial Unicode MS"/>
                        <a:sym typeface="Wingdings" pitchFamily="2" charset="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114300" marR="0" lvl="0" indent="0" algn="l" defTabSz="7600950" rtl="0" eaLnBrk="1" fontAlgn="base" latinLnBrk="0" hangingPunct="1">
                        <a:lnSpc>
                          <a:spcPct val="100000"/>
                        </a:lnSpc>
                        <a:spcBef>
                          <a:spcPct val="40000"/>
                        </a:spcBef>
                        <a:spcAft>
                          <a:spcPct val="0"/>
                        </a:spcAft>
                        <a:buClr>
                          <a:schemeClr val="tx1"/>
                        </a:buClr>
                        <a:buSzPct val="120000"/>
                        <a:buFont typeface="Wingdings" pitchFamily="2" charset="2"/>
                        <a:buNone/>
                        <a:tabLst/>
                      </a:pPr>
                      <a:r>
                        <a:rPr kumimoji="0" lang="zh-CN" altLang="en-US" sz="2400" b="1" kern="1200" cap="small" dirty="0" smtClean="0">
                          <a:solidFill>
                            <a:schemeClr val="tx1"/>
                          </a:solidFill>
                          <a:effectLst/>
                          <a:latin typeface="Calibri" pitchFamily="34" charset="0"/>
                          <a:ea typeface="微软雅黑" pitchFamily="34" charset="-122"/>
                          <a:cs typeface="Calibri" pitchFamily="34" charset="0"/>
                          <a:sym typeface="Wingdings" pitchFamily="2" charset="2"/>
                        </a:rPr>
                        <a:t>前言及目的</a:t>
                      </a: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lin ang="10800000" scaled="1"/>
                      <a:tileRect/>
                    </a:gradFill>
                  </a:tcPr>
                </a:tc>
              </a:tr>
              <a:tr h="722155">
                <a:tc>
                  <a:txBody>
                    <a:bodyPr/>
                    <a:lstStyle/>
                    <a:p>
                      <a:pPr marL="0" marR="0" lvl="0" indent="0" algn="ctr" defTabSz="7600950" rtl="0" eaLnBrk="1" fontAlgn="base" latinLnBrk="0" hangingPunct="1">
                        <a:lnSpc>
                          <a:spcPct val="100000"/>
                        </a:lnSpc>
                        <a:spcBef>
                          <a:spcPct val="40000"/>
                        </a:spcBef>
                        <a:spcAft>
                          <a:spcPct val="0"/>
                        </a:spcAft>
                        <a:buClr>
                          <a:schemeClr val="tx1"/>
                        </a:buClr>
                        <a:buSzPct val="120000"/>
                        <a:buFont typeface="Wingdings" pitchFamily="2" charset="2"/>
                        <a:buNone/>
                        <a:tabLst/>
                      </a:pPr>
                      <a:r>
                        <a:rPr kumimoji="0" lang="en-US" altLang="zh-CN" sz="2100" b="1" i="0" u="none" strike="noStrike" kern="1200" cap="none" normalizeH="0" baseline="0" dirty="0" smtClean="0">
                          <a:ln>
                            <a:noFill/>
                          </a:ln>
                          <a:solidFill>
                            <a:schemeClr val="bg1"/>
                          </a:solidFill>
                          <a:effectLst/>
                          <a:latin typeface="微软雅黑" pitchFamily="34" charset="-122"/>
                          <a:ea typeface="微软雅黑" pitchFamily="34" charset="-122"/>
                          <a:cs typeface="Arial Unicode MS"/>
                          <a:sym typeface="Wingdings" pitchFamily="2" charset="2"/>
                        </a:rPr>
                        <a:t>II</a:t>
                      </a:r>
                      <a:endParaRPr kumimoji="0" lang="zh-CN" altLang="en-US" sz="2100" b="1" i="0" u="none" strike="noStrike" kern="1200" cap="none" normalizeH="0" baseline="0" dirty="0" smtClean="0">
                        <a:ln>
                          <a:noFill/>
                        </a:ln>
                        <a:solidFill>
                          <a:schemeClr val="bg1"/>
                        </a:solidFill>
                        <a:effectLst/>
                        <a:latin typeface="微软雅黑" pitchFamily="34" charset="-122"/>
                        <a:ea typeface="微软雅黑" pitchFamily="34" charset="-122"/>
                        <a:cs typeface="Arial Unicode MS"/>
                        <a:sym typeface="Wingdings" pitchFamily="2" charset="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114300" marR="0" lvl="0" indent="0" algn="l" defTabSz="7600950" rtl="0" eaLnBrk="1" fontAlgn="base" latinLnBrk="0" hangingPunct="1">
                        <a:lnSpc>
                          <a:spcPct val="100000"/>
                        </a:lnSpc>
                        <a:spcBef>
                          <a:spcPct val="40000"/>
                        </a:spcBef>
                        <a:spcAft>
                          <a:spcPct val="0"/>
                        </a:spcAft>
                        <a:buClr>
                          <a:schemeClr val="tx1"/>
                        </a:buClr>
                        <a:buSzPct val="120000"/>
                        <a:buFont typeface="Wingdings" pitchFamily="2" charset="2"/>
                        <a:buNone/>
                        <a:tabLst/>
                      </a:pPr>
                      <a:r>
                        <a:rPr kumimoji="0" lang="zh-CN" altLang="en-US" sz="2400" b="1" kern="1200" cap="small" dirty="0" smtClean="0">
                          <a:solidFill>
                            <a:schemeClr val="tx1"/>
                          </a:solidFill>
                          <a:effectLst/>
                          <a:latin typeface="Calibri" pitchFamily="34" charset="0"/>
                          <a:ea typeface="微软雅黑" pitchFamily="34" charset="-122"/>
                          <a:cs typeface="Calibri" pitchFamily="34" charset="0"/>
                          <a:sym typeface="Wingdings" pitchFamily="2" charset="2"/>
                        </a:rPr>
                        <a:t>第三方组件及源码引入规范</a:t>
                      </a: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lin ang="10800000" scaled="1"/>
                      <a:tileRect/>
                    </a:gradFill>
                  </a:tcPr>
                </a:tc>
              </a:tr>
              <a:tr h="786860">
                <a:tc>
                  <a:txBody>
                    <a:bodyPr/>
                    <a:lstStyle/>
                    <a:p>
                      <a:pPr marL="0" marR="0" lvl="0" indent="0" algn="l" defTabSz="7600950" rtl="0" eaLnBrk="1" fontAlgn="base" latinLnBrk="0" hangingPunct="1">
                        <a:lnSpc>
                          <a:spcPct val="100000"/>
                        </a:lnSpc>
                        <a:spcBef>
                          <a:spcPct val="40000"/>
                        </a:spcBef>
                        <a:spcAft>
                          <a:spcPct val="0"/>
                        </a:spcAft>
                        <a:buClr>
                          <a:schemeClr val="tx1"/>
                        </a:buClr>
                        <a:buSzPct val="120000"/>
                        <a:buFont typeface="Wingdings" pitchFamily="2" charset="2"/>
                        <a:buNone/>
                        <a:tabLst/>
                      </a:pPr>
                      <a:r>
                        <a:rPr kumimoji="0" lang="en-US" altLang="zh-CN" sz="2100" b="1" i="0" u="none" strike="noStrike" cap="none" normalizeH="0" baseline="0" dirty="0" smtClean="0">
                          <a:ln>
                            <a:noFill/>
                          </a:ln>
                          <a:solidFill>
                            <a:schemeClr val="bg1"/>
                          </a:solidFill>
                          <a:effectLst/>
                          <a:latin typeface="微软雅黑" pitchFamily="34" charset="-122"/>
                          <a:ea typeface="微软雅黑" pitchFamily="34" charset="-122"/>
                          <a:cs typeface="Arial Unicode MS"/>
                          <a:sym typeface="Wingdings" pitchFamily="2" charset="2"/>
                        </a:rPr>
                        <a:t>III</a:t>
                      </a:r>
                      <a:endParaRPr kumimoji="0" lang="zh-CN" altLang="en-US" sz="2100" b="1" i="0" u="none" strike="noStrike" cap="none" normalizeH="0" baseline="0" dirty="0" smtClean="0">
                        <a:ln>
                          <a:noFill/>
                        </a:ln>
                        <a:solidFill>
                          <a:schemeClr val="bg1"/>
                        </a:solidFill>
                        <a:effectLst/>
                        <a:latin typeface="微软雅黑" pitchFamily="34" charset="-122"/>
                        <a:ea typeface="微软雅黑" pitchFamily="34" charset="-122"/>
                        <a:cs typeface="Arial Unicode MS"/>
                        <a:sym typeface="Wingdings" pitchFamily="2" charset="2"/>
                      </a:endParaRPr>
                    </a:p>
                  </a:txBody>
                  <a:tcPr anchor="ctr" anchorCtr="1"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114300" marR="0" lvl="0" indent="0" algn="l" defTabSz="7600950" rtl="0" eaLnBrk="1" fontAlgn="base" latinLnBrk="0" hangingPunct="1">
                        <a:lnSpc>
                          <a:spcPct val="100000"/>
                        </a:lnSpc>
                        <a:spcBef>
                          <a:spcPct val="40000"/>
                        </a:spcBef>
                        <a:spcAft>
                          <a:spcPct val="0"/>
                        </a:spcAft>
                        <a:buClr>
                          <a:schemeClr val="tx1"/>
                        </a:buClr>
                        <a:buSzPct val="120000"/>
                        <a:buFont typeface="Wingdings" pitchFamily="2" charset="2"/>
                        <a:buNone/>
                        <a:tabLst/>
                      </a:pPr>
                      <a:r>
                        <a:rPr kumimoji="0" lang="zh-CN" altLang="en-US" sz="2400" b="1" kern="1200" cap="small" dirty="0" smtClean="0">
                          <a:solidFill>
                            <a:schemeClr val="tx1"/>
                          </a:solidFill>
                          <a:effectLst/>
                          <a:latin typeface="Calibri" pitchFamily="34" charset="0"/>
                          <a:ea typeface="微软雅黑" pitchFamily="34" charset="-122"/>
                          <a:cs typeface="Calibri" pitchFamily="34" charset="0"/>
                          <a:sym typeface="Wingdings" pitchFamily="2" charset="2"/>
                        </a:rPr>
                        <a:t>第三方组件及源码使用规范</a:t>
                      </a: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lin ang="10800000" scaled="1"/>
                      <a:tileRect/>
                    </a:gradFill>
                  </a:tcPr>
                </a:tc>
              </a:tr>
              <a:tr h="786860">
                <a:tc>
                  <a:txBody>
                    <a:bodyPr/>
                    <a:lstStyle/>
                    <a:p>
                      <a:pPr marL="0" marR="0" lvl="0" indent="0" algn="l" defTabSz="7600950" rtl="0" eaLnBrk="1" fontAlgn="base" latinLnBrk="0" hangingPunct="1">
                        <a:lnSpc>
                          <a:spcPct val="100000"/>
                        </a:lnSpc>
                        <a:spcBef>
                          <a:spcPct val="40000"/>
                        </a:spcBef>
                        <a:spcAft>
                          <a:spcPct val="0"/>
                        </a:spcAft>
                        <a:buClr>
                          <a:schemeClr val="tx1"/>
                        </a:buClr>
                        <a:buSzPct val="120000"/>
                        <a:buFont typeface="Wingdings" pitchFamily="2" charset="2"/>
                        <a:buNone/>
                        <a:tabLst/>
                      </a:pPr>
                      <a:r>
                        <a:rPr kumimoji="0" lang="en-US" altLang="zh-CN" sz="2100" b="1" i="0" u="none" strike="noStrike" cap="none" normalizeH="0" baseline="0" dirty="0" smtClean="0">
                          <a:ln>
                            <a:noFill/>
                          </a:ln>
                          <a:solidFill>
                            <a:schemeClr val="bg1"/>
                          </a:solidFill>
                          <a:effectLst/>
                          <a:latin typeface="微软雅黑" pitchFamily="34" charset="-122"/>
                          <a:ea typeface="微软雅黑" pitchFamily="34" charset="-122"/>
                          <a:cs typeface="Arial Unicode MS"/>
                          <a:sym typeface="Wingdings" pitchFamily="2" charset="2"/>
                        </a:rPr>
                        <a:t>IV</a:t>
                      </a:r>
                      <a:endParaRPr kumimoji="0" lang="zh-CN" altLang="en-US" sz="2100" b="1" i="0" u="none" strike="noStrike" cap="none" normalizeH="0" baseline="0" dirty="0" smtClean="0">
                        <a:ln>
                          <a:noFill/>
                        </a:ln>
                        <a:solidFill>
                          <a:schemeClr val="bg1"/>
                        </a:solidFill>
                        <a:effectLst/>
                        <a:latin typeface="微软雅黑" pitchFamily="34" charset="-122"/>
                        <a:ea typeface="微软雅黑" pitchFamily="34" charset="-122"/>
                        <a:cs typeface="Arial Unicode MS"/>
                        <a:sym typeface="Wingdings" pitchFamily="2" charset="2"/>
                      </a:endParaRPr>
                    </a:p>
                  </a:txBody>
                  <a:tcPr anchor="ctr" anchorCtr="1"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114300" marR="0" lvl="0" indent="0" algn="l" defTabSz="7600950" rtl="0" eaLnBrk="1" fontAlgn="base" latinLnBrk="0" hangingPunct="1">
                        <a:lnSpc>
                          <a:spcPct val="100000"/>
                        </a:lnSpc>
                        <a:spcBef>
                          <a:spcPct val="40000"/>
                        </a:spcBef>
                        <a:spcAft>
                          <a:spcPct val="0"/>
                        </a:spcAft>
                        <a:buClr>
                          <a:schemeClr val="tx1"/>
                        </a:buClr>
                        <a:buSzPct val="120000"/>
                        <a:buFont typeface="Wingdings" pitchFamily="2" charset="2"/>
                        <a:buNone/>
                        <a:tabLst/>
                      </a:pPr>
                      <a:r>
                        <a:rPr kumimoji="0" lang="zh-CN" altLang="en-US" sz="2400" b="1" kern="1200" cap="small" dirty="0" smtClean="0">
                          <a:solidFill>
                            <a:schemeClr val="tx1"/>
                          </a:solidFill>
                          <a:effectLst/>
                          <a:latin typeface="Calibri" pitchFamily="34" charset="0"/>
                          <a:ea typeface="微软雅黑" pitchFamily="34" charset="-122"/>
                          <a:cs typeface="Calibri" pitchFamily="34" charset="0"/>
                          <a:sym typeface="Wingdings" pitchFamily="2" charset="2"/>
                        </a:rPr>
                        <a:t>问题</a:t>
                      </a: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lin ang="10800000" scaled="1"/>
                      <a:tileRect/>
                    </a:gradFill>
                  </a:tcPr>
                </a:tc>
              </a:tr>
            </a:tbl>
          </a:graphicData>
        </a:graphic>
      </p:graphicFrame>
      <p:sp>
        <p:nvSpPr>
          <p:cNvPr id="6" name="矩形 5"/>
          <p:cNvSpPr/>
          <p:nvPr/>
        </p:nvSpPr>
        <p:spPr bwMode="auto">
          <a:xfrm>
            <a:off x="3020104" y="3579862"/>
            <a:ext cx="5512336" cy="792088"/>
          </a:xfrm>
          <a:prstGeom prst="rect">
            <a:avLst/>
          </a:prstGeom>
          <a:noFill/>
          <a:ln w="38100">
            <a:solidFill>
              <a:srgbClr val="FFFF99"/>
            </a:solidFill>
            <a:round/>
            <a:headEnd/>
            <a:tailEnd/>
          </a:ln>
          <a:effectLst>
            <a:glow rad="101600">
              <a:srgbClr val="00FF00">
                <a:alpha val="60000"/>
              </a:srgbClr>
            </a:glow>
          </a:effectLst>
        </p:spPr>
        <p:txBody>
          <a:bodyPr lIns="91057" tIns="45529" rIns="91057" bIns="45529" rtlCol="0" anchor="ctr"/>
          <a:lstStyle/>
          <a:p>
            <a:pPr algn="ctr"/>
            <a:endParaRPr lang="zh-CN" altLang="en-US"/>
          </a:p>
        </p:txBody>
      </p:sp>
      <p:sp>
        <p:nvSpPr>
          <p:cNvPr id="7" name="灯片编号占位符 3"/>
          <p:cNvSpPr>
            <a:spLocks noGrp="1"/>
          </p:cNvSpPr>
          <p:nvPr>
            <p:ph type="sldNum" sz="quarter" idx="10"/>
          </p:nvPr>
        </p:nvSpPr>
        <p:spPr>
          <a:xfrm>
            <a:off x="35496" y="4857749"/>
            <a:ext cx="720080" cy="205740"/>
          </a:xfrm>
        </p:spPr>
        <p:txBody>
          <a:bodyPr/>
          <a:lstStyle/>
          <a:p>
            <a:pPr>
              <a:defRPr/>
            </a:pPr>
            <a:fld id="{8736E4E6-5B3E-4520-AF58-2D55D672EF3C}" type="slidenum">
              <a:rPr lang="en-US" altLang="zh-CN" sz="1050" smtClean="0">
                <a:latin typeface="Georgia" panose="02040502050405020303" pitchFamily="18" charset="0"/>
              </a:rPr>
              <a:pPr>
                <a:defRPr/>
              </a:pPr>
              <a:t>24</a:t>
            </a:fld>
            <a:endParaRPr lang="en-US" altLang="zh-CN" sz="1050">
              <a:latin typeface="Georgia" panose="02040502050405020303" pitchFamily="18" charset="0"/>
            </a:endParaRPr>
          </a:p>
        </p:txBody>
      </p:sp>
      <p:sp>
        <p:nvSpPr>
          <p:cNvPr id="8" name="标题 2"/>
          <p:cNvSpPr>
            <a:spLocks noGrp="1"/>
          </p:cNvSpPr>
          <p:nvPr>
            <p:ph type="title"/>
          </p:nvPr>
        </p:nvSpPr>
        <p:spPr>
          <a:xfrm>
            <a:off x="323528" y="195486"/>
            <a:ext cx="6984776" cy="504056"/>
          </a:xfrm>
        </p:spPr>
        <p:txBody>
          <a:bodyPr/>
          <a:lstStyle/>
          <a:p>
            <a:r>
              <a:rPr lang="en-US" altLang="zh-CN" dirty="0" smtClean="0"/>
              <a:t>Agenda</a:t>
            </a:r>
            <a:endParaRPr lang="zh-CN" altLang="en-US" dirty="0"/>
          </a:p>
        </p:txBody>
      </p:sp>
    </p:spTree>
    <p:extLst>
      <p:ext uri="{BB962C8B-B14F-4D97-AF65-F5344CB8AC3E}">
        <p14:creationId xmlns:p14="http://schemas.microsoft.com/office/powerpoint/2010/main" val="3413581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4"/>
          <p:cNvSpPr>
            <a:spLocks noChangeArrowheads="1"/>
          </p:cNvSpPr>
          <p:nvPr/>
        </p:nvSpPr>
        <p:spPr bwMode="auto">
          <a:xfrm>
            <a:off x="928662" y="2719879"/>
            <a:ext cx="1883849" cy="523220"/>
          </a:xfrm>
          <a:prstGeom prst="rect">
            <a:avLst/>
          </a:prstGeom>
          <a:noFill/>
          <a:ln w="9525">
            <a:noFill/>
            <a:miter lim="800000"/>
            <a:headEnd/>
            <a:tailEnd/>
          </a:ln>
        </p:spPr>
        <p:txBody>
          <a:bodyPr wrap="none">
            <a:spAutoFit/>
          </a:bodyPr>
          <a:lstStyle/>
          <a:p>
            <a:r>
              <a:rPr lang="en-US" altLang="zh-CN" sz="2800" b="1" dirty="0" smtClean="0">
                <a:solidFill>
                  <a:srgbClr val="CC3300"/>
                </a:solidFill>
                <a:latin typeface="微软雅黑" pitchFamily="34" charset="-122"/>
                <a:ea typeface="微软雅黑" pitchFamily="34" charset="-122"/>
              </a:rPr>
              <a:t>Thanks </a:t>
            </a:r>
            <a:r>
              <a:rPr lang="en-US" altLang="zh-CN" sz="2800" dirty="0" smtClean="0">
                <a:solidFill>
                  <a:srgbClr val="C00000"/>
                </a:solidFill>
                <a:sym typeface="Wingdings" pitchFamily="2" charset="2"/>
              </a:rPr>
              <a:t></a:t>
            </a:r>
            <a:endParaRPr lang="zh-CN" altLang="en-US" sz="2800" b="1" dirty="0">
              <a:solidFill>
                <a:srgbClr val="C00000"/>
              </a:solidFill>
              <a:latin typeface="微软雅黑" pitchFamily="34" charset="-122"/>
              <a:ea typeface="微软雅黑" pitchFamily="34" charset="-122"/>
            </a:endParaRPr>
          </a:p>
        </p:txBody>
      </p:sp>
      <p:sp>
        <p:nvSpPr>
          <p:cNvPr id="3" name="文本框 5"/>
          <p:cNvSpPr txBox="1"/>
          <p:nvPr/>
        </p:nvSpPr>
        <p:spPr>
          <a:xfrm>
            <a:off x="928662" y="3225264"/>
            <a:ext cx="5580110" cy="461665"/>
          </a:xfrm>
          <a:prstGeom prst="rect">
            <a:avLst/>
          </a:prstGeom>
          <a:noFill/>
        </p:spPr>
        <p:txBody>
          <a:bodyPr wrap="square" rtlCol="0">
            <a:spAutoFit/>
          </a:bodyPr>
          <a:lstStyle/>
          <a:p>
            <a:pPr>
              <a:tabLst>
                <a:tab pos="895350" algn="l"/>
              </a:tabLst>
            </a:pPr>
            <a:r>
              <a:rPr lang="zh-CN" altLang="en-US" sz="800" dirty="0" smtClean="0">
                <a:solidFill>
                  <a:schemeClr val="bg1">
                    <a:lumMod val="50000"/>
                  </a:schemeClr>
                </a:solidFill>
                <a:latin typeface="幼圆" panose="02010509060101010101" pitchFamily="49" charset="-122"/>
                <a:ea typeface="幼圆" panose="02010509060101010101" pitchFamily="49" charset="-122"/>
              </a:rPr>
              <a:t>本胶片及其附件含有</a:t>
            </a:r>
            <a:r>
              <a:rPr lang="zh-CN" altLang="en-US" sz="800" i="0" dirty="0" smtClean="0">
                <a:solidFill>
                  <a:schemeClr val="bg1">
                    <a:lumMod val="50000"/>
                  </a:schemeClr>
                </a:solidFill>
                <a:latin typeface="幼圆" panose="02010509060101010101" pitchFamily="49" charset="-122"/>
                <a:ea typeface="幼圆" panose="02010509060101010101" pitchFamily="49" charset="-122"/>
              </a:rPr>
              <a:t>杭州海康威视数字技术股份有限公司</a:t>
            </a:r>
            <a:r>
              <a:rPr lang="zh-CN" altLang="en-US" sz="800" dirty="0" smtClean="0">
                <a:solidFill>
                  <a:schemeClr val="bg1">
                    <a:lumMod val="50000"/>
                  </a:schemeClr>
                </a:solidFill>
                <a:latin typeface="幼圆" panose="02010509060101010101" pitchFamily="49" charset="-122"/>
                <a:ea typeface="幼圆" panose="02010509060101010101" pitchFamily="49" charset="-122"/>
              </a:rPr>
              <a:t>的保密信息，仅限于公司内部传阅及培训学习使用。</a:t>
            </a:r>
          </a:p>
          <a:p>
            <a:pPr>
              <a:tabLst>
                <a:tab pos="895350" algn="l"/>
              </a:tabLst>
            </a:pPr>
            <a:r>
              <a:rPr lang="zh-CN" altLang="en-US" sz="800" dirty="0" smtClean="0">
                <a:solidFill>
                  <a:schemeClr val="bg1">
                    <a:lumMod val="50000"/>
                  </a:schemeClr>
                </a:solidFill>
                <a:latin typeface="幼圆" panose="02010509060101010101" pitchFamily="49" charset="-122"/>
                <a:ea typeface="幼圆" panose="02010509060101010101" pitchFamily="49" charset="-122"/>
              </a:rPr>
              <a:t>禁止任何其他人以任何形式使用（包括但不限于全部或部分地泄露、复制、或散发）本胶片中的信息。</a:t>
            </a:r>
            <a:endParaRPr lang="en-US" altLang="zh-CN" sz="800" dirty="0" smtClean="0">
              <a:solidFill>
                <a:schemeClr val="bg1">
                  <a:lumMod val="50000"/>
                </a:schemeClr>
              </a:solidFill>
              <a:latin typeface="幼圆" panose="02010509060101010101" pitchFamily="49" charset="-122"/>
              <a:ea typeface="幼圆" panose="02010509060101010101" pitchFamily="49" charset="-122"/>
            </a:endParaRPr>
          </a:p>
          <a:p>
            <a:pPr>
              <a:tabLst>
                <a:tab pos="895350" algn="l"/>
              </a:tabLst>
            </a:pPr>
            <a:r>
              <a:rPr lang="zh-CN" altLang="en-US" sz="800" dirty="0" smtClean="0">
                <a:solidFill>
                  <a:schemeClr val="bg1">
                    <a:lumMod val="50000"/>
                  </a:schemeClr>
                </a:solidFill>
                <a:latin typeface="幼圆" panose="02010509060101010101" pitchFamily="49" charset="-122"/>
                <a:ea typeface="幼圆" panose="02010509060101010101" pitchFamily="49" charset="-122"/>
              </a:rPr>
              <a:t>如果您发现本胶片用于规定用途之外的情况，请您立即电话或邮件通知信息安全管理人员！</a:t>
            </a:r>
            <a:endParaRPr lang="zh-CN" altLang="en-US" sz="800" dirty="0">
              <a:solidFill>
                <a:schemeClr val="bg1">
                  <a:lumMod val="50000"/>
                </a:schemeClr>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0905775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思考题</a:t>
            </a:r>
            <a:endParaRPr lang="zh-CN" altLang="en-US" dirty="0"/>
          </a:p>
        </p:txBody>
      </p:sp>
      <p:pic>
        <p:nvPicPr>
          <p:cNvPr id="8" name="Picture 1"/>
          <p:cNvPicPr>
            <a:picLocks noChangeAspect="1" noChangeArrowheads="1"/>
          </p:cNvPicPr>
          <p:nvPr/>
        </p:nvPicPr>
        <p:blipFill>
          <a:blip r:embed="rId2" cstate="print"/>
          <a:srcRect/>
          <a:stretch>
            <a:fillRect/>
          </a:stretch>
        </p:blipFill>
        <p:spPr bwMode="auto">
          <a:xfrm>
            <a:off x="6100840" y="987574"/>
            <a:ext cx="2791640" cy="3685406"/>
          </a:xfrm>
          <a:prstGeom prst="rect">
            <a:avLst/>
          </a:prstGeom>
          <a:noFill/>
          <a:ln w="9525">
            <a:noFill/>
            <a:miter lim="800000"/>
            <a:headEnd/>
            <a:tailEnd/>
          </a:ln>
        </p:spPr>
      </p:pic>
      <p:sp>
        <p:nvSpPr>
          <p:cNvPr id="7" name="TextBox 4"/>
          <p:cNvSpPr txBox="1">
            <a:spLocks noChangeArrowheads="1"/>
          </p:cNvSpPr>
          <p:nvPr/>
        </p:nvSpPr>
        <p:spPr bwMode="auto">
          <a:xfrm>
            <a:off x="395536" y="771550"/>
            <a:ext cx="6643687" cy="3785652"/>
          </a:xfrm>
          <a:prstGeom prst="rect">
            <a:avLst/>
          </a:prstGeom>
          <a:noFill/>
          <a:ln w="9525">
            <a:noFill/>
            <a:miter lim="800000"/>
            <a:headEnd/>
            <a:tailEnd/>
          </a:ln>
        </p:spPr>
        <p:txBody>
          <a:bodyPr>
            <a:spAutoFit/>
          </a:bodyPr>
          <a:lstStyle/>
          <a:p>
            <a:pPr>
              <a:lnSpc>
                <a:spcPct val="200000"/>
              </a:lnSpc>
              <a:buClr>
                <a:srgbClr val="C00000"/>
              </a:buClr>
              <a:buFont typeface="Wingdings" pitchFamily="2" charset="2"/>
              <a:buChar char="Ø"/>
            </a:pPr>
            <a:r>
              <a:rPr lang="zh-CN" altLang="en-US" sz="2000" dirty="0" smtClean="0">
                <a:latin typeface="+mn-ea"/>
              </a:rPr>
              <a:t>什么</a:t>
            </a:r>
            <a:r>
              <a:rPr lang="zh-CN" altLang="en-US" sz="2000" dirty="0">
                <a:latin typeface="+mn-ea"/>
              </a:rPr>
              <a:t>是开源</a:t>
            </a:r>
            <a:r>
              <a:rPr lang="zh-CN" altLang="en-US" sz="2000" dirty="0" smtClean="0">
                <a:latin typeface="+mn-ea"/>
              </a:rPr>
              <a:t>软件，它</a:t>
            </a:r>
            <a:r>
              <a:rPr lang="zh-CN" altLang="en-US" sz="2000" dirty="0" smtClean="0">
                <a:latin typeface="+mn-ea"/>
                <a:ea typeface="+mn-ea"/>
              </a:rPr>
              <a:t>是免费的软件吗？</a:t>
            </a:r>
            <a:endParaRPr lang="en-US" altLang="zh-CN" sz="2000" dirty="0" smtClean="0">
              <a:latin typeface="+mn-ea"/>
              <a:ea typeface="+mn-ea"/>
            </a:endParaRPr>
          </a:p>
          <a:p>
            <a:pPr>
              <a:lnSpc>
                <a:spcPct val="200000"/>
              </a:lnSpc>
              <a:buClr>
                <a:srgbClr val="C00000"/>
              </a:buClr>
              <a:buFont typeface="Wingdings" pitchFamily="2" charset="2"/>
              <a:buChar char="Ø"/>
            </a:pPr>
            <a:r>
              <a:rPr lang="zh-CN" altLang="en-US" sz="2000" dirty="0" smtClean="0">
                <a:latin typeface="+mn-ea"/>
              </a:rPr>
              <a:t>什么是开源软件许可证？</a:t>
            </a:r>
            <a:endParaRPr lang="en-US" altLang="zh-CN" sz="2000" dirty="0" smtClean="0">
              <a:latin typeface="+mn-ea"/>
              <a:ea typeface="+mn-ea"/>
            </a:endParaRPr>
          </a:p>
          <a:p>
            <a:pPr algn="l">
              <a:lnSpc>
                <a:spcPct val="200000"/>
              </a:lnSpc>
              <a:buClr>
                <a:srgbClr val="C00000"/>
              </a:buClr>
              <a:buFont typeface="Wingdings" pitchFamily="2" charset="2"/>
              <a:buChar char="Ø"/>
            </a:pPr>
            <a:r>
              <a:rPr lang="zh-CN" altLang="en-US" sz="2000" dirty="0" smtClean="0">
                <a:latin typeface="+mn-ea"/>
                <a:ea typeface="+mn-ea"/>
              </a:rPr>
              <a:t> </a:t>
            </a:r>
            <a:r>
              <a:rPr lang="en-US" altLang="zh-CN" sz="2000" dirty="0" smtClean="0">
                <a:latin typeface="+mn-ea"/>
              </a:rPr>
              <a:t>GPL</a:t>
            </a:r>
            <a:r>
              <a:rPr lang="zh-CN" altLang="en-US" sz="2000" dirty="0" smtClean="0">
                <a:latin typeface="+mn-ea"/>
              </a:rPr>
              <a:t>与</a:t>
            </a:r>
            <a:r>
              <a:rPr lang="en-US" altLang="zh-CN" sz="2000" dirty="0" smtClean="0">
                <a:latin typeface="+mn-ea"/>
              </a:rPr>
              <a:t>BSD</a:t>
            </a:r>
            <a:r>
              <a:rPr lang="zh-CN" altLang="en-US" sz="2000" dirty="0" smtClean="0">
                <a:latin typeface="+mn-ea"/>
              </a:rPr>
              <a:t>许可证有什么区别</a:t>
            </a:r>
            <a:r>
              <a:rPr lang="zh-CN" altLang="en-US" sz="2000" dirty="0" smtClean="0">
                <a:latin typeface="+mn-ea"/>
                <a:ea typeface="+mn-ea"/>
              </a:rPr>
              <a:t>？</a:t>
            </a:r>
            <a:endParaRPr lang="en-US" altLang="zh-CN" sz="2000" dirty="0" smtClean="0">
              <a:latin typeface="+mn-ea"/>
              <a:ea typeface="+mn-ea"/>
            </a:endParaRPr>
          </a:p>
          <a:p>
            <a:pPr algn="l">
              <a:lnSpc>
                <a:spcPct val="200000"/>
              </a:lnSpc>
              <a:buClr>
                <a:srgbClr val="C00000"/>
              </a:buClr>
              <a:buFont typeface="Wingdings" pitchFamily="2" charset="2"/>
              <a:buChar char="Ø"/>
            </a:pPr>
            <a:r>
              <a:rPr lang="en-US" altLang="zh-CN" sz="2000" dirty="0" smtClean="0">
                <a:latin typeface="+mn-ea"/>
                <a:ea typeface="+mn-ea"/>
              </a:rPr>
              <a:t> </a:t>
            </a:r>
            <a:r>
              <a:rPr lang="zh-CN" altLang="en-US" sz="2000" dirty="0">
                <a:latin typeface="+mn-ea"/>
              </a:rPr>
              <a:t>我</a:t>
            </a:r>
            <a:r>
              <a:rPr lang="zh-CN" altLang="en-US" sz="2000" dirty="0" smtClean="0">
                <a:latin typeface="+mn-ea"/>
              </a:rPr>
              <a:t>司研发修改了</a:t>
            </a:r>
            <a:r>
              <a:rPr lang="en-US" altLang="zh-CN" sz="2000" dirty="0" smtClean="0">
                <a:latin typeface="+mn-ea"/>
              </a:rPr>
              <a:t>GPL</a:t>
            </a:r>
            <a:r>
              <a:rPr lang="zh-CN" altLang="en-US" sz="2000" dirty="0" smtClean="0">
                <a:latin typeface="+mn-ea"/>
              </a:rPr>
              <a:t>一些代码，这个软件属于我司吗</a:t>
            </a:r>
            <a:r>
              <a:rPr lang="zh-CN" altLang="en-US" sz="2000" dirty="0" smtClean="0">
                <a:latin typeface="+mn-ea"/>
                <a:ea typeface="+mn-ea"/>
              </a:rPr>
              <a:t>？</a:t>
            </a:r>
            <a:endParaRPr lang="en-US" altLang="zh-CN" sz="2000" dirty="0" smtClean="0">
              <a:latin typeface="+mn-ea"/>
              <a:ea typeface="+mn-ea"/>
            </a:endParaRPr>
          </a:p>
          <a:p>
            <a:pPr algn="l">
              <a:lnSpc>
                <a:spcPct val="200000"/>
              </a:lnSpc>
              <a:buClr>
                <a:srgbClr val="C00000"/>
              </a:buClr>
              <a:buFont typeface="Wingdings" pitchFamily="2" charset="2"/>
              <a:buChar char="Ø"/>
            </a:pPr>
            <a:r>
              <a:rPr lang="en-US" altLang="zh-CN" sz="2000" dirty="0" smtClean="0">
                <a:latin typeface="+mn-ea"/>
                <a:ea typeface="+mn-ea"/>
              </a:rPr>
              <a:t> </a:t>
            </a:r>
            <a:r>
              <a:rPr lang="zh-CN" altLang="en-US" sz="2000" dirty="0">
                <a:latin typeface="+mn-ea"/>
              </a:rPr>
              <a:t>开源</a:t>
            </a:r>
            <a:r>
              <a:rPr lang="zh-CN" altLang="en-US" sz="2000" dirty="0" smtClean="0">
                <a:latin typeface="+mn-ea"/>
              </a:rPr>
              <a:t>软件如何使用才符合规范</a:t>
            </a:r>
            <a:r>
              <a:rPr lang="zh-CN" altLang="en-US" sz="2000" dirty="0" smtClean="0">
                <a:latin typeface="+mn-ea"/>
                <a:ea typeface="+mn-ea"/>
              </a:rPr>
              <a:t>？</a:t>
            </a:r>
            <a:endParaRPr lang="en-US" altLang="zh-CN" sz="2000" dirty="0" smtClean="0">
              <a:latin typeface="+mn-ea"/>
              <a:ea typeface="+mn-ea"/>
            </a:endParaRPr>
          </a:p>
          <a:p>
            <a:pPr algn="l">
              <a:lnSpc>
                <a:spcPct val="200000"/>
              </a:lnSpc>
              <a:buClr>
                <a:srgbClr val="C00000"/>
              </a:buClr>
              <a:buFont typeface="Wingdings" pitchFamily="2" charset="2"/>
              <a:buChar char="Ø"/>
            </a:pPr>
            <a:r>
              <a:rPr lang="en-US" altLang="zh-CN" sz="2000" dirty="0" smtClean="0">
                <a:latin typeface="+mn-ea"/>
              </a:rPr>
              <a:t>GPL</a:t>
            </a:r>
            <a:r>
              <a:rPr lang="zh-CN" altLang="en-US" sz="2000" dirty="0" smtClean="0">
                <a:latin typeface="+mn-ea"/>
              </a:rPr>
              <a:t>的软件是否可以动态链接使用？</a:t>
            </a:r>
            <a:endParaRPr lang="en-US" altLang="zh-CN" sz="2000" dirty="0" smtClean="0">
              <a:latin typeface="+mn-ea"/>
            </a:endParaRPr>
          </a:p>
        </p:txBody>
      </p:sp>
    </p:spTree>
    <p:extLst>
      <p:ext uri="{BB962C8B-B14F-4D97-AF65-F5344CB8AC3E}">
        <p14:creationId xmlns:p14="http://schemas.microsoft.com/office/powerpoint/2010/main" val="3918247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概念</a:t>
            </a:r>
            <a:r>
              <a:rPr lang="zh-CN" altLang="en-US" dirty="0" smtClean="0"/>
              <a:t>解释</a:t>
            </a:r>
            <a:endParaRPr lang="zh-CN" altLang="en-US" dirty="0"/>
          </a:p>
        </p:txBody>
      </p:sp>
      <p:sp>
        <p:nvSpPr>
          <p:cNvPr id="20" name="TextBox 19"/>
          <p:cNvSpPr txBox="1"/>
          <p:nvPr/>
        </p:nvSpPr>
        <p:spPr>
          <a:xfrm>
            <a:off x="251520" y="771550"/>
            <a:ext cx="8928992" cy="4201150"/>
          </a:xfrm>
          <a:prstGeom prst="rect">
            <a:avLst/>
          </a:prstGeom>
          <a:noFill/>
        </p:spPr>
        <p:txBody>
          <a:bodyPr wrap="square" rtlCol="0">
            <a:spAutoFit/>
          </a:bodyPr>
          <a:lstStyle/>
          <a:p>
            <a:pPr marL="285750" indent="-285750">
              <a:buClr>
                <a:srgbClr val="C00000"/>
              </a:buClr>
              <a:buFont typeface="Wingdings" panose="05000000000000000000" pitchFamily="2" charset="2"/>
              <a:buChar char="p"/>
            </a:pPr>
            <a:r>
              <a:rPr lang="zh-CN" altLang="en-US" sz="1600" b="1" dirty="0">
                <a:solidFill>
                  <a:srgbClr val="C00000"/>
                </a:solidFill>
              </a:rPr>
              <a:t>第三方组件及</a:t>
            </a:r>
            <a:r>
              <a:rPr lang="zh-CN" altLang="en-US" sz="1600" b="1" dirty="0" smtClean="0">
                <a:solidFill>
                  <a:srgbClr val="C00000"/>
                </a:solidFill>
              </a:rPr>
              <a:t>源码</a:t>
            </a:r>
            <a:endParaRPr lang="en-US" altLang="zh-CN" sz="1600" b="1" dirty="0" smtClean="0">
              <a:solidFill>
                <a:srgbClr val="C00000"/>
              </a:solidFill>
            </a:endParaRPr>
          </a:p>
          <a:p>
            <a:pPr indent="457200"/>
            <a:r>
              <a:rPr lang="zh-CN" altLang="en-US" sz="1600" dirty="0" smtClean="0"/>
              <a:t>包含</a:t>
            </a:r>
            <a:r>
              <a:rPr lang="zh-CN" altLang="en-US" sz="1600" dirty="0"/>
              <a:t>开源组件及代码、第三方的商业组件及代码等</a:t>
            </a:r>
            <a:r>
              <a:rPr lang="zh-CN" altLang="en-US" sz="1600" dirty="0" smtClean="0"/>
              <a:t>；</a:t>
            </a:r>
            <a:endParaRPr lang="en-US" altLang="zh-CN" sz="1600" dirty="0" smtClean="0"/>
          </a:p>
          <a:p>
            <a:endParaRPr lang="zh-CN" altLang="en-US" sz="600" b="1" dirty="0"/>
          </a:p>
          <a:p>
            <a:pPr marL="285750" indent="-285750">
              <a:buClr>
                <a:srgbClr val="C00000"/>
              </a:buClr>
              <a:buFont typeface="Wingdings" panose="05000000000000000000" pitchFamily="2" charset="2"/>
              <a:buChar char="p"/>
            </a:pPr>
            <a:r>
              <a:rPr lang="zh-CN" altLang="en-US" sz="1600" b="1" dirty="0">
                <a:solidFill>
                  <a:srgbClr val="C00000"/>
                </a:solidFill>
              </a:rPr>
              <a:t>开源软件</a:t>
            </a:r>
            <a:r>
              <a:rPr lang="en-US" altLang="zh-CN" sz="1600" b="1" dirty="0">
                <a:solidFill>
                  <a:srgbClr val="C00000"/>
                </a:solidFill>
              </a:rPr>
              <a:t>/</a:t>
            </a:r>
            <a:r>
              <a:rPr lang="zh-CN" altLang="en-US" sz="1600" b="1" dirty="0">
                <a:solidFill>
                  <a:srgbClr val="C00000"/>
                </a:solidFill>
              </a:rPr>
              <a:t>部件</a:t>
            </a:r>
            <a:endParaRPr lang="en-US" altLang="zh-CN" sz="1600" b="1" dirty="0">
              <a:solidFill>
                <a:srgbClr val="C00000"/>
              </a:solidFill>
            </a:endParaRPr>
          </a:p>
          <a:p>
            <a:pPr indent="457200"/>
            <a:r>
              <a:rPr lang="zh-CN" altLang="en-US" sz="1600" dirty="0"/>
              <a:t>一种源代码可以任意获取的计算机软件，这种软件的版权持有人在软件协议的规定之下保留一部分权利并允许用户学习、修改、增进提高该软件的质量。</a:t>
            </a:r>
            <a:endParaRPr lang="en-US" altLang="zh-CN" sz="1600" dirty="0"/>
          </a:p>
          <a:p>
            <a:endParaRPr lang="zh-CN" altLang="en-US" sz="600" b="1" dirty="0"/>
          </a:p>
          <a:p>
            <a:pPr marL="285750" indent="-285750">
              <a:buClr>
                <a:srgbClr val="C00000"/>
              </a:buClr>
              <a:buFont typeface="Wingdings" panose="05000000000000000000" pitchFamily="2" charset="2"/>
              <a:buChar char="p"/>
            </a:pPr>
            <a:r>
              <a:rPr lang="zh-CN" altLang="en-US" sz="1600" b="1" dirty="0">
                <a:solidFill>
                  <a:srgbClr val="C00000"/>
                </a:solidFill>
              </a:rPr>
              <a:t>开源许可协议</a:t>
            </a:r>
            <a:endParaRPr lang="en-US" altLang="zh-CN" sz="1600" b="1" dirty="0">
              <a:solidFill>
                <a:srgbClr val="C00000"/>
              </a:solidFill>
            </a:endParaRPr>
          </a:p>
          <a:p>
            <a:pPr indent="457200"/>
            <a:r>
              <a:rPr lang="zh-CN" altLang="en-US" sz="1600" dirty="0"/>
              <a:t>为了维护开源软件作者和贡献者的合法权利，保证这些软件不被一些商业机构或个人窃取，影响软件的发展，开源社区开发出了各种开源许可协议，如</a:t>
            </a:r>
            <a:r>
              <a:rPr lang="en-US" altLang="zh-CN" sz="1600" dirty="0"/>
              <a:t>GPL</a:t>
            </a:r>
            <a:r>
              <a:rPr lang="zh-CN" altLang="en-US" sz="1600" dirty="0"/>
              <a:t>、</a:t>
            </a:r>
            <a:r>
              <a:rPr lang="en-US" altLang="zh-CN" sz="1600" dirty="0"/>
              <a:t>LGPL</a:t>
            </a:r>
            <a:r>
              <a:rPr lang="zh-CN" altLang="en-US" sz="1600" dirty="0"/>
              <a:t>、</a:t>
            </a:r>
            <a:r>
              <a:rPr lang="en-US" altLang="zh-CN" sz="1600" dirty="0"/>
              <a:t>MPL</a:t>
            </a:r>
            <a:r>
              <a:rPr lang="zh-CN" altLang="en-US" sz="1600" dirty="0"/>
              <a:t>、</a:t>
            </a:r>
            <a:r>
              <a:rPr lang="en-US" altLang="zh-CN" sz="1600" dirty="0"/>
              <a:t>Apache License</a:t>
            </a:r>
            <a:r>
              <a:rPr lang="zh-CN" altLang="en-US" sz="1600" dirty="0"/>
              <a:t>、</a:t>
            </a:r>
            <a:r>
              <a:rPr lang="en-US" altLang="zh-CN" sz="1600" dirty="0"/>
              <a:t>BSD</a:t>
            </a:r>
            <a:r>
              <a:rPr lang="zh-CN" altLang="en-US" sz="1600" dirty="0"/>
              <a:t>、</a:t>
            </a:r>
            <a:r>
              <a:rPr lang="en-US" altLang="zh-CN" sz="1600" dirty="0"/>
              <a:t>MIT</a:t>
            </a:r>
            <a:r>
              <a:rPr lang="zh-CN" altLang="en-US" sz="1600" dirty="0"/>
              <a:t>等（后续详述）。</a:t>
            </a:r>
            <a:endParaRPr lang="en-US" altLang="zh-CN" sz="1600" dirty="0"/>
          </a:p>
          <a:p>
            <a:endParaRPr lang="zh-CN" altLang="en-US" sz="600" b="1" dirty="0"/>
          </a:p>
          <a:p>
            <a:pPr marL="285750" indent="-285750">
              <a:buClr>
                <a:srgbClr val="C00000"/>
              </a:buClr>
              <a:buFont typeface="Wingdings" panose="05000000000000000000" pitchFamily="2" charset="2"/>
              <a:buChar char="p"/>
            </a:pPr>
            <a:r>
              <a:rPr lang="en-US" altLang="zh-CN" sz="1600" b="1" dirty="0" err="1">
                <a:solidFill>
                  <a:srgbClr val="C00000"/>
                </a:solidFill>
              </a:rPr>
              <a:t>Copyleft</a:t>
            </a:r>
            <a:endParaRPr lang="en-US" altLang="zh-CN" sz="1600" b="1" dirty="0">
              <a:solidFill>
                <a:srgbClr val="C00000"/>
              </a:solidFill>
            </a:endParaRPr>
          </a:p>
          <a:p>
            <a:pPr indent="457200"/>
            <a:r>
              <a:rPr lang="zh-CN" altLang="en-US" sz="1600" dirty="0"/>
              <a:t>反版权，自由软件运动为了保护这种自由而发展的概念，要求自由软件除了允许用户自由使用、散布、改作之外，该条款要求用户改作后的派生作品必须要以同等的许可方式发布以回馈社区。</a:t>
            </a:r>
            <a:endParaRPr lang="en-US" altLang="zh-CN" sz="1600" dirty="0"/>
          </a:p>
          <a:p>
            <a:endParaRPr lang="zh-CN" altLang="en-US" sz="600" b="1" dirty="0"/>
          </a:p>
          <a:p>
            <a:pPr marL="285750" indent="-285750">
              <a:buClr>
                <a:srgbClr val="C00000"/>
              </a:buClr>
              <a:buFont typeface="Wingdings" panose="05000000000000000000" pitchFamily="2" charset="2"/>
              <a:buChar char="p"/>
            </a:pPr>
            <a:r>
              <a:rPr lang="zh-CN" altLang="en-US" sz="1600" b="1" dirty="0">
                <a:solidFill>
                  <a:srgbClr val="C00000"/>
                </a:solidFill>
              </a:rPr>
              <a:t>自由软件基金会</a:t>
            </a:r>
            <a:endParaRPr lang="en-US" altLang="zh-CN" sz="1600" b="1" dirty="0">
              <a:solidFill>
                <a:srgbClr val="C00000"/>
              </a:solidFill>
            </a:endParaRPr>
          </a:p>
          <a:p>
            <a:pPr indent="457200"/>
            <a:r>
              <a:rPr lang="en-US" altLang="zh-CN" sz="1600" dirty="0"/>
              <a:t>Free Software Foundation</a:t>
            </a:r>
            <a:r>
              <a:rPr lang="zh-CN" altLang="en-US" sz="1600" dirty="0"/>
              <a:t>，简称</a:t>
            </a:r>
            <a:r>
              <a:rPr lang="en-US" altLang="zh-CN" sz="1600" dirty="0"/>
              <a:t>FSF, </a:t>
            </a:r>
            <a:r>
              <a:rPr lang="zh-CN" altLang="en-US" sz="1600" dirty="0"/>
              <a:t>是一个致力于推广自由软件的美国民间非营利性组织。它于</a:t>
            </a:r>
            <a:r>
              <a:rPr lang="en-US" altLang="zh-CN" sz="1600" dirty="0"/>
              <a:t>1985</a:t>
            </a:r>
            <a:r>
              <a:rPr lang="zh-CN" altLang="en-US" sz="1600" dirty="0"/>
              <a:t>年</a:t>
            </a:r>
            <a:r>
              <a:rPr lang="en-US" altLang="zh-CN" sz="1600" dirty="0"/>
              <a:t>10</a:t>
            </a:r>
            <a:r>
              <a:rPr lang="zh-CN" altLang="en-US" sz="1600" dirty="0"/>
              <a:t>月由理查德</a:t>
            </a:r>
            <a:r>
              <a:rPr lang="en-US" altLang="zh-CN" sz="1600" dirty="0"/>
              <a:t>·</a:t>
            </a:r>
            <a:r>
              <a:rPr lang="zh-CN" altLang="en-US" sz="1600" dirty="0"/>
              <a:t>斯托曼创建。其主要工作是执行</a:t>
            </a:r>
            <a:r>
              <a:rPr lang="en-US" altLang="zh-CN" sz="1600" dirty="0"/>
              <a:t>GNU</a:t>
            </a:r>
            <a:r>
              <a:rPr lang="zh-CN" altLang="en-US" sz="1600" dirty="0"/>
              <a:t>计划，开发更多的自由软件。</a:t>
            </a:r>
          </a:p>
        </p:txBody>
      </p:sp>
    </p:spTree>
    <p:extLst>
      <p:ext uri="{BB962C8B-B14F-4D97-AF65-F5344CB8AC3E}">
        <p14:creationId xmlns:p14="http://schemas.microsoft.com/office/powerpoint/2010/main" val="29821227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为什么要开源软件</a:t>
            </a:r>
            <a:endParaRPr lang="zh-CN" altLang="en-US" dirty="0"/>
          </a:p>
        </p:txBody>
      </p:sp>
      <p:sp>
        <p:nvSpPr>
          <p:cNvPr id="4" name="矩形 3"/>
          <p:cNvSpPr/>
          <p:nvPr/>
        </p:nvSpPr>
        <p:spPr>
          <a:xfrm>
            <a:off x="899592" y="1203598"/>
            <a:ext cx="1569660" cy="646331"/>
          </a:xfrm>
          <a:prstGeom prst="rect">
            <a:avLst/>
          </a:prstGeom>
          <a:effectLst>
            <a:glow rad="139700">
              <a:schemeClr val="accent2">
                <a:satMod val="175000"/>
                <a:alpha val="40000"/>
              </a:schemeClr>
            </a:glow>
            <a:outerShdw blurRad="39000" dist="25400" dir="5400000" rotWithShape="0">
              <a:srgbClr val="000000">
                <a:alpha val="38000"/>
              </a:srgbClr>
            </a:outerShdw>
          </a:effectLst>
        </p:spPr>
        <p:style>
          <a:lnRef idx="0">
            <a:schemeClr val="accent2"/>
          </a:lnRef>
          <a:fillRef idx="3">
            <a:schemeClr val="accent2"/>
          </a:fillRef>
          <a:effectRef idx="3">
            <a:schemeClr val="accent2"/>
          </a:effectRef>
          <a:fontRef idx="minor">
            <a:schemeClr val="lt1"/>
          </a:fontRef>
        </p:style>
        <p:txBody>
          <a:bodyPr wrap="none">
            <a:spAutoFit/>
          </a:bodyPr>
          <a:lstStyle/>
          <a:p>
            <a:r>
              <a:rPr lang="zh-CN" altLang="en-US" sz="3600" dirty="0" smtClean="0"/>
              <a:t>低成本</a:t>
            </a:r>
            <a:endParaRPr lang="zh-CN" altLang="en-US" sz="3600" dirty="0"/>
          </a:p>
        </p:txBody>
      </p:sp>
      <p:sp>
        <p:nvSpPr>
          <p:cNvPr id="5" name="矩形 4"/>
          <p:cNvSpPr/>
          <p:nvPr/>
        </p:nvSpPr>
        <p:spPr>
          <a:xfrm>
            <a:off x="756157" y="3867893"/>
            <a:ext cx="3877985" cy="646331"/>
          </a:xfrm>
          <a:prstGeom prst="rect">
            <a:avLst/>
          </a:prstGeom>
          <a:effectLst>
            <a:glow rad="139700">
              <a:schemeClr val="accent2">
                <a:satMod val="175000"/>
                <a:alpha val="40000"/>
              </a:schemeClr>
            </a:glow>
            <a:outerShdw blurRad="39000" dist="25400" dir="5400000" rotWithShape="0">
              <a:srgbClr val="000000">
                <a:alpha val="38000"/>
              </a:srgbClr>
            </a:outerShdw>
          </a:effectLst>
        </p:spPr>
        <p:style>
          <a:lnRef idx="0">
            <a:schemeClr val="accent2"/>
          </a:lnRef>
          <a:fillRef idx="3">
            <a:schemeClr val="accent2"/>
          </a:fillRef>
          <a:effectRef idx="3">
            <a:schemeClr val="accent2"/>
          </a:effectRef>
          <a:fontRef idx="minor">
            <a:schemeClr val="lt1"/>
          </a:fontRef>
        </p:style>
        <p:txBody>
          <a:bodyPr wrap="none">
            <a:spAutoFit/>
          </a:bodyPr>
          <a:lstStyle/>
          <a:p>
            <a:r>
              <a:rPr lang="zh-CN" altLang="en-US" sz="3600" dirty="0"/>
              <a:t>二次开发的自由度</a:t>
            </a:r>
          </a:p>
        </p:txBody>
      </p:sp>
      <p:sp>
        <p:nvSpPr>
          <p:cNvPr id="6" name="矩形 5"/>
          <p:cNvSpPr/>
          <p:nvPr/>
        </p:nvSpPr>
        <p:spPr>
          <a:xfrm>
            <a:off x="3240722" y="1028267"/>
            <a:ext cx="800219" cy="461665"/>
          </a:xfrm>
          <a:prstGeom prst="rect">
            <a:avLst/>
          </a:prstGeom>
          <a:effectLst>
            <a:outerShdw blurRad="39000" dist="25400" dir="5400000" rotWithShape="0">
              <a:srgbClr val="000000">
                <a:alpha val="38000"/>
              </a:srgbClr>
            </a:outerShdw>
            <a:softEdge rad="31750"/>
          </a:effectLst>
        </p:spPr>
        <p:style>
          <a:lnRef idx="1">
            <a:schemeClr val="accent2"/>
          </a:lnRef>
          <a:fillRef idx="3">
            <a:schemeClr val="accent2"/>
          </a:fillRef>
          <a:effectRef idx="2">
            <a:schemeClr val="accent2"/>
          </a:effectRef>
          <a:fontRef idx="minor">
            <a:schemeClr val="lt1"/>
          </a:fontRef>
        </p:style>
        <p:txBody>
          <a:bodyPr wrap="none">
            <a:spAutoFit/>
          </a:bodyPr>
          <a:lstStyle/>
          <a:p>
            <a:r>
              <a:rPr lang="zh-CN" altLang="en-US" sz="2400" dirty="0" smtClean="0"/>
              <a:t>安全</a:t>
            </a:r>
            <a:endParaRPr lang="zh-CN" altLang="en-US" sz="2400" dirty="0"/>
          </a:p>
        </p:txBody>
      </p:sp>
      <p:sp>
        <p:nvSpPr>
          <p:cNvPr id="7" name="矩形 6"/>
          <p:cNvSpPr/>
          <p:nvPr/>
        </p:nvSpPr>
        <p:spPr>
          <a:xfrm>
            <a:off x="2496835" y="2067694"/>
            <a:ext cx="1415772" cy="461665"/>
          </a:xfrm>
          <a:prstGeom prst="rect">
            <a:avLst/>
          </a:prstGeom>
          <a:effectLst>
            <a:outerShdw blurRad="39000" dist="25400" dir="5400000" rotWithShape="0">
              <a:srgbClr val="000000">
                <a:alpha val="38000"/>
              </a:srgbClr>
            </a:outerShdw>
            <a:softEdge rad="31750"/>
          </a:effectLst>
        </p:spPr>
        <p:style>
          <a:lnRef idx="1">
            <a:schemeClr val="accent2"/>
          </a:lnRef>
          <a:fillRef idx="3">
            <a:schemeClr val="accent2"/>
          </a:fillRef>
          <a:effectRef idx="2">
            <a:schemeClr val="accent2"/>
          </a:effectRef>
          <a:fontRef idx="minor">
            <a:schemeClr val="lt1"/>
          </a:fontRef>
        </p:style>
        <p:txBody>
          <a:bodyPr wrap="none">
            <a:spAutoFit/>
          </a:bodyPr>
          <a:lstStyle/>
          <a:p>
            <a:r>
              <a:rPr lang="zh-CN" altLang="en-US" sz="2400" dirty="0"/>
              <a:t>快速开发</a:t>
            </a:r>
          </a:p>
        </p:txBody>
      </p:sp>
      <p:sp>
        <p:nvSpPr>
          <p:cNvPr id="8" name="矩形 7"/>
          <p:cNvSpPr/>
          <p:nvPr/>
        </p:nvSpPr>
        <p:spPr>
          <a:xfrm>
            <a:off x="3779912" y="2933531"/>
            <a:ext cx="1569660" cy="646331"/>
          </a:xfrm>
          <a:prstGeom prst="rect">
            <a:avLst/>
          </a:prstGeom>
          <a:effectLst>
            <a:glow rad="139700">
              <a:schemeClr val="accent2">
                <a:satMod val="175000"/>
                <a:alpha val="40000"/>
              </a:schemeClr>
            </a:glow>
            <a:outerShdw blurRad="39000" dist="25400" dir="5400000" rotWithShape="0">
              <a:srgbClr val="000000">
                <a:alpha val="38000"/>
              </a:srgbClr>
            </a:outerShdw>
          </a:effectLst>
        </p:spPr>
        <p:style>
          <a:lnRef idx="0">
            <a:schemeClr val="accent2"/>
          </a:lnRef>
          <a:fillRef idx="3">
            <a:schemeClr val="accent2"/>
          </a:fillRef>
          <a:effectRef idx="3">
            <a:schemeClr val="accent2"/>
          </a:effectRef>
          <a:fontRef idx="minor">
            <a:schemeClr val="lt1"/>
          </a:fontRef>
        </p:style>
        <p:txBody>
          <a:bodyPr wrap="none">
            <a:spAutoFit/>
          </a:bodyPr>
          <a:lstStyle/>
          <a:p>
            <a:r>
              <a:rPr lang="zh-CN" altLang="en-US" sz="3600" dirty="0" smtClean="0"/>
              <a:t>开放性</a:t>
            </a:r>
            <a:endParaRPr lang="zh-CN" altLang="en-US" sz="3600" dirty="0"/>
          </a:p>
        </p:txBody>
      </p:sp>
      <p:sp>
        <p:nvSpPr>
          <p:cNvPr id="9" name="矩形 8"/>
          <p:cNvSpPr/>
          <p:nvPr/>
        </p:nvSpPr>
        <p:spPr>
          <a:xfrm>
            <a:off x="5788917" y="1207401"/>
            <a:ext cx="1342034" cy="707886"/>
          </a:xfrm>
          <a:prstGeom prst="rect">
            <a:avLst/>
          </a:prstGeom>
          <a:effectLst>
            <a:glow rad="139700">
              <a:schemeClr val="accent2">
                <a:satMod val="175000"/>
                <a:alpha val="40000"/>
              </a:schemeClr>
            </a:glow>
            <a:outerShdw blurRad="39000" dist="25400" dir="5400000" rotWithShape="0">
              <a:srgbClr val="000000">
                <a:alpha val="38000"/>
              </a:srgbClr>
            </a:outerShdw>
          </a:effectLst>
        </p:spPr>
        <p:style>
          <a:lnRef idx="0">
            <a:schemeClr val="accent2"/>
          </a:lnRef>
          <a:fillRef idx="3">
            <a:schemeClr val="accent2"/>
          </a:fillRef>
          <a:effectRef idx="3">
            <a:schemeClr val="accent2"/>
          </a:effectRef>
          <a:fontRef idx="minor">
            <a:schemeClr val="lt1"/>
          </a:fontRef>
        </p:style>
        <p:txBody>
          <a:bodyPr wrap="none">
            <a:spAutoFit/>
          </a:bodyPr>
          <a:lstStyle/>
          <a:p>
            <a:r>
              <a:rPr lang="en-US" altLang="zh-CN" sz="4000" dirty="0" smtClean="0"/>
              <a:t>Linux</a:t>
            </a:r>
            <a:endParaRPr lang="zh-CN" altLang="en-US" sz="4000" dirty="0"/>
          </a:p>
        </p:txBody>
      </p:sp>
      <p:sp>
        <p:nvSpPr>
          <p:cNvPr id="11" name="矩形 10"/>
          <p:cNvSpPr/>
          <p:nvPr/>
        </p:nvSpPr>
        <p:spPr>
          <a:xfrm>
            <a:off x="4699083" y="2097116"/>
            <a:ext cx="744114" cy="461665"/>
          </a:xfrm>
          <a:prstGeom prst="rect">
            <a:avLst/>
          </a:prstGeom>
          <a:effectLst>
            <a:outerShdw blurRad="39000" dist="25400" dir="5400000" rotWithShape="0">
              <a:srgbClr val="000000">
                <a:alpha val="38000"/>
              </a:srgbClr>
            </a:outerShdw>
            <a:softEdge rad="31750"/>
          </a:effectLst>
        </p:spPr>
        <p:style>
          <a:lnRef idx="1">
            <a:schemeClr val="accent2"/>
          </a:lnRef>
          <a:fillRef idx="3">
            <a:schemeClr val="accent2"/>
          </a:fillRef>
          <a:effectRef idx="2">
            <a:schemeClr val="accent2"/>
          </a:effectRef>
          <a:fontRef idx="minor">
            <a:schemeClr val="lt1"/>
          </a:fontRef>
        </p:style>
        <p:txBody>
          <a:bodyPr wrap="none">
            <a:spAutoFit/>
          </a:bodyPr>
          <a:lstStyle/>
          <a:p>
            <a:r>
              <a:rPr lang="en-US" altLang="zh-CN" sz="2400" dirty="0"/>
              <a:t>Java</a:t>
            </a:r>
            <a:endParaRPr lang="zh-CN" altLang="en-US" sz="2400" dirty="0"/>
          </a:p>
        </p:txBody>
      </p:sp>
      <p:sp>
        <p:nvSpPr>
          <p:cNvPr id="12" name="矩形 11"/>
          <p:cNvSpPr/>
          <p:nvPr/>
        </p:nvSpPr>
        <p:spPr>
          <a:xfrm>
            <a:off x="5220072" y="3867894"/>
            <a:ext cx="2339102" cy="461665"/>
          </a:xfrm>
          <a:prstGeom prst="rect">
            <a:avLst/>
          </a:prstGeom>
          <a:effectLst>
            <a:outerShdw blurRad="39000" dist="25400" dir="5400000" rotWithShape="0">
              <a:srgbClr val="000000">
                <a:alpha val="38000"/>
              </a:srgbClr>
            </a:outerShdw>
            <a:softEdge rad="31750"/>
          </a:effectLst>
        </p:spPr>
        <p:style>
          <a:lnRef idx="1">
            <a:schemeClr val="accent2"/>
          </a:lnRef>
          <a:fillRef idx="3">
            <a:schemeClr val="accent2"/>
          </a:fillRef>
          <a:effectRef idx="2">
            <a:schemeClr val="accent2"/>
          </a:effectRef>
          <a:fontRef idx="minor">
            <a:schemeClr val="lt1"/>
          </a:fontRef>
        </p:style>
        <p:txBody>
          <a:bodyPr wrap="none">
            <a:spAutoFit/>
          </a:bodyPr>
          <a:lstStyle/>
          <a:p>
            <a:r>
              <a:rPr lang="zh-CN" altLang="en-US" sz="2400" dirty="0"/>
              <a:t>减少供应商制约</a:t>
            </a:r>
          </a:p>
        </p:txBody>
      </p:sp>
      <p:sp>
        <p:nvSpPr>
          <p:cNvPr id="13" name="矩形 12"/>
          <p:cNvSpPr/>
          <p:nvPr/>
        </p:nvSpPr>
        <p:spPr>
          <a:xfrm>
            <a:off x="6374234" y="2499742"/>
            <a:ext cx="800219" cy="461665"/>
          </a:xfrm>
          <a:prstGeom prst="rect">
            <a:avLst/>
          </a:prstGeom>
          <a:effectLst>
            <a:outerShdw blurRad="39000" dist="25400" dir="5400000" rotWithShape="0">
              <a:srgbClr val="000000">
                <a:alpha val="38000"/>
              </a:srgbClr>
            </a:outerShdw>
            <a:softEdge rad="31750"/>
          </a:effectLst>
        </p:spPr>
        <p:style>
          <a:lnRef idx="1">
            <a:schemeClr val="accent2"/>
          </a:lnRef>
          <a:fillRef idx="3">
            <a:schemeClr val="accent2"/>
          </a:fillRef>
          <a:effectRef idx="2">
            <a:schemeClr val="accent2"/>
          </a:effectRef>
          <a:fontRef idx="minor">
            <a:schemeClr val="lt1"/>
          </a:fontRef>
        </p:style>
        <p:txBody>
          <a:bodyPr wrap="none">
            <a:spAutoFit/>
          </a:bodyPr>
          <a:lstStyle/>
          <a:p>
            <a:r>
              <a:rPr lang="zh-CN" altLang="en-US" sz="2400" dirty="0"/>
              <a:t>自由</a:t>
            </a:r>
          </a:p>
        </p:txBody>
      </p:sp>
      <p:sp>
        <p:nvSpPr>
          <p:cNvPr id="14" name="矩形 13"/>
          <p:cNvSpPr/>
          <p:nvPr/>
        </p:nvSpPr>
        <p:spPr>
          <a:xfrm>
            <a:off x="1307354" y="2874181"/>
            <a:ext cx="800219" cy="461665"/>
          </a:xfrm>
          <a:prstGeom prst="rect">
            <a:avLst/>
          </a:prstGeom>
          <a:effectLst>
            <a:outerShdw blurRad="39000" dist="25400" dir="5400000" rotWithShape="0">
              <a:srgbClr val="000000">
                <a:alpha val="38000"/>
              </a:srgbClr>
            </a:outerShdw>
            <a:softEdge rad="31750"/>
          </a:effectLst>
        </p:spPr>
        <p:style>
          <a:lnRef idx="1">
            <a:schemeClr val="accent2"/>
          </a:lnRef>
          <a:fillRef idx="3">
            <a:schemeClr val="accent2"/>
          </a:fillRef>
          <a:effectRef idx="2">
            <a:schemeClr val="accent2"/>
          </a:effectRef>
          <a:fontRef idx="minor">
            <a:schemeClr val="lt1"/>
          </a:fontRef>
        </p:style>
        <p:txBody>
          <a:bodyPr wrap="none">
            <a:spAutoFit/>
          </a:bodyPr>
          <a:lstStyle/>
          <a:p>
            <a:r>
              <a:rPr lang="zh-CN" altLang="en-US" sz="2400" dirty="0"/>
              <a:t>复用</a:t>
            </a:r>
          </a:p>
        </p:txBody>
      </p:sp>
    </p:spTree>
    <p:extLst>
      <p:ext uri="{BB962C8B-B14F-4D97-AF65-F5344CB8AC3E}">
        <p14:creationId xmlns:p14="http://schemas.microsoft.com/office/powerpoint/2010/main" val="39340690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开源软件使用的主要风险</a:t>
            </a:r>
            <a:endParaRPr lang="zh-CN" altLang="en-US" dirty="0"/>
          </a:p>
        </p:txBody>
      </p:sp>
      <p:sp>
        <p:nvSpPr>
          <p:cNvPr id="4" name="矩形 3"/>
          <p:cNvSpPr/>
          <p:nvPr/>
        </p:nvSpPr>
        <p:spPr>
          <a:xfrm>
            <a:off x="433361" y="1059582"/>
            <a:ext cx="3778599" cy="1077218"/>
          </a:xfrm>
          <a:prstGeom prst="rect">
            <a:avLst/>
          </a:prstGeom>
          <a:effectLst>
            <a:glow rad="139700">
              <a:schemeClr val="accent1">
                <a:satMod val="175000"/>
                <a:alpha val="40000"/>
              </a:schemeClr>
            </a:glow>
            <a:outerShdw blurRad="39000" dist="25400" dir="5400000" rotWithShape="0">
              <a:srgbClr val="000000">
                <a:alpha val="38000"/>
              </a:srgbClr>
            </a:outerShdw>
          </a:effectLst>
        </p:spPr>
        <p:style>
          <a:lnRef idx="0">
            <a:schemeClr val="accent6"/>
          </a:lnRef>
          <a:fillRef idx="3">
            <a:schemeClr val="accent6"/>
          </a:fillRef>
          <a:effectRef idx="3">
            <a:schemeClr val="accent6"/>
          </a:effectRef>
          <a:fontRef idx="minor">
            <a:schemeClr val="lt1"/>
          </a:fontRef>
        </p:style>
        <p:txBody>
          <a:bodyPr wrap="none">
            <a:spAutoFit/>
          </a:bodyPr>
          <a:lstStyle/>
          <a:p>
            <a:pPr algn="ctr"/>
            <a:r>
              <a:rPr lang="en-US" altLang="zh-CN" sz="3200" dirty="0"/>
              <a:t>GPL</a:t>
            </a:r>
            <a:r>
              <a:rPr lang="zh-CN" altLang="en-US" sz="3200" dirty="0"/>
              <a:t>的</a:t>
            </a:r>
            <a:r>
              <a:rPr lang="zh-CN" altLang="en-US" sz="3200" dirty="0" smtClean="0"/>
              <a:t>“病毒效应”</a:t>
            </a:r>
            <a:endParaRPr lang="en-US" altLang="zh-CN" sz="3200" dirty="0" smtClean="0"/>
          </a:p>
          <a:p>
            <a:pPr algn="ctr"/>
            <a:r>
              <a:rPr lang="en-US" altLang="zh-CN" sz="3200" dirty="0" smtClean="0"/>
              <a:t>(</a:t>
            </a:r>
            <a:r>
              <a:rPr lang="en-US" altLang="zh-CN" sz="3200" dirty="0"/>
              <a:t>virus effect)</a:t>
            </a:r>
            <a:endParaRPr lang="zh-CN" altLang="en-US" sz="3200" dirty="0"/>
          </a:p>
        </p:txBody>
      </p:sp>
      <p:sp>
        <p:nvSpPr>
          <p:cNvPr id="6" name="矩形 5"/>
          <p:cNvSpPr/>
          <p:nvPr/>
        </p:nvSpPr>
        <p:spPr>
          <a:xfrm>
            <a:off x="4956428" y="1259099"/>
            <a:ext cx="1415772" cy="461665"/>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zh-CN" altLang="en-US" sz="2400" dirty="0" smtClean="0"/>
              <a:t>安全风险</a:t>
            </a:r>
            <a:endParaRPr lang="zh-CN" altLang="en-US" sz="2400" dirty="0"/>
          </a:p>
        </p:txBody>
      </p:sp>
      <p:sp>
        <p:nvSpPr>
          <p:cNvPr id="7" name="矩形 6"/>
          <p:cNvSpPr/>
          <p:nvPr/>
        </p:nvSpPr>
        <p:spPr>
          <a:xfrm>
            <a:off x="2653314" y="2499742"/>
            <a:ext cx="1107996" cy="461665"/>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zh-CN" altLang="en-US" sz="2400" dirty="0" smtClean="0"/>
              <a:t>无服务</a:t>
            </a:r>
            <a:endParaRPr lang="zh-CN" altLang="en-US" sz="2400" dirty="0"/>
          </a:p>
        </p:txBody>
      </p:sp>
      <p:sp>
        <p:nvSpPr>
          <p:cNvPr id="8" name="矩形 7"/>
          <p:cNvSpPr/>
          <p:nvPr/>
        </p:nvSpPr>
        <p:spPr>
          <a:xfrm>
            <a:off x="1331640" y="4155926"/>
            <a:ext cx="2646878" cy="584775"/>
          </a:xfrm>
          <a:prstGeom prst="rect">
            <a:avLst/>
          </a:prstGeom>
          <a:effectLst>
            <a:glow rad="139700">
              <a:schemeClr val="accent1">
                <a:satMod val="175000"/>
                <a:alpha val="40000"/>
              </a:schemeClr>
            </a:glow>
            <a:outerShdw blurRad="39000" dist="25400" dir="5400000" rotWithShape="0">
              <a:srgbClr val="000000">
                <a:alpha val="38000"/>
              </a:srgbClr>
            </a:outerShdw>
          </a:effectLst>
        </p:spPr>
        <p:style>
          <a:lnRef idx="0">
            <a:schemeClr val="accent6"/>
          </a:lnRef>
          <a:fillRef idx="3">
            <a:schemeClr val="accent6"/>
          </a:fillRef>
          <a:effectRef idx="3">
            <a:schemeClr val="accent6"/>
          </a:effectRef>
          <a:fontRef idx="minor">
            <a:schemeClr val="lt1"/>
          </a:fontRef>
        </p:style>
        <p:txBody>
          <a:bodyPr wrap="none">
            <a:spAutoFit/>
          </a:bodyPr>
          <a:lstStyle/>
          <a:p>
            <a:r>
              <a:rPr lang="zh-CN" altLang="en-US" sz="3200" dirty="0" smtClean="0"/>
              <a:t>知识产权风险</a:t>
            </a:r>
            <a:endParaRPr lang="zh-CN" altLang="en-US" sz="3200" dirty="0"/>
          </a:p>
        </p:txBody>
      </p:sp>
      <p:sp>
        <p:nvSpPr>
          <p:cNvPr id="9" name="矩形 8"/>
          <p:cNvSpPr/>
          <p:nvPr/>
        </p:nvSpPr>
        <p:spPr>
          <a:xfrm>
            <a:off x="3880160" y="3363838"/>
            <a:ext cx="1723549" cy="461665"/>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zh-CN" altLang="en-US" sz="2400" dirty="0" smtClean="0"/>
              <a:t>无质量保证</a:t>
            </a:r>
            <a:endParaRPr lang="zh-CN" altLang="en-US" sz="2400" dirty="0"/>
          </a:p>
        </p:txBody>
      </p:sp>
      <p:sp>
        <p:nvSpPr>
          <p:cNvPr id="10" name="矩形 9"/>
          <p:cNvSpPr/>
          <p:nvPr/>
        </p:nvSpPr>
        <p:spPr>
          <a:xfrm>
            <a:off x="4341826" y="2347015"/>
            <a:ext cx="1005403" cy="584775"/>
          </a:xfrm>
          <a:prstGeom prst="rect">
            <a:avLst/>
          </a:prstGeom>
          <a:effectLst>
            <a:glow rad="139700">
              <a:schemeClr val="accent1">
                <a:satMod val="175000"/>
                <a:alpha val="40000"/>
              </a:schemeClr>
            </a:glow>
            <a:outerShdw blurRad="39000" dist="25400" dir="5400000" rotWithShape="0">
              <a:srgbClr val="000000">
                <a:alpha val="38000"/>
              </a:srgbClr>
            </a:outerShdw>
          </a:effectLst>
        </p:spPr>
        <p:style>
          <a:lnRef idx="0">
            <a:schemeClr val="accent6"/>
          </a:lnRef>
          <a:fillRef idx="3">
            <a:schemeClr val="accent6"/>
          </a:fillRef>
          <a:effectRef idx="3">
            <a:schemeClr val="accent6"/>
          </a:effectRef>
          <a:fontRef idx="minor">
            <a:schemeClr val="lt1"/>
          </a:fontRef>
        </p:style>
        <p:txBody>
          <a:bodyPr wrap="none">
            <a:spAutoFit/>
          </a:bodyPr>
          <a:lstStyle/>
          <a:p>
            <a:r>
              <a:rPr lang="zh-CN" altLang="en-US" sz="3200" dirty="0" smtClean="0"/>
              <a:t>漏洞</a:t>
            </a:r>
            <a:endParaRPr lang="zh-CN" altLang="en-US" sz="3200" dirty="0"/>
          </a:p>
        </p:txBody>
      </p:sp>
      <p:sp>
        <p:nvSpPr>
          <p:cNvPr id="12" name="矩形 11"/>
          <p:cNvSpPr/>
          <p:nvPr/>
        </p:nvSpPr>
        <p:spPr>
          <a:xfrm>
            <a:off x="643026" y="3322377"/>
            <a:ext cx="2646878" cy="461665"/>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zh-CN" altLang="en-US" sz="2400" dirty="0" smtClean="0"/>
              <a:t>有代价，并不免费</a:t>
            </a:r>
            <a:endParaRPr lang="zh-CN" altLang="en-US" sz="2400" dirty="0"/>
          </a:p>
        </p:txBody>
      </p:sp>
      <p:sp>
        <p:nvSpPr>
          <p:cNvPr id="14" name="矩形 13"/>
          <p:cNvSpPr/>
          <p:nvPr/>
        </p:nvSpPr>
        <p:spPr>
          <a:xfrm>
            <a:off x="5796136" y="2110085"/>
            <a:ext cx="2646878" cy="461665"/>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zh-CN" altLang="en-US" sz="2400" dirty="0" smtClean="0"/>
              <a:t>随时可能失去支持</a:t>
            </a:r>
            <a:endParaRPr lang="zh-CN" altLang="en-US" sz="2400" dirty="0"/>
          </a:p>
        </p:txBody>
      </p:sp>
      <p:sp>
        <p:nvSpPr>
          <p:cNvPr id="15" name="矩形 14"/>
          <p:cNvSpPr/>
          <p:nvPr/>
        </p:nvSpPr>
        <p:spPr>
          <a:xfrm>
            <a:off x="6159188" y="3126600"/>
            <a:ext cx="2031325" cy="461665"/>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zh-CN" altLang="en-US" sz="2400" dirty="0" smtClean="0"/>
              <a:t>复杂的许可证</a:t>
            </a:r>
            <a:endParaRPr lang="zh-CN" altLang="en-US" sz="2400" dirty="0"/>
          </a:p>
        </p:txBody>
      </p:sp>
    </p:spTree>
    <p:extLst>
      <p:ext uri="{BB962C8B-B14F-4D97-AF65-F5344CB8AC3E}">
        <p14:creationId xmlns:p14="http://schemas.microsoft.com/office/powerpoint/2010/main" val="26180970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285750" lvl="0" indent="-285750">
              <a:buClr>
                <a:srgbClr val="C00000"/>
              </a:buClr>
              <a:buFont typeface="Wingdings" panose="05000000000000000000" pitchFamily="2" charset="2"/>
              <a:buChar char="p"/>
            </a:pPr>
            <a:r>
              <a:rPr lang="zh-CN" altLang="zh-CN" b="1" dirty="0">
                <a:solidFill>
                  <a:srgbClr val="C00000"/>
                </a:solidFill>
                <a:latin typeface="+mn-lt"/>
                <a:ea typeface="+mn-ea"/>
              </a:rPr>
              <a:t>目的</a:t>
            </a:r>
          </a:p>
          <a:p>
            <a:pPr lvl="1"/>
            <a:r>
              <a:rPr lang="zh-CN" altLang="zh-CN" dirty="0"/>
              <a:t>规范第三方组件及源码在公司产品开发中的使用，建立有效的第三方组件及源码管控机制，引导研发人员更合理高效地使用第三方组件及源码，推动创新并降低组织的商业经营风险</a:t>
            </a:r>
            <a:r>
              <a:rPr lang="zh-CN" altLang="zh-CN" dirty="0" smtClean="0"/>
              <a:t>。</a:t>
            </a:r>
            <a:endParaRPr lang="en-US" altLang="zh-CN" dirty="0" smtClean="0"/>
          </a:p>
          <a:p>
            <a:pPr lvl="1"/>
            <a:endParaRPr lang="zh-CN" altLang="zh-CN" sz="700" dirty="0"/>
          </a:p>
          <a:p>
            <a:pPr marL="285750" lvl="0" indent="-285750">
              <a:buClr>
                <a:srgbClr val="C00000"/>
              </a:buClr>
              <a:buFont typeface="Wingdings" panose="05000000000000000000" pitchFamily="2" charset="2"/>
              <a:buChar char="p"/>
            </a:pPr>
            <a:r>
              <a:rPr lang="zh-CN" altLang="zh-CN" b="1" dirty="0">
                <a:solidFill>
                  <a:srgbClr val="C00000"/>
                </a:solidFill>
                <a:latin typeface="+mn-lt"/>
                <a:ea typeface="+mn-ea"/>
              </a:rPr>
              <a:t>范围</a:t>
            </a:r>
          </a:p>
          <a:p>
            <a:pPr lvl="1"/>
            <a:r>
              <a:rPr lang="zh-CN" altLang="zh-CN" dirty="0" smtClean="0"/>
              <a:t>本</a:t>
            </a:r>
            <a:r>
              <a:rPr lang="zh-CN" altLang="en-US" dirty="0" smtClean="0"/>
              <a:t>规范</a:t>
            </a:r>
            <a:r>
              <a:rPr lang="zh-CN" altLang="zh-CN" dirty="0" smtClean="0"/>
              <a:t>适用于</a:t>
            </a:r>
            <a:r>
              <a:rPr lang="zh-CN" altLang="zh-CN" dirty="0"/>
              <a:t>海康威视所有第三方组件及源码的使用和管理</a:t>
            </a:r>
            <a:r>
              <a:rPr lang="zh-CN" altLang="zh-CN" dirty="0" smtClean="0"/>
              <a:t>。</a:t>
            </a:r>
            <a:endParaRPr lang="zh-CN" altLang="zh-CN" dirty="0"/>
          </a:p>
        </p:txBody>
      </p:sp>
      <p:sp>
        <p:nvSpPr>
          <p:cNvPr id="3" name="标题 2"/>
          <p:cNvSpPr>
            <a:spLocks noGrp="1"/>
          </p:cNvSpPr>
          <p:nvPr>
            <p:ph type="title"/>
          </p:nvPr>
        </p:nvSpPr>
        <p:spPr/>
        <p:txBody>
          <a:bodyPr/>
          <a:lstStyle/>
          <a:p>
            <a:r>
              <a:rPr lang="zh-CN" altLang="en-US" dirty="0" smtClean="0"/>
              <a:t>本规范目的和范围</a:t>
            </a:r>
            <a:endParaRPr lang="zh-CN" altLang="en-US" dirty="0"/>
          </a:p>
        </p:txBody>
      </p:sp>
    </p:spTree>
    <p:extLst>
      <p:ext uri="{BB962C8B-B14F-4D97-AF65-F5344CB8AC3E}">
        <p14:creationId xmlns:p14="http://schemas.microsoft.com/office/powerpoint/2010/main" val="17604414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843558"/>
            <a:ext cx="8568952" cy="4176464"/>
          </a:xfrm>
        </p:spPr>
        <p:txBody>
          <a:bodyPr>
            <a:normAutofit fontScale="92500" lnSpcReduction="10000"/>
          </a:bodyPr>
          <a:lstStyle/>
          <a:p>
            <a:r>
              <a:rPr lang="zh-CN" altLang="en-US" sz="2000" b="1" dirty="0"/>
              <a:t>为改善我</a:t>
            </a:r>
            <a:r>
              <a:rPr lang="zh-CN" altLang="en-US" sz="2000" b="1" dirty="0" smtClean="0"/>
              <a:t>司第三</a:t>
            </a:r>
            <a:r>
              <a:rPr lang="zh-CN" altLang="en-US" sz="2000" b="1" dirty="0"/>
              <a:t>方组件的规范使用，</a:t>
            </a:r>
            <a:r>
              <a:rPr lang="zh-CN" altLang="en-US" sz="2000" b="1" dirty="0" smtClean="0"/>
              <a:t>降低运作风险，根据</a:t>
            </a:r>
            <a:r>
              <a:rPr lang="en-US" altLang="zh-CN" sz="2000" b="1" dirty="0"/>
              <a:t>《</a:t>
            </a:r>
            <a:r>
              <a:rPr lang="zh-CN" altLang="en-US" sz="2000" b="1" dirty="0"/>
              <a:t>第三方组件及源码管理规范</a:t>
            </a:r>
            <a:r>
              <a:rPr lang="en-US" altLang="zh-CN" sz="2000" b="1" dirty="0" smtClean="0"/>
              <a:t>》</a:t>
            </a:r>
            <a:r>
              <a:rPr lang="zh-CN" altLang="en-US" sz="2000" b="1" dirty="0" smtClean="0"/>
              <a:t>意见，筹备了开</a:t>
            </a:r>
            <a:r>
              <a:rPr lang="zh-CN" altLang="en-US" sz="2000" b="1" dirty="0"/>
              <a:t>源软件管理委员会，该团队是一个由以下部门组成的虚拟组织</a:t>
            </a:r>
            <a:r>
              <a:rPr lang="zh-CN" altLang="en-US" sz="2000" b="1" dirty="0" smtClean="0"/>
              <a:t>：</a:t>
            </a:r>
            <a:endParaRPr lang="zh-CN" altLang="en-US" sz="2000" b="1" dirty="0"/>
          </a:p>
          <a:p>
            <a:pPr lvl="2">
              <a:buClr>
                <a:srgbClr val="C00000"/>
              </a:buClr>
            </a:pPr>
            <a:r>
              <a:rPr lang="zh-CN" altLang="en-US" b="1" dirty="0" smtClean="0">
                <a:solidFill>
                  <a:srgbClr val="C00000"/>
                </a:solidFill>
              </a:rPr>
              <a:t>法</a:t>
            </a:r>
            <a:r>
              <a:rPr lang="zh-CN" altLang="en-US" b="1" dirty="0">
                <a:solidFill>
                  <a:srgbClr val="C00000"/>
                </a:solidFill>
              </a:rPr>
              <a:t>务部</a:t>
            </a:r>
          </a:p>
          <a:p>
            <a:pPr lvl="2">
              <a:buClr>
                <a:srgbClr val="C00000"/>
              </a:buClr>
            </a:pPr>
            <a:r>
              <a:rPr lang="zh-CN" altLang="en-US" b="1" dirty="0" smtClean="0">
                <a:solidFill>
                  <a:srgbClr val="C00000"/>
                </a:solidFill>
              </a:rPr>
              <a:t>网络</a:t>
            </a:r>
            <a:r>
              <a:rPr lang="zh-CN" altLang="en-US" b="1" dirty="0">
                <a:solidFill>
                  <a:srgbClr val="C00000"/>
                </a:solidFill>
              </a:rPr>
              <a:t>与信息安全实验室</a:t>
            </a:r>
          </a:p>
          <a:p>
            <a:pPr lvl="2">
              <a:buClr>
                <a:srgbClr val="C00000"/>
              </a:buClr>
            </a:pPr>
            <a:r>
              <a:rPr lang="zh-CN" altLang="en-US" b="1" dirty="0" smtClean="0">
                <a:solidFill>
                  <a:srgbClr val="C00000"/>
                </a:solidFill>
              </a:rPr>
              <a:t>研发</a:t>
            </a:r>
            <a:r>
              <a:rPr lang="zh-CN" altLang="en-US" b="1" dirty="0">
                <a:solidFill>
                  <a:srgbClr val="C00000"/>
                </a:solidFill>
              </a:rPr>
              <a:t>各个业务</a:t>
            </a:r>
            <a:r>
              <a:rPr lang="en-US" altLang="zh-CN" b="1" dirty="0">
                <a:solidFill>
                  <a:srgbClr val="C00000"/>
                </a:solidFill>
              </a:rPr>
              <a:t>/</a:t>
            </a:r>
            <a:r>
              <a:rPr lang="zh-CN" altLang="en-US" b="1" dirty="0">
                <a:solidFill>
                  <a:srgbClr val="C00000"/>
                </a:solidFill>
              </a:rPr>
              <a:t>事业部门</a:t>
            </a:r>
          </a:p>
          <a:p>
            <a:pPr lvl="2">
              <a:buClr>
                <a:srgbClr val="C00000"/>
              </a:buClr>
            </a:pPr>
            <a:r>
              <a:rPr lang="zh-CN" altLang="en-US" b="1" dirty="0" smtClean="0">
                <a:solidFill>
                  <a:srgbClr val="C00000"/>
                </a:solidFill>
              </a:rPr>
              <a:t>研发</a:t>
            </a:r>
            <a:r>
              <a:rPr lang="zh-CN" altLang="en-US" b="1" dirty="0">
                <a:solidFill>
                  <a:srgbClr val="C00000"/>
                </a:solidFill>
              </a:rPr>
              <a:t>管理</a:t>
            </a:r>
            <a:r>
              <a:rPr lang="zh-CN" altLang="en-US" b="1" dirty="0" smtClean="0">
                <a:solidFill>
                  <a:srgbClr val="C00000"/>
                </a:solidFill>
              </a:rPr>
              <a:t>部</a:t>
            </a:r>
            <a:endParaRPr lang="en-US" altLang="zh-CN" b="1" dirty="0" smtClean="0">
              <a:solidFill>
                <a:srgbClr val="C00000"/>
              </a:solidFill>
            </a:endParaRPr>
          </a:p>
          <a:p>
            <a:pPr lvl="2">
              <a:buClr>
                <a:srgbClr val="C00000"/>
              </a:buClr>
            </a:pPr>
            <a:endParaRPr lang="en-US" altLang="zh-CN" b="1" dirty="0" smtClean="0"/>
          </a:p>
          <a:p>
            <a:pPr marL="438912" lvl="1" indent="-320040">
              <a:spcBef>
                <a:spcPts val="0"/>
              </a:spcBef>
              <a:buClr>
                <a:srgbClr val="FF0000"/>
              </a:buClr>
              <a:buSzPct val="80000"/>
              <a:buFont typeface="Wingdings 2"/>
              <a:buChar char=""/>
            </a:pPr>
            <a:r>
              <a:rPr lang="zh-CN" altLang="en-US" sz="2000" b="1" dirty="0"/>
              <a:t>主要</a:t>
            </a:r>
            <a:r>
              <a:rPr lang="zh-CN" altLang="en-US" sz="2000" b="1" dirty="0" smtClean="0"/>
              <a:t>职责</a:t>
            </a:r>
            <a:endParaRPr lang="en-US" altLang="zh-CN" sz="2000" b="1" dirty="0" smtClean="0"/>
          </a:p>
          <a:p>
            <a:pPr lvl="2">
              <a:buClr>
                <a:srgbClr val="C00000"/>
              </a:buClr>
            </a:pPr>
            <a:r>
              <a:rPr lang="zh-CN" altLang="zh-CN" sz="2100" b="1" dirty="0">
                <a:solidFill>
                  <a:srgbClr val="C00000"/>
                </a:solidFill>
              </a:rPr>
              <a:t>负责识别产品用到的开源软件并建立列表和管理工作</a:t>
            </a:r>
          </a:p>
          <a:p>
            <a:pPr lvl="2">
              <a:buClr>
                <a:srgbClr val="C00000"/>
              </a:buClr>
            </a:pPr>
            <a:r>
              <a:rPr lang="zh-CN" altLang="zh-CN" sz="2100" b="1" dirty="0">
                <a:solidFill>
                  <a:srgbClr val="C00000"/>
                </a:solidFill>
              </a:rPr>
              <a:t>负责开源软件引入的认证工作</a:t>
            </a:r>
          </a:p>
          <a:p>
            <a:pPr lvl="2">
              <a:buClr>
                <a:srgbClr val="C00000"/>
              </a:buClr>
            </a:pPr>
            <a:r>
              <a:rPr lang="zh-CN" altLang="zh-CN" sz="2100" b="1" dirty="0">
                <a:solidFill>
                  <a:srgbClr val="C00000"/>
                </a:solidFill>
              </a:rPr>
              <a:t>负责搭建开源软件内容更新服务</a:t>
            </a:r>
          </a:p>
          <a:p>
            <a:pPr lvl="2">
              <a:buClr>
                <a:srgbClr val="C00000"/>
              </a:buClr>
            </a:pPr>
            <a:r>
              <a:rPr lang="zh-CN" altLang="zh-CN" sz="2100" b="1" dirty="0">
                <a:solidFill>
                  <a:srgbClr val="C00000"/>
                </a:solidFill>
              </a:rPr>
              <a:t>负责收集开源软件漏洞并监督已有漏洞的修复工作</a:t>
            </a:r>
            <a:endParaRPr lang="zh-CN" altLang="en-US" sz="2100" b="1" dirty="0">
              <a:solidFill>
                <a:srgbClr val="C00000"/>
              </a:solidFill>
            </a:endParaRPr>
          </a:p>
        </p:txBody>
      </p:sp>
      <p:sp>
        <p:nvSpPr>
          <p:cNvPr id="3" name="标题 2"/>
          <p:cNvSpPr>
            <a:spLocks noGrp="1"/>
          </p:cNvSpPr>
          <p:nvPr>
            <p:ph type="title"/>
          </p:nvPr>
        </p:nvSpPr>
        <p:spPr/>
        <p:txBody>
          <a:bodyPr/>
          <a:lstStyle/>
          <a:p>
            <a:r>
              <a:rPr lang="zh-CN" altLang="en-US" dirty="0"/>
              <a:t>开</a:t>
            </a:r>
            <a:r>
              <a:rPr lang="zh-CN" altLang="en-US" dirty="0" smtClean="0"/>
              <a:t>源软件管理委员会</a:t>
            </a:r>
            <a:endParaRPr lang="zh-CN" altLang="en-US" dirty="0"/>
          </a:p>
        </p:txBody>
      </p:sp>
    </p:spTree>
    <p:extLst>
      <p:ext uri="{BB962C8B-B14F-4D97-AF65-F5344CB8AC3E}">
        <p14:creationId xmlns:p14="http://schemas.microsoft.com/office/powerpoint/2010/main" val="1052229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550365_164020027_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1275606"/>
            <a:ext cx="2336536" cy="3079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Group 32"/>
          <p:cNvGraphicFramePr>
            <a:graphicFrameLocks noGrp="1"/>
          </p:cNvGraphicFramePr>
          <p:nvPr>
            <p:extLst>
              <p:ext uri="{D42A27DB-BD31-4B8C-83A1-F6EECF244321}">
                <p14:modId xmlns:p14="http://schemas.microsoft.com/office/powerpoint/2010/main" val="2790355899"/>
              </p:ext>
            </p:extLst>
          </p:nvPr>
        </p:nvGraphicFramePr>
        <p:xfrm>
          <a:off x="3059832" y="1275606"/>
          <a:ext cx="5472608" cy="3096344"/>
        </p:xfrm>
        <a:graphic>
          <a:graphicData uri="http://schemas.openxmlformats.org/drawingml/2006/table">
            <a:tbl>
              <a:tblPr/>
              <a:tblGrid>
                <a:gridCol w="977251"/>
                <a:gridCol w="4495357"/>
              </a:tblGrid>
              <a:tr h="800469">
                <a:tc>
                  <a:txBody>
                    <a:bodyPr/>
                    <a:lstStyle/>
                    <a:p>
                      <a:pPr marL="0" marR="0" lvl="0" indent="0" algn="ctr" defTabSz="7600950" rtl="0" eaLnBrk="1" fontAlgn="base" latinLnBrk="0" hangingPunct="1">
                        <a:lnSpc>
                          <a:spcPct val="100000"/>
                        </a:lnSpc>
                        <a:spcBef>
                          <a:spcPct val="40000"/>
                        </a:spcBef>
                        <a:spcAft>
                          <a:spcPct val="0"/>
                        </a:spcAft>
                        <a:buClr>
                          <a:schemeClr val="tx1"/>
                        </a:buClr>
                        <a:buSzPct val="120000"/>
                        <a:buFont typeface="Wingdings" pitchFamily="2" charset="2"/>
                        <a:buNone/>
                        <a:tabLst/>
                      </a:pPr>
                      <a:r>
                        <a:rPr kumimoji="0" lang="en-US" altLang="zh-CN" sz="2100" b="1" i="0" u="none" strike="noStrike" cap="none" normalizeH="0" baseline="0" dirty="0" smtClean="0">
                          <a:ln>
                            <a:noFill/>
                          </a:ln>
                          <a:solidFill>
                            <a:schemeClr val="bg1"/>
                          </a:solidFill>
                          <a:effectLst/>
                          <a:latin typeface="微软雅黑" pitchFamily="34" charset="-122"/>
                          <a:ea typeface="微软雅黑" pitchFamily="34" charset="-122"/>
                          <a:cs typeface="Arial Unicode MS"/>
                          <a:sym typeface="Wingdings" pitchFamily="2" charset="2"/>
                        </a:rPr>
                        <a:t>I</a:t>
                      </a:r>
                      <a:endParaRPr kumimoji="0" lang="zh-CN" altLang="en-US" sz="2100" b="1" i="0" u="none" strike="noStrike" cap="none" normalizeH="0" baseline="0" dirty="0" smtClean="0">
                        <a:ln>
                          <a:noFill/>
                        </a:ln>
                        <a:solidFill>
                          <a:schemeClr val="bg1"/>
                        </a:solidFill>
                        <a:effectLst/>
                        <a:latin typeface="微软雅黑" pitchFamily="34" charset="-122"/>
                        <a:ea typeface="微软雅黑" pitchFamily="34" charset="-122"/>
                        <a:cs typeface="Arial Unicode MS"/>
                        <a:sym typeface="Wingdings" pitchFamily="2" charset="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114300" marR="0" lvl="0" indent="0" algn="l" defTabSz="7600950" rtl="0" eaLnBrk="1" fontAlgn="base" latinLnBrk="0" hangingPunct="1">
                        <a:lnSpc>
                          <a:spcPct val="100000"/>
                        </a:lnSpc>
                        <a:spcBef>
                          <a:spcPct val="40000"/>
                        </a:spcBef>
                        <a:spcAft>
                          <a:spcPct val="0"/>
                        </a:spcAft>
                        <a:buClr>
                          <a:schemeClr val="tx1"/>
                        </a:buClr>
                        <a:buSzPct val="120000"/>
                        <a:buFont typeface="Wingdings" pitchFamily="2" charset="2"/>
                        <a:buNone/>
                        <a:tabLst/>
                      </a:pPr>
                      <a:r>
                        <a:rPr kumimoji="0" lang="zh-CN" altLang="en-US" sz="2400" b="1" kern="1200" cap="small" dirty="0" smtClean="0">
                          <a:solidFill>
                            <a:schemeClr val="tx1"/>
                          </a:solidFill>
                          <a:effectLst/>
                          <a:latin typeface="Calibri" pitchFamily="34" charset="0"/>
                          <a:ea typeface="微软雅黑" pitchFamily="34" charset="-122"/>
                          <a:cs typeface="Calibri" pitchFamily="34" charset="0"/>
                          <a:sym typeface="Wingdings" pitchFamily="2" charset="2"/>
                        </a:rPr>
                        <a:t>前言及目的</a:t>
                      </a: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lin ang="10800000" scaled="1"/>
                      <a:tileRect/>
                    </a:gradFill>
                  </a:tcPr>
                </a:tc>
              </a:tr>
              <a:tr h="722155">
                <a:tc>
                  <a:txBody>
                    <a:bodyPr/>
                    <a:lstStyle/>
                    <a:p>
                      <a:pPr marL="0" marR="0" lvl="0" indent="0" algn="ctr" defTabSz="7600950" rtl="0" eaLnBrk="1" fontAlgn="base" latinLnBrk="0" hangingPunct="1">
                        <a:lnSpc>
                          <a:spcPct val="100000"/>
                        </a:lnSpc>
                        <a:spcBef>
                          <a:spcPct val="40000"/>
                        </a:spcBef>
                        <a:spcAft>
                          <a:spcPct val="0"/>
                        </a:spcAft>
                        <a:buClr>
                          <a:schemeClr val="tx1"/>
                        </a:buClr>
                        <a:buSzPct val="120000"/>
                        <a:buFont typeface="Wingdings" pitchFamily="2" charset="2"/>
                        <a:buNone/>
                        <a:tabLst/>
                      </a:pPr>
                      <a:r>
                        <a:rPr kumimoji="0" lang="en-US" altLang="zh-CN" sz="2100" b="1" i="0" u="none" strike="noStrike" kern="1200" cap="none" normalizeH="0" baseline="0" dirty="0" smtClean="0">
                          <a:ln>
                            <a:noFill/>
                          </a:ln>
                          <a:solidFill>
                            <a:schemeClr val="bg1"/>
                          </a:solidFill>
                          <a:effectLst/>
                          <a:latin typeface="微软雅黑" pitchFamily="34" charset="-122"/>
                          <a:ea typeface="微软雅黑" pitchFamily="34" charset="-122"/>
                          <a:cs typeface="Arial Unicode MS"/>
                          <a:sym typeface="Wingdings" pitchFamily="2" charset="2"/>
                        </a:rPr>
                        <a:t>II</a:t>
                      </a:r>
                      <a:endParaRPr kumimoji="0" lang="zh-CN" altLang="en-US" sz="2100" b="1" i="0" u="none" strike="noStrike" kern="1200" cap="none" normalizeH="0" baseline="0" dirty="0" smtClean="0">
                        <a:ln>
                          <a:noFill/>
                        </a:ln>
                        <a:solidFill>
                          <a:schemeClr val="bg1"/>
                        </a:solidFill>
                        <a:effectLst/>
                        <a:latin typeface="微软雅黑" pitchFamily="34" charset="-122"/>
                        <a:ea typeface="微软雅黑" pitchFamily="34" charset="-122"/>
                        <a:cs typeface="Arial Unicode MS"/>
                        <a:sym typeface="Wingdings" pitchFamily="2" charset="2"/>
                      </a:endParaRP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114300" marR="0" lvl="0" indent="0" algn="l" defTabSz="7600950" rtl="0" eaLnBrk="1" fontAlgn="base" latinLnBrk="0" hangingPunct="1">
                        <a:lnSpc>
                          <a:spcPct val="100000"/>
                        </a:lnSpc>
                        <a:spcBef>
                          <a:spcPct val="40000"/>
                        </a:spcBef>
                        <a:spcAft>
                          <a:spcPct val="0"/>
                        </a:spcAft>
                        <a:buClr>
                          <a:schemeClr val="tx1"/>
                        </a:buClr>
                        <a:buSzPct val="120000"/>
                        <a:buFont typeface="Wingdings" pitchFamily="2" charset="2"/>
                        <a:buNone/>
                        <a:tabLst/>
                      </a:pPr>
                      <a:r>
                        <a:rPr kumimoji="0" lang="zh-CN" altLang="en-US" sz="2400" b="1" kern="1200" cap="small" dirty="0" smtClean="0">
                          <a:solidFill>
                            <a:schemeClr val="tx1"/>
                          </a:solidFill>
                          <a:effectLst/>
                          <a:latin typeface="Calibri" pitchFamily="34" charset="0"/>
                          <a:ea typeface="微软雅黑" pitchFamily="34" charset="-122"/>
                          <a:cs typeface="Calibri" pitchFamily="34" charset="0"/>
                          <a:sym typeface="Wingdings" pitchFamily="2" charset="2"/>
                        </a:rPr>
                        <a:t>第三方组件及源码引入规范</a:t>
                      </a: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lin ang="10800000" scaled="1"/>
                      <a:tileRect/>
                    </a:gradFill>
                  </a:tcPr>
                </a:tc>
              </a:tr>
              <a:tr h="786860">
                <a:tc>
                  <a:txBody>
                    <a:bodyPr/>
                    <a:lstStyle/>
                    <a:p>
                      <a:pPr marL="0" marR="0" lvl="0" indent="0" algn="l" defTabSz="7600950" rtl="0" eaLnBrk="1" fontAlgn="base" latinLnBrk="0" hangingPunct="1">
                        <a:lnSpc>
                          <a:spcPct val="100000"/>
                        </a:lnSpc>
                        <a:spcBef>
                          <a:spcPct val="40000"/>
                        </a:spcBef>
                        <a:spcAft>
                          <a:spcPct val="0"/>
                        </a:spcAft>
                        <a:buClr>
                          <a:schemeClr val="tx1"/>
                        </a:buClr>
                        <a:buSzPct val="120000"/>
                        <a:buFont typeface="Wingdings" pitchFamily="2" charset="2"/>
                        <a:buNone/>
                        <a:tabLst/>
                      </a:pPr>
                      <a:r>
                        <a:rPr kumimoji="0" lang="en-US" altLang="zh-CN" sz="2100" b="1" i="0" u="none" strike="noStrike" cap="none" normalizeH="0" baseline="0" dirty="0" smtClean="0">
                          <a:ln>
                            <a:noFill/>
                          </a:ln>
                          <a:solidFill>
                            <a:schemeClr val="bg1"/>
                          </a:solidFill>
                          <a:effectLst/>
                          <a:latin typeface="微软雅黑" pitchFamily="34" charset="-122"/>
                          <a:ea typeface="微软雅黑" pitchFamily="34" charset="-122"/>
                          <a:cs typeface="Arial Unicode MS"/>
                          <a:sym typeface="Wingdings" pitchFamily="2" charset="2"/>
                        </a:rPr>
                        <a:t>III</a:t>
                      </a:r>
                      <a:endParaRPr kumimoji="0" lang="zh-CN" altLang="en-US" sz="2100" b="1" i="0" u="none" strike="noStrike" cap="none" normalizeH="0" baseline="0" dirty="0" smtClean="0">
                        <a:ln>
                          <a:noFill/>
                        </a:ln>
                        <a:solidFill>
                          <a:schemeClr val="bg1"/>
                        </a:solidFill>
                        <a:effectLst/>
                        <a:latin typeface="微软雅黑" pitchFamily="34" charset="-122"/>
                        <a:ea typeface="微软雅黑" pitchFamily="34" charset="-122"/>
                        <a:cs typeface="Arial Unicode MS"/>
                        <a:sym typeface="Wingdings" pitchFamily="2" charset="2"/>
                      </a:endParaRPr>
                    </a:p>
                  </a:txBody>
                  <a:tcPr anchor="ctr" anchorCtr="1"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114300" marR="0" lvl="0" indent="0" algn="l" defTabSz="7600950" rtl="0" eaLnBrk="1" fontAlgn="base" latinLnBrk="0" hangingPunct="1">
                        <a:lnSpc>
                          <a:spcPct val="100000"/>
                        </a:lnSpc>
                        <a:spcBef>
                          <a:spcPct val="40000"/>
                        </a:spcBef>
                        <a:spcAft>
                          <a:spcPct val="0"/>
                        </a:spcAft>
                        <a:buClr>
                          <a:schemeClr val="tx1"/>
                        </a:buClr>
                        <a:buSzPct val="120000"/>
                        <a:buFont typeface="Wingdings" pitchFamily="2" charset="2"/>
                        <a:buNone/>
                        <a:tabLst/>
                      </a:pPr>
                      <a:r>
                        <a:rPr kumimoji="0" lang="zh-CN" altLang="en-US" sz="2400" b="1" kern="1200" cap="small" dirty="0" smtClean="0">
                          <a:solidFill>
                            <a:schemeClr val="tx1"/>
                          </a:solidFill>
                          <a:effectLst/>
                          <a:latin typeface="Calibri" pitchFamily="34" charset="0"/>
                          <a:ea typeface="微软雅黑" pitchFamily="34" charset="-122"/>
                          <a:cs typeface="Calibri" pitchFamily="34" charset="0"/>
                          <a:sym typeface="Wingdings" pitchFamily="2" charset="2"/>
                        </a:rPr>
                        <a:t>第三方组件及源码使用规范</a:t>
                      </a: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lin ang="10800000" scaled="1"/>
                      <a:tileRect/>
                    </a:gradFill>
                  </a:tcPr>
                </a:tc>
              </a:tr>
              <a:tr h="786860">
                <a:tc>
                  <a:txBody>
                    <a:bodyPr/>
                    <a:lstStyle/>
                    <a:p>
                      <a:pPr marL="0" marR="0" lvl="0" indent="0" algn="l" defTabSz="7600950" rtl="0" eaLnBrk="1" fontAlgn="base" latinLnBrk="0" hangingPunct="1">
                        <a:lnSpc>
                          <a:spcPct val="100000"/>
                        </a:lnSpc>
                        <a:spcBef>
                          <a:spcPct val="40000"/>
                        </a:spcBef>
                        <a:spcAft>
                          <a:spcPct val="0"/>
                        </a:spcAft>
                        <a:buClr>
                          <a:schemeClr val="tx1"/>
                        </a:buClr>
                        <a:buSzPct val="120000"/>
                        <a:buFont typeface="Wingdings" pitchFamily="2" charset="2"/>
                        <a:buNone/>
                        <a:tabLst/>
                      </a:pPr>
                      <a:r>
                        <a:rPr kumimoji="0" lang="en-US" altLang="zh-CN" sz="2100" b="1" i="0" u="none" strike="noStrike" cap="none" normalizeH="0" baseline="0" dirty="0" smtClean="0">
                          <a:ln>
                            <a:noFill/>
                          </a:ln>
                          <a:solidFill>
                            <a:schemeClr val="bg1"/>
                          </a:solidFill>
                          <a:effectLst/>
                          <a:latin typeface="微软雅黑" pitchFamily="34" charset="-122"/>
                          <a:ea typeface="微软雅黑" pitchFamily="34" charset="-122"/>
                          <a:cs typeface="Arial Unicode MS"/>
                          <a:sym typeface="Wingdings" pitchFamily="2" charset="2"/>
                        </a:rPr>
                        <a:t>IV</a:t>
                      </a:r>
                      <a:endParaRPr kumimoji="0" lang="zh-CN" altLang="en-US" sz="2100" b="1" i="0" u="none" strike="noStrike" cap="none" normalizeH="0" baseline="0" dirty="0" smtClean="0">
                        <a:ln>
                          <a:noFill/>
                        </a:ln>
                        <a:solidFill>
                          <a:schemeClr val="bg1"/>
                        </a:solidFill>
                        <a:effectLst/>
                        <a:latin typeface="微软雅黑" pitchFamily="34" charset="-122"/>
                        <a:ea typeface="微软雅黑" pitchFamily="34" charset="-122"/>
                        <a:cs typeface="Arial Unicode MS"/>
                        <a:sym typeface="Wingdings" pitchFamily="2" charset="2"/>
                      </a:endParaRPr>
                    </a:p>
                  </a:txBody>
                  <a:tcPr anchor="ctr" anchorCtr="1"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114300" marR="0" lvl="0" indent="0" algn="l" defTabSz="7600950" rtl="0" eaLnBrk="1" fontAlgn="base" latinLnBrk="0" hangingPunct="1">
                        <a:lnSpc>
                          <a:spcPct val="100000"/>
                        </a:lnSpc>
                        <a:spcBef>
                          <a:spcPct val="40000"/>
                        </a:spcBef>
                        <a:spcAft>
                          <a:spcPct val="0"/>
                        </a:spcAft>
                        <a:buClr>
                          <a:schemeClr val="tx1"/>
                        </a:buClr>
                        <a:buSzPct val="120000"/>
                        <a:buFont typeface="Wingdings" pitchFamily="2" charset="2"/>
                        <a:buNone/>
                        <a:tabLst/>
                      </a:pPr>
                      <a:r>
                        <a:rPr kumimoji="0" lang="zh-CN" altLang="en-US" sz="2400" b="1" kern="1200" cap="small" dirty="0" smtClean="0">
                          <a:solidFill>
                            <a:schemeClr val="tx1"/>
                          </a:solidFill>
                          <a:effectLst/>
                          <a:latin typeface="Calibri" pitchFamily="34" charset="0"/>
                          <a:ea typeface="微软雅黑" pitchFamily="34" charset="-122"/>
                          <a:cs typeface="Calibri" pitchFamily="34" charset="0"/>
                          <a:sym typeface="Wingdings" pitchFamily="2" charset="2"/>
                        </a:rPr>
                        <a:t>问题</a:t>
                      </a:r>
                    </a:p>
                  </a:txBody>
                  <a:tcPr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lin ang="10800000" scaled="1"/>
                      <a:tileRect/>
                    </a:gradFill>
                  </a:tcPr>
                </a:tc>
              </a:tr>
            </a:tbl>
          </a:graphicData>
        </a:graphic>
      </p:graphicFrame>
      <p:sp>
        <p:nvSpPr>
          <p:cNvPr id="6" name="矩形 5"/>
          <p:cNvSpPr/>
          <p:nvPr/>
        </p:nvSpPr>
        <p:spPr bwMode="auto">
          <a:xfrm>
            <a:off x="3020104" y="2067694"/>
            <a:ext cx="5512336" cy="792088"/>
          </a:xfrm>
          <a:prstGeom prst="rect">
            <a:avLst/>
          </a:prstGeom>
          <a:noFill/>
          <a:ln w="38100">
            <a:solidFill>
              <a:srgbClr val="FFFF99"/>
            </a:solidFill>
            <a:round/>
            <a:headEnd/>
            <a:tailEnd/>
          </a:ln>
          <a:effectLst>
            <a:glow rad="101600">
              <a:srgbClr val="00FF00">
                <a:alpha val="60000"/>
              </a:srgbClr>
            </a:glow>
          </a:effectLst>
        </p:spPr>
        <p:txBody>
          <a:bodyPr lIns="91057" tIns="45529" rIns="91057" bIns="45529" rtlCol="0" anchor="ctr"/>
          <a:lstStyle/>
          <a:p>
            <a:pPr algn="ctr"/>
            <a:endParaRPr lang="zh-CN" altLang="en-US"/>
          </a:p>
        </p:txBody>
      </p:sp>
      <p:sp>
        <p:nvSpPr>
          <p:cNvPr id="7" name="灯片编号占位符 3"/>
          <p:cNvSpPr>
            <a:spLocks noGrp="1"/>
          </p:cNvSpPr>
          <p:nvPr>
            <p:ph type="sldNum" sz="quarter" idx="10"/>
          </p:nvPr>
        </p:nvSpPr>
        <p:spPr>
          <a:xfrm>
            <a:off x="35496" y="4857749"/>
            <a:ext cx="720080" cy="205740"/>
          </a:xfrm>
        </p:spPr>
        <p:txBody>
          <a:bodyPr/>
          <a:lstStyle/>
          <a:p>
            <a:pPr>
              <a:defRPr/>
            </a:pPr>
            <a:fld id="{8736E4E6-5B3E-4520-AF58-2D55D672EF3C}" type="slidenum">
              <a:rPr lang="en-US" altLang="zh-CN" sz="1050" smtClean="0">
                <a:latin typeface="Georgia" panose="02040502050405020303" pitchFamily="18" charset="0"/>
              </a:rPr>
              <a:pPr>
                <a:defRPr/>
              </a:pPr>
              <a:t>9</a:t>
            </a:fld>
            <a:endParaRPr lang="en-US" altLang="zh-CN" sz="1050">
              <a:latin typeface="Georgia" panose="02040502050405020303" pitchFamily="18" charset="0"/>
            </a:endParaRPr>
          </a:p>
        </p:txBody>
      </p:sp>
      <p:sp>
        <p:nvSpPr>
          <p:cNvPr id="8" name="标题 2"/>
          <p:cNvSpPr>
            <a:spLocks noGrp="1"/>
          </p:cNvSpPr>
          <p:nvPr>
            <p:ph type="title"/>
          </p:nvPr>
        </p:nvSpPr>
        <p:spPr>
          <a:xfrm>
            <a:off x="323528" y="195486"/>
            <a:ext cx="6984776" cy="504056"/>
          </a:xfrm>
        </p:spPr>
        <p:txBody>
          <a:bodyPr/>
          <a:lstStyle/>
          <a:p>
            <a:r>
              <a:rPr lang="en-US" altLang="zh-CN" dirty="0" smtClean="0"/>
              <a:t>Agenda</a:t>
            </a:r>
            <a:endParaRPr lang="zh-CN" altLang="en-US" dirty="0"/>
          </a:p>
        </p:txBody>
      </p:sp>
    </p:spTree>
    <p:extLst>
      <p:ext uri="{BB962C8B-B14F-4D97-AF65-F5344CB8AC3E}">
        <p14:creationId xmlns:p14="http://schemas.microsoft.com/office/powerpoint/2010/main" val="160996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模块">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模块">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46701</TotalTime>
  <Words>2807</Words>
  <Application>Microsoft Office PowerPoint</Application>
  <PresentationFormat>全屏显示(16:9)</PresentationFormat>
  <Paragraphs>236</Paragraphs>
  <Slides>25</Slides>
  <Notes>1</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模块</vt:lpstr>
      <vt:lpstr>第三方组件及源码管理规范培训</vt:lpstr>
      <vt:lpstr>Agenda</vt:lpstr>
      <vt:lpstr>思考题</vt:lpstr>
      <vt:lpstr>概念解释</vt:lpstr>
      <vt:lpstr>为什么要开源软件</vt:lpstr>
      <vt:lpstr>开源软件使用的主要风险</vt:lpstr>
      <vt:lpstr>本规范目的和范围</vt:lpstr>
      <vt:lpstr>开源软件管理委员会</vt:lpstr>
      <vt:lpstr>Agenda</vt:lpstr>
      <vt:lpstr>许可证及合同</vt:lpstr>
      <vt:lpstr>许可证及合同</vt:lpstr>
      <vt:lpstr>许可证及合同</vt:lpstr>
      <vt:lpstr>许可证及合同</vt:lpstr>
      <vt:lpstr>许可证及合同</vt:lpstr>
      <vt:lpstr>以上常见开源软件许可证比较</vt:lpstr>
      <vt:lpstr>全面的引入评估</vt:lpstr>
      <vt:lpstr>第三方组件及源码引用</vt:lpstr>
      <vt:lpstr>Agenda</vt:lpstr>
      <vt:lpstr>集成和链接</vt:lpstr>
      <vt:lpstr>典型案例分享 - Android如何规避GPL</vt:lpstr>
      <vt:lpstr>版本和变更管理</vt:lpstr>
      <vt:lpstr>安全和质量管理</vt:lpstr>
      <vt:lpstr>产品发布管理</vt:lpstr>
      <vt:lpstr>Agenda</vt:lpstr>
      <vt:lpstr>PowerPoint 演示文稿</vt:lpstr>
    </vt:vector>
  </TitlesOfParts>
  <Company>PCI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MyNotes</dc:title>
  <dc:creator>Peter@Hikvision</dc:creator>
  <cp:keywords>Resources, PPT, PPTX</cp:keywords>
  <cp:lastModifiedBy>钱海远</cp:lastModifiedBy>
  <cp:revision>1133</cp:revision>
  <dcterms:created xsi:type="dcterms:W3CDTF">2011-09-26T02:59:02Z</dcterms:created>
  <dcterms:modified xsi:type="dcterms:W3CDTF">2015-12-01T09:57:17Z</dcterms:modified>
  <cp:category>Src</cp:category>
  <cp:contentStatus>Draft</cp:contentStatus>
</cp:coreProperties>
</file>