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24"/>
  </p:notesMasterIdLst>
  <p:handoutMasterIdLst>
    <p:handoutMasterId r:id="rId25"/>
  </p:handoutMasterIdLst>
  <p:sldIdLst>
    <p:sldId id="892" r:id="rId2"/>
    <p:sldId id="992" r:id="rId3"/>
    <p:sldId id="993" r:id="rId4"/>
    <p:sldId id="966" r:id="rId5"/>
    <p:sldId id="967" r:id="rId6"/>
    <p:sldId id="994" r:id="rId7"/>
    <p:sldId id="998" r:id="rId8"/>
    <p:sldId id="1003" r:id="rId9"/>
    <p:sldId id="997" r:id="rId10"/>
    <p:sldId id="999" r:id="rId11"/>
    <p:sldId id="1000" r:id="rId12"/>
    <p:sldId id="1001" r:id="rId13"/>
    <p:sldId id="995" r:id="rId14"/>
    <p:sldId id="996" r:id="rId15"/>
    <p:sldId id="1004" r:id="rId16"/>
    <p:sldId id="985" r:id="rId17"/>
    <p:sldId id="968" r:id="rId18"/>
    <p:sldId id="970" r:id="rId19"/>
    <p:sldId id="1002" r:id="rId20"/>
    <p:sldId id="977" r:id="rId21"/>
    <p:sldId id="965" r:id="rId22"/>
    <p:sldId id="959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方正瘦金书_GBK"/>
        <a:cs typeface="方正瘦金书_GBK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方正瘦金书_GBK"/>
        <a:cs typeface="方正瘦金书_GBK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方正瘦金书_GBK"/>
        <a:cs typeface="方正瘦金书_GBK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方正瘦金书_GBK"/>
        <a:cs typeface="方正瘦金书_GBK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方正瘦金书_GBK"/>
        <a:cs typeface="方正瘦金书_GBK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方正瘦金书_GBK"/>
        <a:cs typeface="方正瘦金书_GBK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方正瘦金书_GBK"/>
        <a:cs typeface="方正瘦金书_GBK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方正瘦金书_GBK"/>
        <a:cs typeface="方正瘦金书_GBK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方正瘦金书_GBK"/>
        <a:cs typeface="方正瘦金书_GBK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99FFCC"/>
    <a:srgbClr val="FFFFFF"/>
    <a:srgbClr val="66FF33"/>
    <a:srgbClr val="FFFFCC"/>
    <a:srgbClr val="CCECFF"/>
    <a:srgbClr val="CCFFFF"/>
    <a:srgbClr val="00A1DA"/>
    <a:srgbClr val="FF9900"/>
    <a:srgbClr val="545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4475" autoAdjust="0"/>
  </p:normalViewPr>
  <p:slideViewPr>
    <p:cSldViewPr>
      <p:cViewPr>
        <p:scale>
          <a:sx n="70" d="100"/>
          <a:sy n="70" d="100"/>
        </p:scale>
        <p:origin x="-1416" y="-144"/>
      </p:cViewPr>
      <p:guideLst>
        <p:guide orient="horz" pos="2432"/>
        <p:guide pos="2880"/>
      </p:guideLst>
    </p:cSldViewPr>
  </p:slideViewPr>
  <p:outlineViewPr>
    <p:cViewPr>
      <p:scale>
        <a:sx n="75" d="100"/>
        <a:sy n="75" d="100"/>
      </p:scale>
      <p:origin x="0" y="2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D:\Clients\&#28023;&#24247;&#23041;&#35270;\Service%20Folder\10%20&#21069;&#26399;&#20934;&#22791;\RDMS-SP-TP-084-&#24230;&#37327;&#25968;&#25454;&#27719;&#24635;&#34920;&#8212;&#39033;&#30446;&#32423;.xls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D:\Clients\&#28023;&#24247;&#23041;&#35270;\Service%20Folder\10%20&#21069;&#26399;&#20934;&#22791;\RDMS-SP-TP-084-&#24230;&#37327;&#25968;&#25454;&#27719;&#24635;&#34920;&#8212;&#39033;&#30446;&#32423;.xls" TargetMode="External"/><Relationship Id="rId1" Type="http://schemas.openxmlformats.org/officeDocument/2006/relationships/themeOverride" Target="../theme/themeOverride2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D:\Clients\&#28023;&#24247;&#23041;&#35270;\Service%20Folder\10%20&#21069;&#26399;&#20934;&#22791;\RDMS-SP-TP-084-&#24230;&#37327;&#25968;&#25454;&#27719;&#24635;&#34920;&#8212;&#39033;&#30446;&#32423;.xls" TargetMode="External"/><Relationship Id="rId1" Type="http://schemas.openxmlformats.org/officeDocument/2006/relationships/themeOverride" Target="../theme/themeOverride3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D:\Clients\&#28023;&#24247;&#23041;&#35270;\Service%20Folder\10%20&#21069;&#26399;&#20934;&#22791;\RDMS-SP-TP-084-&#24230;&#37327;&#25968;&#25454;&#27719;&#24635;&#34920;&#8212;&#39033;&#30446;&#32423;.xls" TargetMode="External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100" b="1" i="0" u="none" strike="noStrike" baseline="0">
                <a:solidFill>
                  <a:srgbClr val="000000"/>
                </a:solidFill>
                <a:latin typeface="宋体"/>
                <a:ea typeface="宋体"/>
                <a:cs typeface="宋体"/>
              </a:defRPr>
            </a:pPr>
            <a:r>
              <a:rPr lang="zh-CN" altLang="en-US"/>
              <a:t>缺陷模块分布</a:t>
            </a:r>
          </a:p>
        </c:rich>
      </c:tx>
      <c:layout>
        <c:manualLayout>
          <c:xMode val="edge"/>
          <c:yMode val="edge"/>
          <c:x val="0.40767862883684386"/>
          <c:y val="3.3950617283950622E-2"/>
        </c:manualLayout>
      </c:layout>
      <c:overlay val="0"/>
      <c:spPr>
        <a:noFill/>
        <a:ln w="25400">
          <a:noFill/>
        </a:ln>
      </c:spPr>
    </c:title>
    <c:autoTitleDeleted val="0"/>
    <c:view3D>
      <c:rotX val="15"/>
      <c:hPercent val="57"/>
      <c:rotY val="20"/>
      <c:depthPercent val="100"/>
      <c:rAngAx val="1"/>
    </c:view3D>
    <c:floor>
      <c:thickness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pattFill prst="lgGrid">
          <a:fgClr>
            <a:srgbClr val="FFFFFF"/>
          </a:fgClr>
          <a:bgClr>
            <a:srgbClr val="FFFFFF"/>
          </a:bgClr>
        </a:pattFill>
        <a:ln w="12700">
          <a:solidFill>
            <a:srgbClr val="808080"/>
          </a:solidFill>
          <a:prstDash val="solid"/>
        </a:ln>
      </c:spPr>
    </c:sideWall>
    <c:backWall>
      <c:thickness val="0"/>
      <c:spPr>
        <a:pattFill prst="lgGrid">
          <a:fgClr>
            <a:srgbClr val="FFFFFF"/>
          </a:fgClr>
          <a:bgClr>
            <a:srgbClr val="FFFFFF"/>
          </a:bgClr>
        </a:pattFill>
        <a:ln w="12700">
          <a:solidFill>
            <a:srgbClr val="808080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8.0438828659546338E-2"/>
          <c:y val="0.11419787506593329"/>
          <c:w val="0.84277954572842795"/>
          <c:h val="0.6111129530555347"/>
        </c:manualLayout>
      </c:layout>
      <c:bar3DChart>
        <c:barDir val="col"/>
        <c:grouping val="stacked"/>
        <c:varyColors val="0"/>
        <c:ser>
          <c:idx val="0"/>
          <c:order val="0"/>
          <c:tx>
            <c:v>高</c:v>
          </c:tx>
          <c:spPr>
            <a:solidFill>
              <a:srgbClr val="FF00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[1]Q1_Sample!$A$23:$A$32</c:f>
              <c:strCache>
                <c:ptCount val="10"/>
                <c:pt idx="0">
                  <c:v>接口</c:v>
                </c:pt>
                <c:pt idx="1">
                  <c:v>本地GUI</c:v>
                </c:pt>
                <c:pt idx="2">
                  <c:v>录像</c:v>
                </c:pt>
                <c:pt idx="3">
                  <c:v>搜索回放</c:v>
                </c:pt>
                <c:pt idx="4">
                  <c:v>备份</c:v>
                </c:pt>
                <c:pt idx="5">
                  <c:v>日志报警</c:v>
                </c:pt>
                <c:pt idx="6">
                  <c:v>网络及其他</c:v>
                </c:pt>
                <c:pt idx="7">
                  <c:v>用户与硬盘管理</c:v>
                </c:pt>
                <c:pt idx="8">
                  <c:v>PTZ/键盘</c:v>
                </c:pt>
                <c:pt idx="9">
                  <c:v>IPC</c:v>
                </c:pt>
              </c:strCache>
            </c:strRef>
          </c:cat>
          <c:val>
            <c:numRef>
              <c:f>[1]Q1_Sample!$C$23:$C$32</c:f>
              <c:numCache>
                <c:formatCode>General</c:formatCode>
                <c:ptCount val="10"/>
                <c:pt idx="0">
                  <c:v>3</c:v>
                </c:pt>
                <c:pt idx="1">
                  <c:v>0</c:v>
                </c:pt>
                <c:pt idx="2">
                  <c:v>3</c:v>
                </c:pt>
                <c:pt idx="3">
                  <c:v>1</c:v>
                </c:pt>
                <c:pt idx="4">
                  <c:v>3</c:v>
                </c:pt>
                <c:pt idx="5">
                  <c:v>5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  <c:pt idx="9">
                  <c:v>4</c:v>
                </c:pt>
              </c:numCache>
            </c:numRef>
          </c:val>
        </c:ser>
        <c:ser>
          <c:idx val="1"/>
          <c:order val="1"/>
          <c:tx>
            <c:v>中</c:v>
          </c:tx>
          <c:spPr>
            <a:solidFill>
              <a:srgbClr val="FFFF99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[1]Q1_Sample!$A$23:$A$32</c:f>
              <c:strCache>
                <c:ptCount val="10"/>
                <c:pt idx="0">
                  <c:v>接口</c:v>
                </c:pt>
                <c:pt idx="1">
                  <c:v>本地GUI</c:v>
                </c:pt>
                <c:pt idx="2">
                  <c:v>录像</c:v>
                </c:pt>
                <c:pt idx="3">
                  <c:v>搜索回放</c:v>
                </c:pt>
                <c:pt idx="4">
                  <c:v>备份</c:v>
                </c:pt>
                <c:pt idx="5">
                  <c:v>日志报警</c:v>
                </c:pt>
                <c:pt idx="6">
                  <c:v>网络及其他</c:v>
                </c:pt>
                <c:pt idx="7">
                  <c:v>用户与硬盘管理</c:v>
                </c:pt>
                <c:pt idx="8">
                  <c:v>PTZ/键盘</c:v>
                </c:pt>
                <c:pt idx="9">
                  <c:v>IPC</c:v>
                </c:pt>
              </c:strCache>
            </c:strRef>
          </c:cat>
          <c:val>
            <c:numRef>
              <c:f>[1]Q1_Sample!$D$23:$D$32</c:f>
              <c:numCache>
                <c:formatCode>General</c:formatCode>
                <c:ptCount val="10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3</c:v>
                </c:pt>
                <c:pt idx="4">
                  <c:v>5</c:v>
                </c:pt>
                <c:pt idx="5">
                  <c:v>4</c:v>
                </c:pt>
                <c:pt idx="6">
                  <c:v>4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</c:numCache>
            </c:numRef>
          </c:val>
        </c:ser>
        <c:ser>
          <c:idx val="2"/>
          <c:order val="2"/>
          <c:tx>
            <c:v>低</c:v>
          </c:tx>
          <c:spPr>
            <a:solidFill>
              <a:srgbClr val="CCFFCC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[1]Q1_Sample!$A$23:$A$32</c:f>
              <c:strCache>
                <c:ptCount val="10"/>
                <c:pt idx="0">
                  <c:v>接口</c:v>
                </c:pt>
                <c:pt idx="1">
                  <c:v>本地GUI</c:v>
                </c:pt>
                <c:pt idx="2">
                  <c:v>录像</c:v>
                </c:pt>
                <c:pt idx="3">
                  <c:v>搜索回放</c:v>
                </c:pt>
                <c:pt idx="4">
                  <c:v>备份</c:v>
                </c:pt>
                <c:pt idx="5">
                  <c:v>日志报警</c:v>
                </c:pt>
                <c:pt idx="6">
                  <c:v>网络及其他</c:v>
                </c:pt>
                <c:pt idx="7">
                  <c:v>用户与硬盘管理</c:v>
                </c:pt>
                <c:pt idx="8">
                  <c:v>PTZ/键盘</c:v>
                </c:pt>
                <c:pt idx="9">
                  <c:v>IPC</c:v>
                </c:pt>
              </c:strCache>
            </c:strRef>
          </c:cat>
          <c:val>
            <c:numRef>
              <c:f>[1]Q1_Sample!$E$23:$E$32</c:f>
              <c:numCache>
                <c:formatCode>General</c:formatCode>
                <c:ptCount val="10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2</c:v>
                </c:pt>
                <c:pt idx="6">
                  <c:v>3</c:v>
                </c:pt>
                <c:pt idx="7">
                  <c:v>1</c:v>
                </c:pt>
                <c:pt idx="8">
                  <c:v>2</c:v>
                </c:pt>
                <c:pt idx="9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0990464"/>
        <c:axId val="451660032"/>
        <c:axId val="0"/>
      </c:bar3DChart>
      <c:catAx>
        <c:axId val="10099046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宋体"/>
                <a:ea typeface="宋体"/>
                <a:cs typeface="宋体"/>
              </a:defRPr>
            </a:pPr>
            <a:endParaRPr lang="zh-CN"/>
          </a:p>
        </c:txPr>
        <c:crossAx val="45166003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451660032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0.00_ " sourceLinked="0"/>
        <c:majorTickMark val="in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宋体"/>
                <a:ea typeface="宋体"/>
                <a:cs typeface="宋体"/>
              </a:defRPr>
            </a:pPr>
            <a:endParaRPr lang="zh-CN"/>
          </a:p>
        </c:txPr>
        <c:crossAx val="100990464"/>
        <c:crosses val="autoZero"/>
        <c:crossBetween val="between"/>
      </c:valAx>
      <c:spPr>
        <a:solidFill>
          <a:srgbClr val="FFFFFF"/>
        </a:solidFill>
        <a:ln w="25400">
          <a:noFill/>
        </a:ln>
      </c:spPr>
    </c:plotArea>
    <c:legend>
      <c:legendPos val="r"/>
      <c:layout>
        <c:manualLayout>
          <c:xMode val="edge"/>
          <c:yMode val="edge"/>
          <c:x val="0.8354669468875805"/>
          <c:y val="0.37037134247108"/>
          <c:w val="8.287629494210845E-2"/>
          <c:h val="0.17284015423997928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895" b="0" i="0" u="none" strike="noStrike" baseline="0">
              <a:solidFill>
                <a:srgbClr val="000000"/>
              </a:solidFill>
              <a:latin typeface="宋体"/>
              <a:ea typeface="宋体"/>
              <a:cs typeface="宋体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75" b="0" i="0" u="none" strike="noStrike" baseline="0">
          <a:solidFill>
            <a:srgbClr val="000000"/>
          </a:solidFill>
          <a:latin typeface="宋体"/>
          <a:ea typeface="宋体"/>
          <a:cs typeface="宋体"/>
        </a:defRPr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2925170068027211E-2"/>
          <c:y val="0.1111111111111111"/>
          <c:w val="0.92176870748299322"/>
          <c:h val="0.6931216931216935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9999FF"/>
            </a:solidFill>
            <a:ln w="12691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缺陷分布!$A$23:$A$27</c:f>
              <c:strCache>
                <c:ptCount val="5"/>
                <c:pt idx="0">
                  <c:v>第一轮</c:v>
                </c:pt>
                <c:pt idx="1">
                  <c:v>第二轮</c:v>
                </c:pt>
                <c:pt idx="2">
                  <c:v>第三轮</c:v>
                </c:pt>
                <c:pt idx="3">
                  <c:v>第四轮</c:v>
                </c:pt>
                <c:pt idx="4">
                  <c:v>第五轮</c:v>
                </c:pt>
              </c:strCache>
            </c:strRef>
          </c:cat>
          <c:val>
            <c:numRef>
              <c:f>缺陷分布!$B$23:$B$27</c:f>
              <c:numCache>
                <c:formatCode>General</c:formatCode>
                <c:ptCount val="5"/>
                <c:pt idx="0">
                  <c:v>58</c:v>
                </c:pt>
                <c:pt idx="1">
                  <c:v>32</c:v>
                </c:pt>
                <c:pt idx="2">
                  <c:v>15</c:v>
                </c:pt>
                <c:pt idx="3">
                  <c:v>8</c:v>
                </c:pt>
                <c:pt idx="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1000704"/>
        <c:axId val="451665216"/>
      </c:barChart>
      <c:catAx>
        <c:axId val="10100070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ln w="3173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99" b="0" i="0" u="none" strike="noStrike" baseline="0">
                <a:solidFill>
                  <a:srgbClr val="000000"/>
                </a:solidFill>
                <a:latin typeface="宋体"/>
                <a:ea typeface="宋体"/>
                <a:cs typeface="宋体"/>
              </a:defRPr>
            </a:pPr>
            <a:endParaRPr lang="zh-CN"/>
          </a:p>
        </c:txPr>
        <c:crossAx val="45166521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451665216"/>
        <c:scaling>
          <c:orientation val="minMax"/>
        </c:scaling>
        <c:delete val="0"/>
        <c:axPos val="l"/>
        <c:majorGridlines>
          <c:spPr>
            <a:ln w="3173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in"/>
        <c:minorTickMark val="none"/>
        <c:tickLblPos val="nextTo"/>
        <c:spPr>
          <a:ln w="3173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99" b="0" i="0" u="none" strike="noStrike" baseline="0">
                <a:solidFill>
                  <a:srgbClr val="000000"/>
                </a:solidFill>
                <a:latin typeface="宋体"/>
                <a:ea typeface="宋体"/>
                <a:cs typeface="宋体"/>
              </a:defRPr>
            </a:pPr>
            <a:endParaRPr lang="zh-CN"/>
          </a:p>
        </c:txPr>
        <c:crossAx val="101000704"/>
        <c:crosses val="autoZero"/>
        <c:crossBetween val="between"/>
      </c:valAx>
      <c:spPr>
        <a:solidFill>
          <a:srgbClr val="FFFFFF"/>
        </a:solidFill>
        <a:ln w="12691">
          <a:solidFill>
            <a:srgbClr val="00000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3">
      <a:solidFill>
        <a:srgbClr val="000000"/>
      </a:solidFill>
      <a:prstDash val="solid"/>
    </a:ln>
  </c:spPr>
  <c:txPr>
    <a:bodyPr/>
    <a:lstStyle/>
    <a:p>
      <a:pPr>
        <a:defRPr sz="1074" b="0" i="0" u="none" strike="noStrike" baseline="0">
          <a:solidFill>
            <a:srgbClr val="000000"/>
          </a:solidFill>
          <a:latin typeface="宋体"/>
          <a:ea typeface="宋体"/>
          <a:cs typeface="宋体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41920030390938018"/>
          <c:y val="3.4161687235904022E-2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1100" b="1" i="0" u="none" strike="noStrike" baseline="0">
              <a:solidFill>
                <a:srgbClr val="000000"/>
              </a:solidFill>
              <a:latin typeface="宋体"/>
              <a:ea typeface="宋体"/>
              <a:cs typeface="宋体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4.9600038750030356E-2"/>
          <c:y val="0.11490700654328202"/>
          <c:w val="0.92960072625056844"/>
          <c:h val="0.78882107194577455"/>
        </c:manualLayout>
      </c:layout>
      <c:barChart>
        <c:barDir val="col"/>
        <c:grouping val="clustered"/>
        <c:varyColors val="0"/>
        <c:ser>
          <c:idx val="0"/>
          <c:order val="0"/>
          <c:tx>
            <c:v>缺陷检出分布</c:v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[1]Q3_Sample!$B$4:$B$25</c:f>
              <c:strCache>
                <c:ptCount val="22"/>
                <c:pt idx="0">
                  <c:v>需求评审</c:v>
                </c:pt>
                <c:pt idx="1">
                  <c:v>总体设计审核/评审</c:v>
                </c:pt>
                <c:pt idx="2">
                  <c:v>软件概要设计审核/评审</c:v>
                </c:pt>
                <c:pt idx="3">
                  <c:v>详细设计审核</c:v>
                </c:pt>
                <c:pt idx="4">
                  <c:v>代码走查</c:v>
                </c:pt>
                <c:pt idx="5">
                  <c:v>单元测试</c:v>
                </c:pt>
                <c:pt idx="6">
                  <c:v>软件集成测试</c:v>
                </c:pt>
                <c:pt idx="7">
                  <c:v>硬件详细设计审核</c:v>
                </c:pt>
                <c:pt idx="8">
                  <c:v>单板原理设计评审</c:v>
                </c:pt>
                <c:pt idx="9">
                  <c:v>PCB设计审核/评审</c:v>
                </c:pt>
                <c:pt idx="10">
                  <c:v>单板测试</c:v>
                </c:pt>
                <c:pt idx="11">
                  <c:v>外观设计评审</c:v>
                </c:pt>
                <c:pt idx="12">
                  <c:v>结构详细设计审核</c:v>
                </c:pt>
                <c:pt idx="13">
                  <c:v>手板验证</c:v>
                </c:pt>
                <c:pt idx="14">
                  <c:v>模具检验</c:v>
                </c:pt>
                <c:pt idx="15">
                  <c:v>整机集成测试</c:v>
                </c:pt>
                <c:pt idx="16">
                  <c:v>系统测试</c:v>
                </c:pt>
                <c:pt idx="17">
                  <c:v>可靠性测试</c:v>
                </c:pt>
                <c:pt idx="18">
                  <c:v>市场准入检测</c:v>
                </c:pt>
                <c:pt idx="19">
                  <c:v>小批试制检测</c:v>
                </c:pt>
                <c:pt idx="20">
                  <c:v>用户验收</c:v>
                </c:pt>
                <c:pt idx="21">
                  <c:v>其他</c:v>
                </c:pt>
              </c:strCache>
            </c:strRef>
          </c:cat>
          <c:val>
            <c:numRef>
              <c:f>[1]Q3_Sample!$N$4:$N$25</c:f>
              <c:numCache>
                <c:formatCode>General</c:formatCode>
                <c:ptCount val="22"/>
                <c:pt idx="0">
                  <c:v>12</c:v>
                </c:pt>
                <c:pt idx="1">
                  <c:v>16</c:v>
                </c:pt>
                <c:pt idx="2">
                  <c:v>9</c:v>
                </c:pt>
                <c:pt idx="3">
                  <c:v>13</c:v>
                </c:pt>
                <c:pt idx="4">
                  <c:v>72</c:v>
                </c:pt>
                <c:pt idx="5">
                  <c:v>57</c:v>
                </c:pt>
                <c:pt idx="6">
                  <c:v>28</c:v>
                </c:pt>
                <c:pt idx="7">
                  <c:v>9</c:v>
                </c:pt>
                <c:pt idx="8">
                  <c:v>9</c:v>
                </c:pt>
                <c:pt idx="9">
                  <c:v>23</c:v>
                </c:pt>
                <c:pt idx="10">
                  <c:v>3</c:v>
                </c:pt>
                <c:pt idx="11">
                  <c:v>7</c:v>
                </c:pt>
                <c:pt idx="12">
                  <c:v>10</c:v>
                </c:pt>
                <c:pt idx="13">
                  <c:v>4</c:v>
                </c:pt>
                <c:pt idx="14">
                  <c:v>2</c:v>
                </c:pt>
                <c:pt idx="15">
                  <c:v>31</c:v>
                </c:pt>
                <c:pt idx="16">
                  <c:v>8</c:v>
                </c:pt>
                <c:pt idx="17">
                  <c:v>10</c:v>
                </c:pt>
                <c:pt idx="18">
                  <c:v>2</c:v>
                </c:pt>
                <c:pt idx="19">
                  <c:v>11</c:v>
                </c:pt>
                <c:pt idx="20">
                  <c:v>10</c:v>
                </c:pt>
                <c:pt idx="2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1001216"/>
        <c:axId val="451662336"/>
      </c:barChart>
      <c:catAx>
        <c:axId val="10100121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宋体"/>
                <a:ea typeface="宋体"/>
                <a:cs typeface="宋体"/>
              </a:defRPr>
            </a:pPr>
            <a:endParaRPr lang="zh-CN"/>
          </a:p>
        </c:txPr>
        <c:crossAx val="451662336"/>
        <c:crosses val="autoZero"/>
        <c:auto val="1"/>
        <c:lblAlgn val="ctr"/>
        <c:lblOffset val="100"/>
        <c:tickLblSkip val="5"/>
        <c:tickMarkSkip val="1"/>
        <c:noMultiLvlLbl val="0"/>
      </c:catAx>
      <c:valAx>
        <c:axId val="451662336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in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宋体"/>
                <a:ea typeface="宋体"/>
                <a:cs typeface="宋体"/>
              </a:defRPr>
            </a:pPr>
            <a:endParaRPr lang="zh-CN"/>
          </a:p>
        </c:txPr>
        <c:crossAx val="101001216"/>
        <c:crosses val="autoZero"/>
        <c:crossBetween val="between"/>
      </c:valAx>
      <c:spPr>
        <a:pattFill prst="pct5">
          <a:fgClr>
            <a:srgbClr val="C0C0C0"/>
          </a:fgClr>
          <a:bgClr>
            <a:srgbClr val="FFFFFF"/>
          </a:bgClr>
        </a:patt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宋体"/>
          <a:ea typeface="宋体"/>
          <a:cs typeface="宋体"/>
        </a:defRPr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38864620493866897"/>
          <c:y val="3.4161524511422826E-2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1100" b="1" i="0" u="none" strike="noStrike" baseline="0">
              <a:solidFill>
                <a:srgbClr val="000000"/>
              </a:solidFill>
              <a:latin typeface="宋体"/>
              <a:ea typeface="宋体"/>
              <a:cs typeface="宋体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3886462882096455E-2"/>
          <c:y val="0.11801274840644944"/>
          <c:w val="0.8755458515283866"/>
          <c:h val="0.74223715037417393"/>
        </c:manualLayout>
      </c:layout>
      <c:barChart>
        <c:barDir val="col"/>
        <c:grouping val="clustered"/>
        <c:varyColors val="0"/>
        <c:ser>
          <c:idx val="0"/>
          <c:order val="0"/>
          <c:tx>
            <c:v>缺陷引入分布</c:v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[1]Q3_Sample!$C$3:$M$3</c:f>
              <c:strCache>
                <c:ptCount val="11"/>
                <c:pt idx="0">
                  <c:v>需求开发</c:v>
                </c:pt>
                <c:pt idx="1">
                  <c:v>总体设计</c:v>
                </c:pt>
                <c:pt idx="2">
                  <c:v>软件概要设计</c:v>
                </c:pt>
                <c:pt idx="3">
                  <c:v>详细设计</c:v>
                </c:pt>
                <c:pt idx="4">
                  <c:v>编程</c:v>
                </c:pt>
                <c:pt idx="5">
                  <c:v>硬件逻辑设计</c:v>
                </c:pt>
                <c:pt idx="6">
                  <c:v>单板原理设计</c:v>
                </c:pt>
                <c:pt idx="7">
                  <c:v>PCB设计</c:v>
                </c:pt>
                <c:pt idx="8">
                  <c:v>外观设计</c:v>
                </c:pt>
                <c:pt idx="9">
                  <c:v>结构详细设计</c:v>
                </c:pt>
                <c:pt idx="10">
                  <c:v>整机集成</c:v>
                </c:pt>
              </c:strCache>
            </c:strRef>
          </c:cat>
          <c:val>
            <c:numRef>
              <c:f>[1]Q3_Sample!$C$26:$M$26</c:f>
              <c:numCache>
                <c:formatCode>General</c:formatCode>
                <c:ptCount val="11"/>
                <c:pt idx="0">
                  <c:v>18</c:v>
                </c:pt>
                <c:pt idx="1">
                  <c:v>25</c:v>
                </c:pt>
                <c:pt idx="2">
                  <c:v>19</c:v>
                </c:pt>
                <c:pt idx="3">
                  <c:v>58</c:v>
                </c:pt>
                <c:pt idx="4">
                  <c:v>153</c:v>
                </c:pt>
                <c:pt idx="5">
                  <c:v>14</c:v>
                </c:pt>
                <c:pt idx="6">
                  <c:v>17</c:v>
                </c:pt>
                <c:pt idx="7">
                  <c:v>22</c:v>
                </c:pt>
                <c:pt idx="8">
                  <c:v>12</c:v>
                </c:pt>
                <c:pt idx="9">
                  <c:v>17</c:v>
                </c:pt>
                <c:pt idx="10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1001728"/>
        <c:axId val="462070336"/>
      </c:barChart>
      <c:catAx>
        <c:axId val="101001728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宋体"/>
                <a:ea typeface="宋体"/>
                <a:cs typeface="宋体"/>
              </a:defRPr>
            </a:pPr>
            <a:endParaRPr lang="zh-CN"/>
          </a:p>
        </c:txPr>
        <c:crossAx val="462070336"/>
        <c:crosses val="autoZero"/>
        <c:auto val="1"/>
        <c:lblAlgn val="ctr"/>
        <c:lblOffset val="100"/>
        <c:tickLblSkip val="3"/>
        <c:tickMarkSkip val="1"/>
        <c:noMultiLvlLbl val="0"/>
      </c:catAx>
      <c:valAx>
        <c:axId val="462070336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in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25" b="0" i="0" u="none" strike="noStrike" baseline="0">
                <a:solidFill>
                  <a:srgbClr val="000000"/>
                </a:solidFill>
                <a:latin typeface="宋体"/>
                <a:ea typeface="宋体"/>
                <a:cs typeface="宋体"/>
              </a:defRPr>
            </a:pPr>
            <a:endParaRPr lang="zh-CN"/>
          </a:p>
        </c:txPr>
        <c:crossAx val="101001728"/>
        <c:crosses val="autoZero"/>
        <c:crossBetween val="between"/>
      </c:valAx>
      <c:spPr>
        <a:pattFill prst="pct5">
          <a:fgClr>
            <a:srgbClr val="C0C0C0"/>
          </a:fgClr>
          <a:bgClr>
            <a:srgbClr val="FFFFFF"/>
          </a:bgClr>
        </a:patt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900" b="0" i="0" u="none" strike="noStrike" baseline="0">
          <a:solidFill>
            <a:srgbClr val="000000"/>
          </a:solidFill>
          <a:latin typeface="宋体"/>
          <a:ea typeface="宋体"/>
          <a:cs typeface="宋体"/>
        </a:defRPr>
      </a:pPr>
      <a:endParaRPr lang="zh-CN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40228211946568437"/>
          <c:y val="2.5837716231417042E-2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1100" b="1" i="0" u="none" strike="noStrike" baseline="0">
              <a:solidFill>
                <a:srgbClr val="000000"/>
              </a:solidFill>
              <a:latin typeface="宋体"/>
              <a:ea typeface="宋体"/>
              <a:cs typeface="宋体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438908659549206"/>
          <c:y val="1.833333333333334E-2"/>
          <c:w val="0.8950185712113633"/>
          <c:h val="0.8050009826672152"/>
        </c:manualLayout>
      </c:layout>
      <c:barChart>
        <c:barDir val="col"/>
        <c:grouping val="clustered"/>
        <c:varyColors val="0"/>
        <c:ser>
          <c:idx val="1"/>
          <c:order val="0"/>
          <c:tx>
            <c:v>缺陷检出效率</c:v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[1]Q3_Sample!$C$3:$M$3</c:f>
              <c:strCache>
                <c:ptCount val="11"/>
                <c:pt idx="0">
                  <c:v>需求开发</c:v>
                </c:pt>
                <c:pt idx="1">
                  <c:v>总体设计</c:v>
                </c:pt>
                <c:pt idx="2">
                  <c:v>软件概要设计</c:v>
                </c:pt>
                <c:pt idx="3">
                  <c:v>详细设计</c:v>
                </c:pt>
                <c:pt idx="4">
                  <c:v>编程</c:v>
                </c:pt>
                <c:pt idx="5">
                  <c:v>硬件逻辑设计</c:v>
                </c:pt>
                <c:pt idx="6">
                  <c:v>单板原理设计</c:v>
                </c:pt>
                <c:pt idx="7">
                  <c:v>PCB设计</c:v>
                </c:pt>
                <c:pt idx="8">
                  <c:v>外观设计</c:v>
                </c:pt>
                <c:pt idx="9">
                  <c:v>结构详细设计</c:v>
                </c:pt>
                <c:pt idx="10">
                  <c:v>整机集成</c:v>
                </c:pt>
              </c:strCache>
            </c:strRef>
          </c:cat>
          <c:val>
            <c:numRef>
              <c:f>[1]Q3_Sample!$C$28:$M$28</c:f>
              <c:numCache>
                <c:formatCode>General</c:formatCode>
                <c:ptCount val="11"/>
                <c:pt idx="0">
                  <c:v>0.66666666666666663</c:v>
                </c:pt>
                <c:pt idx="1">
                  <c:v>0.56000000000000005</c:v>
                </c:pt>
                <c:pt idx="2">
                  <c:v>0.42105263157894762</c:v>
                </c:pt>
                <c:pt idx="3">
                  <c:v>0.20689655172413793</c:v>
                </c:pt>
                <c:pt idx="4">
                  <c:v>0.60784313725490247</c:v>
                </c:pt>
                <c:pt idx="5">
                  <c:v>0.57142857142857206</c:v>
                </c:pt>
                <c:pt idx="6">
                  <c:v>0.41176470588235337</c:v>
                </c:pt>
                <c:pt idx="7">
                  <c:v>0.59090909090909094</c:v>
                </c:pt>
                <c:pt idx="8">
                  <c:v>0.58333333333333337</c:v>
                </c:pt>
                <c:pt idx="9">
                  <c:v>0.58823529411764641</c:v>
                </c:pt>
                <c:pt idx="1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1002240"/>
        <c:axId val="462072064"/>
      </c:barChart>
      <c:catAx>
        <c:axId val="101002240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宋体"/>
                <a:ea typeface="宋体"/>
                <a:cs typeface="宋体"/>
              </a:defRPr>
            </a:pPr>
            <a:endParaRPr lang="zh-CN"/>
          </a:p>
        </c:txPr>
        <c:crossAx val="462072064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462072064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in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宋体"/>
                <a:ea typeface="宋体"/>
                <a:cs typeface="宋体"/>
              </a:defRPr>
            </a:pPr>
            <a:endParaRPr lang="zh-CN"/>
          </a:p>
        </c:txPr>
        <c:crossAx val="101002240"/>
        <c:crosses val="autoZero"/>
        <c:crossBetween val="between"/>
      </c:valAx>
      <c:spPr>
        <a:pattFill prst="pct5">
          <a:fgClr>
            <a:srgbClr val="C0C0C0"/>
          </a:fgClr>
          <a:bgClr>
            <a:srgbClr val="FFFFFF"/>
          </a:bgClr>
        </a:patt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100" b="0" i="0" u="none" strike="noStrike" baseline="0">
          <a:solidFill>
            <a:srgbClr val="000000"/>
          </a:solidFill>
          <a:latin typeface="宋体"/>
          <a:ea typeface="宋体"/>
          <a:cs typeface="宋体"/>
        </a:defRPr>
      </a:pPr>
      <a:endParaRPr lang="zh-CN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D3EC8E37-D51A-4375-9242-8EEFFB32D6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9685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D1FA1C92-2733-4E5C-9336-A4A94386FB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7309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FA1C92-2733-4E5C-9336-A4A94386FB7F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21089AD-6EEC-4616-B704-3094CDBEFE95}" type="slidenum">
              <a:rPr lang="en-US" altLang="zh-CN" smtClean="0"/>
              <a:pPr eaLnBrk="1" hangingPunct="1"/>
              <a:t>15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Documents and Settings\DingQi\桌面\封面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87788" y="981075"/>
            <a:ext cx="3924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>
              <a:ea typeface="宋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4437063"/>
            <a:ext cx="7415212" cy="792162"/>
          </a:xfrm>
        </p:spPr>
        <p:txBody>
          <a:bodyPr/>
          <a:lstStyle>
            <a:lvl1pPr algn="ctr">
              <a:defRPr sz="2400">
                <a:latin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5373688"/>
            <a:ext cx="6192837" cy="647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500">
                <a:solidFill>
                  <a:srgbClr val="FF0000"/>
                </a:solidFill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3B1963-F672-44AB-ADF1-0441941CC7A8}" type="datetime1">
              <a:rPr lang="en-US" altLang="zh-CN" smtClean="0"/>
              <a:pPr>
                <a:defRPr/>
              </a:pPr>
              <a:t>8/22/2016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AB6E1F-B23A-4114-87F5-04DD51AABE9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Text Box 66"/>
          <p:cNvSpPr txBox="1">
            <a:spLocks noChangeArrowheads="1"/>
          </p:cNvSpPr>
          <p:nvPr userDrawn="1"/>
        </p:nvSpPr>
        <p:spPr bwMode="auto">
          <a:xfrm>
            <a:off x="-1968500" y="4437112"/>
            <a:ext cx="1968500" cy="26277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39" tIns="40069" rIns="80139" bIns="40069">
            <a:spAutoFit/>
          </a:bodyPr>
          <a:lstStyle/>
          <a:p>
            <a:pPr algn="r" defTabSz="801688" eaLnBrk="0" hangingPunct="0">
              <a:lnSpc>
                <a:spcPct val="125000"/>
              </a:lnSpc>
              <a:defRPr/>
            </a:pPr>
            <a:r>
              <a:rPr lang="zh-CN" altLang="en-US" sz="1400" dirty="0" smtClean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标题</a:t>
            </a:r>
            <a:r>
              <a:rPr lang="en-US" altLang="zh-CN" sz="14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:35-47pt</a:t>
            </a: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zh-CN" altLang="en-US" sz="14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4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400" dirty="0" smtClean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黑体</a:t>
            </a:r>
            <a:endParaRPr lang="en-US" altLang="zh-CN" sz="1400" dirty="0" smtClean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zh-CN" altLang="en-US" sz="1400" dirty="0" smtClean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400" dirty="0" smtClean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:R153 G0 B0</a:t>
            </a:r>
            <a:endParaRPr lang="zh-CN" altLang="en-US" sz="14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en-US" altLang="zh-CN" sz="14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 </a:t>
            </a:r>
            <a:r>
              <a:rPr lang="zh-CN" altLang="en-US" sz="14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副标题</a:t>
            </a:r>
            <a:r>
              <a:rPr lang="en-US" altLang="zh-CN" sz="14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:24-28pt</a:t>
            </a:r>
            <a:endParaRPr lang="zh-CN" altLang="en-US" sz="14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zh-CN" altLang="en-US" sz="1400" dirty="0" smtClean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400" dirty="0" smtClean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:R153 G0 B0</a:t>
            </a:r>
            <a:endParaRPr lang="zh-CN" altLang="en-US" sz="14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zh-CN" altLang="en-US" sz="14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400" dirty="0" smtClean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400" dirty="0" smtClean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黑体</a:t>
            </a:r>
            <a:endParaRPr lang="zh-CN" altLang="en-US" sz="14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  <a:defRPr/>
            </a:pPr>
            <a:endParaRPr lang="zh-CN" altLang="en-US" sz="1100" dirty="0"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  <a:defRPr/>
            </a:pPr>
            <a:endParaRPr lang="zh-CN" altLang="en-US" sz="1100" dirty="0"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  <a:defRPr/>
            </a:pPr>
            <a:endParaRPr lang="zh-CN" altLang="en-US" sz="1100" dirty="0"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  <a:spcBef>
                <a:spcPct val="50000"/>
              </a:spcBef>
              <a:defRPr/>
            </a:pPr>
            <a:endParaRPr lang="zh-CN" altLang="en-US" sz="1100" dirty="0">
              <a:solidFill>
                <a:schemeClr val="tx1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9" name="Text Box 66"/>
          <p:cNvSpPr txBox="1">
            <a:spLocks noChangeArrowheads="1"/>
          </p:cNvSpPr>
          <p:nvPr userDrawn="1"/>
        </p:nvSpPr>
        <p:spPr bwMode="auto">
          <a:xfrm>
            <a:off x="9144000" y="4581128"/>
            <a:ext cx="1620688" cy="1338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80139" tIns="40069" rIns="80139" bIns="40069">
            <a:spAutoFit/>
          </a:bodyPr>
          <a:lstStyle/>
          <a:p>
            <a:pPr algn="l" defTabSz="801688" eaLnBrk="0" hangingPunct="0">
              <a:lnSpc>
                <a:spcPct val="125000"/>
              </a:lnSpc>
              <a:defRPr/>
            </a:pPr>
            <a:r>
              <a:rPr lang="zh-CN" altLang="en-US" sz="1400" dirty="0" smtClean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发布前参考密级管理规范设置权限</a:t>
            </a:r>
            <a:endParaRPr lang="zh-CN" altLang="en-US" sz="1400" dirty="0"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  <a:defRPr/>
            </a:pPr>
            <a:endParaRPr lang="zh-CN" altLang="en-US" sz="1100" dirty="0"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  <a:defRPr/>
            </a:pPr>
            <a:endParaRPr lang="zh-CN" altLang="en-US" sz="1100" dirty="0"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  <a:spcBef>
                <a:spcPct val="50000"/>
              </a:spcBef>
              <a:defRPr/>
            </a:pPr>
            <a:endParaRPr lang="zh-CN" altLang="en-US" sz="1100" dirty="0">
              <a:solidFill>
                <a:schemeClr val="tx1"/>
              </a:solidFill>
              <a:latin typeface="Arial" charset="0"/>
              <a:ea typeface="华文细黑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5830A-4190-448A-99F4-AB213BFC6B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73764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B6E1F-B23A-4114-87F5-04DD51AABE9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13B1963-F672-44AB-ADF1-0441941CC7A8}" type="datetime1">
              <a:rPr lang="en-US" altLang="zh-CN" smtClean="0"/>
              <a:pPr>
                <a:defRPr/>
              </a:pPr>
              <a:t>8/22/2016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C36CD-20F8-4DDB-8F17-5857576C1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32250" cy="5145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2963" y="1125538"/>
            <a:ext cx="4033837" cy="5145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B44C2-23ED-4F02-8131-2565B2AEF3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CE1D8-0732-4B28-9F4B-423D0C6E49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55446-2FC4-4D6F-8BEC-7EE36A46C5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23850" y="6381750"/>
            <a:ext cx="801688" cy="287338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C1E8D73-E9C6-42CA-B97E-A53901DE72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F509B-D8B8-4BB5-8C9C-F1A27B63D8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63715-B328-452C-BB54-BC3DB59686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 userDrawn="1"/>
        </p:nvSpPr>
        <p:spPr>
          <a:xfrm>
            <a:off x="9238308" y="3762028"/>
            <a:ext cx="972616" cy="2115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74638"/>
            <a:ext cx="52578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18487" cy="514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0" y="6453188"/>
            <a:ext cx="801688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bg1"/>
                </a:solidFill>
                <a:latin typeface="Georgia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7AB6E1F-B23A-4114-87F5-04DD51AABE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2411413" y="6308725"/>
            <a:ext cx="2592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  <a:latin typeface="Georgia" pitchFamily="18" charset="0"/>
                <a:ea typeface="方正瘦金书_GBK" pitchFamily="65" charset="-122"/>
                <a:cs typeface="+mn-cs"/>
              </a:defRPr>
            </a:lvl1pPr>
          </a:lstStyle>
          <a:p>
            <a:pPr>
              <a:defRPr/>
            </a:pPr>
            <a:fld id="{813B1963-F672-44AB-ADF1-0441941CC7A8}" type="datetime1">
              <a:rPr lang="en-US" altLang="zh-CN"/>
              <a:pPr>
                <a:defRPr/>
              </a:pPr>
              <a:t>8/22/2016</a:t>
            </a:fld>
            <a:endParaRPr lang="zh-CN" altLang="en-US"/>
          </a:p>
        </p:txBody>
      </p:sp>
      <p:sp>
        <p:nvSpPr>
          <p:cNvPr id="6" name="Rectangle 22"/>
          <p:cNvSpPr>
            <a:spLocks noChangeArrowheads="1"/>
          </p:cNvSpPr>
          <p:nvPr userDrawn="1"/>
        </p:nvSpPr>
        <p:spPr bwMode="auto">
          <a:xfrm>
            <a:off x="-2052735" y="138212"/>
            <a:ext cx="2052736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:30-32pt  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颜色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R31 G73 B125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字体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微软雅黑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r" defTabSz="80168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子目录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(2-5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级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):20-24pt </a:t>
            </a:r>
            <a:endParaRPr lang="zh-CN" altLang="en-US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正文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:18-20pt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颜色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黑色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字体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微软雅黑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发布前参考密级管理规范设置权限 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chemeClr val="bg1"/>
              </a:solidFill>
              <a:latin typeface="Arial" pitchFamily="34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zh-CN" sz="1100" dirty="0">
              <a:latin typeface="Arial" pitchFamily="34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zh-CN" sz="1100" dirty="0">
              <a:latin typeface="Arial" pitchFamily="34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chemeClr val="tx1"/>
              </a:solidFill>
              <a:latin typeface="Arial" pitchFamily="34" charset="0"/>
              <a:ea typeface="华文细黑" pitchFamily="2" charset="-122"/>
            </a:endParaRPr>
          </a:p>
        </p:txBody>
      </p:sp>
      <p:sp>
        <p:nvSpPr>
          <p:cNvPr id="7" name="Rectangle 62"/>
          <p:cNvSpPr>
            <a:spLocks noChangeArrowheads="1"/>
          </p:cNvSpPr>
          <p:nvPr userDrawn="1"/>
        </p:nvSpPr>
        <p:spPr bwMode="auto">
          <a:xfrm>
            <a:off x="9144000" y="908720"/>
            <a:ext cx="1332656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>
              <a:lnSpc>
                <a:spcPct val="120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4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配色参考方案：</a:t>
            </a:r>
          </a:p>
          <a:p>
            <a:pPr defTabSz="801688">
              <a:lnSpc>
                <a:spcPct val="120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4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建议同一页面内不超过四种颜色，以下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是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6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组</a:t>
            </a:r>
            <a:r>
              <a:rPr lang="zh-CN" altLang="en-US" sz="14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配色方案，同一页面内只选择一组使用。（仅供参考）</a:t>
            </a:r>
          </a:p>
          <a:p>
            <a:pPr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zh-CN" sz="14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  <a:p>
            <a:pPr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Char char="l"/>
            </a:pPr>
            <a:endParaRPr lang="en-US" altLang="zh-CN" sz="14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  <a:p>
            <a:pPr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Char char="l"/>
            </a:pPr>
            <a:endParaRPr lang="zh-CN" altLang="en-US" sz="14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25" name="Group 96"/>
          <p:cNvGrpSpPr>
            <a:grpSpLocks/>
          </p:cNvGrpSpPr>
          <p:nvPr userDrawn="1"/>
        </p:nvGrpSpPr>
        <p:grpSpPr bwMode="auto">
          <a:xfrm>
            <a:off x="9355138" y="4941168"/>
            <a:ext cx="739775" cy="188912"/>
            <a:chOff x="5893" y="2251"/>
            <a:chExt cx="466" cy="119"/>
          </a:xfrm>
        </p:grpSpPr>
        <p:sp>
          <p:nvSpPr>
            <p:cNvPr id="26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0" name="Group 101"/>
          <p:cNvGrpSpPr>
            <a:grpSpLocks/>
          </p:cNvGrpSpPr>
          <p:nvPr userDrawn="1"/>
        </p:nvGrpSpPr>
        <p:grpSpPr bwMode="auto">
          <a:xfrm>
            <a:off x="9355138" y="4077072"/>
            <a:ext cx="739775" cy="182563"/>
            <a:chOff x="5893" y="2886"/>
            <a:chExt cx="466" cy="115"/>
          </a:xfrm>
        </p:grpSpPr>
        <p:sp>
          <p:nvSpPr>
            <p:cNvPr id="31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5" name="Group 106"/>
          <p:cNvGrpSpPr>
            <a:grpSpLocks/>
          </p:cNvGrpSpPr>
          <p:nvPr userDrawn="1"/>
        </p:nvGrpSpPr>
        <p:grpSpPr bwMode="auto">
          <a:xfrm>
            <a:off x="9355138" y="4292972"/>
            <a:ext cx="739775" cy="182563"/>
            <a:chOff x="5893" y="3022"/>
            <a:chExt cx="466" cy="115"/>
          </a:xfrm>
        </p:grpSpPr>
        <p:sp>
          <p:nvSpPr>
            <p:cNvPr id="36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0" name="Group 111"/>
          <p:cNvGrpSpPr>
            <a:grpSpLocks/>
          </p:cNvGrpSpPr>
          <p:nvPr userDrawn="1"/>
        </p:nvGrpSpPr>
        <p:grpSpPr bwMode="auto">
          <a:xfrm>
            <a:off x="9355138" y="4508872"/>
            <a:ext cx="739775" cy="182563"/>
            <a:chOff x="5893" y="3158"/>
            <a:chExt cx="466" cy="115"/>
          </a:xfrm>
        </p:grpSpPr>
        <p:sp>
          <p:nvSpPr>
            <p:cNvPr id="41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5" name="Group 136"/>
          <p:cNvGrpSpPr>
            <a:grpSpLocks/>
          </p:cNvGrpSpPr>
          <p:nvPr userDrawn="1"/>
        </p:nvGrpSpPr>
        <p:grpSpPr bwMode="auto">
          <a:xfrm>
            <a:off x="9355138" y="5182840"/>
            <a:ext cx="739775" cy="182563"/>
            <a:chOff x="5893" y="4026"/>
            <a:chExt cx="466" cy="115"/>
          </a:xfrm>
        </p:grpSpPr>
        <p:sp>
          <p:nvSpPr>
            <p:cNvPr id="66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0" name="Group 141"/>
          <p:cNvGrpSpPr>
            <a:grpSpLocks/>
          </p:cNvGrpSpPr>
          <p:nvPr userDrawn="1"/>
        </p:nvGrpSpPr>
        <p:grpSpPr bwMode="auto">
          <a:xfrm>
            <a:off x="9355138" y="5406678"/>
            <a:ext cx="739775" cy="182562"/>
            <a:chOff x="5893" y="4167"/>
            <a:chExt cx="466" cy="115"/>
          </a:xfrm>
        </p:grpSpPr>
        <p:sp>
          <p:nvSpPr>
            <p:cNvPr id="71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6" r:id="rId1"/>
    <p:sldLayoutId id="2147484227" r:id="rId2"/>
    <p:sldLayoutId id="2147484219" r:id="rId3"/>
    <p:sldLayoutId id="2147484220" r:id="rId4"/>
    <p:sldLayoutId id="2147484221" r:id="rId5"/>
    <p:sldLayoutId id="2147484222" r:id="rId6"/>
    <p:sldLayoutId id="2147484223" r:id="rId7"/>
    <p:sldLayoutId id="2147484224" r:id="rId8"/>
    <p:sldLayoutId id="2147484225" r:id="rId9"/>
    <p:sldLayoutId id="2147484228" r:id="rId10"/>
  </p:sldLayoutIdLst>
  <p:transition spd="slow">
    <p:pull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Relationship Id="rId4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4437112"/>
            <a:ext cx="7415212" cy="100771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6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en-US" altLang="zh-CN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项目编号</a:t>
            </a:r>
            <a:r>
              <a:rPr lang="en-US" altLang="zh-CN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项目名称</a:t>
            </a:r>
            <a:r>
              <a:rPr lang="en-US" altLang="zh-CN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br>
              <a:rPr lang="en-US" altLang="zh-CN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36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项目进展报告</a:t>
            </a:r>
            <a:endParaRPr lang="zh-CN" altLang="zh-CN" sz="36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5" name="Text Box 6"/>
          <p:cNvSpPr txBox="1">
            <a:spLocks noChangeArrowheads="1"/>
          </p:cNvSpPr>
          <p:nvPr/>
        </p:nvSpPr>
        <p:spPr bwMode="auto">
          <a:xfrm>
            <a:off x="323850" y="6237288"/>
            <a:ext cx="14398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 dirty="0" smtClean="0">
                <a:solidFill>
                  <a:srgbClr val="C00000"/>
                </a:solidFill>
                <a:latin typeface="Verdana" pitchFamily="34" charset="0"/>
                <a:ea typeface="宋体" pitchFamily="2" charset="-122"/>
              </a:rPr>
              <a:t>2015.XX.XX</a:t>
            </a:r>
            <a:endParaRPr lang="en-US" altLang="zh-CN" sz="1400" b="1" dirty="0">
              <a:solidFill>
                <a:srgbClr val="C00000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323850" y="5949950"/>
            <a:ext cx="1439863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 smtClean="0">
                <a:solidFill>
                  <a:srgbClr val="C00000"/>
                </a:solidFill>
                <a:latin typeface="Verdana" pitchFamily="34" charset="0"/>
                <a:ea typeface="宋体" pitchFamily="2" charset="-122"/>
              </a:rPr>
              <a:t>报告人：</a:t>
            </a:r>
            <a:r>
              <a:rPr lang="en-US" altLang="zh-CN" sz="1400" b="1" dirty="0" smtClean="0">
                <a:solidFill>
                  <a:srgbClr val="C00000"/>
                </a:solidFill>
                <a:latin typeface="Verdana" pitchFamily="34" charset="0"/>
                <a:ea typeface="宋体" pitchFamily="2" charset="-122"/>
              </a:rPr>
              <a:t>XXX</a:t>
            </a:r>
            <a:endParaRPr lang="en-US" altLang="zh-CN" sz="1400" b="1" dirty="0">
              <a:solidFill>
                <a:srgbClr val="C00000"/>
              </a:solidFill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8327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6066"/>
            <a:ext cx="3932487" cy="523220"/>
          </a:xfrm>
          <a:noFill/>
        </p:spPr>
        <p:txBody>
          <a:bodyPr wrap="none">
            <a:spAutoFit/>
          </a:bodyPr>
          <a:lstStyle/>
          <a:p>
            <a:r>
              <a:rPr lang="zh-CN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方正瘦金书_GBK"/>
              </a:rPr>
              <a:t>产品质量</a:t>
            </a:r>
            <a:r>
              <a:rPr lang="en-US" altLang="zh-CN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方正瘦金书_GBK"/>
              </a:rPr>
              <a:t>-</a:t>
            </a:r>
            <a:r>
              <a:rPr lang="zh-CN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方正瘦金书_GBK"/>
              </a:rPr>
              <a:t>缺陷收敛曲线</a:t>
            </a:r>
            <a:endParaRPr lang="en-US" altLang="zh-CN" sz="2800" b="1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cs typeface="方正瘦金书_GBK"/>
            </a:endParaRPr>
          </a:p>
        </p:txBody>
      </p:sp>
      <p:sp>
        <p:nvSpPr>
          <p:cNvPr id="9219" name="Text Box 7"/>
          <p:cNvSpPr txBox="1">
            <a:spLocks noChangeArrowheads="1"/>
          </p:cNvSpPr>
          <p:nvPr/>
        </p:nvSpPr>
        <p:spPr bwMode="auto">
          <a:xfrm>
            <a:off x="250825" y="4508500"/>
            <a:ext cx="85693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分析及应对：</a:t>
            </a:r>
            <a:r>
              <a:rPr lang="zh-CN" altLang="en-US" i="1"/>
              <a:t>发现数和关闭数两条线都呈上升趋势，而且都比较高，说明研发和缺陷发现的效率都比较高。但是，严重的是，两条线的开口越来越大，短期内看不到汇集的趋势。关闭数持续走高，分析后发现大量已关闭的问题又重新被打开，在后期开发过程中应保证发现的</a:t>
            </a:r>
            <a:r>
              <a:rPr lang="en-US" altLang="zh-CN" i="1"/>
              <a:t>bug</a:t>
            </a:r>
            <a:r>
              <a:rPr lang="zh-CN" altLang="en-US" i="1"/>
              <a:t>完全被</a:t>
            </a:r>
            <a:r>
              <a:rPr lang="en-US" altLang="zh-CN" i="1"/>
              <a:t>fix</a:t>
            </a:r>
            <a:r>
              <a:rPr lang="zh-CN" altLang="en-US" i="1"/>
              <a:t>掉。</a:t>
            </a:r>
          </a:p>
        </p:txBody>
      </p:sp>
      <p:graphicFrame>
        <p:nvGraphicFramePr>
          <p:cNvPr id="9220" name="Object 9"/>
          <p:cNvGraphicFramePr>
            <a:graphicFrameLocks noChangeAspect="1"/>
          </p:cNvGraphicFramePr>
          <p:nvPr/>
        </p:nvGraphicFramePr>
        <p:xfrm>
          <a:off x="323850" y="981075"/>
          <a:ext cx="8351838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3" imgW="8352244" imgH="3529890" progId="Excel.Chart.8">
                  <p:embed/>
                </p:oleObj>
              </mc:Choice>
              <mc:Fallback>
                <p:oleObj r:id="rId3" imgW="8352244" imgH="352989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981075"/>
                        <a:ext cx="8351838" cy="352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5009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468313" y="186066"/>
            <a:ext cx="3214341" cy="523220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方正瘦金书_GBK"/>
              </a:rPr>
              <a:t>产品质量</a:t>
            </a:r>
            <a:r>
              <a:rPr lang="en-US" altLang="zh-CN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方正瘦金书_GBK"/>
              </a:rPr>
              <a:t>-</a:t>
            </a:r>
            <a:r>
              <a:rPr lang="zh-CN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方正瘦金书_GBK"/>
              </a:rPr>
              <a:t>缺陷分布</a:t>
            </a:r>
          </a:p>
        </p:txBody>
      </p:sp>
      <p:graphicFrame>
        <p:nvGraphicFramePr>
          <p:cNvPr id="6" name="Chart 1"/>
          <p:cNvGraphicFramePr>
            <a:graphicFrameLocks/>
          </p:cNvGraphicFramePr>
          <p:nvPr/>
        </p:nvGraphicFramePr>
        <p:xfrm>
          <a:off x="398433" y="2862259"/>
          <a:ext cx="5210175" cy="3228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 Box 30"/>
          <p:cNvSpPr txBox="1">
            <a:spLocks noChangeArrowheads="1"/>
          </p:cNvSpPr>
          <p:nvPr/>
        </p:nvSpPr>
        <p:spPr bwMode="auto">
          <a:xfrm>
            <a:off x="6000750" y="4071938"/>
            <a:ext cx="2392363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/>
              <a:t>分析及应对：</a:t>
            </a:r>
            <a:endParaRPr lang="en-US" altLang="zh-CN" b="1"/>
          </a:p>
          <a:p>
            <a:pPr algn="l" eaLnBrk="1" hangingPunct="1">
              <a:spcBef>
                <a:spcPct val="50000"/>
              </a:spcBef>
            </a:pPr>
            <a:r>
              <a:rPr lang="zh-CN" altLang="en-US" i="1"/>
              <a:t>日志报告、</a:t>
            </a:r>
            <a:r>
              <a:rPr lang="en-US" altLang="zh-CN" i="1"/>
              <a:t>IPC</a:t>
            </a:r>
            <a:r>
              <a:rPr lang="zh-CN" altLang="en-US" i="1"/>
              <a:t>模块应予以关注；致命缺陷存活期一个月过长，应及时修复。</a:t>
            </a: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611188" y="1125538"/>
          <a:ext cx="5848350" cy="239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3285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7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6066"/>
            <a:ext cx="3932487" cy="523220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方正瘦金书_GBK"/>
              </a:rPr>
              <a:t>产品质量</a:t>
            </a:r>
            <a:r>
              <a:rPr lang="en-US" altLang="zh-CN" sz="2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方正瘦金书_GBK"/>
              </a:rPr>
              <a:t>-</a:t>
            </a:r>
            <a:r>
              <a:rPr lang="zh-CN" altLang="en-US" sz="2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方正瘦金书_GBK"/>
              </a:rPr>
              <a:t>缺陷检出效率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50825" y="5157788"/>
            <a:ext cx="864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/>
              <a:t>分析及应对：</a:t>
            </a:r>
            <a:r>
              <a:rPr lang="zh-CN" altLang="en-US" i="1"/>
              <a:t>硬件逻辑设计、单板原理设计的质量检查活动效率较低，应提高相关评审和测试活动的工作成效。</a:t>
            </a:r>
            <a:endParaRPr lang="en-US" altLang="zh-CN" i="1"/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285720" y="1357298"/>
          <a:ext cx="723900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5000628" y="500043"/>
          <a:ext cx="3357586" cy="4071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9"/>
          <p:cNvGraphicFramePr>
            <a:graphicFrameLocks/>
          </p:cNvGraphicFramePr>
          <p:nvPr/>
        </p:nvGraphicFramePr>
        <p:xfrm>
          <a:off x="1285852" y="2571744"/>
          <a:ext cx="7248525" cy="2457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746589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1E8D73-E9C6-42CA-B97E-A53901DE7270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395288" y="188640"/>
            <a:ext cx="413446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质量成本及返工成本监控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385109"/>
              </p:ext>
            </p:extLst>
          </p:nvPr>
        </p:nvGraphicFramePr>
        <p:xfrm>
          <a:off x="395288" y="908720"/>
          <a:ext cx="8425185" cy="27171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336"/>
                <a:gridCol w="577130"/>
                <a:gridCol w="684733"/>
                <a:gridCol w="684733"/>
                <a:gridCol w="684733"/>
                <a:gridCol w="843511"/>
                <a:gridCol w="684733"/>
                <a:gridCol w="658592"/>
                <a:gridCol w="510427"/>
                <a:gridCol w="648072"/>
                <a:gridCol w="648072"/>
                <a:gridCol w="531778"/>
                <a:gridCol w="476335"/>
              </a:tblGrid>
              <a:tr h="22642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组件名称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组件开发（人时）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概要设计评审（人时）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详细设计评审（人时）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组件集成测试（人时）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软件集成测试缺陷修复（人时）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系统测试缺陷修复（人时）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质量成本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返工成本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321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QPO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是否在</a:t>
                      </a:r>
                      <a:r>
                        <a:rPr lang="en-US" altLang="zh-CN" sz="1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QPO</a:t>
                      </a:r>
                      <a:r>
                        <a:rPr lang="zh-CN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范围内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QPO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是否在</a:t>
                      </a:r>
                      <a:r>
                        <a:rPr lang="en-US" altLang="zh-CN" sz="1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QPO</a:t>
                      </a:r>
                      <a:r>
                        <a:rPr lang="zh-CN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范围内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</a:tr>
              <a:tr h="226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</a:tr>
              <a:tr h="2264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估计值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1971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21%-37%-52%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0%-12%-28%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264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实际值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1971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26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</a:tr>
              <a:tr h="2264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估计值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1971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264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实际值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1971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288" y="3789040"/>
            <a:ext cx="820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21490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1E8D73-E9C6-42CA-B97E-A53901DE7270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395288" y="188640"/>
            <a:ext cx="341632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组件开发工作量监控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362575"/>
              </p:ext>
            </p:extLst>
          </p:nvPr>
        </p:nvGraphicFramePr>
        <p:xfrm>
          <a:off x="395288" y="1124744"/>
          <a:ext cx="8218488" cy="2499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6513"/>
                <a:gridCol w="786513"/>
                <a:gridCol w="786513"/>
                <a:gridCol w="786513"/>
                <a:gridCol w="968892"/>
                <a:gridCol w="968892"/>
                <a:gridCol w="786513"/>
                <a:gridCol w="900500"/>
                <a:gridCol w="900500"/>
                <a:gridCol w="547139"/>
              </a:tblGrid>
              <a:tr h="226613">
                <a:tc gridSpan="10"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组件开发工作量监控</a:t>
                      </a:r>
                      <a:endParaRPr lang="zh-CN" altLang="en-US" sz="1600" b="1" i="0" u="none" strike="noStrike" dirty="0"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8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8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8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8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8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22661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组件名称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截止目前的实际工作量（人时）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工作量</a:t>
                      </a:r>
                      <a:r>
                        <a:rPr lang="en-US" altLang="zh-CN" sz="16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QPO</a:t>
                      </a:r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（人时）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实际值是否在</a:t>
                      </a:r>
                      <a:r>
                        <a:rPr lang="en-US" altLang="zh-CN" sz="160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QPO</a:t>
                      </a:r>
                      <a:r>
                        <a:rPr lang="zh-CN" altLang="en-US" sz="160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范围内</a:t>
                      </a:r>
                      <a:endParaRPr lang="zh-CN" altLang="en-US" sz="1600" b="0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</a:tr>
              <a:tr h="2900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组件开发（人时）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概要设计（人时）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详细设计（人时）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软件实现（人时）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组件集成（人时）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下限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均值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上限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66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</a:t>
                      </a:r>
                      <a:endParaRPr lang="zh-CN" altLang="en-US" sz="1600" b="1" i="0" u="none" strike="noStrike"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266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</a:t>
                      </a:r>
                      <a:endParaRPr lang="zh-CN" altLang="en-US" sz="1600" b="1" i="0" u="none" strike="noStrike"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266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288" y="4077072"/>
            <a:ext cx="820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21688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468313" y="186066"/>
            <a:ext cx="4291559" cy="523220"/>
          </a:xfrm>
          <a:noFill/>
        </p:spPr>
        <p:txBody>
          <a:bodyPr wrap="none">
            <a:spAutoFit/>
          </a:bodyPr>
          <a:lstStyle/>
          <a:p>
            <a:r>
              <a:rPr lang="zh-CN" altLang="en-US" sz="2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方正瘦金书_GBK"/>
              </a:rPr>
              <a:t>工作量及成本分析</a:t>
            </a:r>
            <a:r>
              <a:rPr lang="en-US" altLang="zh-CN" sz="2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方正瘦金书_GBK"/>
              </a:rPr>
              <a:t>-</a:t>
            </a:r>
            <a:r>
              <a:rPr lang="zh-CN" altLang="en-US" sz="2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方正瘦金书_GBK"/>
              </a:rPr>
              <a:t>工作量</a:t>
            </a:r>
          </a:p>
        </p:txBody>
      </p:sp>
      <p:sp>
        <p:nvSpPr>
          <p:cNvPr id="17411" name="Text Box 11"/>
          <p:cNvSpPr txBox="1">
            <a:spLocks noChangeArrowheads="1"/>
          </p:cNvSpPr>
          <p:nvPr/>
        </p:nvSpPr>
        <p:spPr bwMode="auto">
          <a:xfrm>
            <a:off x="250825" y="5084763"/>
            <a:ext cx="8353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7412" name="Text Box 12"/>
          <p:cNvSpPr txBox="1">
            <a:spLocks noChangeArrowheads="1"/>
          </p:cNvSpPr>
          <p:nvPr/>
        </p:nvSpPr>
        <p:spPr bwMode="auto">
          <a:xfrm>
            <a:off x="285750" y="5286375"/>
            <a:ext cx="82089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/>
              <a:t>分析及应对：</a:t>
            </a:r>
            <a:r>
              <a:rPr lang="zh-CN" altLang="en-US" i="1"/>
              <a:t>从上图整个生命周期的工作量分布可以看出，系统测试所花费的实际工作量已经超过计划工作量，需要和测试人员共同分析找出原因</a:t>
            </a:r>
            <a:endParaRPr lang="en-US" altLang="zh-CN" i="1"/>
          </a:p>
        </p:txBody>
      </p:sp>
      <p:graphicFrame>
        <p:nvGraphicFramePr>
          <p:cNvPr id="17413" name="Object 7"/>
          <p:cNvGraphicFramePr>
            <a:graphicFrameLocks noChangeAspect="1"/>
          </p:cNvGraphicFramePr>
          <p:nvPr/>
        </p:nvGraphicFramePr>
        <p:xfrm>
          <a:off x="323850" y="1131888"/>
          <a:ext cx="8208963" cy="411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4" imgW="8212024" imgH="4115157" progId="Excel.Chart.8">
                  <p:embed/>
                </p:oleObj>
              </mc:Choice>
              <mc:Fallback>
                <p:oleObj r:id="rId4" imgW="8212024" imgH="4115157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131888"/>
                        <a:ext cx="8208963" cy="411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60222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1E8D73-E9C6-42CA-B97E-A53901DE7270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395288" y="188640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因果分析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908720"/>
            <a:ext cx="7488832" cy="46166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eaLnBrk="1" hangingPunct="1">
              <a:spcBef>
                <a:spcPct val="20000"/>
              </a:spcBef>
              <a:buChar char="•"/>
              <a:defRPr sz="2400" i="1" ker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eaLnBrk="1" hangingPunct="1">
              <a:spcBef>
                <a:spcPct val="20000"/>
              </a:spcBef>
              <a:buChar char="–"/>
              <a:defRPr sz="1800"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1" hangingPunct="1">
              <a:spcBef>
                <a:spcPct val="20000"/>
              </a:spcBef>
              <a:buChar char="•"/>
              <a:defRPr sz="1800"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1800"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1800">
                <a:latin typeface="微软雅黑" pitchFamily="34" charset="-122"/>
                <a:ea typeface="微软雅黑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针对项目中发生的偏差使用鱼骨图进行因果分析</a:t>
            </a:r>
          </a:p>
        </p:txBody>
      </p:sp>
    </p:spTree>
    <p:extLst>
      <p:ext uri="{BB962C8B-B14F-4D97-AF65-F5344CB8AC3E}">
        <p14:creationId xmlns:p14="http://schemas.microsoft.com/office/powerpoint/2010/main" val="7887839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1E8D73-E9C6-42CA-B97E-A53901DE7270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395288" y="188640"/>
            <a:ext cx="198002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变更及控制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08658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1E8D73-E9C6-42CA-B97E-A53901DE7270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395288" y="188640"/>
            <a:ext cx="198002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风险及问题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36730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468313" y="186066"/>
            <a:ext cx="1090363" cy="523220"/>
          </a:xfrm>
          <a:noFill/>
        </p:spPr>
        <p:txBody>
          <a:bodyPr wrap="none">
            <a:spAutoFit/>
          </a:bodyPr>
          <a:lstStyle/>
          <a:p>
            <a:r>
              <a:rPr lang="en-US" altLang="zh-CN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方正瘦金书_GBK"/>
              </a:rPr>
              <a:t>NC</a:t>
            </a:r>
            <a:r>
              <a:rPr lang="zh-CN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方正瘦金书_GBK"/>
              </a:rPr>
              <a:t>项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1" dirty="0" smtClean="0">
                <a:solidFill>
                  <a:srgbClr val="0000CC"/>
                </a:solidFill>
              </a:rPr>
              <a:t>用</a:t>
            </a:r>
            <a:r>
              <a:rPr lang="en-US" altLang="zh-CN" i="1" dirty="0" smtClean="0">
                <a:solidFill>
                  <a:srgbClr val="0000CC"/>
                </a:solidFill>
              </a:rPr>
              <a:t>Excel</a:t>
            </a:r>
            <a:r>
              <a:rPr lang="zh-CN" altLang="en-US" i="1" dirty="0" smtClean="0">
                <a:solidFill>
                  <a:srgbClr val="0000CC"/>
                </a:solidFill>
              </a:rPr>
              <a:t>，按严重程度及状态以红、黄、绿警示</a:t>
            </a:r>
          </a:p>
          <a:p>
            <a:endParaRPr lang="zh-CN" altLang="en-US" i="1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670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1E8D73-E9C6-42CA-B97E-A53901DE7270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395288" y="188640"/>
            <a:ext cx="397416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报告内容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月报</a:t>
            </a:r>
            <a:r>
              <a:rPr lang="en-US" altLang="zh-CN" dirty="0" smtClean="0"/>
              <a:t>/</a:t>
            </a:r>
            <a:r>
              <a:rPr lang="zh-CN" altLang="en-US" dirty="0" smtClean="0"/>
              <a:t>里程碑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 bwMode="auto">
          <a:xfrm>
            <a:off x="268287" y="1008856"/>
            <a:ext cx="8607425" cy="48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项目现状及主要成果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质量目标监控及分析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变更及控制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风险及问题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下阶段主要工作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495355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1E8D73-E9C6-42CA-B97E-A53901DE7270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395288" y="188640"/>
            <a:ext cx="269817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下阶段主要工作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249641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1E8D73-E9C6-42CA-B97E-A53901DE7270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395288" y="188640"/>
            <a:ext cx="18473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288" y="188640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经验教训总结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50825" y="908720"/>
            <a:ext cx="8607425" cy="48402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i="1" kern="0" dirty="0" smtClean="0">
                <a:solidFill>
                  <a:srgbClr val="0000CC"/>
                </a:solidFill>
              </a:rPr>
              <a:t>目标评价：</a:t>
            </a:r>
            <a:r>
              <a:rPr lang="zh-CN" altLang="zh-CN" i="1" kern="0" dirty="0">
                <a:solidFill>
                  <a:srgbClr val="0000CC"/>
                </a:solidFill>
              </a:rPr>
              <a:t>对项目目标和项目实际结果进行总结和评价</a:t>
            </a:r>
            <a:r>
              <a:rPr lang="zh-CN" altLang="en-US" i="1" kern="0" dirty="0">
                <a:solidFill>
                  <a:srgbClr val="0000CC"/>
                </a:solidFill>
              </a:rPr>
              <a:t>；</a:t>
            </a:r>
            <a:endParaRPr lang="en-US" altLang="zh-CN" i="1" kern="0" dirty="0">
              <a:solidFill>
                <a:srgbClr val="0000CC"/>
              </a:solidFill>
            </a:endParaRPr>
          </a:p>
          <a:p>
            <a:r>
              <a:rPr lang="zh-CN" altLang="zh-CN" i="1" kern="0" dirty="0">
                <a:solidFill>
                  <a:srgbClr val="0000CC"/>
                </a:solidFill>
              </a:rPr>
              <a:t>度量指标评价：对项目度量指标达成情况进行分析、总结和评价</a:t>
            </a:r>
            <a:r>
              <a:rPr lang="zh-CN" altLang="en-US" i="1" kern="0" dirty="0">
                <a:solidFill>
                  <a:srgbClr val="0000CC"/>
                </a:solidFill>
              </a:rPr>
              <a:t>；</a:t>
            </a:r>
            <a:endParaRPr lang="en-US" altLang="zh-CN" i="1" kern="0" dirty="0">
              <a:solidFill>
                <a:srgbClr val="0000CC"/>
              </a:solidFill>
            </a:endParaRPr>
          </a:p>
          <a:p>
            <a:r>
              <a:rPr lang="zh-CN" altLang="zh-CN" i="1" kern="0" dirty="0">
                <a:solidFill>
                  <a:srgbClr val="0000CC"/>
                </a:solidFill>
              </a:rPr>
              <a:t>基线和模型验证评价：对过程绩效基线（</a:t>
            </a:r>
            <a:r>
              <a:rPr lang="en-US" altLang="zh-CN" i="1" kern="0" dirty="0">
                <a:solidFill>
                  <a:srgbClr val="0000CC"/>
                </a:solidFill>
              </a:rPr>
              <a:t>PPB</a:t>
            </a:r>
            <a:r>
              <a:rPr lang="zh-CN" altLang="zh-CN" i="1" kern="0" dirty="0">
                <a:solidFill>
                  <a:srgbClr val="0000CC"/>
                </a:solidFill>
              </a:rPr>
              <a:t>）和过程绩效模型（</a:t>
            </a:r>
            <a:r>
              <a:rPr lang="en-US" altLang="zh-CN" i="1" kern="0" dirty="0">
                <a:solidFill>
                  <a:srgbClr val="0000CC"/>
                </a:solidFill>
              </a:rPr>
              <a:t>PPM</a:t>
            </a:r>
            <a:r>
              <a:rPr lang="zh-CN" altLang="zh-CN" i="1" kern="0" dirty="0">
                <a:solidFill>
                  <a:srgbClr val="0000CC"/>
                </a:solidFill>
              </a:rPr>
              <a:t>）应用进行总结和反馈</a:t>
            </a:r>
            <a:r>
              <a:rPr lang="zh-CN" altLang="en-US" i="1" kern="0" dirty="0">
                <a:solidFill>
                  <a:srgbClr val="0000CC"/>
                </a:solidFill>
              </a:rPr>
              <a:t>；</a:t>
            </a:r>
            <a:endParaRPr lang="en-US" altLang="zh-CN" i="1" kern="0" dirty="0">
              <a:solidFill>
                <a:srgbClr val="0000CC"/>
              </a:solidFill>
            </a:endParaRPr>
          </a:p>
          <a:p>
            <a:r>
              <a:rPr lang="zh-CN" altLang="zh-CN" i="1" kern="0" dirty="0">
                <a:solidFill>
                  <a:srgbClr val="0000CC"/>
                </a:solidFill>
              </a:rPr>
              <a:t>平台和组件应用评价：对项目中平台和组件的应用进行评价</a:t>
            </a:r>
            <a:r>
              <a:rPr lang="zh-CN" altLang="en-US" i="1" kern="0" dirty="0">
                <a:solidFill>
                  <a:srgbClr val="0000CC"/>
                </a:solidFill>
              </a:rPr>
              <a:t>；</a:t>
            </a:r>
            <a:endParaRPr lang="en-US" altLang="zh-CN" i="1" kern="0" dirty="0">
              <a:solidFill>
                <a:srgbClr val="0000CC"/>
              </a:solidFill>
            </a:endParaRPr>
          </a:p>
          <a:p>
            <a:r>
              <a:rPr lang="zh-CN" altLang="zh-CN" i="1" kern="0" dirty="0">
                <a:solidFill>
                  <a:srgbClr val="0000CC"/>
                </a:solidFill>
              </a:rPr>
              <a:t>提炼项目样例</a:t>
            </a:r>
            <a:r>
              <a:rPr lang="en-US" altLang="zh-CN" i="1" kern="0" dirty="0">
                <a:solidFill>
                  <a:srgbClr val="0000CC"/>
                </a:solidFill>
              </a:rPr>
              <a:t>/</a:t>
            </a:r>
            <a:r>
              <a:rPr lang="zh-CN" altLang="zh-CN" i="1" kern="0" dirty="0">
                <a:solidFill>
                  <a:srgbClr val="0000CC"/>
                </a:solidFill>
              </a:rPr>
              <a:t>最佳</a:t>
            </a:r>
            <a:r>
              <a:rPr lang="zh-CN" altLang="zh-CN" i="1" kern="0" dirty="0" smtClean="0">
                <a:solidFill>
                  <a:srgbClr val="0000CC"/>
                </a:solidFill>
              </a:rPr>
              <a:t>实践</a:t>
            </a:r>
            <a:r>
              <a:rPr lang="zh-CN" altLang="en-US" i="1" kern="0" dirty="0" smtClean="0">
                <a:solidFill>
                  <a:srgbClr val="0000CC"/>
                </a:solidFill>
              </a:rPr>
              <a:t>；</a:t>
            </a:r>
            <a:endParaRPr lang="en-US" altLang="zh-CN" i="1" kern="0" dirty="0">
              <a:solidFill>
                <a:srgbClr val="0000CC"/>
              </a:solidFill>
            </a:endParaRPr>
          </a:p>
          <a:p>
            <a:r>
              <a:rPr lang="zh-CN" altLang="zh-CN" i="1" kern="0" dirty="0">
                <a:solidFill>
                  <a:srgbClr val="0000CC"/>
                </a:solidFill>
              </a:rPr>
              <a:t>团队协作经验教训</a:t>
            </a:r>
            <a:r>
              <a:rPr lang="zh-CN" altLang="zh-CN" i="1" kern="0" dirty="0" smtClean="0">
                <a:solidFill>
                  <a:srgbClr val="0000CC"/>
                </a:solidFill>
              </a:rPr>
              <a:t>总结</a:t>
            </a:r>
            <a:r>
              <a:rPr lang="zh-CN" altLang="en-US" i="1" kern="0" dirty="0" smtClean="0">
                <a:solidFill>
                  <a:srgbClr val="0000CC"/>
                </a:solidFill>
              </a:rPr>
              <a:t>；</a:t>
            </a:r>
            <a:endParaRPr lang="en-US" altLang="zh-CN" i="1" kern="0" dirty="0">
              <a:solidFill>
                <a:srgbClr val="0000CC"/>
              </a:solidFill>
            </a:endParaRPr>
          </a:p>
          <a:p>
            <a:r>
              <a:rPr lang="zh-CN" altLang="en-US" i="1" kern="0" dirty="0" smtClean="0">
                <a:solidFill>
                  <a:srgbClr val="0000CC"/>
                </a:solidFill>
              </a:rPr>
              <a:t>逐条陈述经验</a:t>
            </a:r>
            <a:r>
              <a:rPr lang="zh-CN" altLang="en-US" i="1" kern="0" smtClean="0">
                <a:solidFill>
                  <a:srgbClr val="0000CC"/>
                </a:solidFill>
              </a:rPr>
              <a:t>及教训；</a:t>
            </a:r>
            <a:endParaRPr lang="en-US" altLang="zh-CN" i="1" kern="0" dirty="0" smtClean="0">
              <a:solidFill>
                <a:srgbClr val="0000CC"/>
              </a:solidFill>
            </a:endParaRPr>
          </a:p>
          <a:p>
            <a:endParaRPr lang="zh-CN" altLang="en-US" i="1" kern="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392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 descr="D:\09年年会海报\PPT模板\田振华PPT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3714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1E8D73-E9C6-42CA-B97E-A53901DE7270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395288" y="188640"/>
            <a:ext cx="272702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报告内容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结项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 bwMode="auto">
          <a:xfrm>
            <a:off x="268287" y="1008856"/>
            <a:ext cx="8607425" cy="48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项目现状及主要成果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质量目标监控及分析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变更及控制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风险及问题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经验教训总结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41596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1E8D73-E9C6-42CA-B97E-A53901DE7270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395288" y="188640"/>
            <a:ext cx="377539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项目现状及主要成果物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 bwMode="auto">
          <a:xfrm>
            <a:off x="1589087" y="1017587"/>
            <a:ext cx="7286625" cy="48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需求开发完成</a:t>
            </a:r>
            <a:r>
              <a:rPr lang="en-US" altLang="zh-CN" sz="2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</a:p>
          <a:p>
            <a:r>
              <a:rPr lang="zh-CN" altLang="en-US" sz="2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总体设计完成</a:t>
            </a:r>
            <a:r>
              <a:rPr lang="en-US" altLang="zh-CN" sz="2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</a:p>
          <a:p>
            <a:r>
              <a:rPr lang="zh-CN" altLang="en-US" sz="2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en-US" altLang="zh-CN" sz="2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开发完成</a:t>
            </a:r>
            <a:r>
              <a:rPr lang="en-US" altLang="zh-CN" sz="2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</a:p>
          <a:p>
            <a:pPr>
              <a:buFontTx/>
              <a:buChar char="•"/>
            </a:pPr>
            <a:r>
              <a:rPr lang="zh-CN" altLang="en-US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en-US" altLang="zh-CN" sz="2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目前软件实现完成</a:t>
            </a:r>
            <a:r>
              <a:rPr lang="en-US" altLang="zh-CN" sz="2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</a:p>
          <a:p>
            <a:pPr>
              <a:buFontTx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项目总体状况：</a:t>
            </a:r>
            <a:r>
              <a:rPr lang="zh-CN" altLang="en-US" sz="2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en-US" altLang="zh-CN" sz="2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开发严重滞后，需关注</a:t>
            </a:r>
            <a:endParaRPr lang="en-US" altLang="zh-CN" sz="2400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</a:pPr>
            <a:endParaRPr lang="en-US" altLang="zh-CN" sz="24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主要成果：</a:t>
            </a:r>
            <a:r>
              <a:rPr lang="zh-CN" altLang="en-US" sz="2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产品需求规格说明书、总体设计说明书、概要设计说明书、详细设计说明书、代码、组件</a:t>
            </a:r>
            <a:r>
              <a:rPr lang="en-US" altLang="zh-CN" sz="2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集成测试报告</a:t>
            </a:r>
          </a:p>
          <a:p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68287" y="1000125"/>
            <a:ext cx="720725" cy="1800225"/>
            <a:chOff x="158" y="799"/>
            <a:chExt cx="454" cy="1134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158" y="799"/>
              <a:ext cx="454" cy="113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249" y="845"/>
              <a:ext cx="272" cy="27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249" y="1207"/>
              <a:ext cx="272" cy="27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249" y="1570"/>
              <a:ext cx="272" cy="27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557212" y="1000125"/>
            <a:ext cx="720725" cy="1800225"/>
            <a:chOff x="295" y="981"/>
            <a:chExt cx="454" cy="1134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95" y="981"/>
              <a:ext cx="454" cy="113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86" y="1027"/>
              <a:ext cx="272" cy="27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386" y="1389"/>
              <a:ext cx="272" cy="2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386" y="1752"/>
              <a:ext cx="272" cy="27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844549" y="1000125"/>
            <a:ext cx="720725" cy="1800225"/>
            <a:chOff x="476" y="1161"/>
            <a:chExt cx="454" cy="1134"/>
          </a:xfrm>
        </p:grpSpPr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476" y="1161"/>
              <a:ext cx="454" cy="113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567" y="1207"/>
              <a:ext cx="272" cy="27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567" y="1569"/>
              <a:ext cx="272" cy="27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Oval 18"/>
            <p:cNvSpPr>
              <a:spLocks noChangeArrowheads="1"/>
            </p:cNvSpPr>
            <p:nvPr/>
          </p:nvSpPr>
          <p:spPr bwMode="auto">
            <a:xfrm>
              <a:off x="567" y="1932"/>
              <a:ext cx="272" cy="27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0024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1E8D73-E9C6-42CA-B97E-A53901DE7270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395288" y="188640"/>
            <a:ext cx="305724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质量目标实现情况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511695"/>
              </p:ext>
            </p:extLst>
          </p:nvPr>
        </p:nvGraphicFramePr>
        <p:xfrm>
          <a:off x="400362" y="980728"/>
          <a:ext cx="8218489" cy="3017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8112"/>
                <a:gridCol w="711649"/>
                <a:gridCol w="648591"/>
                <a:gridCol w="648591"/>
                <a:gridCol w="648591"/>
                <a:gridCol w="648591"/>
                <a:gridCol w="648591"/>
                <a:gridCol w="648591"/>
                <a:gridCol w="1297182"/>
              </a:tblGrid>
              <a:tr h="1982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度量项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组织级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项目级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实际值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是否异常及说明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</a:tr>
              <a:tr h="1982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下限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均值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上限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下限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均值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上限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82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放行测试的缺陷密度（总代码行）</a:t>
                      </a:r>
                      <a:endParaRPr lang="zh-CN" altLang="en-US" sz="1800" b="1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en-US" altLang="zh-CN" sz="18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  <a:endParaRPr lang="en-US" altLang="zh-CN" sz="18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rgbClr val="3333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rgbClr val="3333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rgbClr val="3333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rgbClr val="3333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1982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放行测试的缺陷密度（调整后代码行）</a:t>
                      </a:r>
                      <a:endParaRPr lang="zh-CN" altLang="en-US" sz="1800" b="1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en-US" altLang="zh-CN" sz="18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  <a:endParaRPr lang="en-US" altLang="zh-CN" sz="18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rgbClr val="3333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rgbClr val="3333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rgbClr val="3333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rgbClr val="3333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1982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软件生产率</a:t>
                      </a:r>
                      <a:r>
                        <a:rPr lang="en-US" altLang="zh-CN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C++/C</a:t>
                      </a:r>
                      <a:endParaRPr lang="en-US" sz="1800" b="1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 </a:t>
                      </a:r>
                      <a:endParaRPr lang="en-US" altLang="zh-CN" sz="18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58.7 </a:t>
                      </a:r>
                      <a:endParaRPr lang="en-US" altLang="zh-CN" sz="18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159.7 </a:t>
                      </a:r>
                      <a:endParaRPr lang="en-US" altLang="zh-CN" sz="18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rgbClr val="3333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1982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软件生产率</a:t>
                      </a:r>
                      <a:r>
                        <a:rPr lang="en-US" altLang="zh-CN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</a:t>
                      </a:r>
                      <a:endParaRPr lang="en-US" sz="1800" b="1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 </a:t>
                      </a:r>
                      <a:endParaRPr lang="en-US" altLang="zh-CN" sz="18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41.4 </a:t>
                      </a:r>
                      <a:endParaRPr lang="en-US" altLang="zh-CN" sz="18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82.6 </a:t>
                      </a:r>
                      <a:endParaRPr lang="en-US" altLang="zh-CN" sz="18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rgbClr val="3333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1982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开发质量成本（</a:t>
                      </a:r>
                      <a:r>
                        <a:rPr lang="en-US" altLang="zh-CN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D-CoQ</a:t>
                      </a:r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800" b="1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21%</a:t>
                      </a:r>
                      <a:endParaRPr lang="en-US" altLang="zh-CN" sz="18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37%</a:t>
                      </a:r>
                      <a:endParaRPr lang="en-US" altLang="zh-CN" sz="18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52%</a:t>
                      </a:r>
                      <a:endParaRPr lang="en-US" altLang="zh-CN" sz="18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rgbClr val="3333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1" i="0" u="none" strike="noStrike" dirty="0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072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返工成本（</a:t>
                      </a:r>
                      <a:r>
                        <a:rPr 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D-</a:t>
                      </a:r>
                      <a:r>
                        <a:rPr lang="en-US" sz="18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CoR</a:t>
                      </a:r>
                      <a:r>
                        <a:rPr 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1800" b="1" i="0" u="none" strike="noStrike" dirty="0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en-US" altLang="zh-CN" sz="1800" b="0" i="0" u="none" strike="noStrike" dirty="0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12%</a:t>
                      </a:r>
                      <a:endParaRPr lang="en-US" altLang="zh-CN" sz="18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28%</a:t>
                      </a:r>
                      <a:endParaRPr lang="en-US" altLang="zh-CN" sz="18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rgbClr val="3333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1" i="0" u="none" strike="noStrike" dirty="0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288" y="4221088"/>
            <a:ext cx="820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07235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1E8D73-E9C6-42CA-B97E-A53901DE7270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395288" y="188640"/>
            <a:ext cx="305724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监控指标实现情况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288" y="5517232"/>
            <a:ext cx="820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126746"/>
              </p:ext>
            </p:extLst>
          </p:nvPr>
        </p:nvGraphicFramePr>
        <p:xfrm>
          <a:off x="415189" y="711860"/>
          <a:ext cx="8218488" cy="4632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8112"/>
                <a:gridCol w="711649"/>
                <a:gridCol w="648591"/>
                <a:gridCol w="648591"/>
                <a:gridCol w="648591"/>
                <a:gridCol w="648591"/>
                <a:gridCol w="648591"/>
                <a:gridCol w="648591"/>
                <a:gridCol w="1297181"/>
              </a:tblGrid>
              <a:tr h="1892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度量项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组织级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项目级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实际值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是否异常及说明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</a:tr>
              <a:tr h="1982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下限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均值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上限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下限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均值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上限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72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检出缺陷密度（组件集成测试）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600" b="1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 </a:t>
                      </a:r>
                      <a:endParaRPr lang="en-US" altLang="zh-CN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3.7 </a:t>
                      </a:r>
                      <a:endParaRPr lang="en-US" altLang="zh-CN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8.7 </a:t>
                      </a:r>
                      <a:endParaRPr lang="en-US" altLang="zh-CN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3333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072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检出缺陷密度（组件集成测试）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600" b="1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 </a:t>
                      </a:r>
                      <a:endParaRPr lang="en-US" altLang="zh-CN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3.7 </a:t>
                      </a:r>
                      <a:endParaRPr lang="en-US" altLang="zh-CN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8.7 </a:t>
                      </a:r>
                      <a:endParaRPr lang="en-US" altLang="zh-CN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072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检出缺陷密度（软件集成测试）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600" b="1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en-US" altLang="zh-CN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en-US" altLang="zh-CN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en-US" altLang="zh-CN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072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检出缺陷密度（软件集成测试）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600" b="1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en-US" altLang="zh-CN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en-US" altLang="zh-CN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en-US" altLang="zh-CN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072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检出缺陷密度（系统测试）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600" b="1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 </a:t>
                      </a:r>
                      <a:endParaRPr lang="en-US" altLang="zh-CN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 </a:t>
                      </a:r>
                      <a:endParaRPr lang="en-US" altLang="zh-CN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4.8 </a:t>
                      </a:r>
                      <a:endParaRPr lang="en-US" altLang="zh-CN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3333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072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检出缺陷密度（系统测试）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600" b="1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 </a:t>
                      </a:r>
                      <a:endParaRPr lang="en-US" altLang="zh-CN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 </a:t>
                      </a:r>
                      <a:endParaRPr lang="en-US" altLang="zh-CN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4.8 </a:t>
                      </a:r>
                      <a:endParaRPr lang="en-US" altLang="zh-CN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072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检出缺陷占比（验证阶段前）</a:t>
                      </a:r>
                      <a:endParaRPr lang="zh-CN" altLang="en-US" sz="1600" b="1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68%</a:t>
                      </a:r>
                      <a:endParaRPr lang="en-US" altLang="zh-CN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83%</a:t>
                      </a:r>
                      <a:endParaRPr lang="en-US" altLang="zh-CN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99%</a:t>
                      </a:r>
                      <a:endParaRPr lang="en-US" altLang="zh-CN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3333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072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发布偏差</a:t>
                      </a:r>
                      <a:endParaRPr lang="zh-CN" altLang="en-US" sz="1600" b="1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en-US" altLang="zh-CN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en-US" altLang="zh-CN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16%</a:t>
                      </a:r>
                      <a:endParaRPr lang="en-US" altLang="zh-CN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3333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072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系统测试轮次</a:t>
                      </a:r>
                      <a:endParaRPr lang="zh-CN" altLang="en-US" sz="1600" b="1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3333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072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返工比（</a:t>
                      </a:r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D-</a:t>
                      </a:r>
                      <a:r>
                        <a:rPr lang="en-US" sz="16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RoR</a:t>
                      </a:r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1600" b="1" i="0" u="none" strike="noStrike" dirty="0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4/25</a:t>
                      </a:r>
                      <a:endParaRPr lang="en-US" altLang="zh-CN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10/27</a:t>
                      </a:r>
                      <a:endParaRPr lang="en-US" altLang="zh-CN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3333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9003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6066"/>
            <a:ext cx="4291559" cy="523220"/>
          </a:xfrm>
          <a:noFill/>
        </p:spPr>
        <p:txBody>
          <a:bodyPr wrap="none">
            <a:spAutoFit/>
          </a:bodyPr>
          <a:lstStyle/>
          <a:p>
            <a:r>
              <a:rPr lang="zh-CN" altLang="en-US" sz="2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方正瘦金书_GBK"/>
              </a:rPr>
              <a:t>项目进度</a:t>
            </a:r>
            <a:r>
              <a:rPr lang="en-US" altLang="zh-CN" sz="2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方正瘦金书_GBK"/>
              </a:rPr>
              <a:t>-</a:t>
            </a:r>
            <a:r>
              <a:rPr lang="zh-CN" altLang="en-US" sz="2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方正瘦金书_GBK"/>
              </a:rPr>
              <a:t>里程碑进度差异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6500813" y="1125538"/>
            <a:ext cx="2357437" cy="448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/>
              <a:t>分析及应对：</a:t>
            </a:r>
            <a:endParaRPr lang="en-US" altLang="zh-CN" b="1"/>
          </a:p>
          <a:p>
            <a:pPr algn="l" eaLnBrk="1" hangingPunct="1">
              <a:spcBef>
                <a:spcPct val="50000"/>
              </a:spcBef>
            </a:pPr>
            <a:r>
              <a:rPr lang="zh-CN" altLang="en-US" i="1"/>
              <a:t>里程碑的进度直接影响整个项目的进展。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i="1"/>
              <a:t>左边的条形图反映了里程碑活动的的延期程度，从目前状况看，与当前基准比较，总体设计、软件集成及测试、整机集成及测试有延期，其中软件集成及测试延期时间较长，在整机集成及测试环节加快了进度，使延期的天数缩短到</a:t>
            </a:r>
            <a:r>
              <a:rPr lang="en-US" altLang="zh-CN" i="1"/>
              <a:t>1</a:t>
            </a:r>
            <a:r>
              <a:rPr lang="zh-CN" altLang="en-US" i="1"/>
              <a:t>天</a:t>
            </a:r>
          </a:p>
        </p:txBody>
      </p:sp>
      <p:graphicFrame>
        <p:nvGraphicFramePr>
          <p:cNvPr id="8196" name="Object 8"/>
          <p:cNvGraphicFramePr>
            <a:graphicFrameLocks noChangeAspect="1"/>
          </p:cNvGraphicFramePr>
          <p:nvPr/>
        </p:nvGraphicFramePr>
        <p:xfrm>
          <a:off x="250825" y="1125538"/>
          <a:ext cx="6192838" cy="496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3" imgW="6194073" imgH="4962574" progId="Excel.Chart.8">
                  <p:embed/>
                </p:oleObj>
              </mc:Choice>
              <mc:Fallback>
                <p:oleObj r:id="rId3" imgW="6194073" imgH="4962574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125538"/>
                        <a:ext cx="6192838" cy="4967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9646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1E8D73-E9C6-42CA-B97E-A53901DE7270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395288" y="188640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组件质量预测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6317" y="1412776"/>
            <a:ext cx="820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截图：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7688" y="5021560"/>
            <a:ext cx="820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96692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1E8D73-E9C6-42CA-B97E-A53901DE7270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395288" y="188640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组件质量监控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288" y="4869160"/>
            <a:ext cx="820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889646"/>
              </p:ext>
            </p:extLst>
          </p:nvPr>
        </p:nvGraphicFramePr>
        <p:xfrm>
          <a:off x="899593" y="2848714"/>
          <a:ext cx="7272807" cy="1748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135"/>
                <a:gridCol w="1224136"/>
                <a:gridCol w="1224136"/>
                <a:gridCol w="570916"/>
                <a:gridCol w="653220"/>
                <a:gridCol w="356608"/>
                <a:gridCol w="651504"/>
                <a:gridCol w="1368152"/>
              </a:tblGrid>
              <a:tr h="2857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系统测试发现缺陷数监控</a:t>
                      </a:r>
                      <a:endParaRPr lang="zh-CN" altLang="en-US" sz="1600" b="1" i="0" u="none" strike="noStrike" dirty="0"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</a:tr>
              <a:tr h="3048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组件名称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截止目前发现缺陷数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系统测试检出缺陷数</a:t>
                      </a:r>
                      <a:r>
                        <a:rPr lang="en-US" altLang="zh-CN" sz="16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QPO</a:t>
                      </a:r>
                      <a:endParaRPr lang="en-US" altLang="zh-CN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实际值是否在</a:t>
                      </a:r>
                      <a:r>
                        <a:rPr lang="en-US" altLang="zh-CN" sz="16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QPO</a:t>
                      </a:r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范围内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下限</a:t>
                      </a:r>
                      <a:endParaRPr lang="zh-CN" altLang="en-US" sz="1600" b="0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均值</a:t>
                      </a:r>
                      <a:endParaRPr lang="zh-CN" altLang="en-US" sz="1600" b="0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上限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</a:t>
                      </a:r>
                      <a:endParaRPr lang="zh-CN" altLang="en-US" sz="1600" b="1" i="0" u="none" strike="noStrike" dirty="0"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en-US" altLang="zh-CN" sz="1600" b="0" i="0" u="none" strike="noStrike" dirty="0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</a:t>
                      </a:r>
                      <a:endParaRPr lang="zh-CN" altLang="en-US" sz="1600" b="1" i="0" u="none" strike="noStrike" dirty="0"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152104"/>
              </p:ext>
            </p:extLst>
          </p:nvPr>
        </p:nvGraphicFramePr>
        <p:xfrm>
          <a:off x="827584" y="836712"/>
          <a:ext cx="7344817" cy="1748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8587"/>
                <a:gridCol w="1178587"/>
                <a:gridCol w="1178587"/>
                <a:gridCol w="1178587"/>
                <a:gridCol w="1178587"/>
                <a:gridCol w="1451882"/>
              </a:tblGrid>
              <a:tr h="28575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组件集成测试发现缺陷数监控</a:t>
                      </a:r>
                      <a:endParaRPr lang="zh-CN" altLang="en-US" sz="1600" b="1" i="0" u="none" strike="noStrike" dirty="0"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</a:tr>
              <a:tr h="3048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组件名称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截止目前发现缺陷数（个）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缺陷数</a:t>
                      </a:r>
                      <a:r>
                        <a:rPr lang="en-US" altLang="zh-CN" sz="16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QPO</a:t>
                      </a:r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（个）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实际值是否在</a:t>
                      </a:r>
                      <a:r>
                        <a:rPr lang="en-US" altLang="zh-CN" sz="16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QPO</a:t>
                      </a:r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范围内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下限</a:t>
                      </a:r>
                      <a:endParaRPr lang="zh-CN" altLang="en-US" sz="16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均值</a:t>
                      </a:r>
                      <a:endParaRPr lang="zh-CN" altLang="en-US" sz="16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上限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</a:t>
                      </a:r>
                      <a:endParaRPr lang="zh-CN" altLang="en-US" sz="1600" b="1" i="0" u="none" strike="noStrike"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</a:t>
                      </a:r>
                      <a:endParaRPr lang="zh-CN" altLang="en-US" sz="1600" b="1" i="0" u="none" strike="noStrike"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8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2265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3年3季度工程改进总结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04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1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04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04">
    <a:majorFont>
      <a:latin typeface="Arial"/>
      <a:ea typeface="黑体"/>
      <a:cs typeface=""/>
    </a:majorFont>
    <a:minorFont>
      <a:latin typeface="Arial"/>
      <a:ea typeface="宋体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04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04">
    <a:majorFont>
      <a:latin typeface="Arial"/>
      <a:ea typeface="黑体"/>
      <a:cs typeface=""/>
    </a:majorFont>
    <a:minorFont>
      <a:latin typeface="Arial"/>
      <a:ea typeface="宋体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04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04">
    <a:majorFont>
      <a:latin typeface="Arial"/>
      <a:ea typeface="黑体"/>
      <a:cs typeface=""/>
    </a:majorFont>
    <a:minorFont>
      <a:latin typeface="Arial"/>
      <a:ea typeface="宋体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04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04">
    <a:majorFont>
      <a:latin typeface="Arial"/>
      <a:ea typeface="黑体"/>
      <a:cs typeface=""/>
    </a:majorFont>
    <a:minorFont>
      <a:latin typeface="Arial"/>
      <a:ea typeface="宋体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2013年3季度工程改进总结</Template>
  <TotalTime>596</TotalTime>
  <Words>1033</Words>
  <Application>Microsoft Office PowerPoint</Application>
  <PresentationFormat>全屏显示(4:3)</PresentationFormat>
  <Paragraphs>415</Paragraphs>
  <Slides>22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2013年3季度工程改进总结</vt:lpstr>
      <vt:lpstr>Microsoft Office Excel 图表</vt:lpstr>
      <vt:lpstr>XXX(项目编号+项目名称) 项目进展报告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项目进度-里程碑进度差异</vt:lpstr>
      <vt:lpstr>PowerPoint 演示文稿</vt:lpstr>
      <vt:lpstr>PowerPoint 演示文稿</vt:lpstr>
      <vt:lpstr>产品质量-缺陷收敛曲线</vt:lpstr>
      <vt:lpstr>产品质量-缺陷分布</vt:lpstr>
      <vt:lpstr>产品质量-缺陷检出效率</vt:lpstr>
      <vt:lpstr>PowerPoint 演示文稿</vt:lpstr>
      <vt:lpstr>PowerPoint 演示文稿</vt:lpstr>
      <vt:lpstr>工作量及成本分析-工作量</vt:lpstr>
      <vt:lpstr>PowerPoint 演示文稿</vt:lpstr>
      <vt:lpstr>PowerPoint 演示文稿</vt:lpstr>
      <vt:lpstr>PowerPoint 演示文稿</vt:lpstr>
      <vt:lpstr>NC项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工程改进2013Q3工作报告</dc:title>
  <dc:creator>Droopy</dc:creator>
  <cp:keywords>进度、质量、效率汇报</cp:keywords>
  <cp:lastModifiedBy>test</cp:lastModifiedBy>
  <cp:revision>44</cp:revision>
  <dcterms:created xsi:type="dcterms:W3CDTF">2014-03-20T05:52:21Z</dcterms:created>
  <dcterms:modified xsi:type="dcterms:W3CDTF">2016-08-22T06:09:24Z</dcterms:modified>
  <cp:category>汇报模板</cp:category>
  <cp:version>1.0</cp:version>
</cp:coreProperties>
</file>