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2" r:id="rId4"/>
    <p:sldId id="319" r:id="rId5"/>
    <p:sldId id="296" r:id="rId6"/>
    <p:sldId id="318" r:id="rId7"/>
    <p:sldId id="294" r:id="rId8"/>
    <p:sldId id="320" r:id="rId9"/>
    <p:sldId id="337" r:id="rId10"/>
    <p:sldId id="338" r:id="rId11"/>
    <p:sldId id="339" r:id="rId12"/>
    <p:sldId id="325" r:id="rId13"/>
    <p:sldId id="321" r:id="rId14"/>
    <p:sldId id="323" r:id="rId15"/>
    <p:sldId id="327" r:id="rId16"/>
    <p:sldId id="340" r:id="rId17"/>
    <p:sldId id="328" r:id="rId18"/>
    <p:sldId id="329" r:id="rId19"/>
    <p:sldId id="341" r:id="rId20"/>
    <p:sldId id="330" r:id="rId21"/>
    <p:sldId id="331" r:id="rId22"/>
    <p:sldId id="332" r:id="rId23"/>
    <p:sldId id="342" r:id="rId24"/>
    <p:sldId id="343" r:id="rId25"/>
    <p:sldId id="344" r:id="rId26"/>
    <p:sldId id="333" r:id="rId27"/>
    <p:sldId id="334" r:id="rId28"/>
    <p:sldId id="345" r:id="rId29"/>
    <p:sldId id="335" r:id="rId30"/>
    <p:sldId id="336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2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1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5/13/2018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5/13/2018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5BEA-E357-2043-B42B-E662339874B9}" type="datetime1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CFE-BEF4-9F4E-9E4D-A74D5D816EF8}" type="datetime1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12F7-A36F-AD46-A22B-3D0995FDA97E}" type="datetime1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6A39-706D-E149-A76D-165C0B8683F7}" type="datetime1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9C1-0F9C-934E-8728-8CCEB0E87B23}" type="datetime1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457200" y="6209920"/>
            <a:ext cx="4646428" cy="648080"/>
          </a:xfrm>
          <a:prstGeom prst="roundRect">
            <a:avLst>
              <a:gd name="adj" fmla="val 204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6209920"/>
            <a:ext cx="4646613" cy="64808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5C8-2232-3048-81F0-4464AB12FCF0}" type="datetime1">
              <a:rPr lang="en-AU" smtClean="0"/>
              <a:t>13/05/2018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A85-DE06-BB4B-B731-A4B083A6E3C7}" type="datetime1">
              <a:rPr lang="en-AU" smtClean="0"/>
              <a:t>13/05/2018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F186-E0A3-2141-85F9-43FF7B221CDB}" type="datetime1">
              <a:rPr lang="en-AU" smtClean="0"/>
              <a:t>13/05/2018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3F3B2C-18EB-9E44-AF11-4B66A2B1D20F}" type="datetime1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10, Class 1</a:t>
            </a:r>
          </a:p>
          <a:p>
            <a:r>
              <a:rPr lang="en-AU" dirty="0" smtClean="0"/>
              <a:t>AWS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600200"/>
            <a:ext cx="7553325" cy="47910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60893" y="1505808"/>
            <a:ext cx="2227155" cy="67607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9" y="1617507"/>
            <a:ext cx="2619375" cy="27908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09637" y="3506945"/>
            <a:ext cx="2939313" cy="49468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7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 group </a:t>
            </a:r>
            <a:r>
              <a:rPr lang="en-AU" sz="2800" b="1" dirty="0" smtClean="0"/>
              <a:t>SIT113 Resources</a:t>
            </a:r>
            <a:r>
              <a:rPr lang="en-AU" sz="2800" dirty="0" smtClean="0"/>
              <a:t> contains </a:t>
            </a:r>
            <a:r>
              <a:rPr lang="en-AU" sz="2800" b="1" dirty="0" smtClean="0"/>
              <a:t>two VPCs</a:t>
            </a:r>
            <a:r>
              <a:rPr lang="en-AU" sz="2800" dirty="0" smtClean="0"/>
              <a:t> with the </a:t>
            </a:r>
            <a:r>
              <a:rPr lang="en-AU" sz="2800" b="1" dirty="0" smtClean="0"/>
              <a:t>SIT113</a:t>
            </a:r>
            <a:r>
              <a:rPr lang="en-AU" sz="2800" dirty="0" smtClean="0"/>
              <a:t> tag.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3050"/>
            <a:ext cx="8229600" cy="32457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9400" y="3099539"/>
            <a:ext cx="2459479" cy="49468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4001631" y="4535787"/>
            <a:ext cx="1638677" cy="108641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771891" y="3099538"/>
            <a:ext cx="786121" cy="49468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ular Callout 9"/>
          <p:cNvSpPr/>
          <p:nvPr/>
        </p:nvSpPr>
        <p:spPr>
          <a:xfrm>
            <a:off x="1593409" y="5748949"/>
            <a:ext cx="2190939" cy="906373"/>
          </a:xfrm>
          <a:prstGeom prst="wedgeRoundRectCallout">
            <a:avLst>
              <a:gd name="adj1" fmla="val -48519"/>
              <a:gd name="adj2" fmla="val -105634"/>
              <a:gd name="adj3" fmla="val 16667"/>
            </a:avLst>
          </a:prstGeom>
          <a:solidFill>
            <a:schemeClr val="accent1">
              <a:alpha val="20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These links provide access to the resources.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7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96275" cy="4525963"/>
          </a:xfrm>
        </p:spPr>
        <p:txBody>
          <a:bodyPr/>
          <a:lstStyle/>
          <a:p>
            <a:r>
              <a:rPr lang="en-US" dirty="0" smtClean="0"/>
              <a:t>For a virtual machine (VM):</a:t>
            </a:r>
          </a:p>
          <a:p>
            <a:pPr lvl="1"/>
            <a:r>
              <a:rPr lang="en-US" sz="2800" dirty="0" smtClean="0"/>
              <a:t>choose one when </a:t>
            </a:r>
            <a:r>
              <a:rPr lang="en-US" sz="2800" dirty="0"/>
              <a:t>you need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more </a:t>
            </a:r>
            <a:r>
              <a:rPr lang="en-US" sz="2800" b="1" u="sng" dirty="0"/>
              <a:t>control of the infrastructure</a:t>
            </a:r>
          </a:p>
          <a:p>
            <a:pPr lvl="1"/>
            <a:r>
              <a:rPr lang="en-US" sz="2800" dirty="0" smtClean="0"/>
              <a:t>you </a:t>
            </a:r>
            <a:r>
              <a:rPr lang="en-US" sz="2800" b="1" u="sng" dirty="0"/>
              <a:t>don’t </a:t>
            </a:r>
            <a:r>
              <a:rPr lang="en-US" sz="2800" b="1" u="sng" dirty="0" smtClean="0"/>
              <a:t>buy </a:t>
            </a:r>
            <a:r>
              <a:rPr lang="en-US" sz="2800" b="1" u="sng" dirty="0"/>
              <a:t>and maintain</a:t>
            </a:r>
            <a:r>
              <a:rPr lang="en-US" sz="2800" dirty="0"/>
              <a:t> the physical hardware</a:t>
            </a:r>
          </a:p>
          <a:p>
            <a:pPr lvl="1"/>
            <a:r>
              <a:rPr lang="en-US" sz="2800" dirty="0" smtClean="0"/>
              <a:t>you </a:t>
            </a:r>
            <a:r>
              <a:rPr lang="en-US" sz="2800" dirty="0"/>
              <a:t>still need to </a:t>
            </a:r>
            <a:r>
              <a:rPr lang="en-US" sz="2800" b="1" u="sng" dirty="0" smtClean="0"/>
              <a:t>manage software</a:t>
            </a:r>
            <a:r>
              <a:rPr lang="en-US" sz="2800" dirty="0" smtClean="0"/>
              <a:t> </a:t>
            </a:r>
            <a:r>
              <a:rPr lang="en-US" sz="2800" dirty="0" smtClean="0"/>
              <a:t>such as configuring, patching, installing</a:t>
            </a:r>
            <a:endParaRPr lang="en-US" sz="2800" b="1" u="sng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b="1" u="sng" dirty="0" smtClean="0"/>
              <a:t>snapshot</a:t>
            </a:r>
            <a:r>
              <a:rPr lang="en-US" sz="2800" dirty="0" smtClean="0"/>
              <a:t> of that VM can be created,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i.e</a:t>
            </a:r>
            <a:r>
              <a:rPr lang="en-US" sz="2800" dirty="0" smtClean="0"/>
              <a:t>., a backup of the VM can be created, and later used to resume that VM from that snapshot time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7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Machines - Creation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4513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4869" y="1417638"/>
            <a:ext cx="1309689" cy="82762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332798" y="3035561"/>
            <a:ext cx="1922331" cy="27800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</a:t>
            </a:r>
            <a:r>
              <a:rPr lang="en-GB" dirty="0" smtClean="0"/>
              <a:t>Machines - </a:t>
            </a:r>
            <a:r>
              <a:rPr lang="en-GB" dirty="0"/>
              <a:t>Creation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600200"/>
            <a:ext cx="7029450" cy="49244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34558" y="5827446"/>
            <a:ext cx="2556567" cy="82762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4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</a:t>
            </a:r>
            <a:r>
              <a:rPr lang="en-GB" dirty="0" smtClean="0"/>
              <a:t>Creation – </a:t>
            </a:r>
            <a:r>
              <a:rPr lang="en-GB" dirty="0" smtClean="0"/>
              <a:t>Choose AMI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6" y="1591659"/>
            <a:ext cx="7137319" cy="460983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09469" y="1859838"/>
            <a:ext cx="7601200" cy="51217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854475" y="4176017"/>
            <a:ext cx="1961153" cy="51217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5985657" y="2761841"/>
            <a:ext cx="1961153" cy="51217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2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</a:t>
            </a:r>
            <a:r>
              <a:rPr lang="en-GB" dirty="0" smtClean="0"/>
              <a:t>Creation – </a:t>
            </a:r>
            <a:r>
              <a:rPr lang="en-GB" dirty="0" smtClean="0"/>
              <a:t>Choose AMI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2901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04114" y="2580377"/>
            <a:ext cx="6351823" cy="110064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ular Callout 10"/>
          <p:cNvSpPr/>
          <p:nvPr/>
        </p:nvSpPr>
        <p:spPr>
          <a:xfrm>
            <a:off x="83480" y="4057679"/>
            <a:ext cx="2514866" cy="845239"/>
          </a:xfrm>
          <a:prstGeom prst="wedgeRoundRectCallout">
            <a:avLst>
              <a:gd name="adj1" fmla="val 43384"/>
              <a:gd name="adj2" fmla="val -143229"/>
              <a:gd name="adj3" fmla="val 16667"/>
            </a:avLst>
          </a:prstGeom>
          <a:solidFill>
            <a:schemeClr val="accent1">
              <a:alpha val="20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Scrolling down to select Windows Server 2016.</a:t>
            </a:r>
          </a:p>
        </p:txBody>
      </p:sp>
    </p:spTree>
    <p:extLst>
      <p:ext uri="{BB962C8B-B14F-4D97-AF65-F5344CB8AC3E}">
        <p14:creationId xmlns:p14="http://schemas.microsoft.com/office/powerpoint/2010/main" val="291993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VM Creation - </a:t>
            </a:r>
            <a:r>
              <a:rPr lang="en-AU" dirty="0"/>
              <a:t>Choose </a:t>
            </a:r>
            <a:r>
              <a:rPr lang="en-AU" dirty="0" smtClean="0"/>
              <a:t>Instance </a:t>
            </a:r>
            <a:r>
              <a:rPr lang="en-AU" dirty="0"/>
              <a:t>Type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00200"/>
            <a:ext cx="8229600" cy="468400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8258" y="4925368"/>
            <a:ext cx="8635496" cy="6286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8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</a:t>
            </a:r>
            <a:r>
              <a:rPr lang="en-GB" dirty="0" smtClean="0"/>
              <a:t>Creation – </a:t>
            </a:r>
            <a:r>
              <a:rPr lang="en-AU" dirty="0"/>
              <a:t>Configure Instance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1" cy="51587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89070" y="2951430"/>
            <a:ext cx="2596102" cy="57036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5070674" y="2951430"/>
            <a:ext cx="2596102" cy="57036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989070" y="3782840"/>
            <a:ext cx="3854534" cy="57036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6645244" y="3782840"/>
            <a:ext cx="1584356" cy="57036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</a:t>
            </a:r>
            <a:r>
              <a:rPr lang="en-GB" dirty="0" smtClean="0"/>
              <a:t>Creation – </a:t>
            </a:r>
            <a:r>
              <a:rPr lang="en-AU" dirty="0"/>
              <a:t>Add Storage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7784"/>
            <a:ext cx="8605837" cy="449912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23445" y="3078178"/>
            <a:ext cx="2046083" cy="128599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625422" y="4952246"/>
            <a:ext cx="4833818" cy="32592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ular Callout 13"/>
          <p:cNvSpPr/>
          <p:nvPr/>
        </p:nvSpPr>
        <p:spPr>
          <a:xfrm>
            <a:off x="4799803" y="4508113"/>
            <a:ext cx="827659" cy="444133"/>
          </a:xfrm>
          <a:prstGeom prst="wedgeRoundRectCallout">
            <a:avLst>
              <a:gd name="adj1" fmla="val -42270"/>
              <a:gd name="adj2" fmla="val -125019"/>
              <a:gd name="adj3" fmla="val 16667"/>
            </a:avLst>
          </a:prstGeom>
          <a:solidFill>
            <a:schemeClr val="accent1">
              <a:alpha val="20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SSD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AWS </a:t>
            </a:r>
            <a:r>
              <a:rPr lang="en-GB" dirty="0">
                <a:hlinkClick r:id="rId2"/>
              </a:rPr>
              <a:t>https://aws.amazon.com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  <a:p>
            <a:pPr lvl="1"/>
            <a:r>
              <a:rPr lang="en-GB" dirty="0" smtClean="0"/>
              <a:t>Accounts</a:t>
            </a:r>
          </a:p>
          <a:p>
            <a:pPr lvl="2"/>
            <a:r>
              <a:rPr lang="en-GB" dirty="0" smtClean="0"/>
              <a:t>Free</a:t>
            </a:r>
          </a:p>
          <a:p>
            <a:pPr lvl="2"/>
            <a:r>
              <a:rPr lang="en-GB" dirty="0" smtClean="0"/>
              <a:t>Plans</a:t>
            </a:r>
          </a:p>
          <a:p>
            <a:pPr lvl="1"/>
            <a:r>
              <a:rPr lang="en-GB" dirty="0" smtClean="0"/>
              <a:t>Console</a:t>
            </a:r>
          </a:p>
          <a:p>
            <a:pPr lvl="2"/>
            <a:r>
              <a:rPr lang="en-GB" dirty="0" smtClean="0"/>
              <a:t>Sign In</a:t>
            </a:r>
          </a:p>
          <a:p>
            <a:pPr lvl="1"/>
            <a:r>
              <a:rPr lang="en-GB" dirty="0" smtClean="0"/>
              <a:t>Services</a:t>
            </a:r>
            <a:endParaRPr lang="en-GB" dirty="0"/>
          </a:p>
          <a:p>
            <a:pPr lvl="1"/>
            <a:r>
              <a:rPr lang="en-GB" dirty="0" smtClean="0"/>
              <a:t>Resource </a:t>
            </a:r>
            <a:r>
              <a:rPr lang="en-GB" dirty="0"/>
              <a:t>Groups</a:t>
            </a:r>
            <a:endParaRPr lang="en-AU" dirty="0"/>
          </a:p>
          <a:p>
            <a:pPr lvl="1"/>
            <a:r>
              <a:rPr lang="en-GB" dirty="0"/>
              <a:t>Virtual Machines</a:t>
            </a:r>
          </a:p>
          <a:p>
            <a:pPr lvl="2"/>
            <a:r>
              <a:rPr lang="en-GB" dirty="0"/>
              <a:t>Creation</a:t>
            </a:r>
          </a:p>
          <a:p>
            <a:pPr lvl="2"/>
            <a:r>
              <a:rPr lang="en-GB" dirty="0"/>
              <a:t>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Creation – </a:t>
            </a:r>
            <a:r>
              <a:rPr lang="en-GB" dirty="0" smtClean="0"/>
              <a:t>Add Tags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9501"/>
            <a:ext cx="8251332" cy="32803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7266" y="3428144"/>
            <a:ext cx="2688896" cy="102616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3628914" y="3455671"/>
            <a:ext cx="2688896" cy="102616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ular Callout 10"/>
          <p:cNvSpPr/>
          <p:nvPr/>
        </p:nvSpPr>
        <p:spPr>
          <a:xfrm>
            <a:off x="5886755" y="5057298"/>
            <a:ext cx="2625504" cy="845239"/>
          </a:xfrm>
          <a:prstGeom prst="wedgeRoundRectCallout">
            <a:avLst>
              <a:gd name="adj1" fmla="val 489"/>
              <a:gd name="adj2" fmla="val -132517"/>
              <a:gd name="adj3" fmla="val 16667"/>
            </a:avLst>
          </a:prstGeom>
          <a:solidFill>
            <a:schemeClr val="accent1">
              <a:alpha val="20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Tags will be applied to all instances and volumes in this launch.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Creation </a:t>
            </a:r>
            <a:r>
              <a:rPr lang="en-GB" dirty="0" smtClean="0"/>
              <a:t>– </a:t>
            </a:r>
            <a:r>
              <a:rPr lang="en-AU" dirty="0" smtClean="0"/>
              <a:t>Security </a:t>
            </a:r>
            <a:r>
              <a:rPr lang="en-AU" dirty="0"/>
              <a:t>Group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98290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32911" y="3347880"/>
            <a:ext cx="2589291" cy="36404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3032910" y="3894483"/>
            <a:ext cx="2589291" cy="36404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342523" y="4410924"/>
            <a:ext cx="1314262" cy="92156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886944" y="5998298"/>
            <a:ext cx="4527027" cy="31042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0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Creation – </a:t>
            </a:r>
            <a:r>
              <a:rPr lang="en-AU" dirty="0" smtClean="0"/>
              <a:t>Review and Launch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22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97" y="1600200"/>
            <a:ext cx="7337809" cy="513724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1219" y="2571960"/>
            <a:ext cx="1760869" cy="38891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7305152" y="5938576"/>
            <a:ext cx="1162992" cy="91942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1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Creation – </a:t>
            </a:r>
            <a:r>
              <a:rPr lang="en-AU" dirty="0" smtClean="0"/>
              <a:t>Review and Launch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23</a:t>
            </a:fld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600200"/>
            <a:ext cx="6467475" cy="47339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95281" y="3691846"/>
            <a:ext cx="2052272" cy="32749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1595281" y="4171741"/>
            <a:ext cx="2052272" cy="32749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5938575" y="4231280"/>
            <a:ext cx="1794835" cy="69241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5938575" y="5698828"/>
            <a:ext cx="1794835" cy="69241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ular Callout 15"/>
          <p:cNvSpPr/>
          <p:nvPr/>
        </p:nvSpPr>
        <p:spPr>
          <a:xfrm>
            <a:off x="2469433" y="5622414"/>
            <a:ext cx="2625504" cy="845239"/>
          </a:xfrm>
          <a:prstGeom prst="wedgeRoundRectCallout">
            <a:avLst>
              <a:gd name="adj1" fmla="val 87269"/>
              <a:gd name="adj2" fmla="val 5151"/>
              <a:gd name="adj3" fmla="val 16667"/>
            </a:avLst>
          </a:prstGeom>
          <a:solidFill>
            <a:schemeClr val="accent1">
              <a:alpha val="60000"/>
            </a:schemeClr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 few minutes to complete this launch.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Creation – </a:t>
            </a:r>
            <a:r>
              <a:rPr lang="en-AU" dirty="0" smtClean="0"/>
              <a:t>Check Launch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1595281" y="4171741"/>
            <a:ext cx="2052272" cy="32749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82" y="1600200"/>
            <a:ext cx="6948435" cy="503869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33232" y="1406709"/>
            <a:ext cx="1705238" cy="113810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3435516" y="3361131"/>
            <a:ext cx="1990594" cy="39695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Creation – </a:t>
            </a:r>
            <a:r>
              <a:rPr lang="en-AU" dirty="0" smtClean="0"/>
              <a:t>Check Launch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6465"/>
            <a:ext cx="8229600" cy="491224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06246" y="4335488"/>
            <a:ext cx="6798705" cy="218321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0" y="3246634"/>
            <a:ext cx="2162438" cy="5114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6572250" y="2982618"/>
            <a:ext cx="2232702" cy="50031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1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- Login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26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91224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01115" y="1817654"/>
            <a:ext cx="1470885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4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- Login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27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6" y="1613526"/>
            <a:ext cx="7327447" cy="449930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30293" y="2713055"/>
            <a:ext cx="4445198" cy="67324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2930292" y="3568856"/>
            <a:ext cx="4445198" cy="116391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8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- Remote </a:t>
            </a:r>
            <a:r>
              <a:rPr lang="en-GB" dirty="0"/>
              <a:t>Desktop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- System </a:t>
            </a:r>
            <a:r>
              <a:rPr lang="en-GB" dirty="0"/>
              <a:t>Properties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https://aws.amazon.com/free/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</a:t>
            </a:r>
            <a:r>
              <a:rPr lang="en-GB" dirty="0"/>
              <a:t>– </a:t>
            </a:r>
            <a:r>
              <a:rPr lang="en-GB" dirty="0" smtClean="0"/>
              <a:t>Free Account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9301"/>
            <a:ext cx="8229600" cy="421319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376943" y="4779463"/>
            <a:ext cx="2544023" cy="71598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01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demonstration will show you:</a:t>
            </a:r>
          </a:p>
          <a:p>
            <a:pPr lvl="1"/>
            <a:r>
              <a:rPr lang="en-AU" sz="2800" dirty="0" smtClean="0"/>
              <a:t>how to create a VM on </a:t>
            </a:r>
            <a:r>
              <a:rPr lang="en-AU" sz="2800" dirty="0" smtClean="0"/>
              <a:t>AWS</a:t>
            </a:r>
            <a:endParaRPr lang="en-AU" sz="2800" dirty="0" smtClean="0"/>
          </a:p>
          <a:p>
            <a:pPr lvl="1"/>
            <a:r>
              <a:rPr lang="en-AU" sz="2800" dirty="0" smtClean="0"/>
              <a:t>how to remove that VM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- Demonstration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1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AWS </a:t>
            </a:r>
            <a:r>
              <a:rPr lang="en-GB" dirty="0">
                <a:hlinkClick r:id="rId2"/>
              </a:rPr>
              <a:t>https://aws.amazon.com/</a:t>
            </a:r>
            <a:endParaRPr lang="en-GB" dirty="0"/>
          </a:p>
          <a:p>
            <a:pPr lvl="1"/>
            <a:r>
              <a:rPr lang="en-GB" dirty="0"/>
              <a:t>Accounts</a:t>
            </a:r>
          </a:p>
          <a:p>
            <a:pPr lvl="2"/>
            <a:r>
              <a:rPr lang="en-GB" dirty="0"/>
              <a:t>Free</a:t>
            </a:r>
          </a:p>
          <a:p>
            <a:pPr lvl="2"/>
            <a:r>
              <a:rPr lang="en-GB" dirty="0"/>
              <a:t>Plans</a:t>
            </a:r>
          </a:p>
          <a:p>
            <a:pPr lvl="1"/>
            <a:r>
              <a:rPr lang="en-GB" dirty="0"/>
              <a:t>Console</a:t>
            </a:r>
          </a:p>
          <a:p>
            <a:pPr lvl="2"/>
            <a:r>
              <a:rPr lang="en-GB" dirty="0"/>
              <a:t>Sign In</a:t>
            </a:r>
          </a:p>
          <a:p>
            <a:pPr lvl="1"/>
            <a:r>
              <a:rPr lang="en-GB" dirty="0"/>
              <a:t>Services</a:t>
            </a:r>
          </a:p>
          <a:p>
            <a:pPr lvl="1"/>
            <a:r>
              <a:rPr lang="en-GB" dirty="0"/>
              <a:t>Resource Groups</a:t>
            </a:r>
            <a:endParaRPr lang="en-AU" dirty="0"/>
          </a:p>
          <a:p>
            <a:pPr lvl="1"/>
            <a:r>
              <a:rPr lang="en-GB" dirty="0"/>
              <a:t>Virtual Machines</a:t>
            </a:r>
          </a:p>
          <a:p>
            <a:pPr lvl="2"/>
            <a:r>
              <a:rPr lang="en-GB" dirty="0"/>
              <a:t>Creation</a:t>
            </a:r>
          </a:p>
          <a:p>
            <a:pPr lvl="2"/>
            <a:r>
              <a:rPr lang="en-GB" dirty="0"/>
              <a:t>Demonstration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4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– Plans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0" y="1647825"/>
            <a:ext cx="6692005" cy="451500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27151" y="3905326"/>
            <a:ext cx="2163779" cy="209712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6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https://aws.amazon.com/console/</a:t>
            </a:r>
          </a:p>
          <a:p>
            <a:r>
              <a:rPr lang="en-US" dirty="0" smtClean="0"/>
              <a:t>This is one place where you can login.</a:t>
            </a:r>
          </a:p>
          <a:p>
            <a:r>
              <a:rPr lang="en-US" dirty="0" smtClean="0"/>
              <a:t>After login, many services are available such as:</a:t>
            </a:r>
          </a:p>
          <a:p>
            <a:pPr lvl="1">
              <a:tabLst>
                <a:tab pos="3232150" algn="l"/>
              </a:tabLst>
            </a:pPr>
            <a:r>
              <a:rPr lang="en-US" dirty="0" smtClean="0"/>
              <a:t>compute:	EC2, Elastic Beanstalk, …</a:t>
            </a:r>
          </a:p>
          <a:p>
            <a:pPr lvl="1">
              <a:tabLst>
                <a:tab pos="3232150" algn="l"/>
              </a:tabLst>
            </a:pPr>
            <a:r>
              <a:rPr lang="en-US" dirty="0" smtClean="0"/>
              <a:t>storage:	S3, EFS, …</a:t>
            </a:r>
          </a:p>
          <a:p>
            <a:pPr lvl="1">
              <a:tabLst>
                <a:tab pos="3232150" algn="l"/>
              </a:tabLst>
            </a:pPr>
            <a:r>
              <a:rPr lang="en-US" dirty="0" smtClean="0"/>
              <a:t>database:	RDS, </a:t>
            </a:r>
            <a:r>
              <a:rPr lang="en-US" dirty="0" err="1" smtClean="0"/>
              <a:t>DynamoDB</a:t>
            </a:r>
            <a:r>
              <a:rPr lang="en-US" dirty="0" smtClean="0"/>
              <a:t>, …</a:t>
            </a:r>
          </a:p>
          <a:p>
            <a:pPr lvl="1">
              <a:tabLst>
                <a:tab pos="3232150" algn="l"/>
              </a:tabLst>
            </a:pPr>
            <a:r>
              <a:rPr lang="en-US" dirty="0" smtClean="0"/>
              <a:t>networking:	VPC, Route 53, …</a:t>
            </a:r>
          </a:p>
          <a:p>
            <a:pPr lvl="1">
              <a:tabLst>
                <a:tab pos="3232150" algn="l"/>
              </a:tabLst>
            </a:pPr>
            <a:r>
              <a:rPr lang="en-US" dirty="0" smtClean="0"/>
              <a:t>developer tools:	Cloud9, </a:t>
            </a:r>
            <a:r>
              <a:rPr lang="en-US" dirty="0" err="1" smtClean="0"/>
              <a:t>CloudStar</a:t>
            </a:r>
            <a:r>
              <a:rPr lang="en-US" dirty="0" smtClean="0"/>
              <a:t>, …</a:t>
            </a:r>
          </a:p>
          <a:p>
            <a:pPr lvl="1">
              <a:tabLst>
                <a:tab pos="3232150" algn="l"/>
              </a:tabLst>
            </a:pPr>
            <a:r>
              <a:rPr lang="en-US" dirty="0" smtClean="0"/>
              <a:t>and many more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– </a:t>
            </a:r>
            <a:r>
              <a:rPr lang="en-GB" dirty="0" smtClean="0"/>
              <a:t>Management Console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https://aws.amazon.com/console/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</a:t>
            </a:r>
            <a:r>
              <a:rPr lang="en-GB" dirty="0"/>
              <a:t>– </a:t>
            </a:r>
            <a:r>
              <a:rPr lang="en-GB" dirty="0" smtClean="0"/>
              <a:t>Sign In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5" y="2135343"/>
            <a:ext cx="7285210" cy="418822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180332" y="1742701"/>
            <a:ext cx="2506468" cy="124494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4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 – Services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6549"/>
            <a:ext cx="8229600" cy="52972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62552" y="1068837"/>
            <a:ext cx="1376126" cy="76901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6182008" y="1100599"/>
            <a:ext cx="2699439" cy="76901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288958" y="2900729"/>
            <a:ext cx="5641062" cy="378898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 group is used  to:</a:t>
            </a:r>
          </a:p>
          <a:p>
            <a:pPr lvl="1"/>
            <a:r>
              <a:rPr lang="en-US" sz="2800" dirty="0" smtClean="0"/>
              <a:t>group resources </a:t>
            </a:r>
            <a:r>
              <a:rPr lang="en-US" sz="2800" dirty="0"/>
              <a:t>that are </a:t>
            </a:r>
            <a:r>
              <a:rPr lang="en-US" sz="2800" b="1" u="sng" dirty="0"/>
              <a:t>related </a:t>
            </a:r>
            <a:r>
              <a:rPr lang="en-US" sz="2800" b="1" u="sng" dirty="0" smtClean="0"/>
              <a:t>in same manner </a:t>
            </a:r>
            <a:r>
              <a:rPr lang="en-US" sz="2800" dirty="0" smtClean="0"/>
              <a:t>based on </a:t>
            </a:r>
            <a:r>
              <a:rPr lang="en-US" sz="2800" b="1" u="sng" dirty="0" smtClean="0"/>
              <a:t>one or more </a:t>
            </a:r>
            <a:r>
              <a:rPr lang="en-US" sz="2800" b="1" u="sng" dirty="0" smtClean="0"/>
              <a:t>tags</a:t>
            </a:r>
            <a:endParaRPr lang="en-US" sz="2800" b="1" u="sng" dirty="0"/>
          </a:p>
          <a:p>
            <a:r>
              <a:rPr lang="en-AU" dirty="0" smtClean="0"/>
              <a:t>You can:</a:t>
            </a:r>
          </a:p>
          <a:p>
            <a:pPr lvl="1"/>
            <a:r>
              <a:rPr lang="en-AU" sz="2800" dirty="0" smtClean="0"/>
              <a:t>find </a:t>
            </a:r>
            <a:r>
              <a:rPr lang="en-AU" sz="2800" dirty="0"/>
              <a:t>your tagged AWS </a:t>
            </a:r>
            <a:r>
              <a:rPr lang="en-AU" sz="2800" dirty="0" smtClean="0"/>
              <a:t>resources</a:t>
            </a:r>
          </a:p>
          <a:p>
            <a:pPr lvl="1"/>
            <a:r>
              <a:rPr lang="en-AU" sz="2800" dirty="0" smtClean="0"/>
              <a:t>create logical </a:t>
            </a:r>
            <a:r>
              <a:rPr lang="en-AU" sz="2800" dirty="0"/>
              <a:t>groups of </a:t>
            </a:r>
            <a:r>
              <a:rPr lang="en-AU" sz="2800" dirty="0" smtClean="0"/>
              <a:t>resources</a:t>
            </a:r>
          </a:p>
          <a:p>
            <a:pPr lvl="1"/>
            <a:r>
              <a:rPr lang="en-AU" sz="2800" dirty="0" smtClean="0"/>
              <a:t>manage </a:t>
            </a:r>
            <a:r>
              <a:rPr lang="en-AU" sz="2800" dirty="0"/>
              <a:t>logical groups of </a:t>
            </a:r>
            <a:r>
              <a:rPr lang="en-AU" sz="2800" dirty="0" smtClean="0"/>
              <a:t>resources</a:t>
            </a:r>
            <a:endParaRPr lang="en-US" sz="2800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5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</a:t>
            </a:r>
            <a:r>
              <a:rPr lang="en-AU" sz="2800" dirty="0" err="1" smtClean="0"/>
              <a:t>ou</a:t>
            </a:r>
            <a:r>
              <a:rPr lang="en-AU" sz="2800" dirty="0" smtClean="0"/>
              <a:t> might have many VMs, S3 buckets, and other AWS resources used for several projects.</a:t>
            </a:r>
          </a:p>
          <a:p>
            <a:r>
              <a:rPr lang="en-AU" sz="2800" dirty="0" smtClean="0"/>
              <a:t>If you tag all resources for a particular project with a unique tag, say </a:t>
            </a:r>
            <a:r>
              <a:rPr lang="en-AU" sz="2800" i="1" dirty="0" smtClean="0"/>
              <a:t>Project XYZ</a:t>
            </a:r>
            <a:r>
              <a:rPr lang="en-AU" sz="2800" dirty="0" smtClean="0"/>
              <a:t>, you can find all of those resources with that tag, and then manage those (maybe that project has terminated, and all resources need to be deleted)</a:t>
            </a:r>
          </a:p>
          <a:p>
            <a:r>
              <a:rPr lang="en-AU" dirty="0" smtClean="0"/>
              <a:t>For example, I have a resource group (SIT113 Resources) which I can use to group two VPCs with the tag of SIT113.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7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11103</TotalTime>
  <Words>611</Words>
  <Application>Microsoft Office PowerPoint</Application>
  <PresentationFormat>On-screen Show (4:3)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Cloud Computing Unit</vt:lpstr>
      <vt:lpstr>SIT113 Cloud Computing and Virtualisation</vt:lpstr>
      <vt:lpstr>Outline</vt:lpstr>
      <vt:lpstr>Accounts – Free Account</vt:lpstr>
      <vt:lpstr>Accounts – Plans</vt:lpstr>
      <vt:lpstr>AWS – Management Console</vt:lpstr>
      <vt:lpstr>Accounts – Sign In</vt:lpstr>
      <vt:lpstr>AWS – Services</vt:lpstr>
      <vt:lpstr>Resource Groups</vt:lpstr>
      <vt:lpstr>Resource Groups</vt:lpstr>
      <vt:lpstr>Resource Groups</vt:lpstr>
      <vt:lpstr>Resource Groups</vt:lpstr>
      <vt:lpstr>Virtual Machines</vt:lpstr>
      <vt:lpstr>Virtual Machines - Creation</vt:lpstr>
      <vt:lpstr>Virtual Machines - Creation</vt:lpstr>
      <vt:lpstr>VM Creation – Choose AMI</vt:lpstr>
      <vt:lpstr>VM Creation – Choose AMI</vt:lpstr>
      <vt:lpstr>VM Creation - Choose Instance Type</vt:lpstr>
      <vt:lpstr>VM Creation – Configure Instance</vt:lpstr>
      <vt:lpstr>VM Creation – Add Storage</vt:lpstr>
      <vt:lpstr>VM Creation – Add Tags</vt:lpstr>
      <vt:lpstr>VM Creation – Security Group</vt:lpstr>
      <vt:lpstr>VM Creation – Review and Launch</vt:lpstr>
      <vt:lpstr>VM Creation – Review and Launch</vt:lpstr>
      <vt:lpstr>VM Creation – Check Launch</vt:lpstr>
      <vt:lpstr>VM Creation – Check Launch</vt:lpstr>
      <vt:lpstr>VM - Login</vt:lpstr>
      <vt:lpstr>VM - Login</vt:lpstr>
      <vt:lpstr>VM - Remote Desktop</vt:lpstr>
      <vt:lpstr>VM - System Properties</vt:lpstr>
      <vt:lpstr>VM - Demonstration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255</cp:revision>
  <dcterms:created xsi:type="dcterms:W3CDTF">2015-02-02T02:30:31Z</dcterms:created>
  <dcterms:modified xsi:type="dcterms:W3CDTF">2018-05-13T03:14:02Z</dcterms:modified>
</cp:coreProperties>
</file>