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0" r:id="rId4"/>
    <p:sldId id="29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258" r:id="rId13"/>
    <p:sldId id="260" r:id="rId14"/>
    <p:sldId id="272" r:id="rId15"/>
    <p:sldId id="278" r:id="rId16"/>
    <p:sldId id="280" r:id="rId17"/>
    <p:sldId id="282" r:id="rId18"/>
    <p:sldId id="281" r:id="rId19"/>
    <p:sldId id="309" r:id="rId20"/>
    <p:sldId id="364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8" r:id="rId33"/>
    <p:sldId id="359" r:id="rId34"/>
    <p:sldId id="360" r:id="rId35"/>
    <p:sldId id="361" r:id="rId36"/>
    <p:sldId id="362" r:id="rId37"/>
    <p:sldId id="363" r:id="rId38"/>
    <p:sldId id="290" r:id="rId3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4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4/20/2018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4/20/2018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016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99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14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94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95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78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79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39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93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042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18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296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48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98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99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4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87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13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12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90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A311-8A1B-9F45-AAD0-7044867E07D6}" type="datetime1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2A81-3A96-9C40-91F2-0B33367A0609}" type="datetime1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3907-E4CB-4747-A5E1-7E73B5F1A7DE}" type="datetime1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30E-A0F3-CD43-BFED-AC628B97804E}" type="datetime1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r>
              <a:rPr lang="en-AU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1_Title and Content</a:t>
            </a:r>
            <a:endParaRPr lang="en-AU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 userDrawn="1"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457200" y="6209920"/>
            <a:ext cx="4646428" cy="648080"/>
          </a:xfrm>
          <a:prstGeom prst="roundRect">
            <a:avLst>
              <a:gd name="adj" fmla="val 204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209920"/>
            <a:ext cx="4646613" cy="64808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ABEE-712C-2943-9A58-0675E54D62CD}" type="datetime1">
              <a:rPr lang="en-AU" smtClean="0"/>
              <a:t>20/04/2018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9D5B-1955-2842-B0F0-897B7D260EBF}" type="datetime1">
              <a:rPr lang="en-AU" smtClean="0"/>
              <a:t>20/04/2018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438D-2F4E-5C41-9E7A-18DD5E9E69AE}" type="datetime1">
              <a:rPr lang="en-AU" smtClean="0"/>
              <a:t>20/04/2018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7A8B763-51EE-A741-91D5-03E21E85CE7A}" type="datetime1">
              <a:rPr lang="en-AU" smtClean="0"/>
              <a:pPr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lesforce.com/au/" TargetMode="External"/><Relationship Id="rId3" Type="http://schemas.openxmlformats.org/officeDocument/2006/relationships/hyperlink" Target="http://azure.microsoft.com" TargetMode="External"/><Relationship Id="rId7" Type="http://schemas.openxmlformats.org/officeDocument/2006/relationships/hyperlink" Target="https://cloud.orac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cloud-computing/au/en" TargetMode="External"/><Relationship Id="rId5" Type="http://schemas.openxmlformats.org/officeDocument/2006/relationships/hyperlink" Target="http://cloud.google.com" TargetMode="External"/><Relationship Id="rId4" Type="http://schemas.openxmlformats.org/officeDocument/2006/relationships/hyperlink" Target="http://aws.amazon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SIT113</a:t>
            </a:r>
            <a:br>
              <a:rPr lang="en-AU" dirty="0" smtClean="0"/>
            </a:br>
            <a:r>
              <a:rPr lang="en-AU" dirty="0" smtClean="0"/>
              <a:t>Cloud Computing and Virtualisation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2, Class 1</a:t>
            </a:r>
          </a:p>
          <a:p>
            <a:r>
              <a:rPr lang="en-AU" smtClean="0"/>
              <a:t>Cloud Basics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2005: </a:t>
            </a:r>
            <a:r>
              <a:rPr lang="en-AU" sz="2800" b="1" u="sng" dirty="0"/>
              <a:t>Apache Hadoop</a:t>
            </a:r>
            <a:r>
              <a:rPr lang="en-AU" sz="2800" dirty="0"/>
              <a:t> </a:t>
            </a:r>
            <a:r>
              <a:rPr lang="en-AU" sz="2800" dirty="0" smtClean="0"/>
              <a:t>released; </a:t>
            </a:r>
            <a:br>
              <a:rPr lang="en-AU" sz="2800" dirty="0" smtClean="0"/>
            </a:br>
            <a:r>
              <a:rPr lang="en-AU" sz="2800" dirty="0" smtClean="0"/>
              <a:t>	Google acquires Android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2006: Google Apps launched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2006: </a:t>
            </a:r>
            <a:r>
              <a:rPr lang="en-AU" sz="2800" dirty="0"/>
              <a:t>Amazon Elastic Compute Cloud </a:t>
            </a:r>
            <a:r>
              <a:rPr lang="en-AU" sz="2800" dirty="0" smtClean="0"/>
              <a:t>(</a:t>
            </a:r>
            <a:r>
              <a:rPr lang="en-AU" sz="2800" b="1" u="sng" dirty="0" smtClean="0"/>
              <a:t>EC2</a:t>
            </a:r>
            <a:r>
              <a:rPr lang="en-AU" sz="2800" dirty="0"/>
              <a:t>)</a:t>
            </a:r>
            <a:endParaRPr lang="en-AU" sz="2800" dirty="0" smtClean="0"/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2007: </a:t>
            </a:r>
            <a:r>
              <a:rPr lang="en-AU" sz="2800" b="1" u="sng" dirty="0"/>
              <a:t>MongoDB</a:t>
            </a:r>
            <a:r>
              <a:rPr lang="en-AU" sz="2800" dirty="0" smtClean="0"/>
              <a:t> (</a:t>
            </a:r>
            <a:r>
              <a:rPr lang="en-AU" sz="2800" dirty="0"/>
              <a:t>NoSQL, document </a:t>
            </a:r>
            <a:r>
              <a:rPr lang="en-AU" sz="2800" dirty="0" smtClean="0"/>
              <a:t>DB), </a:t>
            </a:r>
            <a:br>
              <a:rPr lang="en-AU" sz="2800" dirty="0" smtClean="0"/>
            </a:br>
            <a:r>
              <a:rPr lang="en-AU" sz="2800" dirty="0" smtClean="0"/>
              <a:t>	</a:t>
            </a:r>
            <a:r>
              <a:rPr lang="en-AU" sz="2800" b="1" u="sng" dirty="0" smtClean="0"/>
              <a:t>Apple iPhone</a:t>
            </a:r>
            <a:endParaRPr lang="en-AU" sz="2800" dirty="0" smtClean="0"/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2008: HTC Dream released (</a:t>
            </a:r>
            <a:r>
              <a:rPr lang="en-AU" sz="2800" b="1" u="sng" dirty="0"/>
              <a:t>first Android phone</a:t>
            </a:r>
            <a:r>
              <a:rPr lang="en-AU" sz="2800" dirty="0" smtClean="0"/>
              <a:t>),</a:t>
            </a:r>
            <a:br>
              <a:rPr lang="en-AU" sz="2800" dirty="0" smtClean="0"/>
            </a:br>
            <a:r>
              <a:rPr lang="en-AU" sz="2800" dirty="0" smtClean="0"/>
              <a:t>	Google App Engine launched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3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2010: Windows Azure launched</a:t>
            </a:r>
            <a:br>
              <a:rPr lang="en-AU" sz="2800" dirty="0" smtClean="0"/>
            </a:br>
            <a:r>
              <a:rPr lang="en-AU" sz="2800" dirty="0" smtClean="0"/>
              <a:t>	(now </a:t>
            </a:r>
            <a:r>
              <a:rPr lang="en-AU" sz="2800" b="1" u="sng" dirty="0"/>
              <a:t>Microsoft Azure</a:t>
            </a:r>
            <a:r>
              <a:rPr lang="en-AU" sz="2800" dirty="0" smtClean="0"/>
              <a:t>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2012: </a:t>
            </a:r>
            <a:r>
              <a:rPr lang="en-AU" sz="2800" b="1" u="sng" dirty="0" smtClean="0"/>
              <a:t>Google Compute Engine</a:t>
            </a:r>
            <a:r>
              <a:rPr lang="en-AU" sz="2800" dirty="0" smtClean="0"/>
              <a:t> (preview)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2013: </a:t>
            </a:r>
            <a:r>
              <a:rPr lang="en-AU" sz="2800" b="1" u="sng" dirty="0"/>
              <a:t>Docker</a:t>
            </a:r>
            <a:r>
              <a:rPr lang="en-AU" sz="2800" dirty="0" smtClean="0"/>
              <a:t> released</a:t>
            </a:r>
            <a:br>
              <a:rPr lang="en-AU" sz="2800" dirty="0" smtClean="0"/>
            </a:br>
            <a:r>
              <a:rPr lang="en-AU" sz="2800" dirty="0" smtClean="0"/>
              <a:t>	(automated application deployment)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Cloud Computing?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Cloud computing appears to be a very difficult concept to define, including:</a:t>
            </a:r>
          </a:p>
          <a:p>
            <a:pPr lvl="1"/>
            <a:r>
              <a:rPr lang="en-AU" sz="2800" dirty="0" smtClean="0"/>
              <a:t>Basic web sites, </a:t>
            </a:r>
            <a:r>
              <a:rPr lang="en-AU" sz="2800" dirty="0" err="1" smtClean="0"/>
              <a:t>e.g</a:t>
            </a:r>
            <a:r>
              <a:rPr lang="en-AU" sz="2800" dirty="0" smtClean="0"/>
              <a:t>, </a:t>
            </a:r>
            <a:r>
              <a:rPr lang="en-AU" sz="2800" dirty="0" err="1" smtClean="0"/>
              <a:t>CloudDeakin</a:t>
            </a:r>
            <a:endParaRPr lang="en-AU" sz="2800" dirty="0"/>
          </a:p>
          <a:p>
            <a:pPr lvl="1"/>
            <a:r>
              <a:rPr lang="en-AU" sz="2800" dirty="0" smtClean="0"/>
              <a:t>PC applications, e.g., Office 365, </a:t>
            </a:r>
            <a:br>
              <a:rPr lang="en-AU" sz="2800" dirty="0" smtClean="0"/>
            </a:br>
            <a:r>
              <a:rPr lang="en-AU" sz="2800" dirty="0" smtClean="0"/>
              <a:t>								Adobe Creative Cloud</a:t>
            </a:r>
          </a:p>
          <a:p>
            <a:pPr lvl="1"/>
            <a:r>
              <a:rPr lang="en-AU" sz="2800" dirty="0" smtClean="0"/>
              <a:t>Web applications, e.g., Google Apps (Gmail, etc.)</a:t>
            </a:r>
          </a:p>
          <a:p>
            <a:pPr lvl="1"/>
            <a:r>
              <a:rPr lang="en-AU" sz="2800" dirty="0" smtClean="0"/>
              <a:t>Internet services, e.g., Skype</a:t>
            </a:r>
          </a:p>
          <a:p>
            <a:pPr lvl="1"/>
            <a:r>
              <a:rPr lang="en-AU" sz="2800" dirty="0" smtClean="0"/>
              <a:t>Storage on the Internet, e.g., </a:t>
            </a:r>
            <a:r>
              <a:rPr lang="en-AU" sz="2800" dirty="0" err="1" smtClean="0"/>
              <a:t>DropBox</a:t>
            </a:r>
            <a:endParaRPr lang="en-AU" sz="2800" dirty="0" smtClean="0"/>
          </a:p>
          <a:p>
            <a:pPr lvl="1"/>
            <a:r>
              <a:rPr lang="en-AU" sz="2800" dirty="0" smtClean="0"/>
              <a:t>Computation services, e.g., Amazon EC2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Cloud Computing?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Cloud </a:t>
            </a:r>
            <a:r>
              <a:rPr lang="en-AU" b="1" u="sng" dirty="0"/>
              <a:t>computing delivers IT services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over the internet on a user-pays/pay-as-you-go basis</a:t>
            </a:r>
          </a:p>
          <a:p>
            <a:endParaRPr lang="en-AU" dirty="0"/>
          </a:p>
          <a:p>
            <a:r>
              <a:rPr lang="en-AU" b="1" u="sng" dirty="0" smtClean="0"/>
              <a:t>Using cloud services or technologies</a:t>
            </a:r>
            <a:r>
              <a:rPr lang="en-AU" dirty="0" smtClean="0"/>
              <a:t> is usually the basis for something being “</a:t>
            </a:r>
            <a:r>
              <a:rPr lang="en-AU" b="1" u="sng" dirty="0" smtClean="0"/>
              <a:t>cloud based</a:t>
            </a:r>
            <a:r>
              <a:rPr lang="en-AU" dirty="0" smtClean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Probably the commonly quoted definition is by the US National Institute of Standards and Technology (NIST):</a:t>
            </a:r>
          </a:p>
          <a:p>
            <a:pPr lvl="1"/>
            <a:r>
              <a:rPr lang="en-AU" b="1" i="1" u="sng" dirty="0" smtClean="0"/>
              <a:t>Cloud computing</a:t>
            </a:r>
            <a:r>
              <a:rPr lang="en-AU" i="1" dirty="0" smtClean="0"/>
              <a:t>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 </a:t>
            </a:r>
            <a:r>
              <a:rPr lang="en-AU" b="1" i="1" u="sng" dirty="0" smtClean="0"/>
              <a:t>This cloud model is composed of five essential characteristics, three service models, and four deployment models</a:t>
            </a:r>
            <a:r>
              <a:rPr lang="en-AU" i="1" dirty="0" smtClean="0"/>
              <a:t>.</a:t>
            </a:r>
            <a:endParaRPr lang="en-AU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Cloud Computing?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0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/>
              <a:t>IT Resource</a:t>
            </a:r>
            <a:r>
              <a:rPr lang="en-AU" dirty="0"/>
              <a:t>: </a:t>
            </a:r>
            <a:r>
              <a:rPr lang="en-AU" u="sng" dirty="0"/>
              <a:t>physical or virtual</a:t>
            </a:r>
            <a:r>
              <a:rPr lang="en-AU" dirty="0"/>
              <a:t> IT-related artefact</a:t>
            </a:r>
          </a:p>
          <a:p>
            <a:pPr lvl="1"/>
            <a:r>
              <a:rPr lang="en-AU" sz="2800" u="sng" dirty="0"/>
              <a:t>Software based</a:t>
            </a:r>
            <a:r>
              <a:rPr lang="en-AU" sz="2800" dirty="0"/>
              <a:t>, </a:t>
            </a:r>
            <a:br>
              <a:rPr lang="en-AU" sz="2800" dirty="0"/>
            </a:br>
            <a:r>
              <a:rPr lang="en-AU" sz="2800" dirty="0"/>
              <a:t>e.g., virtual server, custom software</a:t>
            </a:r>
          </a:p>
          <a:p>
            <a:pPr lvl="1"/>
            <a:r>
              <a:rPr lang="en-AU" sz="2800" u="sng" dirty="0"/>
              <a:t>Hardware based</a:t>
            </a:r>
            <a:r>
              <a:rPr lang="en-AU" sz="2800" dirty="0"/>
              <a:t>, </a:t>
            </a:r>
            <a:br>
              <a:rPr lang="en-AU" sz="2800" dirty="0"/>
            </a:br>
            <a:r>
              <a:rPr lang="en-AU" sz="2800" dirty="0"/>
              <a:t>e.g., physical server, network </a:t>
            </a:r>
            <a:r>
              <a:rPr lang="en-AU" sz="2800" dirty="0" smtClean="0"/>
              <a:t>device</a:t>
            </a:r>
          </a:p>
          <a:p>
            <a:endParaRPr lang="en-AU" sz="1600" dirty="0" smtClean="0"/>
          </a:p>
          <a:p>
            <a:r>
              <a:rPr lang="en-AU" b="1" u="sng" dirty="0" smtClean="0"/>
              <a:t>On-Premise</a:t>
            </a:r>
            <a:r>
              <a:rPr lang="en-AU" dirty="0"/>
              <a:t>: an IT resource hosted in a conventional environment located on the premises of the IT enterprise (</a:t>
            </a:r>
            <a:r>
              <a:rPr lang="en-AU" u="sng" dirty="0"/>
              <a:t>not cloud based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Concepts and Terminology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9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u="sng" dirty="0"/>
              <a:t>Cloud</a:t>
            </a:r>
            <a:r>
              <a:rPr lang="en-AU" dirty="0"/>
              <a:t>: environment for </a:t>
            </a:r>
            <a:r>
              <a:rPr lang="en-AU" u="sng" dirty="0"/>
              <a:t>remote provisioning</a:t>
            </a:r>
            <a:r>
              <a:rPr lang="en-AU" dirty="0"/>
              <a:t> of </a:t>
            </a:r>
            <a:r>
              <a:rPr lang="en-AU" u="sng" dirty="0"/>
              <a:t>scalable and measured</a:t>
            </a:r>
            <a:r>
              <a:rPr lang="en-AU" dirty="0"/>
              <a:t> IT </a:t>
            </a:r>
            <a:r>
              <a:rPr lang="en-AU" dirty="0" smtClean="0"/>
              <a:t>resources</a:t>
            </a:r>
          </a:p>
          <a:p>
            <a:endParaRPr lang="en-AU" sz="1600" dirty="0"/>
          </a:p>
          <a:p>
            <a:r>
              <a:rPr lang="en-AU" b="1" u="sng" dirty="0" smtClean="0"/>
              <a:t>Cloud </a:t>
            </a:r>
            <a:r>
              <a:rPr lang="en-AU" b="1" u="sng" dirty="0"/>
              <a:t>Provider</a:t>
            </a:r>
            <a:r>
              <a:rPr lang="en-AU" dirty="0" smtClean="0"/>
              <a:t>: the party that </a:t>
            </a:r>
            <a:r>
              <a:rPr lang="en-AU" u="sng" dirty="0" smtClean="0"/>
              <a:t>provides cloud-based</a:t>
            </a:r>
            <a:r>
              <a:rPr lang="en-AU" dirty="0" smtClean="0"/>
              <a:t> IT resources</a:t>
            </a:r>
          </a:p>
          <a:p>
            <a:endParaRPr lang="en-AU" sz="1600" dirty="0" smtClean="0"/>
          </a:p>
          <a:p>
            <a:r>
              <a:rPr lang="en-AU" b="1" u="sng" dirty="0"/>
              <a:t>Cloud Consumer</a:t>
            </a:r>
            <a:r>
              <a:rPr lang="en-AU" dirty="0" smtClean="0"/>
              <a:t>: the party that </a:t>
            </a:r>
            <a:r>
              <a:rPr lang="en-AU" u="sng" dirty="0" smtClean="0"/>
              <a:t>uses cloud-based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IT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Concepts and Terminology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6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/>
              <a:t>Cloud Service</a:t>
            </a:r>
            <a:r>
              <a:rPr lang="en-AU" dirty="0" smtClean="0"/>
              <a:t>: any </a:t>
            </a:r>
            <a:r>
              <a:rPr lang="en-AU" b="1" u="sng" dirty="0" smtClean="0"/>
              <a:t>IT resource</a:t>
            </a:r>
            <a:r>
              <a:rPr lang="en-AU" dirty="0" smtClean="0"/>
              <a:t> that is made </a:t>
            </a:r>
            <a:br>
              <a:rPr lang="en-AU" dirty="0" smtClean="0"/>
            </a:br>
            <a:r>
              <a:rPr lang="en-AU" dirty="0" smtClean="0"/>
              <a:t>remotely </a:t>
            </a:r>
            <a:r>
              <a:rPr lang="en-AU" b="1" u="sng" dirty="0" smtClean="0"/>
              <a:t>accessible</a:t>
            </a:r>
            <a:r>
              <a:rPr lang="en-AU" dirty="0" smtClean="0"/>
              <a:t> via a cloud</a:t>
            </a:r>
          </a:p>
          <a:p>
            <a:endParaRPr lang="en-AU" sz="1600" dirty="0" smtClean="0"/>
          </a:p>
          <a:p>
            <a:r>
              <a:rPr lang="en-AU" b="1" u="sng" dirty="0"/>
              <a:t>Cloud Service </a:t>
            </a:r>
            <a:r>
              <a:rPr lang="en-AU" b="1" u="sng" dirty="0" smtClean="0"/>
              <a:t>Consumer</a:t>
            </a:r>
            <a:r>
              <a:rPr lang="en-AU" dirty="0" smtClean="0"/>
              <a:t>: a temporary runtime </a:t>
            </a:r>
            <a:r>
              <a:rPr lang="en-AU" b="1" u="sng" dirty="0" smtClean="0"/>
              <a:t>role</a:t>
            </a:r>
            <a:r>
              <a:rPr lang="en-AU" dirty="0" smtClean="0"/>
              <a:t> assumed by a </a:t>
            </a:r>
            <a:r>
              <a:rPr lang="en-AU" b="1" u="sng" dirty="0" smtClean="0"/>
              <a:t>software program when it accesses a cloud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Concepts and Terminology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3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/>
              <a:t>Scaling</a:t>
            </a:r>
            <a:r>
              <a:rPr lang="en-AU" dirty="0" smtClean="0"/>
              <a:t>: the ability of the IT resource to handle increased or decreased usage demands</a:t>
            </a:r>
          </a:p>
          <a:p>
            <a:pPr lvl="1"/>
            <a:r>
              <a:rPr lang="en-AU" sz="2800" b="1" u="sng" dirty="0"/>
              <a:t>Horizontal scaling </a:t>
            </a:r>
            <a:r>
              <a:rPr lang="en-AU" sz="2800" dirty="0" smtClean="0"/>
              <a:t>(scaling out/in): </a:t>
            </a:r>
            <a:br>
              <a:rPr lang="en-AU" sz="2800" dirty="0" smtClean="0"/>
            </a:br>
            <a:r>
              <a:rPr lang="en-AU" sz="2800" dirty="0" smtClean="0"/>
              <a:t>allocating or releasing IT resources of the </a:t>
            </a:r>
            <a:br>
              <a:rPr lang="en-AU" sz="2800" dirty="0" smtClean="0"/>
            </a:br>
            <a:r>
              <a:rPr lang="en-AU" sz="2800" b="1" u="sng" dirty="0" smtClean="0"/>
              <a:t>same type</a:t>
            </a:r>
            <a:r>
              <a:rPr lang="en-AU" sz="2800" dirty="0" smtClean="0"/>
              <a:t>, e.g., adding/removing a virtual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Concepts and Terminology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b="1" u="sng" dirty="0"/>
              <a:t>Vertical scaling </a:t>
            </a:r>
            <a:r>
              <a:rPr lang="en-AU" sz="2800" dirty="0" smtClean="0"/>
              <a:t>(scaling up/down): </a:t>
            </a:r>
            <a:br>
              <a:rPr lang="en-AU" sz="2800" dirty="0" smtClean="0"/>
            </a:br>
            <a:r>
              <a:rPr lang="en-AU" sz="2800" b="1" u="sng" dirty="0" smtClean="0"/>
              <a:t>replacement</a:t>
            </a:r>
            <a:r>
              <a:rPr lang="en-AU" sz="2800" dirty="0" smtClean="0"/>
              <a:t> of an existing IT resource with another with </a:t>
            </a:r>
            <a:r>
              <a:rPr lang="en-AU" sz="2800" b="1" u="sng" dirty="0" smtClean="0"/>
              <a:t>higher or lower capacity</a:t>
            </a:r>
            <a:r>
              <a:rPr lang="en-AU" sz="2800" dirty="0" smtClean="0"/>
              <a:t>, e.g., increasing or decreasing the number of processors</a:t>
            </a:r>
          </a:p>
          <a:p>
            <a:pPr lvl="2"/>
            <a:r>
              <a:rPr lang="en-AU" sz="2800" u="sng" dirty="0" smtClean="0"/>
              <a:t>Less common</a:t>
            </a:r>
            <a:r>
              <a:rPr lang="en-AU" sz="2800" dirty="0" smtClean="0"/>
              <a:t> due to the downtime required while replacement is taking place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Concepts and Terminology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4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Understanding Cloud Computing</a:t>
            </a:r>
            <a:endParaRPr lang="en-AU" dirty="0" smtClean="0"/>
          </a:p>
          <a:p>
            <a:pPr lvl="1"/>
            <a:r>
              <a:rPr lang="en-AU" sz="2800" dirty="0"/>
              <a:t>Public Cloud Services</a:t>
            </a:r>
          </a:p>
          <a:p>
            <a:pPr lvl="1"/>
            <a:r>
              <a:rPr lang="en-AU" sz="2800" dirty="0"/>
              <a:t>Origins and Influences</a:t>
            </a:r>
          </a:p>
          <a:p>
            <a:pPr lvl="1"/>
            <a:r>
              <a:rPr lang="en-AU" sz="2800" dirty="0" smtClean="0"/>
              <a:t>What is Cloud Computing?</a:t>
            </a:r>
          </a:p>
          <a:p>
            <a:pPr lvl="1"/>
            <a:r>
              <a:rPr lang="en-AU" sz="2800" dirty="0" smtClean="0"/>
              <a:t>Concepts and Terminology</a:t>
            </a:r>
          </a:p>
          <a:p>
            <a:pPr lvl="1"/>
            <a:r>
              <a:rPr lang="en-AU" sz="2800" dirty="0"/>
              <a:t>Cloud </a:t>
            </a:r>
            <a:r>
              <a:rPr lang="en-AU" sz="2800" dirty="0" smtClean="0"/>
              <a:t>Characteristics</a:t>
            </a:r>
          </a:p>
          <a:p>
            <a:pPr lvl="1"/>
            <a:r>
              <a:rPr lang="en-AU" sz="2800" dirty="0"/>
              <a:t>Cloud Delivery </a:t>
            </a:r>
            <a:r>
              <a:rPr lang="en-AU" sz="2800" dirty="0" smtClean="0"/>
              <a:t>Models</a:t>
            </a:r>
          </a:p>
          <a:p>
            <a:pPr lvl="1"/>
            <a:r>
              <a:rPr lang="en-AU" sz="2800" dirty="0"/>
              <a:t>Cloud Deployment Models</a:t>
            </a:r>
            <a:endParaRPr lang="en-AU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4</a:t>
            </a:r>
            <a:br>
              <a:rPr lang="en-AU" dirty="0" smtClean="0"/>
            </a:br>
            <a:r>
              <a:rPr lang="en-AU" dirty="0" smtClean="0"/>
              <a:t>Fundamental Concepts and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Characteristics and Models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9550" cy="4525963"/>
          </a:xfrm>
        </p:spPr>
        <p:txBody>
          <a:bodyPr/>
          <a:lstStyle/>
          <a:p>
            <a:r>
              <a:rPr lang="en-AU" dirty="0" smtClean="0"/>
              <a:t>Characteristics: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On-demand usage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Ubiquitous access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Multitenancy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Elasticity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Measured Usage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AU" sz="2200" dirty="0"/>
              <a:t>Resiliency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Service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Software as a Service (SaaS)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Platform as a Service (</a:t>
            </a:r>
            <a:r>
              <a:rPr lang="en-AU" dirty="0" err="1" smtClean="0"/>
              <a:t>PaaS</a:t>
            </a:r>
            <a:r>
              <a:rPr lang="en-AU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Infrastructure as a Service (</a:t>
            </a:r>
            <a:r>
              <a:rPr lang="en-AU" dirty="0" err="1" smtClean="0"/>
              <a:t>IaaS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/>
              <a:t>Deployment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Private cloud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Community cloud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Public cloud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Hybrid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On-demand usage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Ubiquitous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Multitenancy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Elasticity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Measured Usage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Resiliency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Characteristics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9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86775" cy="4525963"/>
          </a:xfrm>
        </p:spPr>
        <p:txBody>
          <a:bodyPr>
            <a:normAutofit lnSpcReduction="10000"/>
          </a:bodyPr>
          <a:lstStyle/>
          <a:p>
            <a:pPr marL="534988" lvl="1" indent="-514350">
              <a:buAutoNum type="arabicPeriod"/>
            </a:pPr>
            <a:r>
              <a:rPr lang="en-AU" sz="2800" b="1" u="sng" dirty="0" smtClean="0"/>
              <a:t>On-demand usage</a:t>
            </a:r>
            <a:r>
              <a:rPr lang="en-AU" sz="2800" dirty="0" smtClean="0"/>
              <a:t>: cloud consumer </a:t>
            </a:r>
            <a:r>
              <a:rPr lang="en-AU" sz="2800" b="1" u="sng" dirty="0" smtClean="0"/>
              <a:t>configures </a:t>
            </a:r>
            <a:r>
              <a:rPr lang="en-AU" sz="2800" dirty="0" smtClean="0"/>
              <a:t>cloud-based IT resources and </a:t>
            </a:r>
            <a:r>
              <a:rPr lang="en-AU" sz="2800" b="1" u="sng" dirty="0" smtClean="0"/>
              <a:t>then automates usage</a:t>
            </a:r>
            <a:r>
              <a:rPr lang="en-AU" sz="2800" dirty="0" smtClean="0"/>
              <a:t> without further intervention</a:t>
            </a:r>
          </a:p>
          <a:p>
            <a:pPr marL="534988" lvl="1" indent="-514350">
              <a:buAutoNum type="arabicPeriod"/>
            </a:pPr>
            <a:endParaRPr lang="en-AU" sz="2800" dirty="0" smtClean="0"/>
          </a:p>
          <a:p>
            <a:pPr marL="534988" lvl="1" indent="-514350">
              <a:buAutoNum type="arabicPeriod" startAt="2"/>
            </a:pPr>
            <a:r>
              <a:rPr lang="en-AU" sz="2800" b="1" u="sng" dirty="0" smtClean="0"/>
              <a:t>Ubiquitous </a:t>
            </a:r>
            <a:r>
              <a:rPr lang="en-AU" sz="2800" b="1" u="sng" dirty="0"/>
              <a:t>access</a:t>
            </a:r>
            <a:r>
              <a:rPr lang="en-AU" sz="2800" dirty="0" smtClean="0"/>
              <a:t>: cloud service is </a:t>
            </a:r>
            <a:r>
              <a:rPr lang="en-AU" sz="2800" b="1" u="sng" dirty="0" smtClean="0"/>
              <a:t>widely accessible</a:t>
            </a:r>
            <a:r>
              <a:rPr lang="en-AU" sz="2800" dirty="0" smtClean="0"/>
              <a:t>, which requires support for a range of:</a:t>
            </a:r>
          </a:p>
          <a:p>
            <a:pPr marL="992188" lvl="3" indent="-457200">
              <a:buFont typeface="Arial" panose="020B0604020202020204" pitchFamily="34" charset="0"/>
              <a:buChar char="•"/>
            </a:pPr>
            <a:r>
              <a:rPr lang="en-AU" sz="2800" dirty="0"/>
              <a:t>devices,</a:t>
            </a:r>
          </a:p>
          <a:p>
            <a:pPr marL="992188" lvl="3" indent="-457200">
              <a:buFont typeface="Arial" panose="020B0604020202020204" pitchFamily="34" charset="0"/>
              <a:buChar char="•"/>
            </a:pPr>
            <a:r>
              <a:rPr lang="en-AU" sz="2800" dirty="0"/>
              <a:t>transport protocols,</a:t>
            </a:r>
          </a:p>
          <a:p>
            <a:pPr marL="992188" lvl="3" indent="-457200">
              <a:buFont typeface="Arial" panose="020B0604020202020204" pitchFamily="34" charset="0"/>
              <a:buChar char="•"/>
            </a:pPr>
            <a:r>
              <a:rPr lang="en-AU" sz="2800" dirty="0"/>
              <a:t>interfaces,</a:t>
            </a:r>
          </a:p>
          <a:p>
            <a:pPr marL="992188" lvl="3" indent="-457200">
              <a:buFont typeface="Arial" panose="020B0604020202020204" pitchFamily="34" charset="0"/>
              <a:buChar char="•"/>
            </a:pPr>
            <a:r>
              <a:rPr lang="en-AU" sz="2800" dirty="0"/>
              <a:t>security technologies, and so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Characteristics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4988" lvl="1" indent="-534988">
              <a:buAutoNum type="arabicPeriod" startAt="3"/>
            </a:pPr>
            <a:r>
              <a:rPr lang="en-AU" sz="2800" b="1" u="sng" dirty="0" smtClean="0"/>
              <a:t>Multitenancy</a:t>
            </a:r>
            <a:r>
              <a:rPr lang="en-AU" sz="2800" dirty="0" smtClean="0"/>
              <a:t>: an application is shared with several tenants, but each tenant perceives that they are the only tenant</a:t>
            </a:r>
          </a:p>
          <a:p>
            <a:pPr marL="534988" lvl="1" indent="-534988">
              <a:buNone/>
            </a:pPr>
            <a:endParaRPr lang="en-AU" sz="2800" dirty="0" smtClean="0"/>
          </a:p>
          <a:p>
            <a:pPr marL="534988" lvl="1" indent="-534988">
              <a:buAutoNum type="arabicPeriod" startAt="4"/>
            </a:pPr>
            <a:r>
              <a:rPr lang="en-AU" sz="2800" b="1" u="sng" dirty="0" smtClean="0"/>
              <a:t>Elasticity</a:t>
            </a:r>
            <a:r>
              <a:rPr lang="en-AU" sz="2800" dirty="0"/>
              <a:t>: ability to automatically and transparently scale IT resources as required </a:t>
            </a:r>
            <a:r>
              <a:rPr lang="en-AU" sz="2800" b="1" u="sng" dirty="0"/>
              <a:t>responding to runtime conditions</a:t>
            </a:r>
            <a:r>
              <a:rPr lang="en-AU" sz="2800" dirty="0"/>
              <a:t> or as </a:t>
            </a:r>
            <a:br>
              <a:rPr lang="en-AU" sz="2800" dirty="0"/>
            </a:br>
            <a:r>
              <a:rPr lang="en-AU" sz="2800" b="1" u="sng" dirty="0"/>
              <a:t>pre-determined</a:t>
            </a:r>
            <a:r>
              <a:rPr lang="en-AU" sz="2800" dirty="0"/>
              <a:t> by the cloud </a:t>
            </a:r>
            <a:r>
              <a:rPr lang="en-AU" sz="2800" dirty="0" smtClean="0"/>
              <a:t>consumer/provider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Characteristics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7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4988" lvl="1" indent="-534988">
              <a:buAutoNum type="arabicPeriod" startAt="5"/>
            </a:pPr>
            <a:r>
              <a:rPr lang="en-AU" sz="2800" b="1" u="sng" dirty="0" smtClean="0"/>
              <a:t>Measured Usage</a:t>
            </a:r>
            <a:r>
              <a:rPr lang="en-AU" sz="2800" dirty="0" smtClean="0"/>
              <a:t>: ability to </a:t>
            </a:r>
            <a:r>
              <a:rPr lang="en-AU" sz="2800" b="1" u="sng" dirty="0" smtClean="0"/>
              <a:t>track IT resource</a:t>
            </a:r>
            <a:r>
              <a:rPr lang="en-AU" sz="2800" dirty="0" smtClean="0"/>
              <a:t> usage, particularly by cloud consumers </a:t>
            </a:r>
            <a:br>
              <a:rPr lang="en-AU" sz="2800" dirty="0" smtClean="0"/>
            </a:br>
            <a:r>
              <a:rPr lang="en-AU" sz="2800" dirty="0" smtClean="0"/>
              <a:t>(for </a:t>
            </a:r>
            <a:r>
              <a:rPr lang="en-AU" sz="2800" b="1" u="sng" dirty="0" smtClean="0"/>
              <a:t>charging</a:t>
            </a:r>
            <a:r>
              <a:rPr lang="en-AU" sz="2800" dirty="0" smtClean="0"/>
              <a:t>, general </a:t>
            </a:r>
            <a:r>
              <a:rPr lang="en-AU" sz="2800" b="1" u="sng" dirty="0" smtClean="0"/>
              <a:t>monitoring</a:t>
            </a:r>
            <a:r>
              <a:rPr lang="en-AU" sz="2800" dirty="0" smtClean="0"/>
              <a:t>, and </a:t>
            </a:r>
            <a:r>
              <a:rPr lang="en-AU" sz="2800" b="1" u="sng" dirty="0" smtClean="0"/>
              <a:t>usage</a:t>
            </a:r>
            <a:r>
              <a:rPr lang="en-AU" sz="2800" dirty="0" smtClean="0"/>
              <a:t> reporting to provider/consumer)</a:t>
            </a:r>
          </a:p>
          <a:p>
            <a:pPr marL="534988" lvl="1" indent="-534988">
              <a:buAutoNum type="arabicPeriod" startAt="5"/>
            </a:pPr>
            <a:endParaRPr lang="en-AU" sz="2800" dirty="0" smtClean="0"/>
          </a:p>
          <a:p>
            <a:pPr marL="534988" lvl="1" indent="-534988">
              <a:buAutoNum type="arabicPeriod" startAt="6"/>
            </a:pPr>
            <a:r>
              <a:rPr lang="en-AU" sz="2800" b="1" u="sng" dirty="0" smtClean="0"/>
              <a:t>Resiliency</a:t>
            </a:r>
            <a:r>
              <a:rPr lang="en-AU" sz="2800" dirty="0"/>
              <a:t>: distribution of redundant groups of </a:t>
            </a:r>
            <a:br>
              <a:rPr lang="en-AU" sz="2800" dirty="0"/>
            </a:br>
            <a:r>
              <a:rPr lang="en-AU" sz="2800" dirty="0"/>
              <a:t>IT resources across physical </a:t>
            </a:r>
            <a:r>
              <a:rPr lang="en-AU" sz="2800" dirty="0" smtClean="0"/>
              <a:t>locations</a:t>
            </a:r>
          </a:p>
          <a:p>
            <a:pPr marL="992188" lvl="3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If </a:t>
            </a:r>
            <a:r>
              <a:rPr lang="en-AU" sz="2800" dirty="0"/>
              <a:t>one group fails, processing is automatically moved to another redundant </a:t>
            </a:r>
            <a:r>
              <a:rPr lang="en-AU" sz="2800" dirty="0" smtClean="0"/>
              <a:t>group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Characteristics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 smtClean="0"/>
              <a:t>Infrastructure-as-a-Service	(IaaS</a:t>
            </a:r>
            <a:r>
              <a:rPr lang="en-AU" sz="2800" dirty="0"/>
              <a:t>)</a:t>
            </a:r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 smtClean="0"/>
              <a:t>Platform-as-a-Service	(PaaS)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 smtClean="0"/>
              <a:t>Software-as-a-Service	(SaaS)</a:t>
            </a:r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 smtClean="0"/>
              <a:t>Combinations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Infrastructure-as-a-Service (IaaS)</a:t>
            </a:r>
            <a:endParaRPr lang="en-AU" dirty="0"/>
          </a:p>
          <a:p>
            <a:pPr marL="534988" lvl="1" indent="0">
              <a:buNone/>
            </a:pPr>
            <a:r>
              <a:rPr lang="en-AU" sz="2800" dirty="0" smtClean="0"/>
              <a:t>Infrastructure </a:t>
            </a:r>
            <a:r>
              <a:rPr lang="en-AU" sz="2800" b="1" u="sng" dirty="0" smtClean="0"/>
              <a:t>IT resources</a:t>
            </a:r>
            <a:r>
              <a:rPr lang="en-AU" sz="2800" dirty="0" smtClean="0"/>
              <a:t> that can be </a:t>
            </a:r>
            <a:br>
              <a:rPr lang="en-AU" sz="2800" dirty="0" smtClean="0"/>
            </a:br>
            <a:r>
              <a:rPr lang="en-AU" sz="2800" b="1" u="sng" dirty="0" smtClean="0"/>
              <a:t>accessed and managed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via </a:t>
            </a:r>
            <a:r>
              <a:rPr lang="en-AU" sz="2800" b="1" u="sng" dirty="0" smtClean="0"/>
              <a:t>cloud interfaces and tools</a:t>
            </a:r>
          </a:p>
          <a:p>
            <a:pPr lvl="2"/>
            <a:r>
              <a:rPr lang="en-AU" sz="2800" dirty="0" smtClean="0"/>
              <a:t>Includes hardware, network, connectivity, operating systems, and other “raw” IT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6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AU" b="1" u="sng" dirty="0"/>
              <a:t>Infrastructure-as-a-Service (IaaS)</a:t>
            </a:r>
            <a:endParaRPr lang="en-AU" dirty="0"/>
          </a:p>
          <a:p>
            <a:pPr marL="534988" lvl="1" indent="0">
              <a:buNone/>
            </a:pPr>
            <a:r>
              <a:rPr lang="en-AU" sz="2800" b="1" u="sng" dirty="0" smtClean="0"/>
              <a:t>Provides cloud consumers</a:t>
            </a:r>
            <a:r>
              <a:rPr lang="en-AU" sz="2800" dirty="0" smtClean="0"/>
              <a:t> with a high level of </a:t>
            </a:r>
            <a:r>
              <a:rPr lang="en-AU" sz="2800" b="1" u="sng" dirty="0" smtClean="0"/>
              <a:t>control and responsibility</a:t>
            </a:r>
            <a:r>
              <a:rPr lang="en-AU" sz="2800" dirty="0" smtClean="0"/>
              <a:t> over its configuration and utilization</a:t>
            </a:r>
          </a:p>
          <a:p>
            <a:pPr lvl="2"/>
            <a:r>
              <a:rPr lang="en-AU" sz="2800" dirty="0" smtClean="0"/>
              <a:t>Generally not pre-configured</a:t>
            </a:r>
          </a:p>
          <a:p>
            <a:pPr lvl="2"/>
            <a:r>
              <a:rPr lang="en-AU" sz="2800" dirty="0" smtClean="0"/>
              <a:t>Administrative responsibility sits with the </a:t>
            </a:r>
            <a:br>
              <a:rPr lang="en-AU" sz="2800" dirty="0" smtClean="0"/>
            </a:br>
            <a:r>
              <a:rPr lang="en-AU" sz="2800" dirty="0" smtClean="0"/>
              <a:t>cloud consumer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5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Platform-as-a-Service (PaaS)</a:t>
            </a:r>
            <a:endParaRPr lang="en-AU" dirty="0" smtClean="0"/>
          </a:p>
          <a:p>
            <a:pPr marL="534988" lvl="1" indent="0">
              <a:buNone/>
            </a:pPr>
            <a:r>
              <a:rPr lang="en-AU" sz="2800" b="1" u="sng" dirty="0" smtClean="0"/>
              <a:t>Pre-defined “ready-to-use” environment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typically comprised of IT </a:t>
            </a:r>
            <a:r>
              <a:rPr lang="en-AU" sz="2800" dirty="0"/>
              <a:t>resources </a:t>
            </a:r>
            <a:r>
              <a:rPr lang="en-AU" sz="2800" dirty="0" smtClean="0"/>
              <a:t>that are </a:t>
            </a:r>
            <a:br>
              <a:rPr lang="en-AU" sz="2800" dirty="0" smtClean="0"/>
            </a:br>
            <a:r>
              <a:rPr lang="en-AU" sz="2800" b="1" u="sng" dirty="0" smtClean="0"/>
              <a:t>already deployed and configured</a:t>
            </a:r>
            <a:r>
              <a:rPr lang="en-AU" sz="2800" dirty="0" smtClean="0"/>
              <a:t>, </a:t>
            </a:r>
            <a:br>
              <a:rPr lang="en-AU" sz="2800" dirty="0" smtClean="0"/>
            </a:b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e.g., Google App Engine offers a Java and Python-based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9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3</a:t>
            </a:r>
            <a:br>
              <a:rPr lang="en-AU" dirty="0" smtClean="0"/>
            </a:br>
            <a:r>
              <a:rPr lang="en-AU" dirty="0" smtClean="0"/>
              <a:t>Understanding Cloud 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5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/>
              <a:t>Platform-as-a-Service (PaaS</a:t>
            </a:r>
            <a:r>
              <a:rPr lang="en-AU" b="1" u="sng" dirty="0" smtClean="0"/>
              <a:t>)</a:t>
            </a:r>
            <a:endParaRPr lang="en-AU" dirty="0"/>
          </a:p>
          <a:p>
            <a:pPr marL="534988" lvl="1" indent="0">
              <a:buNone/>
            </a:pPr>
            <a:r>
              <a:rPr lang="en-AU" sz="2800" dirty="0" smtClean="0"/>
              <a:t>Common reasons to use PaaS:</a:t>
            </a:r>
          </a:p>
          <a:p>
            <a:pPr lvl="2"/>
            <a:r>
              <a:rPr lang="en-AU" sz="2800" b="1" u="sng" dirty="0" smtClean="0"/>
              <a:t>Extending on-premise environment</a:t>
            </a:r>
            <a:r>
              <a:rPr lang="en-AU" sz="2800" dirty="0" smtClean="0"/>
              <a:t> into the cloud for scalability and economy</a:t>
            </a:r>
          </a:p>
          <a:p>
            <a:pPr lvl="2"/>
            <a:r>
              <a:rPr lang="en-AU" sz="2800" b="1" u="sng" dirty="0" smtClean="0"/>
              <a:t>Uses ready-made environment</a:t>
            </a:r>
            <a:r>
              <a:rPr lang="en-AU" sz="2800" b="1" dirty="0" smtClean="0"/>
              <a:t> </a:t>
            </a:r>
            <a:r>
              <a:rPr lang="en-AU" sz="2800" dirty="0" smtClean="0"/>
              <a:t>as substitute for on-premise environment</a:t>
            </a:r>
          </a:p>
          <a:p>
            <a:pPr lvl="2"/>
            <a:r>
              <a:rPr lang="en-AU" sz="2800" b="1" u="sng" dirty="0" smtClean="0"/>
              <a:t>Cloud consumer becomes a cloud provider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by making its own cloud services available to other cloud consumers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/>
              <a:t>Platform-as-a-Service (PaaS</a:t>
            </a:r>
            <a:r>
              <a:rPr lang="en-AU" b="1" u="sng" dirty="0" smtClean="0"/>
              <a:t>)</a:t>
            </a:r>
            <a:endParaRPr lang="en-AU" dirty="0"/>
          </a:p>
          <a:p>
            <a:pPr marL="534988" lvl="1" indent="0">
              <a:buNone/>
            </a:pPr>
            <a:r>
              <a:rPr lang="en-AU" sz="2800" u="sng" dirty="0" smtClean="0"/>
              <a:t>Cloud consumer is </a:t>
            </a:r>
            <a:r>
              <a:rPr lang="en-AU" sz="2800" b="1" u="sng" dirty="0" smtClean="0"/>
              <a:t>spared setting up and maintaining the infrastructure</a:t>
            </a:r>
            <a:r>
              <a:rPr lang="en-AU" sz="2800" dirty="0" smtClean="0"/>
              <a:t> IT resources (IaaS) </a:t>
            </a:r>
            <a:r>
              <a:rPr lang="en-AU" sz="2800" b="1" u="sng" dirty="0" smtClean="0"/>
              <a:t>but</a:t>
            </a:r>
            <a:r>
              <a:rPr lang="en-AU" sz="2800" dirty="0" smtClean="0"/>
              <a:t> has a </a:t>
            </a:r>
            <a:r>
              <a:rPr lang="en-AU" sz="2800" b="1" u="sng" dirty="0" smtClean="0"/>
              <a:t>lower level of control</a:t>
            </a:r>
            <a:r>
              <a:rPr lang="en-AU" sz="2800" dirty="0" smtClean="0"/>
              <a:t> over the underlying IT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Software-as-a-Service (SaaS)</a:t>
            </a:r>
            <a:endParaRPr lang="en-AU" dirty="0" smtClean="0"/>
          </a:p>
          <a:p>
            <a:pPr marL="534988" lvl="1" indent="0">
              <a:buNone/>
            </a:pPr>
            <a:r>
              <a:rPr lang="en-AU" sz="2800" dirty="0" smtClean="0"/>
              <a:t>Typically a </a:t>
            </a:r>
            <a:r>
              <a:rPr lang="en-AU" sz="2800" b="1" u="sng" dirty="0" smtClean="0"/>
              <a:t>software program</a:t>
            </a:r>
            <a:r>
              <a:rPr lang="en-AU" sz="2800" dirty="0" smtClean="0"/>
              <a:t> positioned as a shared cloud service and made available as a “product” or generic utility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2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AU" b="1" u="sng" dirty="0" smtClean="0"/>
              <a:t>These delivery models can also be combined</a:t>
            </a:r>
            <a:endParaRPr lang="en-AU" dirty="0" smtClean="0"/>
          </a:p>
          <a:p>
            <a:pPr marL="457200" lvl="1" indent="0">
              <a:buNone/>
            </a:pPr>
            <a:r>
              <a:rPr lang="en-AU" sz="2800" b="1" dirty="0" smtClean="0"/>
              <a:t>IaaS + PaaS</a:t>
            </a:r>
          </a:p>
          <a:p>
            <a:pPr lvl="2"/>
            <a:r>
              <a:rPr lang="en-AU" sz="2800" dirty="0" smtClean="0"/>
              <a:t>Cloud provider delivers </a:t>
            </a:r>
            <a:r>
              <a:rPr lang="en-AU" sz="2800" dirty="0" err="1" smtClean="0"/>
              <a:t>PaaS</a:t>
            </a:r>
            <a:r>
              <a:rPr lang="en-AU" sz="2800" dirty="0" smtClean="0"/>
              <a:t> environment using </a:t>
            </a:r>
            <a:r>
              <a:rPr lang="en-AU" sz="2800" dirty="0" err="1" smtClean="0"/>
              <a:t>IaaS</a:t>
            </a:r>
            <a:r>
              <a:rPr lang="en-AU" sz="2800" dirty="0" smtClean="0"/>
              <a:t> environment either on its own on-premise cloud or from </a:t>
            </a:r>
            <a:r>
              <a:rPr lang="en-AU" sz="2800" dirty="0"/>
              <a:t>another cloud </a:t>
            </a:r>
            <a:r>
              <a:rPr lang="en-AU" sz="2800" dirty="0" smtClean="0"/>
              <a:t>provider</a:t>
            </a:r>
          </a:p>
          <a:p>
            <a:pPr marL="457200" lvl="1" indent="0">
              <a:buNone/>
            </a:pPr>
            <a:r>
              <a:rPr lang="en-AU" sz="2800" b="1" dirty="0" err="1" smtClean="0"/>
              <a:t>IaaS</a:t>
            </a:r>
            <a:r>
              <a:rPr lang="en-AU" sz="2800" b="1" dirty="0" smtClean="0"/>
              <a:t> + </a:t>
            </a:r>
            <a:r>
              <a:rPr lang="en-AU" sz="2800" b="1" dirty="0" err="1" smtClean="0"/>
              <a:t>PaaS</a:t>
            </a:r>
            <a:r>
              <a:rPr lang="en-AU" sz="2800" b="1" dirty="0" smtClean="0"/>
              <a:t> + </a:t>
            </a:r>
            <a:r>
              <a:rPr lang="en-AU" sz="2800" b="1" dirty="0" err="1" smtClean="0"/>
              <a:t>SaaS</a:t>
            </a:r>
            <a:endParaRPr lang="en-AU" sz="2800" b="1" dirty="0" smtClean="0"/>
          </a:p>
          <a:p>
            <a:pPr lvl="2"/>
            <a:r>
              <a:rPr lang="en-AU" sz="2800" dirty="0" smtClean="0"/>
              <a:t>Same as above, but also using the same </a:t>
            </a:r>
            <a:r>
              <a:rPr lang="en-AU" sz="2800" dirty="0" err="1" smtClean="0"/>
              <a:t>PaaS</a:t>
            </a:r>
            <a:r>
              <a:rPr lang="en-AU" sz="2800" dirty="0" smtClean="0"/>
              <a:t> environment to build </a:t>
            </a:r>
            <a:r>
              <a:rPr lang="en-AU" sz="2800" dirty="0" err="1" smtClean="0"/>
              <a:t>SaaS</a:t>
            </a:r>
            <a:r>
              <a:rPr lang="en-AU" sz="2800" dirty="0" smtClean="0"/>
              <a:t> cloud services that are then sold to cloud consumers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Delivery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/>
              <a:t>Public cloud</a:t>
            </a:r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/>
              <a:t>Community cloud</a:t>
            </a:r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/>
              <a:t>Private cloud</a:t>
            </a:r>
          </a:p>
          <a:p>
            <a:pPr marL="971550" lvl="1" indent="-514350">
              <a:buFont typeface="+mj-lt"/>
              <a:buAutoNum type="arabicPeriod"/>
              <a:tabLst>
                <a:tab pos="5024438" algn="l"/>
              </a:tabLst>
            </a:pPr>
            <a:r>
              <a:rPr lang="en-AU" sz="2800" dirty="0"/>
              <a:t>Hybrid cloud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Deployment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indent="-534988">
              <a:buFont typeface="+mj-lt"/>
              <a:buAutoNum type="arabicPeriod"/>
            </a:pPr>
            <a:r>
              <a:rPr lang="en-AU" b="1" u="sng" dirty="0" smtClean="0"/>
              <a:t>Public cloud</a:t>
            </a:r>
            <a:endParaRPr lang="en-AU" dirty="0" smtClean="0"/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 smtClean="0"/>
              <a:t>owned by a third-party provider</a:t>
            </a:r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/>
              <a:t>generally offered to cloud consumers at a cost</a:t>
            </a:r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 smtClean="0"/>
              <a:t>usually provisioned via previously described delivery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Deployment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4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AutoNum type="arabicPeriod" startAt="2"/>
            </a:pPr>
            <a:r>
              <a:rPr lang="en-AU" sz="2800" b="1" u="sng" dirty="0" smtClean="0"/>
              <a:t>Community cloud</a:t>
            </a:r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 smtClean="0"/>
              <a:t>similar </a:t>
            </a:r>
            <a:r>
              <a:rPr lang="en-AU" sz="2800" dirty="0"/>
              <a:t>to </a:t>
            </a:r>
            <a:r>
              <a:rPr lang="en-AU" sz="2800" dirty="0" smtClean="0"/>
              <a:t>public, except access </a:t>
            </a:r>
            <a:r>
              <a:rPr lang="en-AU" sz="2800" dirty="0"/>
              <a:t>is limited to a specific community of cloud </a:t>
            </a:r>
            <a:r>
              <a:rPr lang="en-AU" sz="2800" dirty="0" smtClean="0"/>
              <a:t>consumers</a:t>
            </a:r>
            <a:endParaRPr lang="en-AU" sz="2800" dirty="0"/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/>
              <a:t>might be:</a:t>
            </a:r>
          </a:p>
          <a:p>
            <a:pPr marL="1828800" lvl="3" indent="-514350"/>
            <a:r>
              <a:rPr lang="en-AU" sz="2800" dirty="0" smtClean="0"/>
              <a:t>jointly owned </a:t>
            </a:r>
            <a:r>
              <a:rPr lang="en-AU" sz="2800" dirty="0"/>
              <a:t>by a third-party</a:t>
            </a:r>
          </a:p>
          <a:p>
            <a:pPr marL="1828800" lvl="3" indent="-514350"/>
            <a:r>
              <a:rPr lang="en-AU" sz="2800" dirty="0" smtClean="0"/>
              <a:t>owned </a:t>
            </a:r>
            <a:r>
              <a:rPr lang="en-AU" sz="2800" dirty="0"/>
              <a:t>by the community </a:t>
            </a:r>
            <a:r>
              <a:rPr lang="en-AU" sz="2800" dirty="0" smtClean="0"/>
              <a:t>members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Deployment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5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lvl="1" indent="-534988">
              <a:buAutoNum type="arabicPeriod" startAt="3"/>
            </a:pPr>
            <a:r>
              <a:rPr lang="en-AU" sz="2800" b="1" u="sng" dirty="0" smtClean="0"/>
              <a:t>Private cloud</a:t>
            </a:r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/>
              <a:t>owned by a single </a:t>
            </a:r>
            <a:r>
              <a:rPr lang="en-AU" sz="2800" dirty="0" smtClean="0"/>
              <a:t>organisation</a:t>
            </a:r>
            <a:endParaRPr lang="en-AU" sz="2800" dirty="0"/>
          </a:p>
          <a:p>
            <a:pPr marL="893763" lvl="1" indent="-358775">
              <a:buFont typeface="Arial" panose="020B0604020202020204" pitchFamily="34" charset="0"/>
              <a:buChar char="•"/>
            </a:pPr>
            <a:r>
              <a:rPr lang="en-AU" sz="2800" dirty="0"/>
              <a:t>used to centralise access to IT resources</a:t>
            </a:r>
          </a:p>
          <a:p>
            <a:pPr marL="514350" lvl="1" indent="-514350">
              <a:buAutoNum type="arabicPeriod" startAt="4"/>
            </a:pPr>
            <a:r>
              <a:rPr lang="en-AU" sz="2800" b="1" u="sng" dirty="0" smtClean="0"/>
              <a:t>Hybrid cloud</a:t>
            </a:r>
          </a:p>
          <a:p>
            <a:pPr marL="893763" lvl="2" indent="-358775"/>
            <a:r>
              <a:rPr lang="en-AU" sz="2800" dirty="0" smtClean="0"/>
              <a:t>composed </a:t>
            </a:r>
            <a:r>
              <a:rPr lang="en-AU" sz="2800" dirty="0"/>
              <a:t>of two or more of the </a:t>
            </a:r>
            <a:r>
              <a:rPr lang="en-AU" sz="2800" dirty="0" smtClean="0"/>
              <a:t>above</a:t>
            </a:r>
          </a:p>
          <a:p>
            <a:pPr marL="893763" lvl="2" indent="-358775"/>
            <a:r>
              <a:rPr lang="en-AU" sz="2800" dirty="0" smtClean="0"/>
              <a:t>e.g</a:t>
            </a:r>
            <a:r>
              <a:rPr lang="en-AU" sz="2800" dirty="0"/>
              <a:t>., </a:t>
            </a:r>
            <a:r>
              <a:rPr lang="en-AU" sz="2800" u="sng" dirty="0"/>
              <a:t>applications</a:t>
            </a:r>
            <a:r>
              <a:rPr lang="en-AU" sz="2800" dirty="0"/>
              <a:t> using private cloud </a:t>
            </a:r>
            <a:r>
              <a:rPr lang="en-AU" sz="2800" u="sng" dirty="0"/>
              <a:t>can expand to use public cloud</a:t>
            </a:r>
            <a:r>
              <a:rPr lang="en-AU" sz="2800" dirty="0"/>
              <a:t> during peak times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Deployment Models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Part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Understanding Cloud Computing</a:t>
            </a:r>
          </a:p>
          <a:p>
            <a:pPr lvl="1"/>
            <a:r>
              <a:rPr lang="en-AU" sz="2800" dirty="0"/>
              <a:t>Public Cloud Services</a:t>
            </a:r>
          </a:p>
          <a:p>
            <a:pPr lvl="1"/>
            <a:r>
              <a:rPr lang="en-AU" sz="2800" dirty="0"/>
              <a:t>Origins and Influences</a:t>
            </a:r>
          </a:p>
          <a:p>
            <a:pPr lvl="1"/>
            <a:r>
              <a:rPr lang="en-AU" sz="2800" dirty="0"/>
              <a:t>What is Cloud Computing?</a:t>
            </a:r>
          </a:p>
          <a:p>
            <a:pPr lvl="1"/>
            <a:r>
              <a:rPr lang="en-AU" sz="2800" dirty="0"/>
              <a:t>Concepts and Terminology</a:t>
            </a:r>
          </a:p>
          <a:p>
            <a:pPr lvl="1"/>
            <a:r>
              <a:rPr lang="en-AU" sz="2800" dirty="0"/>
              <a:t>Cloud Characteristics</a:t>
            </a:r>
          </a:p>
          <a:p>
            <a:pPr lvl="1"/>
            <a:r>
              <a:rPr lang="en-AU" sz="2800" dirty="0"/>
              <a:t>Cloud Delivery Models</a:t>
            </a:r>
          </a:p>
          <a:p>
            <a:pPr lvl="1"/>
            <a:r>
              <a:rPr lang="en-AU" sz="2800" dirty="0"/>
              <a:t>Cloud Deployment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2, Class 1 </a:t>
            </a:r>
            <a:r>
              <a:rPr lang="en-AU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3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Popular public cloud services include</a:t>
            </a:r>
          </a:p>
          <a:p>
            <a:pPr lvl="1"/>
            <a:r>
              <a:rPr lang="en-AU" sz="2800" dirty="0"/>
              <a:t>Microsoft Azure: </a:t>
            </a:r>
            <a:r>
              <a:rPr lang="en-AU" sz="2800" dirty="0">
                <a:hlinkClick r:id="rId3"/>
              </a:rPr>
              <a:t>http://azure.microsoft.com</a:t>
            </a:r>
            <a:endParaRPr lang="en-AU" sz="2800" dirty="0"/>
          </a:p>
          <a:p>
            <a:pPr lvl="1"/>
            <a:r>
              <a:rPr lang="en-AU" sz="2800" dirty="0" smtClean="0"/>
              <a:t>Amazon Web Services: </a:t>
            </a:r>
            <a:r>
              <a:rPr lang="en-AU" sz="2800" dirty="0" smtClean="0">
                <a:hlinkClick r:id="rId4"/>
              </a:rPr>
              <a:t>http://aws.amazon.com</a:t>
            </a:r>
            <a:endParaRPr lang="en-AU" sz="2800" dirty="0" smtClean="0"/>
          </a:p>
          <a:p>
            <a:pPr lvl="1"/>
            <a:r>
              <a:rPr lang="en-AU" sz="2800" dirty="0" smtClean="0"/>
              <a:t>Google Cloud: </a:t>
            </a:r>
            <a:r>
              <a:rPr lang="en-AU" sz="2800" dirty="0" smtClean="0">
                <a:hlinkClick r:id="rId5"/>
              </a:rPr>
              <a:t>http://cloud.google.com</a:t>
            </a:r>
            <a:endParaRPr lang="en-AU" sz="2800" dirty="0" smtClean="0"/>
          </a:p>
          <a:p>
            <a:pPr lvl="1"/>
            <a:r>
              <a:rPr lang="en-AU" sz="2800" dirty="0"/>
              <a:t>IBM Cloud</a:t>
            </a:r>
            <a:r>
              <a:rPr lang="en-AU" sz="2800" dirty="0" smtClean="0"/>
              <a:t>:</a:t>
            </a:r>
            <a:r>
              <a:rPr lang="en-AU" dirty="0" smtClean="0"/>
              <a:t> </a:t>
            </a:r>
            <a:r>
              <a:rPr lang="en-AU" sz="2000" dirty="0" smtClean="0">
                <a:hlinkClick r:id="rId6"/>
              </a:rPr>
              <a:t>http</a:t>
            </a:r>
            <a:r>
              <a:rPr lang="en-AU" sz="2000" dirty="0">
                <a:hlinkClick r:id="rId6"/>
              </a:rPr>
              <a:t>://</a:t>
            </a:r>
            <a:r>
              <a:rPr lang="en-AU" sz="2000" dirty="0" smtClean="0">
                <a:hlinkClick r:id="rId6"/>
              </a:rPr>
              <a:t>www.ibm.com/cloud-computing/au/en</a:t>
            </a:r>
            <a:endParaRPr lang="en-AU" sz="2000" dirty="0"/>
          </a:p>
          <a:p>
            <a:pPr lvl="1"/>
            <a:r>
              <a:rPr lang="en-AU" sz="2800" dirty="0" smtClean="0"/>
              <a:t>Oracle </a:t>
            </a:r>
            <a:r>
              <a:rPr lang="en-AU" sz="2800" dirty="0"/>
              <a:t>Cloud: </a:t>
            </a:r>
            <a:r>
              <a:rPr lang="en-AU" sz="2800" dirty="0">
                <a:hlinkClick r:id="rId7"/>
              </a:rPr>
              <a:t>https://cloud.oracle.com</a:t>
            </a:r>
            <a:r>
              <a:rPr lang="en-AU" sz="2800" dirty="0" smtClean="0">
                <a:hlinkClick r:id="rId7"/>
              </a:rPr>
              <a:t>/</a:t>
            </a:r>
            <a:endParaRPr lang="en-AU" sz="2800" dirty="0" smtClean="0"/>
          </a:p>
          <a:p>
            <a:pPr lvl="1"/>
            <a:r>
              <a:rPr lang="en-AU" sz="2800" dirty="0" err="1" smtClean="0"/>
              <a:t>SalesForce</a:t>
            </a:r>
            <a:r>
              <a:rPr lang="en-AU" sz="2800" dirty="0"/>
              <a:t>: </a:t>
            </a:r>
            <a:r>
              <a:rPr lang="en-AU" sz="2800" dirty="0">
                <a:hlinkClick r:id="rId8"/>
              </a:rPr>
              <a:t>http://www.salesforce.com/au</a:t>
            </a:r>
            <a:r>
              <a:rPr lang="en-AU" sz="2800" dirty="0" smtClean="0">
                <a:hlinkClick r:id="rId8"/>
              </a:rPr>
              <a:t>/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 Cloud Services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5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Cloud computing is fundamentally </a:t>
            </a:r>
            <a:br>
              <a:rPr lang="en-AU" dirty="0" smtClean="0"/>
            </a:br>
            <a:r>
              <a:rPr lang="en-AU" b="1" u="sng" dirty="0" smtClean="0"/>
              <a:t>a combination of ideas </a:t>
            </a:r>
            <a:br>
              <a:rPr lang="en-AU" b="1" u="sng" dirty="0" smtClean="0"/>
            </a:br>
            <a:r>
              <a:rPr lang="en-AU" b="1" u="sng" dirty="0" smtClean="0"/>
              <a:t>that have been around for many years</a:t>
            </a:r>
            <a:r>
              <a:rPr lang="en-AU" dirty="0" smtClean="0"/>
              <a:t>.</a:t>
            </a:r>
          </a:p>
          <a:p>
            <a:r>
              <a:rPr lang="en-AU" dirty="0" smtClean="0"/>
              <a:t>Relevant historic events: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1961: First mention of ‘</a:t>
            </a:r>
            <a:r>
              <a:rPr lang="en-AU" sz="2800" b="1" u="sng" dirty="0"/>
              <a:t>utility computing</a:t>
            </a:r>
            <a:r>
              <a:rPr lang="en-AU" sz="2800" dirty="0" smtClean="0"/>
              <a:t>’ concept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1969: First message transported over ARPANET 	(effectively </a:t>
            </a:r>
            <a:r>
              <a:rPr lang="en-AU" sz="2800" b="1" u="sng" dirty="0"/>
              <a:t>start of Internet</a:t>
            </a:r>
            <a:r>
              <a:rPr lang="en-AU" sz="2800" dirty="0" smtClean="0"/>
              <a:t>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1973/4: </a:t>
            </a:r>
            <a:r>
              <a:rPr lang="en-AU" sz="2800" b="1" u="sng" dirty="0"/>
              <a:t>Ethernet</a:t>
            </a:r>
            <a:r>
              <a:rPr lang="en-AU" sz="2800" dirty="0" smtClean="0"/>
              <a:t> developed at Xerox PARC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1974: “A Protocol for Packet Network 	Intercommunication” paper published by 	IEEE (</a:t>
            </a:r>
            <a:r>
              <a:rPr lang="en-AU" sz="2800" b="1" u="sng" dirty="0" smtClean="0"/>
              <a:t>TCP</a:t>
            </a:r>
            <a:r>
              <a:rPr lang="en-AU" sz="2800" dirty="0" smtClean="0"/>
              <a:t> protocol)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1980: </a:t>
            </a:r>
            <a:r>
              <a:rPr lang="en-AU" sz="2800" b="1" u="sng" dirty="0"/>
              <a:t>UDP</a:t>
            </a:r>
            <a:r>
              <a:rPr lang="en-AU" sz="2800" dirty="0" smtClean="0"/>
              <a:t> released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1989: Tim Berners-Lee </a:t>
            </a:r>
            <a:r>
              <a:rPr lang="en-AU" sz="2800" b="1" u="sng" dirty="0" smtClean="0"/>
              <a:t>proposes</a:t>
            </a:r>
            <a:r>
              <a:rPr lang="en-AU" sz="2800" dirty="0" smtClean="0"/>
              <a:t> an information 	management system (</a:t>
            </a:r>
            <a:r>
              <a:rPr lang="en-AU" sz="2800" b="1" u="sng" dirty="0"/>
              <a:t>the web</a:t>
            </a:r>
            <a:r>
              <a:rPr lang="en-AU" sz="2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1991: </a:t>
            </a:r>
            <a:r>
              <a:rPr lang="en-AU" sz="2800" b="1" u="sng" dirty="0"/>
              <a:t>First web site released to Internet</a:t>
            </a:r>
            <a:r>
              <a:rPr lang="en-AU" sz="2800" dirty="0" smtClean="0"/>
              <a:t>, </a:t>
            </a:r>
            <a:br>
              <a:rPr lang="en-AU" sz="2800" dirty="0" smtClean="0"/>
            </a:br>
            <a:r>
              <a:rPr lang="en-AU" sz="2800" dirty="0" smtClean="0"/>
              <a:t>	Psion Organizer released (first PDA,</a:t>
            </a:r>
            <a:br>
              <a:rPr lang="en-AU" sz="2800" dirty="0" smtClean="0"/>
            </a:br>
            <a:r>
              <a:rPr lang="en-AU" sz="2800" dirty="0" smtClean="0"/>
              <a:t>	a smart phone without the phone!)</a:t>
            </a:r>
          </a:p>
          <a:p>
            <a:pPr lvl="1">
              <a:tabLst>
                <a:tab pos="1619250" algn="l"/>
              </a:tabLst>
            </a:pPr>
            <a:r>
              <a:rPr lang="en-AU" sz="2800" b="1" u="sng" dirty="0" smtClean="0"/>
              <a:t>1990s</a:t>
            </a:r>
            <a:r>
              <a:rPr lang="en-AU" sz="2800" dirty="0" smtClean="0"/>
              <a:t>: Introduction of web, virtual web hosting, 	web-based services for email, file storage, </a:t>
            </a:r>
            <a:br>
              <a:rPr lang="en-AU" sz="2800" dirty="0" smtClean="0"/>
            </a:br>
            <a:r>
              <a:rPr lang="en-AU" sz="2800" dirty="0" smtClean="0"/>
              <a:t>	and so on.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1991: First </a:t>
            </a:r>
            <a:r>
              <a:rPr lang="en-AU" sz="2800" b="1" u="sng" dirty="0"/>
              <a:t>Linux</a:t>
            </a:r>
            <a:r>
              <a:rPr lang="en-AU" sz="2800" dirty="0" smtClean="0"/>
              <a:t> kernel release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1994: </a:t>
            </a:r>
            <a:r>
              <a:rPr lang="en-AU" sz="2800" b="1" u="sng" dirty="0"/>
              <a:t>Amazon.com</a:t>
            </a:r>
            <a:r>
              <a:rPr lang="en-AU" sz="2800" dirty="0" smtClean="0"/>
              <a:t> (originally called </a:t>
            </a:r>
            <a:r>
              <a:rPr lang="en-AU" sz="2800" dirty="0" err="1" smtClean="0"/>
              <a:t>Cadabra</a:t>
            </a:r>
            <a:r>
              <a:rPr lang="en-AU" sz="2800" dirty="0" smtClean="0"/>
              <a:t>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1996: </a:t>
            </a:r>
            <a:r>
              <a:rPr lang="en-AU" sz="2800" b="1" u="sng" dirty="0"/>
              <a:t>Google search</a:t>
            </a:r>
            <a:r>
              <a:rPr lang="en-AU" sz="2800" dirty="0"/>
              <a:t> </a:t>
            </a:r>
            <a:r>
              <a:rPr lang="en-AU" sz="2800" dirty="0" smtClean="0"/>
              <a:t>begins as a </a:t>
            </a:r>
            <a:r>
              <a:rPr lang="en-AU" sz="2800" b="1" u="sng" dirty="0"/>
              <a:t>research</a:t>
            </a:r>
            <a:r>
              <a:rPr lang="en-AU" sz="2800" dirty="0" smtClean="0"/>
              <a:t> </a:t>
            </a:r>
            <a:r>
              <a:rPr lang="en-AU" sz="2800" b="1" u="sng" dirty="0"/>
              <a:t>project</a:t>
            </a:r>
            <a:r>
              <a:rPr lang="en-AU" sz="2800" dirty="0" smtClean="0"/>
              <a:t> 	at Stanford University</a:t>
            </a:r>
          </a:p>
          <a:p>
            <a:pPr lvl="1">
              <a:tabLst>
                <a:tab pos="1619250" algn="l"/>
              </a:tabLst>
            </a:pPr>
            <a:r>
              <a:rPr lang="en-AU" sz="2800" dirty="0"/>
              <a:t>1997: IEEE 802.11 (</a:t>
            </a:r>
            <a:r>
              <a:rPr lang="en-AU" sz="2800" b="1" u="sng" dirty="0" err="1"/>
              <a:t>WiFi</a:t>
            </a:r>
            <a:r>
              <a:rPr lang="en-AU" sz="2800" dirty="0"/>
              <a:t>) introduced</a:t>
            </a:r>
          </a:p>
          <a:p>
            <a:pPr lvl="1">
              <a:tabLst>
                <a:tab pos="1619250" algn="l"/>
              </a:tabLst>
            </a:pPr>
            <a:r>
              <a:rPr lang="en-AU" sz="2800" dirty="0"/>
              <a:t>1998: </a:t>
            </a:r>
            <a:r>
              <a:rPr lang="en-AU" sz="2800" b="1" u="sng" dirty="0"/>
              <a:t>VMware</a:t>
            </a:r>
            <a:r>
              <a:rPr lang="en-AU" sz="2800" dirty="0"/>
              <a:t> founded;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	Microsoft’s </a:t>
            </a:r>
            <a:r>
              <a:rPr lang="en-AU" sz="2800" dirty="0"/>
              <a:t>Outlook Web App </a:t>
            </a:r>
            <a:r>
              <a:rPr lang="en-AU" sz="2800" dirty="0" smtClean="0"/>
              <a:t>team</a:t>
            </a:r>
            <a:br>
              <a:rPr lang="en-AU" sz="2800" dirty="0" smtClean="0"/>
            </a:br>
            <a:r>
              <a:rPr lang="en-AU" sz="2800" dirty="0" smtClean="0"/>
              <a:t>	introduce </a:t>
            </a:r>
            <a:r>
              <a:rPr lang="en-AU" sz="2800" dirty="0"/>
              <a:t>XMLHTTP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	which </a:t>
            </a:r>
            <a:r>
              <a:rPr lang="en-AU" sz="2800" dirty="0"/>
              <a:t>later forms basis for </a:t>
            </a:r>
            <a:r>
              <a:rPr lang="en-AU" sz="2800" dirty="0" smtClean="0"/>
              <a:t>AJAX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9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Relevant historic events (cont.)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1999: Founding of SalesForce.com </a:t>
            </a:r>
            <a:br>
              <a:rPr lang="en-AU" sz="2800" dirty="0" smtClean="0"/>
            </a:br>
            <a:r>
              <a:rPr lang="en-AU" sz="2800" dirty="0" smtClean="0"/>
              <a:t>	</a:t>
            </a:r>
            <a:r>
              <a:rPr lang="en-AU" sz="2800" b="1" u="sng" dirty="0" smtClean="0"/>
              <a:t>delivering software over the web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2001: First test of </a:t>
            </a:r>
            <a:r>
              <a:rPr lang="en-AU" sz="2800" b="1" u="sng" dirty="0" smtClean="0"/>
              <a:t>Software-Defined Networking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2002: </a:t>
            </a:r>
            <a:r>
              <a:rPr lang="en-AU" sz="2800" b="1" u="sng" dirty="0"/>
              <a:t>Amazon Web Services </a:t>
            </a:r>
            <a:r>
              <a:rPr lang="en-AU" sz="2800" dirty="0" smtClean="0"/>
              <a:t>platform introduced</a:t>
            </a:r>
          </a:p>
          <a:p>
            <a:pPr lvl="1">
              <a:tabLst>
                <a:tab pos="1619250" algn="l"/>
              </a:tabLst>
            </a:pPr>
            <a:r>
              <a:rPr lang="en-AU" sz="2800" dirty="0" smtClean="0"/>
              <a:t>2003: </a:t>
            </a:r>
            <a:r>
              <a:rPr lang="en-AU" sz="2800" b="1" u="sng" dirty="0"/>
              <a:t>Skype</a:t>
            </a:r>
            <a:r>
              <a:rPr lang="en-AU" sz="2800" dirty="0" smtClean="0"/>
              <a:t> founded; </a:t>
            </a:r>
            <a:r>
              <a:rPr lang="en-AU" sz="2800" b="1" u="sng" dirty="0"/>
              <a:t>Android</a:t>
            </a:r>
            <a:r>
              <a:rPr lang="en-AU" sz="2800" dirty="0" smtClean="0"/>
              <a:t> founded; 	</a:t>
            </a:r>
            <a:r>
              <a:rPr lang="en-AU" sz="2800" b="1" u="sng" dirty="0" smtClean="0"/>
              <a:t>BlackBerry</a:t>
            </a:r>
            <a:r>
              <a:rPr lang="en-AU" sz="2800" dirty="0" smtClean="0"/>
              <a:t> introduces mobile phone</a:t>
            </a:r>
            <a:br>
              <a:rPr lang="en-AU" sz="2800" dirty="0" smtClean="0"/>
            </a:br>
            <a:r>
              <a:rPr lang="en-AU" sz="2800" dirty="0" smtClean="0"/>
              <a:t>	capable of email and web browsing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Origins and Influences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1217</Words>
  <Application>Microsoft Office PowerPoint</Application>
  <PresentationFormat>On-screen Show (4:3)</PresentationFormat>
  <Paragraphs>299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Lucida Grande</vt:lpstr>
      <vt:lpstr>Office Theme</vt:lpstr>
      <vt:lpstr>SIT113 Cloud Computing and Virtualisation</vt:lpstr>
      <vt:lpstr>Outline</vt:lpstr>
      <vt:lpstr>Chapter 3 Understanding Cloud Computing</vt:lpstr>
      <vt:lpstr>Public Cloud Services</vt:lpstr>
      <vt:lpstr>Origins and Influences</vt:lpstr>
      <vt:lpstr>Origins and Influences</vt:lpstr>
      <vt:lpstr>Origins and Influences</vt:lpstr>
      <vt:lpstr>Origins and Influences</vt:lpstr>
      <vt:lpstr>Origins and Influences</vt:lpstr>
      <vt:lpstr>Origins and Influences</vt:lpstr>
      <vt:lpstr>Origins and Influences</vt:lpstr>
      <vt:lpstr>What is Cloud Computing?</vt:lpstr>
      <vt:lpstr>What is Cloud Computing?</vt:lpstr>
      <vt:lpstr>What is Cloud Computing?</vt:lpstr>
      <vt:lpstr>Concepts and Terminology</vt:lpstr>
      <vt:lpstr>Concepts and Terminology</vt:lpstr>
      <vt:lpstr>Concepts and Terminology</vt:lpstr>
      <vt:lpstr>Concepts and Terminology</vt:lpstr>
      <vt:lpstr>Concepts and Terminology</vt:lpstr>
      <vt:lpstr>Chapter 4 Fundamental Concepts and Models</vt:lpstr>
      <vt:lpstr>Characteristics and Models</vt:lpstr>
      <vt:lpstr>Cloud Characteristics</vt:lpstr>
      <vt:lpstr>Cloud Characteristics</vt:lpstr>
      <vt:lpstr>Cloud Characteristics</vt:lpstr>
      <vt:lpstr>Cloud Characteristics</vt:lpstr>
      <vt:lpstr>Cloud Delivery Models</vt:lpstr>
      <vt:lpstr>Cloud Delivery Models</vt:lpstr>
      <vt:lpstr>Cloud Delivery Models</vt:lpstr>
      <vt:lpstr>Cloud Delivery Models</vt:lpstr>
      <vt:lpstr>Cloud Delivery Models</vt:lpstr>
      <vt:lpstr>Cloud Delivery Models</vt:lpstr>
      <vt:lpstr>Cloud Delivery Models</vt:lpstr>
      <vt:lpstr>Cloud Delivery Models</vt:lpstr>
      <vt:lpstr>Cloud Deployment Models</vt:lpstr>
      <vt:lpstr>Cloud Deployment Models</vt:lpstr>
      <vt:lpstr>Cloud Deployment Models</vt:lpstr>
      <vt:lpstr>Cloud Deployment Models</vt:lpstr>
      <vt:lpstr>Week 2, Class 1 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138</cp:revision>
  <cp:lastPrinted>2015-03-09T09:00:50Z</cp:lastPrinted>
  <dcterms:created xsi:type="dcterms:W3CDTF">2015-02-02T02:30:31Z</dcterms:created>
  <dcterms:modified xsi:type="dcterms:W3CDTF">2018-04-20T02:47:20Z</dcterms:modified>
</cp:coreProperties>
</file>