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7" r:id="rId3"/>
    <p:sldId id="293" r:id="rId4"/>
    <p:sldId id="294" r:id="rId5"/>
    <p:sldId id="295" r:id="rId6"/>
    <p:sldId id="296" r:id="rId7"/>
    <p:sldId id="297" r:id="rId8"/>
    <p:sldId id="314" r:id="rId9"/>
    <p:sldId id="298" r:id="rId10"/>
    <p:sldId id="299" r:id="rId11"/>
    <p:sldId id="308" r:id="rId12"/>
    <p:sldId id="313" r:id="rId13"/>
    <p:sldId id="309" r:id="rId14"/>
    <p:sldId id="310" r:id="rId15"/>
    <p:sldId id="302" r:id="rId16"/>
    <p:sldId id="307" r:id="rId17"/>
    <p:sldId id="311" r:id="rId18"/>
    <p:sldId id="312" r:id="rId19"/>
    <p:sldId id="306" r:id="rId20"/>
    <p:sldId id="315" r:id="rId21"/>
    <p:sldId id="292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6290" autoAdjust="0"/>
  </p:normalViewPr>
  <p:slideViewPr>
    <p:cSldViewPr snapToGrid="0" snapToObjects="1">
      <p:cViewPr varScale="1">
        <p:scale>
          <a:sx n="67" d="100"/>
          <a:sy n="67" d="100"/>
        </p:scale>
        <p:origin x="1906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37F1CD-B64E-0342-8772-0D25ED2F76FD}" type="datetimeFigureOut">
              <a:rPr lang="en-US" smtClean="0"/>
              <a:t>03-Jul-18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A9863A-5C4F-3341-B7C0-44BA1E1873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77352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F9409A-9556-FD4B-AB47-80B89DD456D0}" type="datetimeFigureOut">
              <a:rPr lang="en-US" smtClean="0"/>
              <a:t>03-Jul-18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8B5189-4E92-A94E-9680-9CCB240BB55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763023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 - read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 - write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 – execute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dirty="0" smtClean="0"/>
              <a:t>$ ls -l </a:t>
            </a:r>
          </a:p>
          <a:p>
            <a:r>
              <a:rPr lang="en-US" dirty="0" smtClean="0"/>
              <a:t>total 188 </a:t>
            </a:r>
          </a:p>
          <a:p>
            <a:r>
              <a:rPr lang="en-US" dirty="0" err="1" smtClean="0"/>
              <a:t>drwx</a:t>
            </a:r>
            <a:r>
              <a:rPr lang="en-US" dirty="0" smtClean="0"/>
              <a:t>------ </a:t>
            </a:r>
            <a:r>
              <a:rPr lang="en-US" dirty="0" err="1" smtClean="0"/>
              <a:t>jk</a:t>
            </a:r>
            <a:r>
              <a:rPr lang="en-US" dirty="0" smtClean="0"/>
              <a:t> users 4096 2008-10-24 11:30 cs21/ </a:t>
            </a:r>
          </a:p>
          <a:p>
            <a:r>
              <a:rPr lang="en-US" dirty="0" err="1" smtClean="0"/>
              <a:t>drwx</a:t>
            </a:r>
            <a:r>
              <a:rPr lang="en-US" dirty="0" smtClean="0"/>
              <a:t>------ </a:t>
            </a:r>
            <a:r>
              <a:rPr lang="en-US" dirty="0" err="1" smtClean="0"/>
              <a:t>jk</a:t>
            </a:r>
            <a:r>
              <a:rPr lang="en-US" dirty="0" smtClean="0"/>
              <a:t> users 4096 2007-10-01 12:24 mail/ </a:t>
            </a:r>
          </a:p>
          <a:p>
            <a:r>
              <a:rPr lang="en-US" dirty="0" err="1" smtClean="0"/>
              <a:t>drwxr</a:t>
            </a:r>
            <a:r>
              <a:rPr lang="en-US" dirty="0" smtClean="0"/>
              <a:t>-</a:t>
            </a:r>
            <a:r>
              <a:rPr lang="en-US" dirty="0" err="1" smtClean="0"/>
              <a:t>xr</a:t>
            </a:r>
            <a:r>
              <a:rPr lang="en-US" dirty="0" smtClean="0"/>
              <a:t>-x </a:t>
            </a:r>
            <a:r>
              <a:rPr lang="en-US" dirty="0" err="1" smtClean="0"/>
              <a:t>jk</a:t>
            </a:r>
            <a:r>
              <a:rPr lang="en-US" dirty="0" smtClean="0"/>
              <a:t> users 4096 2008-06-05 10:33 public/ </a:t>
            </a:r>
          </a:p>
          <a:p>
            <a:r>
              <a:rPr lang="en-US" dirty="0" smtClean="0"/>
              <a:t>-</a:t>
            </a:r>
            <a:r>
              <a:rPr lang="en-US" dirty="0" err="1" smtClean="0"/>
              <a:t>rw</a:t>
            </a:r>
            <a:r>
              <a:rPr lang="en-US" dirty="0" smtClean="0"/>
              <a:t>------- </a:t>
            </a:r>
            <a:r>
              <a:rPr lang="en-US" dirty="0" err="1" smtClean="0"/>
              <a:t>jk</a:t>
            </a:r>
            <a:r>
              <a:rPr lang="en-US" dirty="0" smtClean="0"/>
              <a:t> users 83623 2008-09-10 08:29 turing.pdf </a:t>
            </a:r>
          </a:p>
          <a:p>
            <a:r>
              <a:rPr lang="en-US" dirty="0" smtClean="0"/>
              <a:t>-</a:t>
            </a:r>
            <a:r>
              <a:rPr lang="en-US" dirty="0" err="1" smtClean="0"/>
              <a:t>rw</a:t>
            </a:r>
            <a:r>
              <a:rPr lang="en-US" dirty="0" smtClean="0"/>
              <a:t>-r--r-- </a:t>
            </a:r>
            <a:r>
              <a:rPr lang="en-US" dirty="0" err="1" smtClean="0"/>
              <a:t>jk</a:t>
            </a:r>
            <a:r>
              <a:rPr lang="en-US" dirty="0" smtClean="0"/>
              <a:t> users 9134 2008-01-24 16:26 </a:t>
            </a:r>
            <a:r>
              <a:rPr lang="en-US" dirty="0" err="1" smtClean="0"/>
              <a:t>unix</a:t>
            </a:r>
            <a:r>
              <a:rPr lang="en-US" dirty="0" smtClean="0"/>
              <a:t>-by-example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first column above is the file permissions (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drwx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------ or -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rw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-r--r--), the second is the owner of the files and directories (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jk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and the third column is the group (users).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the file permissions,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first letter is either a "d" or a "-", meaning it's a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directory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or a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next three characters (e.g., 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rwx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are the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permissions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for the owner of the file.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Then comes the group permissions (e.g., everyone in the users group), and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finally permissions for everyone else. Here are some examples:</a:t>
            </a:r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drwx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------ : directory only accessible by owner</a:t>
            </a:r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drwxr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-x : directory anyone can access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rwxr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-x : file anyone can read and execute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rw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-r----- : file only people in the group can read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see what groups you are in, run the groups command.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B5189-4E92-A94E-9680-9CCB240BB557}" type="slidenum">
              <a:rPr lang="en-AU" smtClean="0"/>
              <a:t>19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271544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 - read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 - write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 – execute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dirty="0" smtClean="0"/>
              <a:t>$ ls -l </a:t>
            </a:r>
          </a:p>
          <a:p>
            <a:r>
              <a:rPr lang="en-US" dirty="0" smtClean="0"/>
              <a:t>total 188 </a:t>
            </a:r>
          </a:p>
          <a:p>
            <a:r>
              <a:rPr lang="en-US" dirty="0" err="1" smtClean="0"/>
              <a:t>drwx</a:t>
            </a:r>
            <a:r>
              <a:rPr lang="en-US" dirty="0" smtClean="0"/>
              <a:t>------ </a:t>
            </a:r>
            <a:r>
              <a:rPr lang="en-US" dirty="0" err="1" smtClean="0"/>
              <a:t>jk</a:t>
            </a:r>
            <a:r>
              <a:rPr lang="en-US" dirty="0" smtClean="0"/>
              <a:t> users 4096 2008-10-24 11:30 cs21/ </a:t>
            </a:r>
          </a:p>
          <a:p>
            <a:r>
              <a:rPr lang="en-US" dirty="0" err="1" smtClean="0"/>
              <a:t>drwx</a:t>
            </a:r>
            <a:r>
              <a:rPr lang="en-US" dirty="0" smtClean="0"/>
              <a:t>------ </a:t>
            </a:r>
            <a:r>
              <a:rPr lang="en-US" dirty="0" err="1" smtClean="0"/>
              <a:t>jk</a:t>
            </a:r>
            <a:r>
              <a:rPr lang="en-US" dirty="0" smtClean="0"/>
              <a:t> users 4096 2007-10-01 12:24 mail/ </a:t>
            </a:r>
          </a:p>
          <a:p>
            <a:r>
              <a:rPr lang="en-US" dirty="0" err="1" smtClean="0"/>
              <a:t>drwxr</a:t>
            </a:r>
            <a:r>
              <a:rPr lang="en-US" dirty="0" smtClean="0"/>
              <a:t>-</a:t>
            </a:r>
            <a:r>
              <a:rPr lang="en-US" dirty="0" err="1" smtClean="0"/>
              <a:t>xr</a:t>
            </a:r>
            <a:r>
              <a:rPr lang="en-US" dirty="0" smtClean="0"/>
              <a:t>-x </a:t>
            </a:r>
            <a:r>
              <a:rPr lang="en-US" dirty="0" err="1" smtClean="0"/>
              <a:t>jk</a:t>
            </a:r>
            <a:r>
              <a:rPr lang="en-US" dirty="0" smtClean="0"/>
              <a:t> users 4096 2008-06-05 10:33 public/ </a:t>
            </a:r>
          </a:p>
          <a:p>
            <a:r>
              <a:rPr lang="en-US" dirty="0" smtClean="0"/>
              <a:t>-</a:t>
            </a:r>
            <a:r>
              <a:rPr lang="en-US" dirty="0" err="1" smtClean="0"/>
              <a:t>rw</a:t>
            </a:r>
            <a:r>
              <a:rPr lang="en-US" dirty="0" smtClean="0"/>
              <a:t>------- </a:t>
            </a:r>
            <a:r>
              <a:rPr lang="en-US" dirty="0" err="1" smtClean="0"/>
              <a:t>jk</a:t>
            </a:r>
            <a:r>
              <a:rPr lang="en-US" dirty="0" smtClean="0"/>
              <a:t> users 83623 2008-09-10 08:29 turing.pdf </a:t>
            </a:r>
          </a:p>
          <a:p>
            <a:r>
              <a:rPr lang="en-US" dirty="0" smtClean="0"/>
              <a:t>-</a:t>
            </a:r>
            <a:r>
              <a:rPr lang="en-US" dirty="0" err="1" smtClean="0"/>
              <a:t>rw</a:t>
            </a:r>
            <a:r>
              <a:rPr lang="en-US" dirty="0" smtClean="0"/>
              <a:t>-r--r-- </a:t>
            </a:r>
            <a:r>
              <a:rPr lang="en-US" dirty="0" err="1" smtClean="0"/>
              <a:t>jk</a:t>
            </a:r>
            <a:r>
              <a:rPr lang="en-US" dirty="0" smtClean="0"/>
              <a:t> users 9134 2008-01-24 16:26 </a:t>
            </a:r>
            <a:r>
              <a:rPr lang="en-US" dirty="0" err="1" smtClean="0"/>
              <a:t>unix</a:t>
            </a:r>
            <a:r>
              <a:rPr lang="en-US" dirty="0" smtClean="0"/>
              <a:t>-by-example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first column above is the file permissions (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drwx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------ or -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rw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-r--r--), the second is the owner of the files and directories (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jk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and the third column is the group (users).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the file permissions,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first letter is either a "d" or a "-", meaning it's a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directory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or a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next three characters (e.g., 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rwx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are the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permissions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for the owner of the file.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Then comes the group permissions (e.g., everyone in the users group), and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finally permissions for everyone else. Here are some examples:</a:t>
            </a:r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drwx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------ : directory only accessible by owner</a:t>
            </a:r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drwxr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-x : directory anyone can access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rwxr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-x : file anyone can read and execute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rw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-r----- : file only people in the group can read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see what groups you are in, run the groups command.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B5189-4E92-A94E-9680-9CCB240BB557}" type="slidenum">
              <a:rPr lang="en-AU" smtClean="0"/>
              <a:t>20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998781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1371600" y="3886200"/>
            <a:ext cx="6400800" cy="1752600"/>
          </a:xfrm>
          <a:prstGeom prst="roundRect">
            <a:avLst>
              <a:gd name="adj" fmla="val 7190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ounded Rectangle 7"/>
          <p:cNvSpPr/>
          <p:nvPr/>
        </p:nvSpPr>
        <p:spPr>
          <a:xfrm>
            <a:off x="685800" y="2130424"/>
            <a:ext cx="7772400" cy="1470025"/>
          </a:xfrm>
          <a:prstGeom prst="roundRect">
            <a:avLst>
              <a:gd name="adj" fmla="val 12411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AU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smtClean="0"/>
              <a:t>Click to edit Master subtitle style</a:t>
            </a:r>
            <a:endParaRPr lang="en-AU" dirty="0"/>
          </a:p>
        </p:txBody>
      </p:sp>
      <p:sp>
        <p:nvSpPr>
          <p:cNvPr id="6" name="Rounded Rectangle 5"/>
          <p:cNvSpPr/>
          <p:nvPr userDrawn="1"/>
        </p:nvSpPr>
        <p:spPr>
          <a:xfrm>
            <a:off x="1371600" y="3886200"/>
            <a:ext cx="6400800" cy="1752600"/>
          </a:xfrm>
          <a:prstGeom prst="roundRect">
            <a:avLst>
              <a:gd name="adj" fmla="val 7190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ounded Rectangle 6"/>
          <p:cNvSpPr/>
          <p:nvPr userDrawn="1"/>
        </p:nvSpPr>
        <p:spPr>
          <a:xfrm>
            <a:off x="685800" y="2130424"/>
            <a:ext cx="7772400" cy="1470025"/>
          </a:xfrm>
          <a:prstGeom prst="roundRect">
            <a:avLst>
              <a:gd name="adj" fmla="val 12411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4115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25BEA-E357-2043-B42B-E662339874B9}" type="datetime1">
              <a:rPr lang="en-AU" smtClean="0"/>
              <a:t>3/07/2018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2, Class 2</a:t>
            </a:r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93596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AU" smtClean="0"/>
              <a:t>Drag picture to placeholder or click icon to add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E9CFE-BEF4-9F4E-9E4D-A74D5D816EF8}" type="datetime1">
              <a:rPr lang="en-AU" smtClean="0"/>
              <a:t>3/07/2018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2, Class 2</a:t>
            </a:r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39400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B12F7-A36F-AD46-A22B-3D0995FDA97E}" type="datetime1">
              <a:rPr lang="en-AU" smtClean="0"/>
              <a:t>3/07/2018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2, Class 2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670395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AU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06A39-706D-E149-A76D-165C0B8683F7}" type="datetime1">
              <a:rPr lang="en-AU" smtClean="0"/>
              <a:t>3/07/2018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2, Class 2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705570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 userDrawn="1"/>
        </p:nvSpPr>
        <p:spPr>
          <a:xfrm>
            <a:off x="457200" y="1600199"/>
            <a:ext cx="8229600" cy="4525963"/>
          </a:xfrm>
          <a:prstGeom prst="roundRect">
            <a:avLst>
              <a:gd name="adj" fmla="val 3816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 dirty="0" smtClean="0"/>
              <a:t>Click to edit Master text styles</a:t>
            </a:r>
          </a:p>
          <a:p>
            <a:pPr lvl="1"/>
            <a:r>
              <a:rPr lang="en-AU" dirty="0" smtClean="0"/>
              <a:t>Second level</a:t>
            </a:r>
          </a:p>
          <a:p>
            <a:pPr lvl="2"/>
            <a:r>
              <a:rPr lang="en-AU" dirty="0" smtClean="0"/>
              <a:t>Third level</a:t>
            </a:r>
          </a:p>
          <a:p>
            <a:pPr lvl="3"/>
            <a:r>
              <a:rPr lang="en-AU" dirty="0" smtClean="0"/>
              <a:t>Fourth level</a:t>
            </a:r>
          </a:p>
          <a:p>
            <a:pPr lvl="4"/>
            <a:r>
              <a:rPr lang="en-AU" dirty="0" smtClean="0"/>
              <a:t>Fifth level</a:t>
            </a:r>
            <a:endParaRPr lang="en-AU" dirty="0"/>
          </a:p>
        </p:txBody>
      </p:sp>
      <p:sp>
        <p:nvSpPr>
          <p:cNvPr id="10" name="Rounded Rectangle 9"/>
          <p:cNvSpPr/>
          <p:nvPr userDrawn="1"/>
        </p:nvSpPr>
        <p:spPr>
          <a:xfrm>
            <a:off x="457201" y="6356349"/>
            <a:ext cx="2133600" cy="365125"/>
          </a:xfrm>
          <a:prstGeom prst="roundRect">
            <a:avLst>
              <a:gd name="adj" fmla="val 45882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Rounded Rectangle 10"/>
          <p:cNvSpPr/>
          <p:nvPr userDrawn="1"/>
        </p:nvSpPr>
        <p:spPr>
          <a:xfrm>
            <a:off x="6553200" y="6356349"/>
            <a:ext cx="2133600" cy="365125"/>
          </a:xfrm>
          <a:prstGeom prst="roundRect">
            <a:avLst>
              <a:gd name="adj" fmla="val 45882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ounded Rectangle 11"/>
          <p:cNvSpPr/>
          <p:nvPr userDrawn="1"/>
        </p:nvSpPr>
        <p:spPr>
          <a:xfrm>
            <a:off x="3124200" y="6356350"/>
            <a:ext cx="2895600" cy="365125"/>
          </a:xfrm>
          <a:prstGeom prst="roundRect">
            <a:avLst>
              <a:gd name="adj" fmla="val 45882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ounded Rectangle 6"/>
          <p:cNvSpPr/>
          <p:nvPr userDrawn="1"/>
        </p:nvSpPr>
        <p:spPr>
          <a:xfrm>
            <a:off x="457200" y="274638"/>
            <a:ext cx="8229600" cy="1143000"/>
          </a:xfrm>
          <a:prstGeom prst="roundRect">
            <a:avLst>
              <a:gd name="adj" fmla="val 13274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Click to edit Master title style</a:t>
            </a:r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559C1-0F9C-934E-8728-8CCEB0E87B23}" type="datetime1">
              <a:rPr lang="en-AU" smtClean="0"/>
              <a:t>3/07/2018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2, Class 2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920582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 userDrawn="1"/>
        </p:nvSpPr>
        <p:spPr>
          <a:xfrm>
            <a:off x="722313" y="4406899"/>
            <a:ext cx="7772400" cy="1362075"/>
          </a:xfrm>
          <a:prstGeom prst="roundRect">
            <a:avLst>
              <a:gd name="adj" fmla="val 10144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ctr" anchorCtr="0"/>
          <a:lstStyle>
            <a:lvl1pPr algn="ctr">
              <a:defRPr sz="4000" b="1" cap="none"/>
            </a:lvl1pPr>
          </a:lstStyle>
          <a:p>
            <a:r>
              <a:rPr lang="en-AU" dirty="0" smtClean="0"/>
              <a:t>Click to edit Master title style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52721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457200" y="1600199"/>
            <a:ext cx="8229600" cy="4525963"/>
          </a:xfrm>
          <a:prstGeom prst="roundRect">
            <a:avLst>
              <a:gd name="adj" fmla="val 3816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AU" dirty="0"/>
          </a:p>
        </p:txBody>
      </p:sp>
      <p:sp>
        <p:nvSpPr>
          <p:cNvPr id="11" name="Rounded Rectangle 10"/>
          <p:cNvSpPr/>
          <p:nvPr/>
        </p:nvSpPr>
        <p:spPr>
          <a:xfrm>
            <a:off x="8319612" y="6356349"/>
            <a:ext cx="367187" cy="365125"/>
          </a:xfrm>
          <a:prstGeom prst="roundRect">
            <a:avLst>
              <a:gd name="adj" fmla="val 50000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ounded Rectangle 11"/>
          <p:cNvSpPr/>
          <p:nvPr/>
        </p:nvSpPr>
        <p:spPr>
          <a:xfrm>
            <a:off x="5259475" y="6356350"/>
            <a:ext cx="2895600" cy="365125"/>
          </a:xfrm>
          <a:prstGeom prst="roundRect">
            <a:avLst>
              <a:gd name="adj" fmla="val 45882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ounded Rectangle 6"/>
          <p:cNvSpPr/>
          <p:nvPr/>
        </p:nvSpPr>
        <p:spPr>
          <a:xfrm>
            <a:off x="457200" y="274638"/>
            <a:ext cx="8229600" cy="1143000"/>
          </a:xfrm>
          <a:prstGeom prst="roundRect">
            <a:avLst>
              <a:gd name="adj" fmla="val 13274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59475" y="6356350"/>
            <a:ext cx="2895600" cy="365125"/>
          </a:xfrm>
        </p:spPr>
        <p:txBody>
          <a:bodyPr/>
          <a:lstStyle/>
          <a:p>
            <a:r>
              <a:rPr lang="en-AU" dirty="0" smtClean="0"/>
              <a:t>SIT113 Week 2, Class 2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9613" y="6356350"/>
            <a:ext cx="367187" cy="365125"/>
          </a:xfrm>
        </p:spPr>
        <p:txBody>
          <a:bodyPr/>
          <a:lstStyle/>
          <a:p>
            <a:fld id="{DE0A4249-7CEA-DC43-BBD2-27EF023E5D3D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92058276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NO 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457200" y="1600199"/>
            <a:ext cx="8229600" cy="4525963"/>
          </a:xfrm>
          <a:prstGeom prst="roundRect">
            <a:avLst>
              <a:gd name="adj" fmla="val 3816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 sz="1800"/>
            </a:lvl5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AU" dirty="0"/>
          </a:p>
        </p:txBody>
      </p:sp>
      <p:sp>
        <p:nvSpPr>
          <p:cNvPr id="11" name="Rounded Rectangle 10"/>
          <p:cNvSpPr/>
          <p:nvPr/>
        </p:nvSpPr>
        <p:spPr>
          <a:xfrm>
            <a:off x="8319612" y="6356349"/>
            <a:ext cx="367187" cy="365125"/>
          </a:xfrm>
          <a:prstGeom prst="roundRect">
            <a:avLst>
              <a:gd name="adj" fmla="val 50000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ounded Rectangle 11"/>
          <p:cNvSpPr/>
          <p:nvPr/>
        </p:nvSpPr>
        <p:spPr>
          <a:xfrm>
            <a:off x="5259475" y="6356350"/>
            <a:ext cx="2895600" cy="365125"/>
          </a:xfrm>
          <a:prstGeom prst="roundRect">
            <a:avLst>
              <a:gd name="adj" fmla="val 45882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ounded Rectangle 6"/>
          <p:cNvSpPr/>
          <p:nvPr/>
        </p:nvSpPr>
        <p:spPr>
          <a:xfrm>
            <a:off x="457200" y="274638"/>
            <a:ext cx="8229600" cy="1143000"/>
          </a:xfrm>
          <a:prstGeom prst="roundRect">
            <a:avLst>
              <a:gd name="adj" fmla="val 13274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59475" y="6356350"/>
            <a:ext cx="2895600" cy="365125"/>
          </a:xfrm>
        </p:spPr>
        <p:txBody>
          <a:bodyPr/>
          <a:lstStyle/>
          <a:p>
            <a:r>
              <a:rPr lang="en-AU" dirty="0" smtClean="0"/>
              <a:t>SIT113 Week 2, Class 2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9613" y="6356350"/>
            <a:ext cx="367187" cy="365125"/>
          </a:xfrm>
        </p:spPr>
        <p:txBody>
          <a:bodyPr/>
          <a:lstStyle/>
          <a:p>
            <a:fld id="{DE0A4249-7CEA-DC43-BBD2-27EF023E5D3D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84373469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722313" y="4406899"/>
            <a:ext cx="7772400" cy="1362075"/>
          </a:xfrm>
          <a:prstGeom prst="roundRect">
            <a:avLst>
              <a:gd name="adj" fmla="val 10144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ctr" anchorCtr="0"/>
          <a:lstStyle>
            <a:lvl1pPr algn="ctr">
              <a:defRPr sz="4000" b="1" cap="none"/>
            </a:lvl1pPr>
          </a:lstStyle>
          <a:p>
            <a:r>
              <a:rPr lang="en-AU" smtClean="0"/>
              <a:t>Click to edit Master title style</a:t>
            </a:r>
            <a:endParaRPr lang="en-AU" dirty="0"/>
          </a:p>
        </p:txBody>
      </p:sp>
      <p:sp>
        <p:nvSpPr>
          <p:cNvPr id="4" name="Rounded Rectangle 3"/>
          <p:cNvSpPr/>
          <p:nvPr userDrawn="1"/>
        </p:nvSpPr>
        <p:spPr>
          <a:xfrm>
            <a:off x="722313" y="4406899"/>
            <a:ext cx="7772400" cy="1362075"/>
          </a:xfrm>
          <a:prstGeom prst="roundRect">
            <a:avLst>
              <a:gd name="adj" fmla="val 10144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52721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722313" y="4406899"/>
            <a:ext cx="7772400" cy="1362075"/>
          </a:xfrm>
          <a:prstGeom prst="roundRect">
            <a:avLst>
              <a:gd name="adj" fmla="val 10144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ctr" anchorCtr="0"/>
          <a:lstStyle>
            <a:lvl1pPr algn="ctr">
              <a:defRPr sz="4000" b="1" cap="none"/>
            </a:lvl1pPr>
          </a:lstStyle>
          <a:p>
            <a:r>
              <a:rPr lang="en-AU" smtClean="0"/>
              <a:t>Click to edit Master title style</a:t>
            </a:r>
            <a:endParaRPr lang="en-AU" dirty="0"/>
          </a:p>
        </p:txBody>
      </p:sp>
      <p:pic>
        <p:nvPicPr>
          <p:cNvPr id="4" name="Picture 3" descr="Textbook-Cover-Fad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8953" y="759207"/>
            <a:ext cx="5763437" cy="3647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646181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>
            <a:off x="457200" y="274638"/>
            <a:ext cx="8229600" cy="1143000"/>
          </a:xfrm>
          <a:prstGeom prst="roundRect">
            <a:avLst>
              <a:gd name="adj" fmla="val 13274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Rounded Rectangle 16"/>
          <p:cNvSpPr/>
          <p:nvPr/>
        </p:nvSpPr>
        <p:spPr>
          <a:xfrm>
            <a:off x="457200" y="1600199"/>
            <a:ext cx="4038600" cy="4525963"/>
          </a:xfrm>
          <a:prstGeom prst="roundRect">
            <a:avLst>
              <a:gd name="adj" fmla="val 3913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Rounded Rectangle 17"/>
          <p:cNvSpPr/>
          <p:nvPr/>
        </p:nvSpPr>
        <p:spPr>
          <a:xfrm>
            <a:off x="4648200" y="1600200"/>
            <a:ext cx="4038600" cy="4525963"/>
          </a:xfrm>
          <a:prstGeom prst="roundRect">
            <a:avLst>
              <a:gd name="adj" fmla="val 3913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AU"/>
          </a:p>
        </p:txBody>
      </p:sp>
      <p:sp>
        <p:nvSpPr>
          <p:cNvPr id="19" name="Rounded Rectangle 18"/>
          <p:cNvSpPr/>
          <p:nvPr/>
        </p:nvSpPr>
        <p:spPr>
          <a:xfrm>
            <a:off x="8319612" y="6356349"/>
            <a:ext cx="367187" cy="365125"/>
          </a:xfrm>
          <a:prstGeom prst="roundRect">
            <a:avLst>
              <a:gd name="adj" fmla="val 50000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Rounded Rectangle 19"/>
          <p:cNvSpPr/>
          <p:nvPr/>
        </p:nvSpPr>
        <p:spPr>
          <a:xfrm>
            <a:off x="5259475" y="6356350"/>
            <a:ext cx="2895600" cy="365125"/>
          </a:xfrm>
          <a:prstGeom prst="roundRect">
            <a:avLst>
              <a:gd name="adj" fmla="val 45882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59475" y="6356350"/>
            <a:ext cx="2895600" cy="365125"/>
          </a:xfrm>
        </p:spPr>
        <p:txBody>
          <a:bodyPr/>
          <a:lstStyle/>
          <a:p>
            <a:r>
              <a:rPr lang="en-AU" dirty="0" smtClean="0"/>
              <a:t>SIT113 Week 2, Class 2</a:t>
            </a:r>
            <a:endParaRPr lang="en-AU" dirty="0"/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9613" y="6356350"/>
            <a:ext cx="367187" cy="365125"/>
          </a:xfrm>
        </p:spPr>
        <p:txBody>
          <a:bodyPr/>
          <a:lstStyle/>
          <a:p>
            <a:fld id="{DE0A4249-7CEA-DC43-BBD2-27EF023E5D3D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23" name="Rounded Rectangle 22"/>
          <p:cNvSpPr/>
          <p:nvPr/>
        </p:nvSpPr>
        <p:spPr>
          <a:xfrm>
            <a:off x="457200" y="6209920"/>
            <a:ext cx="4646428" cy="648080"/>
          </a:xfrm>
          <a:prstGeom prst="roundRect">
            <a:avLst>
              <a:gd name="adj" fmla="val 20407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Content Placeholder 13"/>
          <p:cNvSpPr>
            <a:spLocks noGrp="1"/>
          </p:cNvSpPr>
          <p:nvPr>
            <p:ph sz="quarter" idx="13"/>
          </p:nvPr>
        </p:nvSpPr>
        <p:spPr>
          <a:xfrm>
            <a:off x="457200" y="6209920"/>
            <a:ext cx="4646613" cy="648080"/>
          </a:xfrm>
        </p:spPr>
        <p:txBody>
          <a:bodyPr>
            <a:no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100"/>
            </a:lvl2pPr>
            <a:lvl3pPr marL="914400" indent="0">
              <a:buNone/>
              <a:defRPr sz="105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23289822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065C8-2232-3048-81F0-4464AB12FCF0}" type="datetime1">
              <a:rPr lang="en-AU" smtClean="0"/>
              <a:t>3/07/2018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2, Class 2</a:t>
            </a:r>
            <a:endParaRPr lang="en-A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55683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9AA85-DE06-BB4B-B731-A4B083A6E3C7}" type="datetime1">
              <a:rPr lang="en-AU" smtClean="0"/>
              <a:t>3/07/2018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2, Class 2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36957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FF186-E0A3-2141-85F9-43FF7B221CDB}" type="datetime1">
              <a:rPr lang="en-AU" smtClean="0"/>
              <a:t>3/07/2018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2, Class 2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53104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 smtClean="0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E33F3B2C-18EB-9E44-AF11-4B66A2B1D20F}" type="datetime1">
              <a:rPr lang="en-AU" smtClean="0"/>
              <a:t>3/07/2018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AU" dirty="0" smtClean="0"/>
              <a:t>SIT113 Week 2, Class 2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E0A4249-7CEA-DC43-BBD2-27EF023E5D3D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89528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51" r:id="rId15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SIT113</a:t>
            </a:r>
            <a:br>
              <a:rPr lang="en-AU" dirty="0"/>
            </a:br>
            <a:r>
              <a:rPr lang="en-AU" dirty="0"/>
              <a:t>Cloud Computing and Virtualisation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 smtClean="0"/>
              <a:t>Week 2, Class 2</a:t>
            </a:r>
          </a:p>
          <a:p>
            <a:r>
              <a:rPr lang="en-AU" dirty="0" smtClean="0"/>
              <a:t>Linux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4910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A </a:t>
            </a:r>
            <a:r>
              <a:rPr lang="en-AU" dirty="0"/>
              <a:t>Linux directory </a:t>
            </a:r>
            <a:r>
              <a:rPr lang="en-AU" dirty="0" smtClean="0"/>
              <a:t>is like </a:t>
            </a:r>
            <a:r>
              <a:rPr lang="en-AU" dirty="0"/>
              <a:t>a Windows </a:t>
            </a:r>
            <a:r>
              <a:rPr lang="en-AU" dirty="0" smtClean="0"/>
              <a:t>folder.</a:t>
            </a:r>
          </a:p>
          <a:p>
            <a:r>
              <a:rPr lang="en-AU" sz="2800" dirty="0" smtClean="0"/>
              <a:t>A </a:t>
            </a:r>
            <a:r>
              <a:rPr lang="en-AU" b="1" u="sng" dirty="0"/>
              <a:t>directory </a:t>
            </a:r>
            <a:r>
              <a:rPr lang="en-AU" b="1" u="sng" dirty="0" smtClean="0"/>
              <a:t>is a </a:t>
            </a:r>
            <a:r>
              <a:rPr lang="en-AU" sz="2800" b="1" u="sng" dirty="0" smtClean="0"/>
              <a:t>list of items</a:t>
            </a:r>
            <a:r>
              <a:rPr lang="en-AU" sz="2800" dirty="0" smtClean="0"/>
              <a:t> </a:t>
            </a:r>
            <a:br>
              <a:rPr lang="en-AU" sz="2800" dirty="0" smtClean="0"/>
            </a:br>
            <a:r>
              <a:rPr lang="en-AU" sz="2800" dirty="0" smtClean="0"/>
              <a:t>such as files, folders, shortcuts (links).</a:t>
            </a:r>
          </a:p>
          <a:p>
            <a:pPr marL="0" indent="0">
              <a:buNone/>
            </a:pPr>
            <a:endParaRPr lang="en-AU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Directories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2, Class 2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52050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U" dirty="0" smtClean="0"/>
              <a:t>An account is required to login to a Linux system.</a:t>
            </a:r>
          </a:p>
          <a:p>
            <a:r>
              <a:rPr lang="en-AU" dirty="0" smtClean="0"/>
              <a:t>A Linux account normally requires the following:</a:t>
            </a:r>
          </a:p>
          <a:p>
            <a:pPr lvl="1"/>
            <a:r>
              <a:rPr lang="en-AU" sz="2800" dirty="0" smtClean="0"/>
              <a:t>username</a:t>
            </a:r>
          </a:p>
          <a:p>
            <a:pPr lvl="1"/>
            <a:r>
              <a:rPr lang="en-AU" sz="2800" dirty="0" smtClean="0"/>
              <a:t>password</a:t>
            </a:r>
          </a:p>
          <a:p>
            <a:pPr lvl="1"/>
            <a:r>
              <a:rPr lang="en-AU" sz="2800" dirty="0" smtClean="0"/>
              <a:t>UID - </a:t>
            </a:r>
            <a:r>
              <a:rPr lang="en-US" dirty="0"/>
              <a:t>user identifier</a:t>
            </a:r>
            <a:endParaRPr lang="en-AU" sz="2800" dirty="0" smtClean="0"/>
          </a:p>
          <a:p>
            <a:pPr lvl="1"/>
            <a:r>
              <a:rPr lang="en-AU" sz="2800" dirty="0" smtClean="0"/>
              <a:t>GID - </a:t>
            </a:r>
            <a:r>
              <a:rPr lang="en-US" dirty="0"/>
              <a:t>group identifier</a:t>
            </a:r>
            <a:endParaRPr lang="en-AU" sz="2800" dirty="0" smtClean="0"/>
          </a:p>
          <a:p>
            <a:pPr lvl="1"/>
            <a:r>
              <a:rPr lang="en-AU" sz="2800" dirty="0" smtClean="0"/>
              <a:t>Comment Field</a:t>
            </a:r>
          </a:p>
          <a:p>
            <a:pPr lvl="1"/>
            <a:r>
              <a:rPr lang="en-AU" sz="2800" dirty="0" smtClean="0"/>
              <a:t>Home Directory</a:t>
            </a:r>
          </a:p>
          <a:p>
            <a:pPr lvl="1"/>
            <a:r>
              <a:rPr lang="en-AU" sz="2800" dirty="0" smtClean="0"/>
              <a:t>Login Shell</a:t>
            </a:r>
            <a:endParaRPr lang="en-AU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Accounts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2, Class 2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2381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A user has a username, up to 32 characters.</a:t>
            </a:r>
          </a:p>
          <a:p>
            <a:r>
              <a:rPr lang="en-AU" dirty="0" smtClean="0"/>
              <a:t>root is the username of the </a:t>
            </a:r>
            <a:r>
              <a:rPr lang="en-AU" dirty="0"/>
              <a:t>admin </a:t>
            </a:r>
            <a:r>
              <a:rPr lang="en-AU" dirty="0" smtClean="0"/>
              <a:t>account.</a:t>
            </a:r>
          </a:p>
          <a:p>
            <a:endParaRPr lang="en-AU" dirty="0"/>
          </a:p>
          <a:p>
            <a:r>
              <a:rPr lang="en-AU" dirty="0"/>
              <a:t>A user has a </a:t>
            </a:r>
            <a:r>
              <a:rPr lang="en-AU" dirty="0" smtClean="0"/>
              <a:t>password.</a:t>
            </a:r>
            <a:endParaRPr lang="en-AU" dirty="0"/>
          </a:p>
          <a:p>
            <a:r>
              <a:rPr lang="en-AU" dirty="0"/>
              <a:t>The </a:t>
            </a:r>
            <a:r>
              <a:rPr lang="en-AU" b="1" u="sng" dirty="0"/>
              <a:t>admin</a:t>
            </a:r>
            <a:r>
              <a:rPr lang="en-AU" dirty="0"/>
              <a:t> account </a:t>
            </a:r>
            <a:r>
              <a:rPr lang="en-AU" dirty="0" smtClean="0"/>
              <a:t>(</a:t>
            </a:r>
            <a:r>
              <a:rPr lang="en-AU" b="1" dirty="0" smtClean="0"/>
              <a:t>root</a:t>
            </a:r>
            <a:r>
              <a:rPr lang="en-AU" dirty="0" smtClean="0"/>
              <a:t>) also has a password.</a:t>
            </a:r>
            <a:endParaRPr lang="en-AU" dirty="0"/>
          </a:p>
          <a:p>
            <a:endParaRPr lang="en-AU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Accounts: Username &amp; Password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2, Class 2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37182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A </a:t>
            </a:r>
            <a:r>
              <a:rPr lang="en-AU" b="1" dirty="0" smtClean="0"/>
              <a:t>user</a:t>
            </a:r>
            <a:r>
              <a:rPr lang="en-AU" dirty="0" smtClean="0"/>
              <a:t> has an </a:t>
            </a:r>
            <a:r>
              <a:rPr lang="en-AU" b="1" dirty="0" smtClean="0"/>
              <a:t>identification number </a:t>
            </a:r>
            <a:r>
              <a:rPr lang="en-AU" dirty="0" smtClean="0"/>
              <a:t>(UID).</a:t>
            </a:r>
          </a:p>
          <a:p>
            <a:r>
              <a:rPr lang="en-AU" dirty="0" smtClean="0"/>
              <a:t>The UID of the </a:t>
            </a:r>
            <a:r>
              <a:rPr lang="en-AU" dirty="0"/>
              <a:t>admin account </a:t>
            </a:r>
            <a:r>
              <a:rPr lang="en-AU" dirty="0" smtClean="0"/>
              <a:t>(root) is </a:t>
            </a:r>
            <a:r>
              <a:rPr lang="en-AU" b="1" dirty="0" smtClean="0"/>
              <a:t>0</a:t>
            </a:r>
            <a:r>
              <a:rPr lang="en-AU" dirty="0" smtClean="0"/>
              <a:t>.</a:t>
            </a:r>
          </a:p>
          <a:p>
            <a:endParaRPr lang="en-AU" dirty="0"/>
          </a:p>
          <a:p>
            <a:r>
              <a:rPr lang="en-AU" dirty="0" smtClean="0"/>
              <a:t>A </a:t>
            </a:r>
            <a:r>
              <a:rPr lang="en-AU" dirty="0"/>
              <a:t>user has </a:t>
            </a:r>
            <a:r>
              <a:rPr lang="en-AU" dirty="0" smtClean="0"/>
              <a:t>a </a:t>
            </a:r>
            <a:r>
              <a:rPr lang="en-AU" b="1" dirty="0" smtClean="0"/>
              <a:t>group </a:t>
            </a:r>
            <a:r>
              <a:rPr lang="en-AU" b="1" dirty="0"/>
              <a:t>identification number </a:t>
            </a:r>
            <a:r>
              <a:rPr lang="en-AU" dirty="0" smtClean="0"/>
              <a:t>(GID). </a:t>
            </a:r>
            <a:br>
              <a:rPr lang="en-AU" dirty="0" smtClean="0"/>
            </a:br>
            <a:r>
              <a:rPr lang="en-AU" dirty="0" smtClean="0"/>
              <a:t>It indicates which group that user belongs.</a:t>
            </a:r>
            <a:endParaRPr lang="en-AU" dirty="0"/>
          </a:p>
          <a:p>
            <a:r>
              <a:rPr lang="en-AU" dirty="0"/>
              <a:t>The </a:t>
            </a:r>
            <a:r>
              <a:rPr lang="en-AU" dirty="0" smtClean="0"/>
              <a:t>GID </a:t>
            </a:r>
            <a:r>
              <a:rPr lang="en-AU" dirty="0"/>
              <a:t>of the admin account (root) is 0.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Accounts: UID and GID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2, Class 2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48287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A user can have a short description. </a:t>
            </a:r>
            <a:br>
              <a:rPr lang="en-AU" dirty="0" smtClean="0"/>
            </a:br>
            <a:r>
              <a:rPr lang="en-AU" dirty="0" smtClean="0"/>
              <a:t>For a normal user, this is typically their real name.</a:t>
            </a:r>
          </a:p>
          <a:p>
            <a:r>
              <a:rPr lang="en-AU" dirty="0"/>
              <a:t>root can have a short </a:t>
            </a:r>
            <a:r>
              <a:rPr lang="en-AU" dirty="0" smtClean="0"/>
              <a:t>description too.</a:t>
            </a:r>
          </a:p>
          <a:p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Accounts: Comment Field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2, Class 2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t>14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84209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AU" sz="3000" dirty="0" smtClean="0"/>
              <a:t>A user</a:t>
            </a:r>
            <a:r>
              <a:rPr lang="en-AU" sz="3000" dirty="0"/>
              <a:t>, such as </a:t>
            </a:r>
            <a:r>
              <a:rPr lang="en-AU" sz="3000" b="1" dirty="0" smtClean="0"/>
              <a:t>Elisabeth Brown</a:t>
            </a:r>
            <a:r>
              <a:rPr lang="en-AU" sz="3000" dirty="0" smtClean="0"/>
              <a:t>, has a home folder, such as </a:t>
            </a:r>
            <a:r>
              <a:rPr lang="en-AU" sz="3000" b="1" dirty="0" smtClean="0"/>
              <a:t>/home/</a:t>
            </a:r>
            <a:r>
              <a:rPr lang="en-AU" sz="3000" b="1" dirty="0" err="1" smtClean="0"/>
              <a:t>ebrown</a:t>
            </a:r>
            <a:r>
              <a:rPr lang="en-AU" sz="3000" dirty="0" smtClean="0"/>
              <a:t>, in which Elisabeth can </a:t>
            </a:r>
            <a:r>
              <a:rPr lang="en-AU" sz="3000" b="1" dirty="0" smtClean="0"/>
              <a:t>store</a:t>
            </a:r>
            <a:r>
              <a:rPr lang="en-AU" sz="3000" dirty="0" smtClean="0"/>
              <a:t> </a:t>
            </a:r>
            <a:r>
              <a:rPr lang="en-AU" sz="3000" b="1" dirty="0" smtClean="0"/>
              <a:t>files</a:t>
            </a:r>
            <a:r>
              <a:rPr lang="en-AU" sz="3000" dirty="0" smtClean="0"/>
              <a:t> and other folders containing more files and folders.</a:t>
            </a:r>
          </a:p>
          <a:p>
            <a:r>
              <a:rPr lang="en-AU" sz="3000" dirty="0" smtClean="0"/>
              <a:t>Normally, the name of the home directory is the username (</a:t>
            </a:r>
            <a:r>
              <a:rPr lang="en-AU" sz="3000" dirty="0" err="1" smtClean="0"/>
              <a:t>ebrown</a:t>
            </a:r>
            <a:r>
              <a:rPr lang="en-AU" sz="3000" dirty="0" smtClean="0"/>
              <a:t>), and is created in /home.</a:t>
            </a:r>
          </a:p>
          <a:p>
            <a:endParaRPr lang="en-AU" sz="1700" dirty="0"/>
          </a:p>
          <a:p>
            <a:r>
              <a:rPr lang="en-AU" sz="3000" dirty="0" smtClean="0"/>
              <a:t>Other system accounts can have different home folders. For example:</a:t>
            </a:r>
          </a:p>
          <a:p>
            <a:pPr lvl="1"/>
            <a:r>
              <a:rPr lang="en-AU" sz="3000" dirty="0" smtClean="0"/>
              <a:t>root has the home folder of </a:t>
            </a:r>
            <a:r>
              <a:rPr lang="en-AU" sz="3000" b="1" dirty="0" smtClean="0"/>
              <a:t>/root</a:t>
            </a:r>
          </a:p>
          <a:p>
            <a:pPr lvl="1"/>
            <a:r>
              <a:rPr lang="en-AU" sz="3000" dirty="0" smtClean="0"/>
              <a:t>mail might have </a:t>
            </a:r>
            <a:r>
              <a:rPr lang="en-AU" sz="3000" b="1" dirty="0" smtClean="0"/>
              <a:t>/</a:t>
            </a:r>
            <a:r>
              <a:rPr lang="en-AU" sz="3000" b="1" dirty="0" err="1" smtClean="0"/>
              <a:t>var</a:t>
            </a:r>
            <a:r>
              <a:rPr lang="en-AU" sz="3000" b="1" dirty="0" smtClean="0"/>
              <a:t>/spool/mail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Accounts</a:t>
            </a:r>
            <a:r>
              <a:rPr lang="en-AU" dirty="0"/>
              <a:t>: </a:t>
            </a:r>
            <a:r>
              <a:rPr lang="en-AU" dirty="0" smtClean="0"/>
              <a:t>Home Directory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2, Class 2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t>15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02435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A user has a </a:t>
            </a:r>
            <a:r>
              <a:rPr lang="en-AU" b="1" dirty="0" smtClean="0"/>
              <a:t>login shell </a:t>
            </a:r>
            <a:r>
              <a:rPr lang="en-AU" dirty="0" smtClean="0"/>
              <a:t>which is a </a:t>
            </a:r>
            <a:r>
              <a:rPr lang="en-AU" b="1" dirty="0" smtClean="0"/>
              <a:t>program</a:t>
            </a:r>
            <a:r>
              <a:rPr lang="en-AU" dirty="0" smtClean="0"/>
              <a:t>.</a:t>
            </a:r>
          </a:p>
          <a:p>
            <a:r>
              <a:rPr lang="en-AU" b="1" dirty="0" smtClean="0"/>
              <a:t>A common shell is /bin/bash</a:t>
            </a:r>
            <a:r>
              <a:rPr lang="en-AU" dirty="0" smtClean="0"/>
              <a:t>.</a:t>
            </a:r>
          </a:p>
          <a:p>
            <a:r>
              <a:rPr lang="en-AU" dirty="0" smtClean="0"/>
              <a:t>During the login phase, if the user credentials are valid, the operating system runs this shell to provide that user with a CLI.</a:t>
            </a:r>
          </a:p>
          <a:p>
            <a:endParaRPr lang="en-AU" dirty="0" smtClean="0"/>
          </a:p>
          <a:p>
            <a:r>
              <a:rPr lang="en-AU" dirty="0" smtClean="0"/>
              <a:t>The admin account (root) has a login shell too.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Accounts</a:t>
            </a:r>
            <a:r>
              <a:rPr lang="en-AU" dirty="0"/>
              <a:t>: </a:t>
            </a:r>
            <a:r>
              <a:rPr lang="en-AU" dirty="0" smtClean="0"/>
              <a:t>Login Shell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2, Class 2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t>16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0610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A file has an </a:t>
            </a:r>
            <a:r>
              <a:rPr lang="en-AU" b="1" u="sng" dirty="0" smtClean="0"/>
              <a:t>owner</a:t>
            </a:r>
            <a:r>
              <a:rPr lang="en-AU" dirty="0" smtClean="0"/>
              <a:t>, i.e., an account/user on the system, and indicated by a UID/username.</a:t>
            </a:r>
          </a:p>
          <a:p>
            <a:r>
              <a:rPr lang="en-AU" dirty="0" smtClean="0"/>
              <a:t>A </a:t>
            </a:r>
            <a:r>
              <a:rPr lang="en-AU" dirty="0"/>
              <a:t>file </a:t>
            </a:r>
            <a:r>
              <a:rPr lang="en-AU" dirty="0" smtClean="0"/>
              <a:t>can be shared by a group of accounts/users, indicated </a:t>
            </a:r>
            <a:r>
              <a:rPr lang="en-AU" dirty="0"/>
              <a:t>by </a:t>
            </a:r>
            <a:r>
              <a:rPr lang="en-AU" dirty="0" smtClean="0"/>
              <a:t>a </a:t>
            </a:r>
            <a:r>
              <a:rPr lang="en-AU" b="1" u="sng" dirty="0" smtClean="0"/>
              <a:t>group name</a:t>
            </a:r>
            <a:r>
              <a:rPr lang="en-AU" dirty="0" smtClean="0"/>
              <a:t>.</a:t>
            </a:r>
          </a:p>
          <a:p>
            <a:r>
              <a:rPr lang="en-AU" dirty="0" smtClean="0"/>
              <a:t>A user can use the </a:t>
            </a:r>
            <a:r>
              <a:rPr lang="en-AU" b="1" u="sng" dirty="0" err="1" smtClean="0"/>
              <a:t>chmod</a:t>
            </a:r>
            <a:r>
              <a:rPr lang="en-AU" dirty="0" smtClean="0"/>
              <a:t> command to change permissions of a file that they own.</a:t>
            </a:r>
          </a:p>
          <a:p>
            <a:pPr lvl="1"/>
            <a:r>
              <a:rPr lang="en-AU" sz="2800" dirty="0" smtClean="0"/>
              <a:t>a user might set permissions to share a file</a:t>
            </a:r>
          </a:p>
          <a:p>
            <a:pPr lvl="1"/>
            <a:r>
              <a:rPr lang="en-AU" sz="2800" dirty="0"/>
              <a:t>a user might set permissions to </a:t>
            </a:r>
            <a:r>
              <a:rPr lang="en-AU" sz="2800" dirty="0" smtClean="0"/>
              <a:t>stop sharing </a:t>
            </a:r>
            <a:r>
              <a:rPr lang="en-AU" sz="2800" dirty="0"/>
              <a:t>a </a:t>
            </a:r>
            <a:r>
              <a:rPr lang="en-AU" sz="2800" dirty="0" smtClean="0"/>
              <a:t>file</a:t>
            </a:r>
            <a:endParaRPr lang="en-AU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Ownership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2, Class 2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t>17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16590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U" dirty="0" smtClean="0"/>
              <a:t>There are permissions on a file for:</a:t>
            </a:r>
          </a:p>
          <a:p>
            <a:pPr lvl="1"/>
            <a:r>
              <a:rPr lang="en-AU" sz="2800" dirty="0" smtClean="0"/>
              <a:t>the </a:t>
            </a:r>
            <a:r>
              <a:rPr lang="en-AU" sz="2800" b="1" u="sng" dirty="0" smtClean="0"/>
              <a:t>owner</a:t>
            </a:r>
          </a:p>
          <a:p>
            <a:pPr lvl="1"/>
            <a:r>
              <a:rPr lang="en-AU" sz="2800" dirty="0" smtClean="0"/>
              <a:t>a </a:t>
            </a:r>
            <a:r>
              <a:rPr lang="en-AU" sz="2800" b="1" u="sng" dirty="0"/>
              <a:t>group</a:t>
            </a:r>
            <a:r>
              <a:rPr lang="en-AU" sz="2800" dirty="0" smtClean="0"/>
              <a:t> of users</a:t>
            </a:r>
          </a:p>
          <a:p>
            <a:pPr lvl="1"/>
            <a:r>
              <a:rPr lang="en-AU" sz="2800" b="1" u="sng" dirty="0"/>
              <a:t>all users</a:t>
            </a:r>
          </a:p>
          <a:p>
            <a:endParaRPr lang="en-AU" sz="1600" dirty="0" smtClean="0"/>
          </a:p>
          <a:p>
            <a:r>
              <a:rPr lang="en-AU" dirty="0" smtClean="0"/>
              <a:t>A </a:t>
            </a:r>
            <a:r>
              <a:rPr lang="en-AU" dirty="0"/>
              <a:t>user has access to </a:t>
            </a:r>
            <a:r>
              <a:rPr lang="en-AU" dirty="0" smtClean="0"/>
              <a:t>files/folders </a:t>
            </a:r>
            <a:r>
              <a:rPr lang="en-AU" dirty="0"/>
              <a:t>based on the permissions on those </a:t>
            </a:r>
            <a:r>
              <a:rPr lang="en-AU" dirty="0" smtClean="0"/>
              <a:t>files/folders</a:t>
            </a:r>
            <a:r>
              <a:rPr lang="en-AU" dirty="0"/>
              <a:t>.</a:t>
            </a:r>
          </a:p>
          <a:p>
            <a:r>
              <a:rPr lang="en-AU" dirty="0" smtClean="0"/>
              <a:t>In contrast, the root account has </a:t>
            </a:r>
            <a:r>
              <a:rPr lang="en-AU" dirty="0"/>
              <a:t>access to all </a:t>
            </a:r>
            <a:r>
              <a:rPr lang="en-AU" dirty="0" smtClean="0"/>
              <a:t>files and folders</a:t>
            </a:r>
            <a:r>
              <a:rPr lang="en-AU" dirty="0"/>
              <a:t>. This is why hackers try to gain root access</a:t>
            </a:r>
            <a:r>
              <a:rPr lang="en-AU" dirty="0" smtClean="0"/>
              <a:t>.</a:t>
            </a:r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Permissions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2, Class 2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t>18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49344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AU" dirty="0" smtClean="0"/>
              <a:t>Example </a:t>
            </a:r>
            <a:r>
              <a:rPr lang="en-AU" dirty="0"/>
              <a:t>(explain all permissions):</a:t>
            </a:r>
          </a:p>
          <a:p>
            <a:pPr marL="0" indent="0">
              <a:buNone/>
              <a:tabLst>
                <a:tab pos="361950" algn="l"/>
                <a:tab pos="2867025" algn="l"/>
                <a:tab pos="4124325" algn="l"/>
                <a:tab pos="5924550" algn="l"/>
              </a:tabLst>
            </a:pPr>
            <a:r>
              <a:rPr lang="en-AU" sz="2400" dirty="0"/>
              <a:t>	</a:t>
            </a:r>
            <a:r>
              <a:rPr lang="en-AU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drwxrwxr</a:t>
            </a:r>
            <a:r>
              <a:rPr lang="en-A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-x	jack	</a:t>
            </a:r>
            <a:r>
              <a:rPr lang="en-AU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itstaff</a:t>
            </a:r>
            <a:r>
              <a:rPr lang="en-A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security</a:t>
            </a:r>
          </a:p>
          <a:p>
            <a:pPr marL="0" indent="0">
              <a:buNone/>
              <a:tabLst>
                <a:tab pos="361950" algn="l"/>
                <a:tab pos="2867025" algn="l"/>
                <a:tab pos="4124325" algn="l"/>
                <a:tab pos="5924550" algn="l"/>
              </a:tabLst>
            </a:pPr>
            <a:r>
              <a:rPr lang="en-A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-</a:t>
            </a:r>
            <a:r>
              <a:rPr lang="en-AU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rwxr</a:t>
            </a:r>
            <a:r>
              <a:rPr lang="en-A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-----	jack	</a:t>
            </a:r>
            <a:r>
              <a:rPr lang="en-AU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itstaff</a:t>
            </a:r>
            <a:r>
              <a:rPr lang="en-A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AU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analyseLogs</a:t>
            </a:r>
            <a:endParaRPr lang="en-AU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  <a:tabLst>
                <a:tab pos="361950" algn="l"/>
                <a:tab pos="2867025" algn="l"/>
                <a:tab pos="4124325" algn="l"/>
                <a:tab pos="5924550" algn="l"/>
              </a:tabLst>
            </a:pPr>
            <a:r>
              <a:rPr lang="en-A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AU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lrwx</a:t>
            </a:r>
            <a:r>
              <a:rPr lang="en-AU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------</a:t>
            </a:r>
            <a:r>
              <a:rPr lang="en-A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jack	</a:t>
            </a:r>
            <a:r>
              <a:rPr lang="en-AU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itstaff</a:t>
            </a:r>
            <a:r>
              <a:rPr lang="en-A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AU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results.txt</a:t>
            </a:r>
            <a:endParaRPr lang="en-AU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  <a:tabLst>
                <a:tab pos="361950" algn="l"/>
                <a:tab pos="2867025" algn="l"/>
                <a:tab pos="4124325" algn="l"/>
                <a:tab pos="5924550" algn="l"/>
              </a:tabLst>
            </a:pPr>
            <a:r>
              <a:rPr lang="en-A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-</a:t>
            </a:r>
            <a:r>
              <a:rPr lang="en-AU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rwsr</a:t>
            </a:r>
            <a:r>
              <a:rPr lang="en-AU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AU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xr</a:t>
            </a:r>
            <a:r>
              <a:rPr lang="en-AU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-x</a:t>
            </a:r>
            <a:r>
              <a:rPr lang="en-A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AU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r>
              <a:rPr lang="en-A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AU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r>
              <a:rPr lang="en-A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AU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at</a:t>
            </a:r>
            <a:endParaRPr lang="en-AU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  <a:tabLst>
                <a:tab pos="361950" algn="l"/>
                <a:tab pos="2867025" algn="l"/>
                <a:tab pos="4124325" algn="l"/>
                <a:tab pos="5924550" algn="l"/>
              </a:tabLst>
            </a:pPr>
            <a:endParaRPr lang="en-AU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  <a:tabLst>
                <a:tab pos="2152650" algn="l"/>
                <a:tab pos="3228975" algn="l"/>
                <a:tab pos="5019675" algn="l"/>
              </a:tabLst>
            </a:pPr>
            <a:endParaRPr lang="en-AU" b="1" dirty="0"/>
          </a:p>
          <a:p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Permissions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2, Class 2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t>19</a:t>
            </a:fld>
            <a:endParaRPr lang="en-AU"/>
          </a:p>
        </p:txBody>
      </p:sp>
      <p:sp>
        <p:nvSpPr>
          <p:cNvPr id="7" name="TextBox 6"/>
          <p:cNvSpPr txBox="1"/>
          <p:nvPr/>
        </p:nvSpPr>
        <p:spPr>
          <a:xfrm>
            <a:off x="1102892" y="4183340"/>
            <a:ext cx="5469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600" dirty="0" smtClean="0">
                <a:solidFill>
                  <a:srgbClr val="002060"/>
                </a:solidFill>
              </a:rPr>
              <a:t>user</a:t>
            </a:r>
            <a:endParaRPr lang="en-AU" sz="1600" dirty="0">
              <a:solidFill>
                <a:srgbClr val="002060"/>
              </a:solidFill>
            </a:endParaRPr>
          </a:p>
        </p:txBody>
      </p:sp>
      <p:sp>
        <p:nvSpPr>
          <p:cNvPr id="8" name="Left Brace 7"/>
          <p:cNvSpPr/>
          <p:nvPr/>
        </p:nvSpPr>
        <p:spPr>
          <a:xfrm rot="16200000">
            <a:off x="1781179" y="3786190"/>
            <a:ext cx="266700" cy="476249"/>
          </a:xfrm>
          <a:prstGeom prst="leftBrac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TextBox 8"/>
          <p:cNvSpPr txBox="1"/>
          <p:nvPr/>
        </p:nvSpPr>
        <p:spPr>
          <a:xfrm>
            <a:off x="1582563" y="4173815"/>
            <a:ext cx="673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600" dirty="0">
                <a:solidFill>
                  <a:srgbClr val="002060"/>
                </a:solidFill>
              </a:rPr>
              <a:t>group</a:t>
            </a:r>
          </a:p>
        </p:txBody>
      </p:sp>
      <p:sp>
        <p:nvSpPr>
          <p:cNvPr id="10" name="Left Brace 9"/>
          <p:cNvSpPr/>
          <p:nvPr/>
        </p:nvSpPr>
        <p:spPr>
          <a:xfrm rot="16200000">
            <a:off x="1247779" y="3786190"/>
            <a:ext cx="266700" cy="476249"/>
          </a:xfrm>
          <a:prstGeom prst="leftBrac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Left Brace 10"/>
          <p:cNvSpPr/>
          <p:nvPr/>
        </p:nvSpPr>
        <p:spPr>
          <a:xfrm rot="16200000">
            <a:off x="2305054" y="3786190"/>
            <a:ext cx="266700" cy="476249"/>
          </a:xfrm>
          <a:prstGeom prst="leftBrac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TextBox 11"/>
          <p:cNvSpPr txBox="1"/>
          <p:nvPr/>
        </p:nvSpPr>
        <p:spPr>
          <a:xfrm>
            <a:off x="2111067" y="4173815"/>
            <a:ext cx="7213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600" dirty="0">
                <a:solidFill>
                  <a:srgbClr val="002060"/>
                </a:solidFill>
              </a:rPr>
              <a:t>others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358040" y="4183340"/>
            <a:ext cx="10182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600" dirty="0" smtClean="0">
                <a:solidFill>
                  <a:srgbClr val="002060"/>
                </a:solidFill>
              </a:rPr>
              <a:t>username</a:t>
            </a:r>
            <a:endParaRPr lang="en-AU" sz="1600" dirty="0">
              <a:solidFill>
                <a:srgbClr val="00206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02352" y="4173815"/>
            <a:ext cx="11912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600" dirty="0" smtClean="0">
                <a:solidFill>
                  <a:srgbClr val="002060"/>
                </a:solidFill>
              </a:rPr>
              <a:t>group name</a:t>
            </a:r>
            <a:endParaRPr lang="en-AU" sz="1600" dirty="0">
              <a:solidFill>
                <a:srgbClr val="00206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403561" y="4173815"/>
            <a:ext cx="9605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600" dirty="0" smtClean="0">
                <a:solidFill>
                  <a:srgbClr val="002060"/>
                </a:solidFill>
              </a:rPr>
              <a:t>file name</a:t>
            </a:r>
            <a:endParaRPr lang="en-AU" sz="16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9440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Linux</a:t>
            </a:r>
          </a:p>
          <a:p>
            <a:pPr lvl="1"/>
            <a:r>
              <a:rPr lang="en-AU" dirty="0"/>
              <a:t>Graphical User Interface (GUI</a:t>
            </a:r>
            <a:r>
              <a:rPr lang="en-AU" dirty="0" smtClean="0"/>
              <a:t>)</a:t>
            </a:r>
          </a:p>
          <a:p>
            <a:pPr lvl="1"/>
            <a:r>
              <a:rPr lang="en-AU" dirty="0"/>
              <a:t>Command Line Interface (CLI)</a:t>
            </a:r>
            <a:endParaRPr lang="en-AU" dirty="0" smtClean="0"/>
          </a:p>
          <a:p>
            <a:pPr lvl="1"/>
            <a:r>
              <a:rPr lang="en-AU" dirty="0" smtClean="0"/>
              <a:t>Commands</a:t>
            </a:r>
            <a:endParaRPr lang="en-AU" dirty="0"/>
          </a:p>
          <a:p>
            <a:pPr lvl="1"/>
            <a:r>
              <a:rPr lang="en-AU" dirty="0" smtClean="0"/>
              <a:t>Directories</a:t>
            </a:r>
          </a:p>
          <a:p>
            <a:pPr lvl="1"/>
            <a:r>
              <a:rPr lang="en-AU" dirty="0" smtClean="0"/>
              <a:t>Accounts</a:t>
            </a:r>
          </a:p>
          <a:p>
            <a:pPr lvl="1"/>
            <a:r>
              <a:rPr lang="en-AU" dirty="0"/>
              <a:t>Ownership</a:t>
            </a:r>
            <a:endParaRPr lang="en-AU" dirty="0" smtClean="0"/>
          </a:p>
          <a:p>
            <a:pPr lvl="1"/>
            <a:r>
              <a:rPr lang="en-AU" dirty="0" smtClean="0"/>
              <a:t>Permissions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Outline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2, Class 2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55969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74320"/>
            <a:ext cx="8229600" cy="5851843"/>
          </a:xfrm>
          <a:noFill/>
        </p:spPr>
        <p:txBody>
          <a:bodyPr>
            <a:normAutofit fontScale="55000" lnSpcReduction="20000"/>
          </a:bodyPr>
          <a:lstStyle/>
          <a:p>
            <a:r>
              <a:rPr lang="en-US" dirty="0"/>
              <a:t>r - read</a:t>
            </a:r>
          </a:p>
          <a:p>
            <a:r>
              <a:rPr lang="en-US" dirty="0"/>
              <a:t>w - write</a:t>
            </a:r>
          </a:p>
          <a:p>
            <a:r>
              <a:rPr lang="en-US" dirty="0"/>
              <a:t>x – execute</a:t>
            </a:r>
          </a:p>
          <a:p>
            <a:endParaRPr lang="en-US" dirty="0"/>
          </a:p>
          <a:p>
            <a:r>
              <a:rPr lang="en-US" dirty="0"/>
              <a:t>$ ls -l </a:t>
            </a:r>
          </a:p>
          <a:p>
            <a:r>
              <a:rPr lang="en-US" dirty="0"/>
              <a:t>total 188 </a:t>
            </a:r>
          </a:p>
          <a:p>
            <a:r>
              <a:rPr lang="en-US" dirty="0" err="1"/>
              <a:t>drwx</a:t>
            </a:r>
            <a:r>
              <a:rPr lang="en-US" dirty="0"/>
              <a:t>------ </a:t>
            </a:r>
            <a:r>
              <a:rPr lang="en-US" dirty="0" err="1"/>
              <a:t>jk</a:t>
            </a:r>
            <a:r>
              <a:rPr lang="en-US" dirty="0"/>
              <a:t> users 4096 2008-10-24 11:30 cs21/ </a:t>
            </a:r>
          </a:p>
          <a:p>
            <a:r>
              <a:rPr lang="en-US" dirty="0" err="1"/>
              <a:t>drwx</a:t>
            </a:r>
            <a:r>
              <a:rPr lang="en-US" dirty="0"/>
              <a:t>------ </a:t>
            </a:r>
            <a:r>
              <a:rPr lang="en-US" dirty="0" err="1"/>
              <a:t>jk</a:t>
            </a:r>
            <a:r>
              <a:rPr lang="en-US" dirty="0"/>
              <a:t> users 4096 2007-10-01 12:24 mail/ </a:t>
            </a:r>
          </a:p>
          <a:p>
            <a:r>
              <a:rPr lang="en-US" dirty="0" err="1"/>
              <a:t>drwxr</a:t>
            </a:r>
            <a:r>
              <a:rPr lang="en-US" dirty="0"/>
              <a:t>-</a:t>
            </a:r>
            <a:r>
              <a:rPr lang="en-US" dirty="0" err="1"/>
              <a:t>xr</a:t>
            </a:r>
            <a:r>
              <a:rPr lang="en-US" dirty="0"/>
              <a:t>-x </a:t>
            </a:r>
            <a:r>
              <a:rPr lang="en-US" dirty="0" err="1"/>
              <a:t>jk</a:t>
            </a:r>
            <a:r>
              <a:rPr lang="en-US" dirty="0"/>
              <a:t> users 4096 2008-06-05 10:33 public/ </a:t>
            </a:r>
          </a:p>
          <a:p>
            <a:r>
              <a:rPr lang="en-US" dirty="0"/>
              <a:t>-</a:t>
            </a:r>
            <a:r>
              <a:rPr lang="en-US" dirty="0" err="1"/>
              <a:t>rw</a:t>
            </a:r>
            <a:r>
              <a:rPr lang="en-US" dirty="0"/>
              <a:t>------- </a:t>
            </a:r>
            <a:r>
              <a:rPr lang="en-US" dirty="0" err="1"/>
              <a:t>jk</a:t>
            </a:r>
            <a:r>
              <a:rPr lang="en-US" dirty="0"/>
              <a:t> users 83623 2008-09-10 08:29 turing.pdf </a:t>
            </a:r>
          </a:p>
          <a:p>
            <a:r>
              <a:rPr lang="en-US" dirty="0"/>
              <a:t>-</a:t>
            </a:r>
            <a:r>
              <a:rPr lang="en-US" dirty="0" err="1"/>
              <a:t>rw</a:t>
            </a:r>
            <a:r>
              <a:rPr lang="en-US" dirty="0"/>
              <a:t>-r--r-- </a:t>
            </a:r>
            <a:r>
              <a:rPr lang="en-US" dirty="0" err="1"/>
              <a:t>jk</a:t>
            </a:r>
            <a:r>
              <a:rPr lang="en-US" dirty="0"/>
              <a:t> users 9134 2008-01-24 16:26 </a:t>
            </a:r>
            <a:r>
              <a:rPr lang="en-US" dirty="0" err="1"/>
              <a:t>unix</a:t>
            </a:r>
            <a:r>
              <a:rPr lang="en-US" dirty="0"/>
              <a:t>-by-example</a:t>
            </a:r>
          </a:p>
          <a:p>
            <a:endParaRPr lang="en-US" dirty="0"/>
          </a:p>
          <a:p>
            <a:r>
              <a:rPr lang="en-US" dirty="0"/>
              <a:t>The first column above is the file permissions (</a:t>
            </a:r>
            <a:r>
              <a:rPr lang="en-US" dirty="0" err="1"/>
              <a:t>drwx</a:t>
            </a:r>
            <a:r>
              <a:rPr lang="en-US" dirty="0"/>
              <a:t>------ or -</a:t>
            </a:r>
            <a:r>
              <a:rPr lang="en-US" dirty="0" err="1"/>
              <a:t>rw</a:t>
            </a:r>
            <a:r>
              <a:rPr lang="en-US" dirty="0"/>
              <a:t>-r--r--), the second is the owner of the files and directories (</a:t>
            </a:r>
            <a:r>
              <a:rPr lang="en-US" dirty="0" err="1"/>
              <a:t>jk</a:t>
            </a:r>
            <a:r>
              <a:rPr lang="en-US" dirty="0"/>
              <a:t>), and the third column is the group (users).</a:t>
            </a:r>
          </a:p>
          <a:p>
            <a:r>
              <a:rPr lang="en-US" dirty="0"/>
              <a:t>For the file permissions, </a:t>
            </a:r>
          </a:p>
          <a:p>
            <a:r>
              <a:rPr lang="en-US" dirty="0"/>
              <a:t>the first letter is either a "d" or a "-", meaning it's a </a:t>
            </a:r>
            <a:r>
              <a:rPr lang="en-US" b="1" dirty="0"/>
              <a:t>directory</a:t>
            </a:r>
            <a:r>
              <a:rPr lang="en-US" dirty="0"/>
              <a:t> or a </a:t>
            </a:r>
            <a:r>
              <a:rPr lang="en-US" b="1" dirty="0"/>
              <a:t>file</a:t>
            </a:r>
            <a:r>
              <a:rPr lang="en-US" dirty="0"/>
              <a:t>. </a:t>
            </a:r>
          </a:p>
          <a:p>
            <a:r>
              <a:rPr lang="en-US" dirty="0"/>
              <a:t>The next three characters (e.g., </a:t>
            </a:r>
            <a:r>
              <a:rPr lang="en-US" b="1" dirty="0" err="1"/>
              <a:t>rwx</a:t>
            </a:r>
            <a:r>
              <a:rPr lang="en-US" dirty="0"/>
              <a:t>) are the </a:t>
            </a:r>
            <a:r>
              <a:rPr lang="en-US" b="1" dirty="0"/>
              <a:t>permissions</a:t>
            </a:r>
            <a:r>
              <a:rPr lang="en-US" dirty="0"/>
              <a:t> for the owner of the file. </a:t>
            </a:r>
          </a:p>
          <a:p>
            <a:r>
              <a:rPr lang="en-US" dirty="0"/>
              <a:t>Then comes the group permissions (e.g., everyone in the users group), and </a:t>
            </a:r>
          </a:p>
          <a:p>
            <a:r>
              <a:rPr lang="en-US" dirty="0"/>
              <a:t>finally permissions for everyone else. Here are some examples:</a:t>
            </a:r>
          </a:p>
          <a:p>
            <a:r>
              <a:rPr lang="en-US" dirty="0" err="1"/>
              <a:t>drwx</a:t>
            </a:r>
            <a:r>
              <a:rPr lang="en-US" dirty="0"/>
              <a:t>------ : directory only accessible by owner</a:t>
            </a:r>
          </a:p>
          <a:p>
            <a:r>
              <a:rPr lang="en-US" dirty="0" err="1"/>
              <a:t>drwxr</a:t>
            </a:r>
            <a:r>
              <a:rPr lang="en-US" dirty="0"/>
              <a:t>-</a:t>
            </a:r>
            <a:r>
              <a:rPr lang="en-US" dirty="0" err="1"/>
              <a:t>xr</a:t>
            </a:r>
            <a:r>
              <a:rPr lang="en-US" dirty="0"/>
              <a:t>-x : directory anyone can access</a:t>
            </a:r>
          </a:p>
          <a:p>
            <a:r>
              <a:rPr lang="en-US" dirty="0"/>
              <a:t>-</a:t>
            </a:r>
            <a:r>
              <a:rPr lang="en-US" dirty="0" err="1"/>
              <a:t>rwxr</a:t>
            </a:r>
            <a:r>
              <a:rPr lang="en-US" dirty="0"/>
              <a:t>-</a:t>
            </a:r>
            <a:r>
              <a:rPr lang="en-US" dirty="0" err="1"/>
              <a:t>xr</a:t>
            </a:r>
            <a:r>
              <a:rPr lang="en-US" dirty="0"/>
              <a:t>-x : file anyone can read and execute</a:t>
            </a:r>
          </a:p>
          <a:p>
            <a:r>
              <a:rPr lang="en-US" dirty="0"/>
              <a:t>-</a:t>
            </a:r>
            <a:r>
              <a:rPr lang="en-US" dirty="0" err="1"/>
              <a:t>rw</a:t>
            </a:r>
            <a:r>
              <a:rPr lang="en-US" dirty="0"/>
              <a:t>-r----- : file only people in the group can read</a:t>
            </a:r>
          </a:p>
          <a:p>
            <a:r>
              <a:rPr lang="en-US" dirty="0"/>
              <a:t>To see what groups you are in, run the groups command.</a:t>
            </a:r>
          </a:p>
          <a:p>
            <a:endParaRPr lang="en-US" dirty="0"/>
          </a:p>
          <a:p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2, Class 2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t>20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01981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Linux</a:t>
            </a:r>
          </a:p>
          <a:p>
            <a:pPr lvl="1"/>
            <a:r>
              <a:rPr lang="en-AU" dirty="0"/>
              <a:t>Graphical User Interface (GUI)</a:t>
            </a:r>
          </a:p>
          <a:p>
            <a:pPr lvl="1"/>
            <a:r>
              <a:rPr lang="en-AU" dirty="0"/>
              <a:t>Command Line Interface (CLI)</a:t>
            </a:r>
          </a:p>
          <a:p>
            <a:pPr lvl="1"/>
            <a:r>
              <a:rPr lang="en-AU" dirty="0"/>
              <a:t>Commands</a:t>
            </a:r>
          </a:p>
          <a:p>
            <a:pPr lvl="1"/>
            <a:r>
              <a:rPr lang="en-AU" dirty="0"/>
              <a:t>Directories</a:t>
            </a:r>
          </a:p>
          <a:p>
            <a:pPr lvl="1"/>
            <a:r>
              <a:rPr lang="en-AU" dirty="0"/>
              <a:t>Accounts</a:t>
            </a:r>
          </a:p>
          <a:p>
            <a:pPr lvl="1"/>
            <a:r>
              <a:rPr lang="en-AU" dirty="0"/>
              <a:t>Ownership</a:t>
            </a:r>
          </a:p>
          <a:p>
            <a:pPr lvl="1"/>
            <a:r>
              <a:rPr lang="en-AU" dirty="0"/>
              <a:t>Permissions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Summary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2, Class 2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t>21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27013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Windows</a:t>
            </a:r>
          </a:p>
          <a:p>
            <a:r>
              <a:rPr lang="en-AU" dirty="0" smtClean="0"/>
              <a:t>Icons</a:t>
            </a:r>
          </a:p>
          <a:p>
            <a:r>
              <a:rPr lang="en-AU" dirty="0" smtClean="0"/>
              <a:t>Menus</a:t>
            </a:r>
          </a:p>
          <a:p>
            <a:r>
              <a:rPr lang="en-AU" dirty="0" smtClean="0"/>
              <a:t>Images</a:t>
            </a:r>
          </a:p>
          <a:p>
            <a:r>
              <a:rPr lang="en-AU" dirty="0" smtClean="0"/>
              <a:t>Mouse</a:t>
            </a:r>
          </a:p>
          <a:p>
            <a:r>
              <a:rPr lang="en-AU" dirty="0" smtClean="0"/>
              <a:t>Cursor</a:t>
            </a:r>
          </a:p>
          <a:p>
            <a:r>
              <a:rPr lang="en-AU" dirty="0" smtClean="0"/>
              <a:t>Keyboard</a:t>
            </a:r>
          </a:p>
          <a:p>
            <a:r>
              <a:rPr lang="en-AU" dirty="0" smtClean="0"/>
              <a:t>Touch Screen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Graphical User </a:t>
            </a:r>
            <a:r>
              <a:rPr lang="en-AU" dirty="0" smtClean="0"/>
              <a:t>Interface (GUI)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2, Class 2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t>3</a:t>
            </a:fld>
            <a:endParaRPr lang="en-AU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4971" y="1647825"/>
            <a:ext cx="5801828" cy="347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034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A </a:t>
            </a:r>
            <a:r>
              <a:rPr lang="en-AU" b="1" u="sng" dirty="0" smtClean="0"/>
              <a:t>command</a:t>
            </a:r>
            <a:r>
              <a:rPr lang="en-AU" dirty="0" smtClean="0"/>
              <a:t> is an instruction </a:t>
            </a:r>
            <a:br>
              <a:rPr lang="en-AU" dirty="0" smtClean="0"/>
            </a:br>
            <a:r>
              <a:rPr lang="en-AU" dirty="0" smtClean="0"/>
              <a:t>that tells </a:t>
            </a:r>
            <a:r>
              <a:rPr lang="en-AU" dirty="0"/>
              <a:t>a computer to do </a:t>
            </a:r>
            <a:r>
              <a:rPr lang="en-AU" dirty="0" smtClean="0"/>
              <a:t>something.</a:t>
            </a:r>
          </a:p>
          <a:p>
            <a:r>
              <a:rPr lang="en-AU" dirty="0" smtClean="0"/>
              <a:t>A </a:t>
            </a:r>
            <a:r>
              <a:rPr lang="en-AU" b="1" u="sng" dirty="0"/>
              <a:t>command line</a:t>
            </a:r>
            <a:r>
              <a:rPr lang="en-AU" b="1" dirty="0"/>
              <a:t> </a:t>
            </a:r>
            <a:r>
              <a:rPr lang="en-AU" dirty="0"/>
              <a:t>is a space on the </a:t>
            </a:r>
            <a:r>
              <a:rPr lang="en-AU" dirty="0" smtClean="0"/>
              <a:t>computer screen </a:t>
            </a:r>
            <a:r>
              <a:rPr lang="en-AU" sz="2800" dirty="0" smtClean="0"/>
              <a:t>in </a:t>
            </a:r>
            <a:r>
              <a:rPr lang="en-AU" sz="2800" dirty="0"/>
              <a:t>which </a:t>
            </a:r>
            <a:r>
              <a:rPr lang="en-AU" sz="2800" dirty="0" smtClean="0"/>
              <a:t>commands are typed by a user.</a:t>
            </a:r>
          </a:p>
          <a:p>
            <a:r>
              <a:rPr lang="en-AU" dirty="0"/>
              <a:t>A </a:t>
            </a:r>
            <a:r>
              <a:rPr lang="en-AU" b="1" u="sng" dirty="0"/>
              <a:t>CLI</a:t>
            </a:r>
            <a:r>
              <a:rPr lang="en-AU" dirty="0" smtClean="0"/>
              <a:t> is </a:t>
            </a:r>
            <a:r>
              <a:rPr lang="en-AU" dirty="0"/>
              <a:t>a program </a:t>
            </a:r>
            <a:r>
              <a:rPr lang="en-AU" dirty="0" smtClean="0"/>
              <a:t>(typically called a </a:t>
            </a:r>
            <a:r>
              <a:rPr lang="en-AU" b="1" u="sng" dirty="0"/>
              <a:t>shell</a:t>
            </a:r>
            <a:r>
              <a:rPr lang="en-AU" dirty="0" smtClean="0"/>
              <a:t>) that can:</a:t>
            </a:r>
          </a:p>
          <a:p>
            <a:pPr lvl="1"/>
            <a:r>
              <a:rPr lang="en-AU" sz="2800" b="1" u="sng" dirty="0"/>
              <a:t>read</a:t>
            </a:r>
            <a:r>
              <a:rPr lang="en-AU" sz="2800" dirty="0" smtClean="0"/>
              <a:t> commands,</a:t>
            </a:r>
          </a:p>
          <a:p>
            <a:pPr lvl="1"/>
            <a:r>
              <a:rPr lang="en-AU" sz="2800" b="1" u="sng" dirty="0"/>
              <a:t>execute</a:t>
            </a:r>
            <a:r>
              <a:rPr lang="en-AU" sz="2800" dirty="0" smtClean="0"/>
              <a:t> commands, and</a:t>
            </a:r>
          </a:p>
          <a:p>
            <a:pPr lvl="1"/>
            <a:r>
              <a:rPr lang="en-AU" sz="2800" b="1" u="sng" dirty="0"/>
              <a:t>display</a:t>
            </a:r>
            <a:r>
              <a:rPr lang="en-AU" sz="2800" dirty="0" smtClean="0"/>
              <a:t> textual output</a:t>
            </a:r>
            <a:endParaRPr lang="en-AU" sz="2800" dirty="0"/>
          </a:p>
          <a:p>
            <a:endParaRPr lang="en-AU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Command </a:t>
            </a:r>
            <a:r>
              <a:rPr lang="en-AU" dirty="0"/>
              <a:t>Line </a:t>
            </a:r>
            <a:r>
              <a:rPr lang="en-AU" dirty="0" smtClean="0"/>
              <a:t>Interface (CLI)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2, Class 2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25168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err="1" smtClean="0"/>
              <a:t>LXTerminal</a:t>
            </a:r>
            <a:endParaRPr lang="en-AU" dirty="0" smtClean="0"/>
          </a:p>
          <a:p>
            <a:pPr lvl="1"/>
            <a:r>
              <a:rPr lang="en-AU" sz="2800" dirty="0" smtClean="0"/>
              <a:t>CLI is embedded in a window</a:t>
            </a:r>
          </a:p>
          <a:p>
            <a:pPr lvl="1"/>
            <a:r>
              <a:rPr lang="en-AU" sz="2800" dirty="0" smtClean="0"/>
              <a:t>User interacts with the computer via a shell</a:t>
            </a:r>
            <a:endParaRPr lang="en-AU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Command Line Interface (CLI)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2, Class 2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t>5</a:t>
            </a:fld>
            <a:endParaRPr lang="en-AU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9774" y="3104283"/>
            <a:ext cx="5121831" cy="3021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532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Example</a:t>
            </a:r>
          </a:p>
          <a:p>
            <a:pPr lvl="1"/>
            <a:r>
              <a:rPr lang="en-AU" sz="2800" dirty="0" smtClean="0"/>
              <a:t>The lecturer can remote login to a Linux machine, </a:t>
            </a:r>
            <a:r>
              <a:rPr lang="en-AU" sz="2800" dirty="0"/>
              <a:t>(</a:t>
            </a:r>
            <a:r>
              <a:rPr lang="en-AU" sz="2800" dirty="0" smtClean="0">
                <a:solidFill>
                  <a:srgbClr val="FF0000"/>
                </a:solidFill>
              </a:rPr>
              <a:t>interactive.deakin.edu.au</a:t>
            </a:r>
            <a:r>
              <a:rPr lang="en-AU" sz="2800" dirty="0" smtClean="0"/>
              <a:t>) </a:t>
            </a:r>
            <a:r>
              <a:rPr lang="en-AU" sz="2800" dirty="0"/>
              <a:t>and </a:t>
            </a:r>
            <a:r>
              <a:rPr lang="en-AU" sz="2800" dirty="0" smtClean="0"/>
              <a:t>enter some commands</a:t>
            </a:r>
            <a:r>
              <a:rPr lang="en-AU" sz="2800" dirty="0" smtClean="0"/>
              <a:t>. </a:t>
            </a:r>
            <a:r>
              <a:rPr lang="en-AU" sz="2800" b="1" dirty="0" err="1" smtClean="0"/>
              <a:t>Tera</a:t>
            </a:r>
            <a:r>
              <a:rPr lang="en-AU" sz="2800" b="1" dirty="0" smtClean="0"/>
              <a:t> Term </a:t>
            </a:r>
            <a:r>
              <a:rPr lang="en-AU" sz="2800" dirty="0" smtClean="0"/>
              <a:t>tool can be used </a:t>
            </a:r>
            <a:endParaRPr lang="en-AU" sz="2800" dirty="0" smtClean="0"/>
          </a:p>
          <a:p>
            <a:pPr lvl="1"/>
            <a:r>
              <a:rPr lang="en-AU" sz="2800" dirty="0" smtClean="0"/>
              <a:t>Display the </a:t>
            </a:r>
            <a:r>
              <a:rPr lang="en-AU" sz="2800" dirty="0" err="1" smtClean="0"/>
              <a:t>passwd</a:t>
            </a:r>
            <a:r>
              <a:rPr lang="en-AU" sz="2800" dirty="0" smtClean="0"/>
              <a:t> file to show students:</a:t>
            </a:r>
          </a:p>
          <a:p>
            <a:pPr lvl="2"/>
            <a:r>
              <a:rPr lang="en-AU" sz="2800" dirty="0"/>
              <a:t>The home directory such as /opt/oracle</a:t>
            </a:r>
          </a:p>
          <a:p>
            <a:pPr lvl="2"/>
            <a:r>
              <a:rPr lang="en-AU" sz="2800" dirty="0" smtClean="0"/>
              <a:t>The name of the shell such as /bin/bash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Command Line Interface (CLI)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2, Class 2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10053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AU" dirty="0" smtClean="0"/>
              <a:t>General format:</a:t>
            </a:r>
          </a:p>
          <a:p>
            <a:pPr marL="400050" lvl="1" indent="0">
              <a:buNone/>
            </a:pPr>
            <a:r>
              <a:rPr lang="en-AU" sz="2800" b="1" dirty="0" err="1" smtClean="0"/>
              <a:t>CommandName</a:t>
            </a:r>
            <a:r>
              <a:rPr lang="en-AU" sz="2800" b="1" dirty="0" smtClean="0"/>
              <a:t>  Parameters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 smtClean="0"/>
              <a:t>Some commands and programs are:</a:t>
            </a:r>
          </a:p>
          <a:p>
            <a:r>
              <a:rPr lang="en-AU" b="1" dirty="0" err="1" smtClean="0"/>
              <a:t>rm</a:t>
            </a:r>
            <a:r>
              <a:rPr lang="en-AU" dirty="0" smtClean="0"/>
              <a:t> – remove a file</a:t>
            </a:r>
          </a:p>
          <a:p>
            <a:r>
              <a:rPr lang="en-AU" b="1" dirty="0" smtClean="0"/>
              <a:t>mv</a:t>
            </a:r>
            <a:r>
              <a:rPr lang="en-AU" dirty="0" smtClean="0"/>
              <a:t> – move a file to another folder</a:t>
            </a:r>
          </a:p>
          <a:p>
            <a:r>
              <a:rPr lang="en-AU" b="1" dirty="0" err="1" smtClean="0"/>
              <a:t>cp</a:t>
            </a:r>
            <a:r>
              <a:rPr lang="en-AU" dirty="0" smtClean="0"/>
              <a:t> – copy a file</a:t>
            </a:r>
          </a:p>
          <a:p>
            <a:r>
              <a:rPr lang="en-AU" b="1" dirty="0"/>
              <a:t>cat</a:t>
            </a:r>
            <a:r>
              <a:rPr lang="en-AU" dirty="0"/>
              <a:t> – concatenate one or more </a:t>
            </a:r>
            <a:r>
              <a:rPr lang="en-AU" dirty="0" smtClean="0"/>
              <a:t>files</a:t>
            </a:r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Commands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2, Class 2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14681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b="1" dirty="0" err="1"/>
              <a:t>pwd</a:t>
            </a:r>
            <a:r>
              <a:rPr lang="en-AU" dirty="0"/>
              <a:t> – print the working </a:t>
            </a:r>
            <a:r>
              <a:rPr lang="en-AU" dirty="0" smtClean="0"/>
              <a:t>directory/folder</a:t>
            </a:r>
            <a:endParaRPr lang="en-AU" dirty="0"/>
          </a:p>
          <a:p>
            <a:r>
              <a:rPr lang="en-AU" b="1" dirty="0"/>
              <a:t>cd</a:t>
            </a:r>
            <a:r>
              <a:rPr lang="en-AU" dirty="0"/>
              <a:t> – change directory/folder</a:t>
            </a:r>
          </a:p>
          <a:p>
            <a:r>
              <a:rPr lang="en-AU" b="1" dirty="0"/>
              <a:t>ls</a:t>
            </a:r>
            <a:r>
              <a:rPr lang="en-AU" dirty="0"/>
              <a:t> – list the contents of a folder</a:t>
            </a:r>
          </a:p>
          <a:p>
            <a:r>
              <a:rPr lang="en-AU" b="1" dirty="0"/>
              <a:t>ls -l</a:t>
            </a:r>
            <a:r>
              <a:rPr lang="en-AU" dirty="0"/>
              <a:t> – list information about files</a:t>
            </a:r>
          </a:p>
          <a:p>
            <a:r>
              <a:rPr lang="en-AU" b="1" dirty="0" err="1" smtClean="0"/>
              <a:t>mkdir</a:t>
            </a:r>
            <a:r>
              <a:rPr lang="en-AU" dirty="0" smtClean="0"/>
              <a:t> </a:t>
            </a:r>
            <a:r>
              <a:rPr lang="en-AU" dirty="0"/>
              <a:t>– make a new folder</a:t>
            </a:r>
          </a:p>
          <a:p>
            <a:r>
              <a:rPr lang="en-AU" b="1" dirty="0" err="1"/>
              <a:t>rmdir</a:t>
            </a:r>
            <a:r>
              <a:rPr lang="en-AU" dirty="0"/>
              <a:t> – remove a folder</a:t>
            </a:r>
            <a:endParaRPr lang="en-AU" dirty="0" smtClean="0"/>
          </a:p>
          <a:p>
            <a:r>
              <a:rPr lang="en-AU" b="1" dirty="0" err="1"/>
              <a:t>chmod</a:t>
            </a:r>
            <a:r>
              <a:rPr lang="en-AU" b="1" dirty="0"/>
              <a:t> </a:t>
            </a:r>
            <a:r>
              <a:rPr lang="en-AU" dirty="0"/>
              <a:t>– change permissions of a file or folder</a:t>
            </a:r>
          </a:p>
          <a:p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Commands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2, Class 2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28209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b="1" dirty="0" err="1" smtClean="0"/>
              <a:t>passwd</a:t>
            </a:r>
            <a:r>
              <a:rPr lang="en-AU" dirty="0" smtClean="0"/>
              <a:t> – change your password</a:t>
            </a:r>
          </a:p>
          <a:p>
            <a:r>
              <a:rPr lang="en-AU" b="1" dirty="0" err="1" smtClean="0"/>
              <a:t>useradd</a:t>
            </a:r>
            <a:r>
              <a:rPr lang="en-AU" dirty="0" smtClean="0"/>
              <a:t> – create a new user account</a:t>
            </a:r>
          </a:p>
          <a:p>
            <a:r>
              <a:rPr lang="en-AU" b="1" dirty="0" err="1" smtClean="0"/>
              <a:t>ssh</a:t>
            </a:r>
            <a:r>
              <a:rPr lang="en-AU" dirty="0" smtClean="0"/>
              <a:t> – remote login and remote command execution</a:t>
            </a:r>
          </a:p>
          <a:p>
            <a:r>
              <a:rPr lang="en-AU" b="1" dirty="0"/>
              <a:t>man</a:t>
            </a:r>
            <a:r>
              <a:rPr lang="en-AU" dirty="0"/>
              <a:t> – display the manual entry for a command</a:t>
            </a:r>
          </a:p>
          <a:p>
            <a:r>
              <a:rPr lang="en-AU" dirty="0"/>
              <a:t>and many more.</a:t>
            </a:r>
          </a:p>
          <a:p>
            <a:endParaRPr lang="en-AU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Commands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2, Class 2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82529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loud Computing Unit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Cloud Computing Unit.thmx</Template>
  <TotalTime>16797</TotalTime>
  <Words>1485</Words>
  <Application>Microsoft Office PowerPoint</Application>
  <PresentationFormat>On-screen Show (4:3)</PresentationFormat>
  <Paragraphs>249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Courier New</vt:lpstr>
      <vt:lpstr>Cloud Computing Unit</vt:lpstr>
      <vt:lpstr>SIT113 Cloud Computing and Virtualisation</vt:lpstr>
      <vt:lpstr>Outline</vt:lpstr>
      <vt:lpstr>Graphical User Interface (GUI)</vt:lpstr>
      <vt:lpstr>Command Line Interface (CLI)</vt:lpstr>
      <vt:lpstr>Command Line Interface (CLI)</vt:lpstr>
      <vt:lpstr>Command Line Interface (CLI)</vt:lpstr>
      <vt:lpstr>Commands</vt:lpstr>
      <vt:lpstr>Commands</vt:lpstr>
      <vt:lpstr>Commands</vt:lpstr>
      <vt:lpstr>Directories</vt:lpstr>
      <vt:lpstr>Accounts</vt:lpstr>
      <vt:lpstr>Accounts: Username &amp; Password</vt:lpstr>
      <vt:lpstr>Accounts: UID and GID</vt:lpstr>
      <vt:lpstr>Accounts: Comment Field</vt:lpstr>
      <vt:lpstr>Accounts: Home Directory</vt:lpstr>
      <vt:lpstr>Accounts: Login Shell</vt:lpstr>
      <vt:lpstr>Ownership</vt:lpstr>
      <vt:lpstr>Permissions</vt:lpstr>
      <vt:lpstr>Permissions</vt:lpstr>
      <vt:lpstr>PowerPoint Presentation</vt:lpstr>
      <vt:lpstr>Summary</vt:lpstr>
    </vt:vector>
  </TitlesOfParts>
  <Company>Deakin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Justin Rough</dc:creator>
  <cp:lastModifiedBy>M. ALAJEELY -</cp:lastModifiedBy>
  <cp:revision>185</cp:revision>
  <dcterms:created xsi:type="dcterms:W3CDTF">2015-02-02T02:30:31Z</dcterms:created>
  <dcterms:modified xsi:type="dcterms:W3CDTF">2018-07-08T05:34:08Z</dcterms:modified>
</cp:coreProperties>
</file>