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9"/>
  </p:notesMasterIdLst>
  <p:handoutMasterIdLst>
    <p:handoutMasterId r:id="rId30"/>
  </p:handoutMasterIdLst>
  <p:sldIdLst>
    <p:sldId id="256" r:id="rId2"/>
    <p:sldId id="340" r:id="rId3"/>
    <p:sldId id="492" r:id="rId4"/>
    <p:sldId id="454" r:id="rId5"/>
    <p:sldId id="481" r:id="rId6"/>
    <p:sldId id="480" r:id="rId7"/>
    <p:sldId id="496" r:id="rId8"/>
    <p:sldId id="497" r:id="rId9"/>
    <p:sldId id="498" r:id="rId10"/>
    <p:sldId id="482" r:id="rId11"/>
    <p:sldId id="461" r:id="rId12"/>
    <p:sldId id="462" r:id="rId13"/>
    <p:sldId id="483" r:id="rId14"/>
    <p:sldId id="464" r:id="rId15"/>
    <p:sldId id="499" r:id="rId16"/>
    <p:sldId id="493" r:id="rId17"/>
    <p:sldId id="460" r:id="rId18"/>
    <p:sldId id="465" r:id="rId19"/>
    <p:sldId id="470" r:id="rId20"/>
    <p:sldId id="486" r:id="rId21"/>
    <p:sldId id="484" r:id="rId22"/>
    <p:sldId id="495" r:id="rId23"/>
    <p:sldId id="466" r:id="rId24"/>
    <p:sldId id="487" r:id="rId25"/>
    <p:sldId id="468" r:id="rId26"/>
    <p:sldId id="467" r:id="rId27"/>
    <p:sldId id="46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stin Rough" initials="J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8" autoAdjust="0"/>
    <p:restoredTop sz="92960" autoAdjust="0"/>
  </p:normalViewPr>
  <p:slideViewPr>
    <p:cSldViewPr snapToGrid="0" snapToObjects="1">
      <p:cViewPr varScale="1">
        <p:scale>
          <a:sx n="95" d="100"/>
          <a:sy n="95" d="100"/>
        </p:scale>
        <p:origin x="1140" y="90"/>
      </p:cViewPr>
      <p:guideLst>
        <p:guide orient="horz" pos="2160"/>
        <p:guide pos="2880"/>
      </p:guideLst>
    </p:cSldViewPr>
  </p:slideViewPr>
  <p:outlineViewPr>
    <p:cViewPr>
      <p:scale>
        <a:sx n="33" d="100"/>
        <a:sy n="33" d="100"/>
      </p:scale>
      <p:origin x="0" y="7708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37F1CD-B64E-0342-8772-0D25ED2F76FD}" type="datetimeFigureOut">
              <a:rPr lang="en-US" smtClean="0"/>
              <a:t>4/12/2018</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9863A-5C4F-3341-B7C0-44BA1E1873AF}" type="slidenum">
              <a:rPr lang="en-AU" smtClean="0"/>
              <a:t>‹#›</a:t>
            </a:fld>
            <a:endParaRPr lang="en-AU"/>
          </a:p>
        </p:txBody>
      </p:sp>
    </p:spTree>
    <p:extLst>
      <p:ext uri="{BB962C8B-B14F-4D97-AF65-F5344CB8AC3E}">
        <p14:creationId xmlns:p14="http://schemas.microsoft.com/office/powerpoint/2010/main" val="67735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9409A-9556-FD4B-AB47-80B89DD456D0}" type="datetimeFigureOut">
              <a:rPr lang="en-US" smtClean="0"/>
              <a:t>4/12/2018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B5189-4E92-A94E-9680-9CCB240BB557}" type="slidenum">
              <a:rPr lang="en-AU" smtClean="0"/>
              <a:t>‹#›</a:t>
            </a:fld>
            <a:endParaRPr lang="en-AU"/>
          </a:p>
        </p:txBody>
      </p:sp>
    </p:spTree>
    <p:extLst>
      <p:ext uri="{BB962C8B-B14F-4D97-AF65-F5344CB8AC3E}">
        <p14:creationId xmlns:p14="http://schemas.microsoft.com/office/powerpoint/2010/main" val="40763023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a:t>
            </a:fld>
            <a:endParaRPr lang="en-AU"/>
          </a:p>
        </p:txBody>
      </p:sp>
    </p:spTree>
    <p:extLst>
      <p:ext uri="{BB962C8B-B14F-4D97-AF65-F5344CB8AC3E}">
        <p14:creationId xmlns:p14="http://schemas.microsoft.com/office/powerpoint/2010/main" val="3989870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11</a:t>
            </a:fld>
            <a:endParaRPr lang="en-AU"/>
          </a:p>
        </p:txBody>
      </p:sp>
    </p:spTree>
    <p:extLst>
      <p:ext uri="{BB962C8B-B14F-4D97-AF65-F5344CB8AC3E}">
        <p14:creationId xmlns:p14="http://schemas.microsoft.com/office/powerpoint/2010/main" val="3127058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12</a:t>
            </a:fld>
            <a:endParaRPr lang="en-AU"/>
          </a:p>
        </p:txBody>
      </p:sp>
    </p:spTree>
    <p:extLst>
      <p:ext uri="{BB962C8B-B14F-4D97-AF65-F5344CB8AC3E}">
        <p14:creationId xmlns:p14="http://schemas.microsoft.com/office/powerpoint/2010/main" val="69282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13</a:t>
            </a:fld>
            <a:endParaRPr lang="en-AU"/>
          </a:p>
        </p:txBody>
      </p:sp>
    </p:spTree>
    <p:extLst>
      <p:ext uri="{BB962C8B-B14F-4D97-AF65-F5344CB8AC3E}">
        <p14:creationId xmlns:p14="http://schemas.microsoft.com/office/powerpoint/2010/main" val="2901318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14</a:t>
            </a:fld>
            <a:endParaRPr lang="en-AU"/>
          </a:p>
        </p:txBody>
      </p:sp>
    </p:spTree>
    <p:extLst>
      <p:ext uri="{BB962C8B-B14F-4D97-AF65-F5344CB8AC3E}">
        <p14:creationId xmlns:p14="http://schemas.microsoft.com/office/powerpoint/2010/main" val="150721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15</a:t>
            </a:fld>
            <a:endParaRPr lang="en-AU"/>
          </a:p>
        </p:txBody>
      </p:sp>
    </p:spTree>
    <p:extLst>
      <p:ext uri="{BB962C8B-B14F-4D97-AF65-F5344CB8AC3E}">
        <p14:creationId xmlns:p14="http://schemas.microsoft.com/office/powerpoint/2010/main" val="2834287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17</a:t>
            </a:fld>
            <a:endParaRPr lang="en-AU"/>
          </a:p>
        </p:txBody>
      </p:sp>
    </p:spTree>
    <p:extLst>
      <p:ext uri="{BB962C8B-B14F-4D97-AF65-F5344CB8AC3E}">
        <p14:creationId xmlns:p14="http://schemas.microsoft.com/office/powerpoint/2010/main" val="263721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18</a:t>
            </a:fld>
            <a:endParaRPr lang="en-AU"/>
          </a:p>
        </p:txBody>
      </p:sp>
    </p:spTree>
    <p:extLst>
      <p:ext uri="{BB962C8B-B14F-4D97-AF65-F5344CB8AC3E}">
        <p14:creationId xmlns:p14="http://schemas.microsoft.com/office/powerpoint/2010/main" val="337777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19</a:t>
            </a:fld>
            <a:endParaRPr lang="en-AU"/>
          </a:p>
        </p:txBody>
      </p:sp>
    </p:spTree>
    <p:extLst>
      <p:ext uri="{BB962C8B-B14F-4D97-AF65-F5344CB8AC3E}">
        <p14:creationId xmlns:p14="http://schemas.microsoft.com/office/powerpoint/2010/main" val="1626729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20</a:t>
            </a:fld>
            <a:endParaRPr lang="en-AU"/>
          </a:p>
        </p:txBody>
      </p:sp>
    </p:spTree>
    <p:extLst>
      <p:ext uri="{BB962C8B-B14F-4D97-AF65-F5344CB8AC3E}">
        <p14:creationId xmlns:p14="http://schemas.microsoft.com/office/powerpoint/2010/main" val="35533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21</a:t>
            </a:fld>
            <a:endParaRPr lang="en-AU"/>
          </a:p>
        </p:txBody>
      </p:sp>
    </p:spTree>
    <p:extLst>
      <p:ext uri="{BB962C8B-B14F-4D97-AF65-F5344CB8AC3E}">
        <p14:creationId xmlns:p14="http://schemas.microsoft.com/office/powerpoint/2010/main" val="114131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a:t>
            </a:fld>
            <a:endParaRPr lang="en-AU"/>
          </a:p>
        </p:txBody>
      </p:sp>
    </p:spTree>
    <p:extLst>
      <p:ext uri="{BB962C8B-B14F-4D97-AF65-F5344CB8AC3E}">
        <p14:creationId xmlns:p14="http://schemas.microsoft.com/office/powerpoint/2010/main" val="3107074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22</a:t>
            </a:fld>
            <a:endParaRPr lang="en-AU"/>
          </a:p>
        </p:txBody>
      </p:sp>
    </p:spTree>
    <p:extLst>
      <p:ext uri="{BB962C8B-B14F-4D97-AF65-F5344CB8AC3E}">
        <p14:creationId xmlns:p14="http://schemas.microsoft.com/office/powerpoint/2010/main" val="107052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23</a:t>
            </a:fld>
            <a:endParaRPr lang="en-AU"/>
          </a:p>
        </p:txBody>
      </p:sp>
    </p:spTree>
    <p:extLst>
      <p:ext uri="{BB962C8B-B14F-4D97-AF65-F5344CB8AC3E}">
        <p14:creationId xmlns:p14="http://schemas.microsoft.com/office/powerpoint/2010/main" val="91998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24</a:t>
            </a:fld>
            <a:endParaRPr lang="en-AU"/>
          </a:p>
        </p:txBody>
      </p:sp>
    </p:spTree>
    <p:extLst>
      <p:ext uri="{BB962C8B-B14F-4D97-AF65-F5344CB8AC3E}">
        <p14:creationId xmlns:p14="http://schemas.microsoft.com/office/powerpoint/2010/main" val="401420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25</a:t>
            </a:fld>
            <a:endParaRPr lang="en-AU"/>
          </a:p>
        </p:txBody>
      </p:sp>
    </p:spTree>
    <p:extLst>
      <p:ext uri="{BB962C8B-B14F-4D97-AF65-F5344CB8AC3E}">
        <p14:creationId xmlns:p14="http://schemas.microsoft.com/office/powerpoint/2010/main" val="2844031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26</a:t>
            </a:fld>
            <a:endParaRPr lang="en-AU"/>
          </a:p>
        </p:txBody>
      </p:sp>
    </p:spTree>
    <p:extLst>
      <p:ext uri="{BB962C8B-B14F-4D97-AF65-F5344CB8AC3E}">
        <p14:creationId xmlns:p14="http://schemas.microsoft.com/office/powerpoint/2010/main" val="3920143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27</a:t>
            </a:fld>
            <a:endParaRPr lang="en-AU"/>
          </a:p>
        </p:txBody>
      </p:sp>
    </p:spTree>
    <p:extLst>
      <p:ext uri="{BB962C8B-B14F-4D97-AF65-F5344CB8AC3E}">
        <p14:creationId xmlns:p14="http://schemas.microsoft.com/office/powerpoint/2010/main" val="184636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4</a:t>
            </a:fld>
            <a:endParaRPr lang="en-AU"/>
          </a:p>
        </p:txBody>
      </p:sp>
    </p:spTree>
    <p:extLst>
      <p:ext uri="{BB962C8B-B14F-4D97-AF65-F5344CB8AC3E}">
        <p14:creationId xmlns:p14="http://schemas.microsoft.com/office/powerpoint/2010/main" val="376790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5</a:t>
            </a:fld>
            <a:endParaRPr lang="en-AU"/>
          </a:p>
        </p:txBody>
      </p:sp>
    </p:spTree>
    <p:extLst>
      <p:ext uri="{BB962C8B-B14F-4D97-AF65-F5344CB8AC3E}">
        <p14:creationId xmlns:p14="http://schemas.microsoft.com/office/powerpoint/2010/main" val="144950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6</a:t>
            </a:fld>
            <a:endParaRPr lang="en-AU"/>
          </a:p>
        </p:txBody>
      </p:sp>
    </p:spTree>
    <p:extLst>
      <p:ext uri="{BB962C8B-B14F-4D97-AF65-F5344CB8AC3E}">
        <p14:creationId xmlns:p14="http://schemas.microsoft.com/office/powerpoint/2010/main" val="379018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7</a:t>
            </a:fld>
            <a:endParaRPr lang="en-AU"/>
          </a:p>
        </p:txBody>
      </p:sp>
    </p:spTree>
    <p:extLst>
      <p:ext uri="{BB962C8B-B14F-4D97-AF65-F5344CB8AC3E}">
        <p14:creationId xmlns:p14="http://schemas.microsoft.com/office/powerpoint/2010/main" val="336621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8</a:t>
            </a:fld>
            <a:endParaRPr lang="en-AU"/>
          </a:p>
        </p:txBody>
      </p:sp>
    </p:spTree>
    <p:extLst>
      <p:ext uri="{BB962C8B-B14F-4D97-AF65-F5344CB8AC3E}">
        <p14:creationId xmlns:p14="http://schemas.microsoft.com/office/powerpoint/2010/main" val="281363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8B5189-4E92-A94E-9680-9CCB240BB557}" type="slidenum">
              <a:rPr lang="en-AU" smtClean="0"/>
              <a:t>9</a:t>
            </a:fld>
            <a:endParaRPr lang="en-AU"/>
          </a:p>
        </p:txBody>
      </p:sp>
    </p:spTree>
    <p:extLst>
      <p:ext uri="{BB962C8B-B14F-4D97-AF65-F5344CB8AC3E}">
        <p14:creationId xmlns:p14="http://schemas.microsoft.com/office/powerpoint/2010/main" val="206329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uplink port on a router is used to expand the network. Routers can use the uplink port to connect to other routers, switches and hubs to increase the maximum number of wired devices connected to the network.</a:t>
            </a:r>
          </a:p>
          <a:p>
            <a:r>
              <a:rPr lang="en-AU" dirty="0" smtClean="0"/>
              <a:t>An uplink is a connection from a device or smaller local network to a larger network.</a:t>
            </a:r>
            <a:endParaRPr lang="en-AU" dirty="0"/>
          </a:p>
        </p:txBody>
      </p:sp>
      <p:sp>
        <p:nvSpPr>
          <p:cNvPr id="4" name="Slide Number Placeholder 3"/>
          <p:cNvSpPr>
            <a:spLocks noGrp="1"/>
          </p:cNvSpPr>
          <p:nvPr>
            <p:ph type="sldNum" sz="quarter" idx="10"/>
          </p:nvPr>
        </p:nvSpPr>
        <p:spPr/>
        <p:txBody>
          <a:bodyPr/>
          <a:lstStyle/>
          <a:p>
            <a:fld id="{C98B5189-4E92-A94E-9680-9CCB240BB557}" type="slidenum">
              <a:rPr lang="en-AU" smtClean="0"/>
              <a:t>10</a:t>
            </a:fld>
            <a:endParaRPr lang="en-AU"/>
          </a:p>
        </p:txBody>
      </p:sp>
    </p:spTree>
    <p:extLst>
      <p:ext uri="{BB962C8B-B14F-4D97-AF65-F5344CB8AC3E}">
        <p14:creationId xmlns:p14="http://schemas.microsoft.com/office/powerpoint/2010/main" val="386743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ounded Rectangle 8"/>
          <p:cNvSpPr/>
          <p:nvPr/>
        </p:nvSpPr>
        <p:spPr>
          <a:xfrm>
            <a:off x="1371600" y="3886200"/>
            <a:ext cx="6400800" cy="1752600"/>
          </a:xfrm>
          <a:prstGeom prst="roundRect">
            <a:avLst>
              <a:gd name="adj" fmla="val 7190"/>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Rounded Rectangle 7"/>
          <p:cNvSpPr/>
          <p:nvPr/>
        </p:nvSpPr>
        <p:spPr>
          <a:xfrm>
            <a:off x="685800" y="2130424"/>
            <a:ext cx="7772400" cy="1470025"/>
          </a:xfrm>
          <a:prstGeom prst="roundRect">
            <a:avLst>
              <a:gd name="adj" fmla="val 12411"/>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2130425"/>
            <a:ext cx="7772400" cy="1470025"/>
          </a:xfrm>
        </p:spPr>
        <p:txBody>
          <a:bodyPr>
            <a:normAutofit/>
          </a:bodyPr>
          <a:lstStyle>
            <a:lvl1pPr>
              <a:defRPr sz="3600"/>
            </a:lvl1pPr>
          </a:lstStyle>
          <a:p>
            <a:r>
              <a:rPr lang="en-AU"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nchor="ctr" anchorCtr="0">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AU" dirty="0"/>
          </a:p>
        </p:txBody>
      </p:sp>
      <p:sp>
        <p:nvSpPr>
          <p:cNvPr id="6" name="Rounded Rectangle 5"/>
          <p:cNvSpPr/>
          <p:nvPr userDrawn="1"/>
        </p:nvSpPr>
        <p:spPr>
          <a:xfrm>
            <a:off x="1371600" y="3886200"/>
            <a:ext cx="6400800" cy="1752600"/>
          </a:xfrm>
          <a:prstGeom prst="roundRect">
            <a:avLst>
              <a:gd name="adj" fmla="val 7190"/>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ounded Rectangle 6"/>
          <p:cNvSpPr/>
          <p:nvPr userDrawn="1"/>
        </p:nvSpPr>
        <p:spPr>
          <a:xfrm>
            <a:off x="685800" y="2130424"/>
            <a:ext cx="7772400" cy="1470025"/>
          </a:xfrm>
          <a:prstGeom prst="roundRect">
            <a:avLst>
              <a:gd name="adj" fmla="val 12411"/>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11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r>
              <a:rPr lang="en-AU" dirty="0" smtClean="0"/>
              <a:t>SIT113 Week 5, Class 1</a:t>
            </a:r>
            <a:endParaRPr lang="en-AU" dirty="0"/>
          </a:p>
        </p:txBody>
      </p:sp>
      <p:sp>
        <p:nvSpPr>
          <p:cNvPr id="4" name="Slide Number Placeholder 3"/>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425310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r>
              <a:rPr lang="en-AU" dirty="0" smtClean="0"/>
              <a:t>SIT113 Week 5, Class 1</a:t>
            </a:r>
            <a:endParaRPr lang="en-AU" dirty="0"/>
          </a:p>
        </p:txBody>
      </p:sp>
      <p:sp>
        <p:nvSpPr>
          <p:cNvPr id="7" name="Slide Number Placeholder 6"/>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129359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r>
              <a:rPr lang="en-AU" dirty="0" smtClean="0"/>
              <a:t>SIT113 Week 5, Class 1</a:t>
            </a:r>
            <a:endParaRPr lang="en-AU" dirty="0"/>
          </a:p>
        </p:txBody>
      </p:sp>
      <p:sp>
        <p:nvSpPr>
          <p:cNvPr id="7" name="Slide Number Placeholder 6"/>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37394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1467039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1270557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Rounded Rectangle 7"/>
          <p:cNvSpPr/>
          <p:nvPr userDrawn="1"/>
        </p:nvSpPr>
        <p:spPr>
          <a:xfrm>
            <a:off x="457200" y="1600199"/>
            <a:ext cx="8229600" cy="4525963"/>
          </a:xfrm>
          <a:prstGeom prst="roundRect">
            <a:avLst>
              <a:gd name="adj" fmla="val 3816"/>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AU" dirty="0"/>
          </a:p>
        </p:txBody>
      </p:sp>
      <p:sp>
        <p:nvSpPr>
          <p:cNvPr id="10" name="Rounded Rectangle 9"/>
          <p:cNvSpPr/>
          <p:nvPr userDrawn="1"/>
        </p:nvSpPr>
        <p:spPr>
          <a:xfrm>
            <a:off x="457201" y="6356349"/>
            <a:ext cx="2133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Rounded Rectangle 10"/>
          <p:cNvSpPr/>
          <p:nvPr userDrawn="1"/>
        </p:nvSpPr>
        <p:spPr>
          <a:xfrm>
            <a:off x="6553200" y="6356349"/>
            <a:ext cx="2133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Rounded Rectangle 11"/>
          <p:cNvSpPr/>
          <p:nvPr userDrawn="1"/>
        </p:nvSpPr>
        <p:spPr>
          <a:xfrm>
            <a:off x="3124200" y="6356350"/>
            <a:ext cx="2895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ounded Rectangle 6"/>
          <p:cNvSpPr/>
          <p:nvPr userDrawn="1"/>
        </p:nvSpPr>
        <p:spPr>
          <a:xfrm>
            <a:off x="457200" y="274638"/>
            <a:ext cx="8229600" cy="1143000"/>
          </a:xfrm>
          <a:prstGeom prst="roundRect">
            <a:avLst>
              <a:gd name="adj" fmla="val 1327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dirty="0" smtClean="0"/>
              <a:t>Click to edit Master title style</a:t>
            </a:r>
            <a:endParaRPr lang="en-AU" dirty="0"/>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49205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ounded Rectangle 7"/>
          <p:cNvSpPr/>
          <p:nvPr userDrawn="1"/>
        </p:nvSpPr>
        <p:spPr>
          <a:xfrm>
            <a:off x="722313" y="4406899"/>
            <a:ext cx="7772400" cy="1362075"/>
          </a:xfrm>
          <a:prstGeom prst="roundRect">
            <a:avLst>
              <a:gd name="adj" fmla="val 1014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22313" y="4406900"/>
            <a:ext cx="7772400" cy="1362075"/>
          </a:xfrm>
        </p:spPr>
        <p:txBody>
          <a:bodyPr anchor="ctr" anchorCtr="0"/>
          <a:lstStyle>
            <a:lvl1pPr algn="ctr">
              <a:defRPr sz="4000" b="1" cap="none"/>
            </a:lvl1pPr>
          </a:lstStyle>
          <a:p>
            <a:r>
              <a:rPr lang="en-AU" dirty="0" smtClean="0"/>
              <a:t>Click to edit Master title style</a:t>
            </a:r>
            <a:endParaRPr lang="en-AU" dirty="0"/>
          </a:p>
        </p:txBody>
      </p:sp>
    </p:spTree>
    <p:extLst>
      <p:ext uri="{BB962C8B-B14F-4D97-AF65-F5344CB8AC3E}">
        <p14:creationId xmlns:p14="http://schemas.microsoft.com/office/powerpoint/2010/main" val="395272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p:nvSpPr>
        <p:spPr>
          <a:xfrm>
            <a:off x="457200" y="1600199"/>
            <a:ext cx="8229600" cy="4525963"/>
          </a:xfrm>
          <a:prstGeom prst="roundRect">
            <a:avLst>
              <a:gd name="adj" fmla="val 3816"/>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11" name="Rounded Rectangle 10"/>
          <p:cNvSpPr/>
          <p:nvPr/>
        </p:nvSpPr>
        <p:spPr>
          <a:xfrm>
            <a:off x="8319612" y="6356349"/>
            <a:ext cx="367187" cy="365125"/>
          </a:xfrm>
          <a:prstGeom prst="roundRect">
            <a:avLst>
              <a:gd name="adj" fmla="val 50000"/>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Rounded Rectangle 11"/>
          <p:cNvSpPr/>
          <p:nvPr/>
        </p:nvSpPr>
        <p:spPr>
          <a:xfrm>
            <a:off x="5259475" y="6356350"/>
            <a:ext cx="2895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ounded Rectangle 6"/>
          <p:cNvSpPr/>
          <p:nvPr/>
        </p:nvSpPr>
        <p:spPr>
          <a:xfrm>
            <a:off x="457200" y="274638"/>
            <a:ext cx="8229600" cy="1143000"/>
          </a:xfrm>
          <a:prstGeom prst="roundRect">
            <a:avLst>
              <a:gd name="adj" fmla="val 1327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smtClean="0"/>
              <a:t>Click to edit Master title style</a:t>
            </a:r>
            <a:endParaRPr lang="en-AU" dirty="0"/>
          </a:p>
        </p:txBody>
      </p:sp>
      <p:sp>
        <p:nvSpPr>
          <p:cNvPr id="5" name="Footer Placeholder 4"/>
          <p:cNvSpPr>
            <a:spLocks noGrp="1"/>
          </p:cNvSpPr>
          <p:nvPr>
            <p:ph type="ftr" sz="quarter" idx="11"/>
          </p:nvPr>
        </p:nvSpPr>
        <p:spPr>
          <a:xfrm>
            <a:off x="5259475" y="6356350"/>
            <a:ext cx="2895600" cy="365125"/>
          </a:xfrm>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a:xfrm>
            <a:off x="8319613" y="6356350"/>
            <a:ext cx="367187" cy="365125"/>
          </a:xfrm>
        </p:spPr>
        <p:txBody>
          <a:bodyPr/>
          <a:lstStyle/>
          <a:p>
            <a:fld id="{DE0A4249-7CEA-DC43-BBD2-27EF023E5D3D}" type="slidenum">
              <a:rPr lang="en-AU" smtClean="0"/>
              <a:pPr/>
              <a:t>‹#›</a:t>
            </a:fld>
            <a:endParaRPr lang="en-AU"/>
          </a:p>
        </p:txBody>
      </p:sp>
    </p:spTree>
    <p:extLst>
      <p:ext uri="{BB962C8B-B14F-4D97-AF65-F5344CB8AC3E}">
        <p14:creationId xmlns:p14="http://schemas.microsoft.com/office/powerpoint/2010/main" val="492058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NO ULO">
    <p:spTree>
      <p:nvGrpSpPr>
        <p:cNvPr id="1" name=""/>
        <p:cNvGrpSpPr/>
        <p:nvPr/>
      </p:nvGrpSpPr>
      <p:grpSpPr>
        <a:xfrm>
          <a:off x="0" y="0"/>
          <a:ext cx="0" cy="0"/>
          <a:chOff x="0" y="0"/>
          <a:chExt cx="0" cy="0"/>
        </a:xfrm>
      </p:grpSpPr>
      <p:sp>
        <p:nvSpPr>
          <p:cNvPr id="8" name="Rounded Rectangle 7"/>
          <p:cNvSpPr/>
          <p:nvPr/>
        </p:nvSpPr>
        <p:spPr>
          <a:xfrm>
            <a:off x="457200" y="1600199"/>
            <a:ext cx="8229600" cy="4525963"/>
          </a:xfrm>
          <a:prstGeom prst="roundRect">
            <a:avLst>
              <a:gd name="adj" fmla="val 3816"/>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p:txBody>
          <a:bodyPr/>
          <a:lstStyle>
            <a:lvl5pPr>
              <a:defRPr sz="18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dirty="0"/>
          </a:p>
        </p:txBody>
      </p:sp>
      <p:sp>
        <p:nvSpPr>
          <p:cNvPr id="11" name="Rounded Rectangle 10"/>
          <p:cNvSpPr/>
          <p:nvPr/>
        </p:nvSpPr>
        <p:spPr>
          <a:xfrm>
            <a:off x="8319612" y="6356349"/>
            <a:ext cx="367187" cy="365125"/>
          </a:xfrm>
          <a:prstGeom prst="roundRect">
            <a:avLst>
              <a:gd name="adj" fmla="val 50000"/>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2" name="Rounded Rectangle 11"/>
          <p:cNvSpPr/>
          <p:nvPr/>
        </p:nvSpPr>
        <p:spPr>
          <a:xfrm>
            <a:off x="5259475" y="6356350"/>
            <a:ext cx="2895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Rounded Rectangle 6"/>
          <p:cNvSpPr/>
          <p:nvPr/>
        </p:nvSpPr>
        <p:spPr>
          <a:xfrm>
            <a:off x="457200" y="274638"/>
            <a:ext cx="8229600" cy="1143000"/>
          </a:xfrm>
          <a:prstGeom prst="roundRect">
            <a:avLst>
              <a:gd name="adj" fmla="val 1327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smtClean="0"/>
              <a:t>Click to edit Master title style</a:t>
            </a:r>
            <a:endParaRPr lang="en-AU" dirty="0"/>
          </a:p>
        </p:txBody>
      </p:sp>
      <p:sp>
        <p:nvSpPr>
          <p:cNvPr id="5" name="Footer Placeholder 4"/>
          <p:cNvSpPr>
            <a:spLocks noGrp="1"/>
          </p:cNvSpPr>
          <p:nvPr>
            <p:ph type="ftr" sz="quarter" idx="11"/>
          </p:nvPr>
        </p:nvSpPr>
        <p:spPr>
          <a:xfrm>
            <a:off x="5259475" y="6356350"/>
            <a:ext cx="2895600" cy="365125"/>
          </a:xfrm>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a:xfrm>
            <a:off x="8319613" y="6356350"/>
            <a:ext cx="367187" cy="365125"/>
          </a:xfrm>
        </p:spPr>
        <p:txBody>
          <a:bodyPr/>
          <a:lstStyle/>
          <a:p>
            <a:fld id="{DE0A4249-7CEA-DC43-BBD2-27EF023E5D3D}" type="slidenum">
              <a:rPr lang="en-AU" smtClean="0"/>
              <a:pPr/>
              <a:t>‹#›</a:t>
            </a:fld>
            <a:endParaRPr lang="en-AU"/>
          </a:p>
        </p:txBody>
      </p:sp>
    </p:spTree>
    <p:extLst>
      <p:ext uri="{BB962C8B-B14F-4D97-AF65-F5344CB8AC3E}">
        <p14:creationId xmlns:p14="http://schemas.microsoft.com/office/powerpoint/2010/main" val="308437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Rounded Rectangle 7"/>
          <p:cNvSpPr/>
          <p:nvPr/>
        </p:nvSpPr>
        <p:spPr>
          <a:xfrm>
            <a:off x="722313" y="4406899"/>
            <a:ext cx="7772400" cy="1362075"/>
          </a:xfrm>
          <a:prstGeom prst="roundRect">
            <a:avLst>
              <a:gd name="adj" fmla="val 1014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22313" y="4406900"/>
            <a:ext cx="7772400" cy="1362075"/>
          </a:xfrm>
        </p:spPr>
        <p:txBody>
          <a:bodyPr anchor="ctr" anchorCtr="0"/>
          <a:lstStyle>
            <a:lvl1pPr algn="ctr">
              <a:defRPr sz="4000" b="1" cap="none"/>
            </a:lvl1pPr>
          </a:lstStyle>
          <a:p>
            <a:r>
              <a:rPr lang="en-AU" smtClean="0"/>
              <a:t>Click to edit Master title style</a:t>
            </a:r>
            <a:endParaRPr lang="en-AU" dirty="0"/>
          </a:p>
        </p:txBody>
      </p:sp>
      <p:sp>
        <p:nvSpPr>
          <p:cNvPr id="4" name="Rounded Rectangle 3"/>
          <p:cNvSpPr/>
          <p:nvPr userDrawn="1"/>
        </p:nvSpPr>
        <p:spPr>
          <a:xfrm>
            <a:off x="722313" y="4406899"/>
            <a:ext cx="7772400" cy="1362075"/>
          </a:xfrm>
          <a:prstGeom prst="roundRect">
            <a:avLst>
              <a:gd name="adj" fmla="val 1014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5272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Header Book">
    <p:spTree>
      <p:nvGrpSpPr>
        <p:cNvPr id="1" name=""/>
        <p:cNvGrpSpPr/>
        <p:nvPr/>
      </p:nvGrpSpPr>
      <p:grpSpPr>
        <a:xfrm>
          <a:off x="0" y="0"/>
          <a:ext cx="0" cy="0"/>
          <a:chOff x="0" y="0"/>
          <a:chExt cx="0" cy="0"/>
        </a:xfrm>
      </p:grpSpPr>
      <p:sp>
        <p:nvSpPr>
          <p:cNvPr id="8" name="Rounded Rectangle 7"/>
          <p:cNvSpPr/>
          <p:nvPr/>
        </p:nvSpPr>
        <p:spPr>
          <a:xfrm>
            <a:off x="722313" y="4406899"/>
            <a:ext cx="7772400" cy="1362075"/>
          </a:xfrm>
          <a:prstGeom prst="roundRect">
            <a:avLst>
              <a:gd name="adj" fmla="val 1014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22313" y="4406900"/>
            <a:ext cx="7772400" cy="1362075"/>
          </a:xfrm>
        </p:spPr>
        <p:txBody>
          <a:bodyPr anchor="ctr" anchorCtr="0"/>
          <a:lstStyle>
            <a:lvl1pPr algn="ctr">
              <a:defRPr sz="4000" b="1" cap="none"/>
            </a:lvl1pPr>
          </a:lstStyle>
          <a:p>
            <a:r>
              <a:rPr lang="en-AU" smtClean="0"/>
              <a:t>Click to edit Master title style</a:t>
            </a:r>
            <a:endParaRPr lang="en-AU" dirty="0"/>
          </a:p>
        </p:txBody>
      </p:sp>
      <p:pic>
        <p:nvPicPr>
          <p:cNvPr id="4" name="Picture 3" descr="Textbook-Cover-Fa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953" y="759207"/>
            <a:ext cx="5763437" cy="3647693"/>
          </a:xfrm>
          <a:prstGeom prst="rect">
            <a:avLst/>
          </a:prstGeom>
        </p:spPr>
      </p:pic>
    </p:spTree>
    <p:extLst>
      <p:ext uri="{BB962C8B-B14F-4D97-AF65-F5344CB8AC3E}">
        <p14:creationId xmlns:p14="http://schemas.microsoft.com/office/powerpoint/2010/main" val="435646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Header">
    <p:spTree>
      <p:nvGrpSpPr>
        <p:cNvPr id="1" name=""/>
        <p:cNvGrpSpPr/>
        <p:nvPr/>
      </p:nvGrpSpPr>
      <p:grpSpPr>
        <a:xfrm>
          <a:off x="0" y="0"/>
          <a:ext cx="0" cy="0"/>
          <a:chOff x="0" y="0"/>
          <a:chExt cx="0" cy="0"/>
        </a:xfrm>
      </p:grpSpPr>
      <p:sp>
        <p:nvSpPr>
          <p:cNvPr id="8" name="Rounded Rectangle 7"/>
          <p:cNvSpPr/>
          <p:nvPr/>
        </p:nvSpPr>
        <p:spPr>
          <a:xfrm>
            <a:off x="722313" y="4406899"/>
            <a:ext cx="7772400" cy="1362075"/>
          </a:xfrm>
          <a:prstGeom prst="roundRect">
            <a:avLst>
              <a:gd name="adj" fmla="val 1014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22313" y="4406900"/>
            <a:ext cx="7772400" cy="1362075"/>
          </a:xfrm>
        </p:spPr>
        <p:txBody>
          <a:bodyPr anchor="ctr" anchorCtr="0"/>
          <a:lstStyle>
            <a:lvl1pPr algn="ctr">
              <a:defRPr sz="4000" b="1" cap="none"/>
            </a:lvl1pPr>
          </a:lstStyle>
          <a:p>
            <a:r>
              <a:rPr lang="en-AU" smtClean="0"/>
              <a:t>Click to edit Master title style</a:t>
            </a:r>
            <a:endParaRPr lang="en-AU" dirty="0"/>
          </a:p>
        </p:txBody>
      </p:sp>
    </p:spTree>
    <p:extLst>
      <p:ext uri="{BB962C8B-B14F-4D97-AF65-F5344CB8AC3E}">
        <p14:creationId xmlns:p14="http://schemas.microsoft.com/office/powerpoint/2010/main" val="774417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Rounded Rectangle 12"/>
          <p:cNvSpPr/>
          <p:nvPr/>
        </p:nvSpPr>
        <p:spPr>
          <a:xfrm>
            <a:off x="457200" y="274638"/>
            <a:ext cx="8229600" cy="1143000"/>
          </a:xfrm>
          <a:prstGeom prst="roundRect">
            <a:avLst>
              <a:gd name="adj" fmla="val 13274"/>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7" name="Rounded Rectangle 16"/>
          <p:cNvSpPr/>
          <p:nvPr/>
        </p:nvSpPr>
        <p:spPr>
          <a:xfrm>
            <a:off x="457200" y="1600199"/>
            <a:ext cx="4038600" cy="4525963"/>
          </a:xfrm>
          <a:prstGeom prst="roundRect">
            <a:avLst>
              <a:gd name="adj" fmla="val 3913"/>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8" name="Rounded Rectangle 17"/>
          <p:cNvSpPr/>
          <p:nvPr/>
        </p:nvSpPr>
        <p:spPr>
          <a:xfrm>
            <a:off x="4648200" y="1600200"/>
            <a:ext cx="4038600" cy="4525963"/>
          </a:xfrm>
          <a:prstGeom prst="roundRect">
            <a:avLst>
              <a:gd name="adj" fmla="val 3913"/>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19" name="Rounded Rectangle 18"/>
          <p:cNvSpPr/>
          <p:nvPr/>
        </p:nvSpPr>
        <p:spPr>
          <a:xfrm>
            <a:off x="8319612" y="6356349"/>
            <a:ext cx="367187" cy="365125"/>
          </a:xfrm>
          <a:prstGeom prst="roundRect">
            <a:avLst>
              <a:gd name="adj" fmla="val 50000"/>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0" name="Rounded Rectangle 19"/>
          <p:cNvSpPr/>
          <p:nvPr/>
        </p:nvSpPr>
        <p:spPr>
          <a:xfrm>
            <a:off x="5259475" y="6356350"/>
            <a:ext cx="2895600" cy="365125"/>
          </a:xfrm>
          <a:prstGeom prst="roundRect">
            <a:avLst>
              <a:gd name="adj" fmla="val 45882"/>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1" name="Footer Placeholder 4"/>
          <p:cNvSpPr>
            <a:spLocks noGrp="1"/>
          </p:cNvSpPr>
          <p:nvPr>
            <p:ph type="ftr" sz="quarter" idx="11"/>
          </p:nvPr>
        </p:nvSpPr>
        <p:spPr>
          <a:xfrm>
            <a:off x="5259475" y="6356350"/>
            <a:ext cx="2895600" cy="365125"/>
          </a:xfrm>
        </p:spPr>
        <p:txBody>
          <a:bodyPr/>
          <a:lstStyle/>
          <a:p>
            <a:r>
              <a:rPr lang="en-AU" dirty="0" smtClean="0"/>
              <a:t>SIT113 Week 5, Class 1</a:t>
            </a:r>
            <a:endParaRPr lang="en-AU" dirty="0"/>
          </a:p>
        </p:txBody>
      </p:sp>
      <p:sp>
        <p:nvSpPr>
          <p:cNvPr id="22" name="Slide Number Placeholder 5"/>
          <p:cNvSpPr>
            <a:spLocks noGrp="1"/>
          </p:cNvSpPr>
          <p:nvPr>
            <p:ph type="sldNum" sz="quarter" idx="12"/>
          </p:nvPr>
        </p:nvSpPr>
        <p:spPr>
          <a:xfrm>
            <a:off x="8319613" y="6356350"/>
            <a:ext cx="367187" cy="365125"/>
          </a:xfrm>
        </p:spPr>
        <p:txBody>
          <a:bodyPr/>
          <a:lstStyle/>
          <a:p>
            <a:fld id="{DE0A4249-7CEA-DC43-BBD2-27EF023E5D3D}" type="slidenum">
              <a:rPr lang="en-AU" smtClean="0"/>
              <a:pPr/>
              <a:t>‹#›</a:t>
            </a:fld>
            <a:endParaRPr lang="en-AU"/>
          </a:p>
        </p:txBody>
      </p:sp>
    </p:spTree>
    <p:extLst>
      <p:ext uri="{BB962C8B-B14F-4D97-AF65-F5344CB8AC3E}">
        <p14:creationId xmlns:p14="http://schemas.microsoft.com/office/powerpoint/2010/main" val="102328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r>
              <a:rPr lang="en-AU" dirty="0" smtClean="0"/>
              <a:t>SIT113 Week 5, Class 1</a:t>
            </a:r>
            <a:endParaRPr lang="en-AU" dirty="0"/>
          </a:p>
        </p:txBody>
      </p:sp>
      <p:sp>
        <p:nvSpPr>
          <p:cNvPr id="9" name="Slide Number Placeholder 8"/>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175568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r>
              <a:rPr lang="en-AU" dirty="0" smtClean="0"/>
              <a:t>SIT113 Week 5, Class 1</a:t>
            </a:r>
            <a:endParaRPr lang="en-AU" dirty="0"/>
          </a:p>
        </p:txBody>
      </p:sp>
      <p:sp>
        <p:nvSpPr>
          <p:cNvPr id="5" name="Slide Number Placeholder 4"/>
          <p:cNvSpPr>
            <a:spLocks noGrp="1"/>
          </p:cNvSpPr>
          <p:nvPr>
            <p:ph type="sldNum" sz="quarter" idx="12"/>
          </p:nvPr>
        </p:nvSpPr>
        <p:spPr/>
        <p:txBody>
          <a:bodyPr/>
          <a:lstStyle/>
          <a:p>
            <a:fld id="{DE0A4249-7CEA-DC43-BBD2-27EF023E5D3D}" type="slidenum">
              <a:rPr lang="en-AU" smtClean="0"/>
              <a:t>‹#›</a:t>
            </a:fld>
            <a:endParaRPr lang="en-AU"/>
          </a:p>
        </p:txBody>
      </p:sp>
    </p:spTree>
    <p:extLst>
      <p:ext uri="{BB962C8B-B14F-4D97-AF65-F5344CB8AC3E}">
        <p14:creationId xmlns:p14="http://schemas.microsoft.com/office/powerpoint/2010/main" val="193695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AU" dirty="0" smtClean="0"/>
              <a:t>SIT113 Week 5, Class 1</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E0A4249-7CEA-DC43-BBD2-27EF023E5D3D}" type="slidenum">
              <a:rPr lang="en-AU" smtClean="0"/>
              <a:pPr/>
              <a:t>‹#›</a:t>
            </a:fld>
            <a:endParaRPr lang="en-AU"/>
          </a:p>
        </p:txBody>
      </p:sp>
    </p:spTree>
    <p:extLst>
      <p:ext uri="{BB962C8B-B14F-4D97-AF65-F5344CB8AC3E}">
        <p14:creationId xmlns:p14="http://schemas.microsoft.com/office/powerpoint/2010/main" val="2289528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51" r:id="rId16"/>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Visio_Drawing1.vsdx"/></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rivate_VLA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SIT113</a:t>
            </a:r>
            <a:br>
              <a:rPr lang="en-AU" dirty="0" smtClean="0"/>
            </a:br>
            <a:r>
              <a:rPr lang="en-AU" dirty="0" smtClean="0"/>
              <a:t>Cloud Computing and Virtualisation</a:t>
            </a:r>
            <a:endParaRPr lang="en-AU" dirty="0"/>
          </a:p>
        </p:txBody>
      </p:sp>
      <p:sp>
        <p:nvSpPr>
          <p:cNvPr id="3" name="Subtitle 2"/>
          <p:cNvSpPr>
            <a:spLocks noGrp="1"/>
          </p:cNvSpPr>
          <p:nvPr>
            <p:ph type="subTitle" idx="1"/>
          </p:nvPr>
        </p:nvSpPr>
        <p:spPr/>
        <p:txBody>
          <a:bodyPr>
            <a:normAutofit/>
          </a:bodyPr>
          <a:lstStyle/>
          <a:p>
            <a:r>
              <a:rPr lang="en-AU" sz="2800" dirty="0" smtClean="0"/>
              <a:t>Week 5, Class 1</a:t>
            </a:r>
          </a:p>
          <a:p>
            <a:r>
              <a:rPr lang="en-AU" sz="2800" dirty="0" smtClean="0"/>
              <a:t>Networking</a:t>
            </a:r>
            <a:endParaRPr lang="en-AU" sz="2800" dirty="0"/>
          </a:p>
        </p:txBody>
      </p:sp>
    </p:spTree>
    <p:extLst>
      <p:ext uri="{BB962C8B-B14F-4D97-AF65-F5344CB8AC3E}">
        <p14:creationId xmlns:p14="http://schemas.microsoft.com/office/powerpoint/2010/main" val="3049106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err="1" smtClean="0"/>
              <a:t>pSwitches</a:t>
            </a:r>
            <a:r>
              <a:rPr lang="en-AU" dirty="0" smtClean="0"/>
              <a:t> are </a:t>
            </a:r>
            <a:r>
              <a:rPr lang="en-AU" b="1" u="sng" dirty="0" smtClean="0"/>
              <a:t>limited</a:t>
            </a:r>
            <a:r>
              <a:rPr lang="en-AU" dirty="0" smtClean="0"/>
              <a:t> by the number of ports</a:t>
            </a:r>
            <a:br>
              <a:rPr lang="en-AU" dirty="0" smtClean="0"/>
            </a:br>
            <a:r>
              <a:rPr lang="en-AU" dirty="0" smtClean="0"/>
              <a:t>(how many cables can be plugged in)</a:t>
            </a:r>
          </a:p>
          <a:p>
            <a:r>
              <a:rPr lang="en-AU" dirty="0" err="1" smtClean="0"/>
              <a:t>vSwitches</a:t>
            </a:r>
            <a:r>
              <a:rPr lang="en-AU" dirty="0" smtClean="0"/>
              <a:t> are </a:t>
            </a:r>
            <a:r>
              <a:rPr lang="en-AU" b="1" u="sng" dirty="0" smtClean="0"/>
              <a:t>not limited</a:t>
            </a:r>
          </a:p>
          <a:p>
            <a:r>
              <a:rPr lang="en-AU" dirty="0" err="1" smtClean="0"/>
              <a:t>pSwitches</a:t>
            </a:r>
            <a:r>
              <a:rPr lang="en-AU" dirty="0" smtClean="0"/>
              <a:t> include an “uplink port”</a:t>
            </a:r>
          </a:p>
        </p:txBody>
      </p:sp>
      <p:sp>
        <p:nvSpPr>
          <p:cNvPr id="3" name="Title 2"/>
          <p:cNvSpPr>
            <a:spLocks noGrp="1"/>
          </p:cNvSpPr>
          <p:nvPr>
            <p:ph type="title"/>
          </p:nvPr>
        </p:nvSpPr>
        <p:spPr/>
        <p:txBody>
          <a:bodyPr>
            <a:normAutofit fontScale="90000"/>
          </a:bodyPr>
          <a:lstStyle/>
          <a:p>
            <a:r>
              <a:rPr lang="en-AU" dirty="0"/>
              <a:t>Virtual Networking:</a:t>
            </a:r>
            <a:br>
              <a:rPr lang="en-AU" dirty="0"/>
            </a:br>
            <a:r>
              <a:rPr lang="en-AU" dirty="0"/>
              <a:t>Virtual Switches</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10</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472" y="3557736"/>
            <a:ext cx="3253563" cy="17276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1365" y="3557736"/>
            <a:ext cx="3689498" cy="2464058"/>
          </a:xfrm>
          <a:prstGeom prst="rect">
            <a:avLst/>
          </a:prstGeom>
        </p:spPr>
      </p:pic>
    </p:spTree>
    <p:extLst>
      <p:ext uri="{BB962C8B-B14F-4D97-AF65-F5344CB8AC3E}">
        <p14:creationId xmlns:p14="http://schemas.microsoft.com/office/powerpoint/2010/main" val="214669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Consider the following physical topology</a:t>
            </a:r>
          </a:p>
          <a:p>
            <a:endParaRPr lang="en-AU" dirty="0" smtClean="0"/>
          </a:p>
        </p:txBody>
      </p:sp>
      <p:sp>
        <p:nvSpPr>
          <p:cNvPr id="3" name="Title 2"/>
          <p:cNvSpPr>
            <a:spLocks noGrp="1"/>
          </p:cNvSpPr>
          <p:nvPr>
            <p:ph type="title"/>
          </p:nvPr>
        </p:nvSpPr>
        <p:spPr/>
        <p:txBody>
          <a:bodyPr>
            <a:normAutofit fontScale="90000"/>
          </a:bodyPr>
          <a:lstStyle/>
          <a:p>
            <a:r>
              <a:rPr lang="en-AU" dirty="0" smtClean="0"/>
              <a:t>Virtual Networking:</a:t>
            </a:r>
            <a:br>
              <a:rPr lang="en-AU" dirty="0" smtClean="0"/>
            </a:br>
            <a:r>
              <a:rPr lang="en-AU" dirty="0" smtClean="0"/>
              <a:t>Example</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11</a:t>
            </a:fld>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3174855627"/>
              </p:ext>
            </p:extLst>
          </p:nvPr>
        </p:nvGraphicFramePr>
        <p:xfrm>
          <a:off x="2250281" y="2067993"/>
          <a:ext cx="4670064" cy="3941828"/>
        </p:xfrm>
        <a:graphic>
          <a:graphicData uri="http://schemas.openxmlformats.org/presentationml/2006/ole">
            <mc:AlternateContent xmlns:mc="http://schemas.openxmlformats.org/markup-compatibility/2006">
              <mc:Choice xmlns:v="urn:schemas-microsoft-com:vml" Requires="v">
                <p:oleObj spid="_x0000_s8314" name="Visio" r:id="rId4" imgW="6657967" imgH="5619885" progId="Visio.Drawing.15">
                  <p:embed/>
                </p:oleObj>
              </mc:Choice>
              <mc:Fallback>
                <p:oleObj name="Visio" r:id="rId4" imgW="6657967" imgH="5619885" progId="Visio.Drawing.15">
                  <p:embed/>
                  <p:pic>
                    <p:nvPicPr>
                      <p:cNvPr id="0" name=""/>
                      <p:cNvPicPr/>
                      <p:nvPr/>
                    </p:nvPicPr>
                    <p:blipFill>
                      <a:blip r:embed="rId5"/>
                      <a:stretch>
                        <a:fillRect/>
                      </a:stretch>
                    </p:blipFill>
                    <p:spPr>
                      <a:xfrm>
                        <a:off x="2250281" y="2067993"/>
                        <a:ext cx="4670064" cy="3941828"/>
                      </a:xfrm>
                      <a:prstGeom prst="rect">
                        <a:avLst/>
                      </a:prstGeom>
                    </p:spPr>
                  </p:pic>
                </p:oleObj>
              </mc:Fallback>
            </mc:AlternateContent>
          </a:graphicData>
        </a:graphic>
      </p:graphicFrame>
    </p:spTree>
    <p:extLst>
      <p:ext uri="{BB962C8B-B14F-4D97-AF65-F5344CB8AC3E}">
        <p14:creationId xmlns:p14="http://schemas.microsoft.com/office/powerpoint/2010/main" val="2138433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The same topology can be represented using virtual networking:</a:t>
            </a:r>
          </a:p>
        </p:txBody>
      </p:sp>
      <p:sp>
        <p:nvSpPr>
          <p:cNvPr id="3" name="Title 2"/>
          <p:cNvSpPr>
            <a:spLocks noGrp="1"/>
          </p:cNvSpPr>
          <p:nvPr>
            <p:ph type="title"/>
          </p:nvPr>
        </p:nvSpPr>
        <p:spPr/>
        <p:txBody>
          <a:bodyPr>
            <a:normAutofit fontScale="90000"/>
          </a:bodyPr>
          <a:lstStyle/>
          <a:p>
            <a:r>
              <a:rPr lang="en-AU" dirty="0"/>
              <a:t>Virtual Networking:</a:t>
            </a:r>
            <a:br>
              <a:rPr lang="en-AU" dirty="0"/>
            </a:br>
            <a:r>
              <a:rPr lang="en-AU" dirty="0"/>
              <a:t>Example</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12</a:t>
            </a:fld>
            <a:endParaRPr lang="en-AU"/>
          </a:p>
        </p:txBody>
      </p:sp>
      <p:pic>
        <p:nvPicPr>
          <p:cNvPr id="18" name="Picture 17"/>
          <p:cNvPicPr>
            <a:picLocks noChangeAspect="1"/>
          </p:cNvPicPr>
          <p:nvPr/>
        </p:nvPicPr>
        <p:blipFill>
          <a:blip r:embed="rId3"/>
          <a:stretch>
            <a:fillRect/>
          </a:stretch>
        </p:blipFill>
        <p:spPr>
          <a:xfrm>
            <a:off x="3004457" y="2170502"/>
            <a:ext cx="4212660" cy="3955661"/>
          </a:xfrm>
          <a:prstGeom prst="rect">
            <a:avLst/>
          </a:prstGeom>
        </p:spPr>
      </p:pic>
    </p:spTree>
    <p:extLst>
      <p:ext uri="{BB962C8B-B14F-4D97-AF65-F5344CB8AC3E}">
        <p14:creationId xmlns:p14="http://schemas.microsoft.com/office/powerpoint/2010/main" val="412596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Using </a:t>
            </a:r>
            <a:r>
              <a:rPr lang="en-AU" dirty="0" err="1" smtClean="0"/>
              <a:t>vNICs</a:t>
            </a:r>
            <a:r>
              <a:rPr lang="en-AU" dirty="0" smtClean="0"/>
              <a:t> and </a:t>
            </a:r>
            <a:r>
              <a:rPr lang="en-AU" dirty="0" err="1" smtClean="0"/>
              <a:t>vSwitches</a:t>
            </a:r>
            <a:r>
              <a:rPr lang="en-AU" dirty="0" smtClean="0"/>
              <a:t> provides an additional </a:t>
            </a:r>
            <a:r>
              <a:rPr lang="en-AU" b="1" u="sng" dirty="0" smtClean="0"/>
              <a:t>abstraction layer</a:t>
            </a:r>
          </a:p>
          <a:p>
            <a:pPr marL="971550" lvl="1" indent="-514350">
              <a:buFont typeface="+mj-lt"/>
              <a:buAutoNum type="arabicPeriod"/>
            </a:pPr>
            <a:r>
              <a:rPr lang="en-AU" sz="2800" dirty="0" smtClean="0"/>
              <a:t>Allows </a:t>
            </a:r>
            <a:r>
              <a:rPr lang="en-AU" sz="2800" dirty="0" err="1" smtClean="0"/>
              <a:t>pNICs</a:t>
            </a:r>
            <a:r>
              <a:rPr lang="en-AU" sz="2800" dirty="0" smtClean="0"/>
              <a:t> to be </a:t>
            </a:r>
            <a:r>
              <a:rPr lang="en-AU" sz="2800" b="1" u="sng" dirty="0" smtClean="0"/>
              <a:t>shared</a:t>
            </a:r>
            <a:r>
              <a:rPr lang="en-AU" sz="2800" dirty="0" smtClean="0"/>
              <a:t> by multiple VMs</a:t>
            </a:r>
          </a:p>
          <a:p>
            <a:pPr marL="971550" lvl="1" indent="-514350">
              <a:buFont typeface="+mj-lt"/>
              <a:buAutoNum type="arabicPeriod"/>
            </a:pPr>
            <a:r>
              <a:rPr lang="en-AU" sz="2800" dirty="0" smtClean="0"/>
              <a:t>Allows </a:t>
            </a:r>
            <a:r>
              <a:rPr lang="en-AU" sz="2800" dirty="0" err="1" smtClean="0"/>
              <a:t>vSwitches</a:t>
            </a:r>
            <a:r>
              <a:rPr lang="en-AU" sz="2800" dirty="0" smtClean="0"/>
              <a:t> to be </a:t>
            </a:r>
            <a:r>
              <a:rPr lang="en-AU" sz="2800" b="1" u="sng" dirty="0" smtClean="0"/>
              <a:t>distributed</a:t>
            </a:r>
            <a:r>
              <a:rPr lang="en-AU" sz="2800" dirty="0" smtClean="0"/>
              <a:t> across multiple physical hosts</a:t>
            </a:r>
            <a:br>
              <a:rPr lang="en-AU" sz="2800" dirty="0" smtClean="0"/>
            </a:br>
            <a:r>
              <a:rPr lang="en-AU" sz="2800" dirty="0" smtClean="0"/>
              <a:t>(the </a:t>
            </a:r>
            <a:r>
              <a:rPr lang="en-AU" sz="2800" b="1" u="sng" dirty="0" smtClean="0"/>
              <a:t>virtual network topology on the previous slide could be on one or more physical hosts</a:t>
            </a:r>
            <a:r>
              <a:rPr lang="en-AU" sz="2800" dirty="0" smtClean="0"/>
              <a:t>)</a:t>
            </a:r>
          </a:p>
        </p:txBody>
      </p:sp>
      <p:sp>
        <p:nvSpPr>
          <p:cNvPr id="3" name="Title 2"/>
          <p:cNvSpPr>
            <a:spLocks noGrp="1"/>
          </p:cNvSpPr>
          <p:nvPr>
            <p:ph type="title"/>
          </p:nvPr>
        </p:nvSpPr>
        <p:spPr/>
        <p:txBody>
          <a:bodyPr>
            <a:normAutofit fontScale="90000"/>
          </a:bodyPr>
          <a:lstStyle/>
          <a:p>
            <a:r>
              <a:rPr lang="en-AU" dirty="0" smtClean="0"/>
              <a:t>Virtual </a:t>
            </a:r>
            <a:r>
              <a:rPr lang="en-AU" dirty="0"/>
              <a:t>Networking:</a:t>
            </a:r>
            <a:br>
              <a:rPr lang="en-AU" dirty="0"/>
            </a:br>
            <a:r>
              <a:rPr lang="en-AU" dirty="0" smtClean="0"/>
              <a:t>Additional Abstraction Layer</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13</a:t>
            </a:fld>
            <a:endParaRPr lang="en-AU"/>
          </a:p>
        </p:txBody>
      </p:sp>
    </p:spTree>
    <p:extLst>
      <p:ext uri="{BB962C8B-B14F-4D97-AF65-F5344CB8AC3E}">
        <p14:creationId xmlns:p14="http://schemas.microsoft.com/office/powerpoint/2010/main" val="389105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971550" lvl="1" indent="-514350">
              <a:buFont typeface="+mj-lt"/>
              <a:buAutoNum type="arabicPeriod" startAt="3"/>
            </a:pPr>
            <a:r>
              <a:rPr lang="en-AU" sz="2800" dirty="0"/>
              <a:t>Allows traffic to be </a:t>
            </a:r>
            <a:r>
              <a:rPr lang="en-AU" sz="2800" b="1" u="sng" dirty="0"/>
              <a:t>captured</a:t>
            </a:r>
            <a:r>
              <a:rPr lang="en-AU" sz="2800" dirty="0"/>
              <a:t> </a:t>
            </a:r>
            <a:r>
              <a:rPr lang="en-AU" sz="2800" dirty="0" smtClean="0"/>
              <a:t/>
            </a:r>
            <a:br>
              <a:rPr lang="en-AU" sz="2800" dirty="0" smtClean="0"/>
            </a:br>
            <a:r>
              <a:rPr lang="en-AU" sz="2800" dirty="0" smtClean="0"/>
              <a:t>(for </a:t>
            </a:r>
            <a:r>
              <a:rPr lang="en-AU" sz="2800" dirty="0"/>
              <a:t>VM snapshots, live backups, etc</a:t>
            </a:r>
            <a:r>
              <a:rPr lang="en-AU" sz="2800" dirty="0" smtClean="0"/>
              <a:t>.)</a:t>
            </a:r>
            <a:endParaRPr lang="en-AU" sz="2800" dirty="0"/>
          </a:p>
          <a:p>
            <a:pPr marL="971550" lvl="1" indent="-514350">
              <a:buFont typeface="+mj-lt"/>
              <a:buAutoNum type="arabicPeriod" startAt="3"/>
            </a:pPr>
            <a:r>
              <a:rPr lang="en-AU" sz="2800" dirty="0" smtClean="0"/>
              <a:t>Allows </a:t>
            </a:r>
            <a:r>
              <a:rPr lang="en-AU" sz="2800" dirty="0"/>
              <a:t>traffic to be </a:t>
            </a:r>
            <a:r>
              <a:rPr lang="en-AU" sz="2800" b="1" u="sng" dirty="0" smtClean="0"/>
              <a:t>redirected</a:t>
            </a:r>
            <a:r>
              <a:rPr lang="en-AU" sz="2800" dirty="0" smtClean="0"/>
              <a:t/>
            </a:r>
            <a:br>
              <a:rPr lang="en-AU" sz="2800" dirty="0" smtClean="0"/>
            </a:br>
            <a:r>
              <a:rPr lang="en-AU" sz="2800" dirty="0" smtClean="0"/>
              <a:t>(for VM/storage migration)</a:t>
            </a:r>
            <a:endParaRPr lang="en-AU" sz="2800" dirty="0"/>
          </a:p>
          <a:p>
            <a:pPr marL="971550" lvl="1" indent="-514350">
              <a:buFont typeface="+mj-lt"/>
              <a:buAutoNum type="arabicPeriod" startAt="3"/>
            </a:pPr>
            <a:r>
              <a:rPr lang="en-AU" sz="2800" dirty="0" smtClean="0"/>
              <a:t>Allows traffic for one cloud consumer to be effectively </a:t>
            </a:r>
            <a:r>
              <a:rPr lang="en-AU" sz="2800" b="1" u="sng" dirty="0" smtClean="0"/>
              <a:t>isolated</a:t>
            </a:r>
            <a:r>
              <a:rPr lang="en-AU" sz="2800" dirty="0" smtClean="0"/>
              <a:t> from other cloud consumers</a:t>
            </a:r>
          </a:p>
          <a:p>
            <a:pPr marL="971550" lvl="1" indent="-514350">
              <a:buFont typeface="+mj-lt"/>
              <a:buAutoNum type="arabicPeriod" startAt="3"/>
            </a:pPr>
            <a:r>
              <a:rPr lang="en-AU" sz="2800" dirty="0" smtClean="0"/>
              <a:t>Allows traffic generated by a VM to be carefully </a:t>
            </a:r>
            <a:r>
              <a:rPr lang="en-AU" sz="2800" b="1" u="sng" dirty="0" smtClean="0"/>
              <a:t>filtered</a:t>
            </a:r>
            <a:r>
              <a:rPr lang="en-AU" sz="2800" dirty="0" smtClean="0"/>
              <a:t> before reaching the physical networks</a:t>
            </a:r>
          </a:p>
        </p:txBody>
      </p:sp>
      <p:sp>
        <p:nvSpPr>
          <p:cNvPr id="3" name="Title 2"/>
          <p:cNvSpPr>
            <a:spLocks noGrp="1"/>
          </p:cNvSpPr>
          <p:nvPr>
            <p:ph type="title"/>
          </p:nvPr>
        </p:nvSpPr>
        <p:spPr/>
        <p:txBody>
          <a:bodyPr>
            <a:normAutofit fontScale="90000"/>
          </a:bodyPr>
          <a:lstStyle/>
          <a:p>
            <a:r>
              <a:rPr lang="en-AU" dirty="0"/>
              <a:t>Virtual Networking:</a:t>
            </a:r>
            <a:br>
              <a:rPr lang="en-AU" dirty="0"/>
            </a:br>
            <a:r>
              <a:rPr lang="en-AU" dirty="0"/>
              <a:t>Additional Abstraction Layer</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14</a:t>
            </a:fld>
            <a:endParaRPr lang="en-AU"/>
          </a:p>
        </p:txBody>
      </p:sp>
    </p:spTree>
    <p:extLst>
      <p:ext uri="{BB962C8B-B14F-4D97-AF65-F5344CB8AC3E}">
        <p14:creationId xmlns:p14="http://schemas.microsoft.com/office/powerpoint/2010/main" val="2107478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sz="3000" dirty="0" smtClean="0"/>
              <a:t>Each </a:t>
            </a:r>
            <a:r>
              <a:rPr lang="en-AU" sz="3000" dirty="0"/>
              <a:t>vSphere Standard Switch (VSS</a:t>
            </a:r>
            <a:r>
              <a:rPr lang="en-AU" sz="3000" dirty="0" smtClean="0"/>
              <a:t>):</a:t>
            </a:r>
          </a:p>
          <a:p>
            <a:pPr lvl="1"/>
            <a:r>
              <a:rPr lang="en-AU" sz="2600" dirty="0" smtClean="0"/>
              <a:t>contains a data plane</a:t>
            </a:r>
          </a:p>
          <a:p>
            <a:pPr lvl="1"/>
            <a:r>
              <a:rPr lang="en-AU" sz="2600" dirty="0"/>
              <a:t>contains a management plane</a:t>
            </a:r>
          </a:p>
          <a:p>
            <a:pPr lvl="1"/>
            <a:r>
              <a:rPr lang="en-AU" sz="2600" dirty="0"/>
              <a:t>is configured and maintained </a:t>
            </a:r>
            <a:r>
              <a:rPr lang="en-AU" sz="2600" dirty="0" smtClean="0"/>
              <a:t>individually</a:t>
            </a:r>
            <a:endParaRPr lang="en-AU" sz="2600" dirty="0"/>
          </a:p>
          <a:p>
            <a:r>
              <a:rPr lang="en-AU" sz="3000" dirty="0" smtClean="0"/>
              <a:t>VSSs </a:t>
            </a:r>
            <a:r>
              <a:rPr lang="en-AU" sz="3000" dirty="0"/>
              <a:t>are </a:t>
            </a:r>
            <a:r>
              <a:rPr lang="en-AU" sz="3000" dirty="0" smtClean="0"/>
              <a:t>grouped into </a:t>
            </a:r>
            <a:r>
              <a:rPr lang="en-AU" sz="3000" dirty="0"/>
              <a:t>one </a:t>
            </a:r>
            <a:r>
              <a:rPr lang="en-AU" sz="3000" dirty="0" smtClean="0"/>
              <a:t>VDS.</a:t>
            </a:r>
          </a:p>
          <a:p>
            <a:pPr lvl="1"/>
            <a:r>
              <a:rPr lang="en-AU" sz="2600" dirty="0" smtClean="0"/>
              <a:t>each data </a:t>
            </a:r>
            <a:r>
              <a:rPr lang="en-AU" sz="2600" dirty="0"/>
              <a:t>plane </a:t>
            </a:r>
            <a:r>
              <a:rPr lang="en-AU" sz="2600" dirty="0" smtClean="0"/>
              <a:t>is local </a:t>
            </a:r>
            <a:r>
              <a:rPr lang="en-AU" sz="2600" dirty="0"/>
              <a:t>to each </a:t>
            </a:r>
            <a:r>
              <a:rPr lang="en-AU" sz="2600" dirty="0" smtClean="0"/>
              <a:t>VSS</a:t>
            </a:r>
          </a:p>
          <a:p>
            <a:pPr lvl="1"/>
            <a:r>
              <a:rPr lang="en-AU" sz="2600" dirty="0" smtClean="0"/>
              <a:t>but the </a:t>
            </a:r>
            <a:r>
              <a:rPr lang="en-AU" sz="2600" dirty="0"/>
              <a:t>management plane is </a:t>
            </a:r>
            <a:r>
              <a:rPr lang="en-AU" sz="2600" dirty="0" smtClean="0"/>
              <a:t>centralized</a:t>
            </a:r>
            <a:endParaRPr lang="en-AU" sz="2600" dirty="0"/>
          </a:p>
        </p:txBody>
      </p:sp>
      <p:sp>
        <p:nvSpPr>
          <p:cNvPr id="3" name="Title 2"/>
          <p:cNvSpPr>
            <a:spLocks noGrp="1"/>
          </p:cNvSpPr>
          <p:nvPr>
            <p:ph type="title"/>
          </p:nvPr>
        </p:nvSpPr>
        <p:spPr/>
        <p:txBody>
          <a:bodyPr>
            <a:noAutofit/>
          </a:bodyPr>
          <a:lstStyle/>
          <a:p>
            <a:r>
              <a:rPr lang="en-AU" sz="3600" dirty="0"/>
              <a:t>Virtual Networking:</a:t>
            </a:r>
            <a:br>
              <a:rPr lang="en-AU" sz="3600" dirty="0"/>
            </a:br>
            <a:r>
              <a:rPr lang="en-AU" sz="3600" dirty="0" smtClean="0"/>
              <a:t>Virtual Standard and Distributed Switches</a:t>
            </a:r>
            <a:endParaRPr lang="en-AU" sz="3600"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15</a:t>
            </a:fld>
            <a:endParaRPr lang="en-AU"/>
          </a:p>
        </p:txBody>
      </p:sp>
    </p:spTree>
    <p:extLst>
      <p:ext uri="{BB962C8B-B14F-4D97-AF65-F5344CB8AC3E}">
        <p14:creationId xmlns:p14="http://schemas.microsoft.com/office/powerpoint/2010/main" val="1069240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971550" lvl="1" indent="-514350">
              <a:buFont typeface="+mj-lt"/>
              <a:buAutoNum type="arabicPeriod"/>
            </a:pPr>
            <a:r>
              <a:rPr lang="en-AU" sz="2800" dirty="0"/>
              <a:t>Existing Technologies</a:t>
            </a:r>
            <a:endParaRPr lang="en-AU" sz="2800" dirty="0" smtClean="0"/>
          </a:p>
          <a:p>
            <a:pPr marL="971550" lvl="1" indent="-514350">
              <a:buFont typeface="+mj-lt"/>
              <a:buAutoNum type="arabicPeriod"/>
            </a:pPr>
            <a:r>
              <a:rPr lang="en-AU" sz="2800" dirty="0"/>
              <a:t>Other Technologies</a:t>
            </a:r>
            <a:endParaRPr lang="en-AU" sz="2800" dirty="0" smtClean="0"/>
          </a:p>
          <a:p>
            <a:pPr marL="971550" lvl="1" indent="-514350">
              <a:buFont typeface="+mj-lt"/>
              <a:buAutoNum type="arabicPeriod"/>
            </a:pPr>
            <a:r>
              <a:rPr lang="en-AU" sz="2800" dirty="0"/>
              <a:t>VLANs</a:t>
            </a:r>
            <a:endParaRPr lang="en-AU" sz="2800" dirty="0" smtClean="0"/>
          </a:p>
          <a:p>
            <a:pPr marL="971550" lvl="1" indent="-514350">
              <a:buFont typeface="+mj-lt"/>
              <a:buAutoNum type="arabicPeriod"/>
            </a:pPr>
            <a:r>
              <a:rPr lang="en-AU" sz="2800" dirty="0"/>
              <a:t>Private VLANs</a:t>
            </a:r>
            <a:endParaRPr lang="en-AU" sz="2800" dirty="0" smtClean="0"/>
          </a:p>
          <a:p>
            <a:pPr marL="971550" lvl="1" indent="-514350">
              <a:buFont typeface="+mj-lt"/>
              <a:buAutoNum type="arabicPeriod"/>
            </a:pPr>
            <a:r>
              <a:rPr lang="en-AU" sz="2800" dirty="0"/>
              <a:t>Software Defined Networking (SDN</a:t>
            </a:r>
            <a:r>
              <a:rPr lang="en-AU" sz="2800" dirty="0" smtClean="0"/>
              <a:t>)</a:t>
            </a:r>
          </a:p>
          <a:p>
            <a:pPr marL="971550" lvl="1" indent="-514350">
              <a:buFont typeface="+mj-lt"/>
              <a:buAutoNum type="arabicPeriod"/>
            </a:pPr>
            <a:r>
              <a:rPr lang="en-AU" sz="2800" dirty="0"/>
              <a:t>Why is SDN useful</a:t>
            </a:r>
            <a:r>
              <a:rPr lang="en-AU" sz="2800" dirty="0" smtClean="0"/>
              <a:t>?</a:t>
            </a:r>
          </a:p>
        </p:txBody>
      </p:sp>
      <p:sp>
        <p:nvSpPr>
          <p:cNvPr id="3" name="Title 2"/>
          <p:cNvSpPr>
            <a:spLocks noGrp="1"/>
          </p:cNvSpPr>
          <p:nvPr>
            <p:ph type="title"/>
          </p:nvPr>
        </p:nvSpPr>
        <p:spPr/>
        <p:txBody>
          <a:bodyPr>
            <a:normAutofit/>
          </a:bodyPr>
          <a:lstStyle/>
          <a:p>
            <a:r>
              <a:rPr lang="en-AU" dirty="0"/>
              <a:t>Networking Clouds</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16</a:t>
            </a:fld>
            <a:endParaRPr lang="en-AU"/>
          </a:p>
        </p:txBody>
      </p:sp>
    </p:spTree>
    <p:extLst>
      <p:ext uri="{BB962C8B-B14F-4D97-AF65-F5344CB8AC3E}">
        <p14:creationId xmlns:p14="http://schemas.microsoft.com/office/powerpoint/2010/main" val="3807414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Networking infrastructure for building clouds is merely an </a:t>
            </a:r>
            <a:r>
              <a:rPr lang="en-AU" b="1" u="sng" dirty="0" smtClean="0"/>
              <a:t>extension of existing technologies</a:t>
            </a:r>
          </a:p>
          <a:p>
            <a:pPr lvl="1"/>
            <a:r>
              <a:rPr lang="en-AU" b="1" u="sng" dirty="0" smtClean="0"/>
              <a:t>Construction of clusters</a:t>
            </a:r>
            <a:r>
              <a:rPr lang="en-AU" dirty="0" smtClean="0"/>
              <a:t> in the data centre are supported by </a:t>
            </a:r>
            <a:r>
              <a:rPr lang="en-AU" u="sng" dirty="0" smtClean="0"/>
              <a:t>very high speed networks</a:t>
            </a:r>
          </a:p>
          <a:p>
            <a:pPr lvl="1"/>
            <a:r>
              <a:rPr lang="en-AU" b="1" u="sng" dirty="0" smtClean="0"/>
              <a:t>Link aggregation</a:t>
            </a:r>
            <a:r>
              <a:rPr lang="en-AU" dirty="0" smtClean="0"/>
              <a:t> for </a:t>
            </a:r>
            <a:r>
              <a:rPr lang="en-AU" u="sng" dirty="0" smtClean="0"/>
              <a:t>high throughput</a:t>
            </a:r>
          </a:p>
          <a:p>
            <a:pPr lvl="1"/>
            <a:r>
              <a:rPr lang="en-AU" b="1" u="sng" dirty="0" smtClean="0"/>
              <a:t>LAN/WAN </a:t>
            </a:r>
            <a:r>
              <a:rPr lang="en-AU" b="1" u="sng" dirty="0"/>
              <a:t>redundancy</a:t>
            </a:r>
            <a:r>
              <a:rPr lang="en-AU" dirty="0"/>
              <a:t> </a:t>
            </a:r>
            <a:r>
              <a:rPr lang="en-AU" dirty="0" smtClean="0"/>
              <a:t>for </a:t>
            </a:r>
            <a:r>
              <a:rPr lang="en-AU" u="sng" dirty="0"/>
              <a:t>high </a:t>
            </a:r>
            <a:r>
              <a:rPr lang="en-AU" u="sng" dirty="0" smtClean="0"/>
              <a:t>availability</a:t>
            </a:r>
            <a:endParaRPr lang="en-AU" dirty="0" smtClean="0"/>
          </a:p>
          <a:p>
            <a:pPr lvl="1"/>
            <a:r>
              <a:rPr lang="en-AU" b="1" u="sng" dirty="0" smtClean="0"/>
              <a:t>Software Defined Networking</a:t>
            </a:r>
            <a:r>
              <a:rPr lang="en-AU" dirty="0" smtClean="0"/>
              <a:t> for </a:t>
            </a:r>
            <a:r>
              <a:rPr lang="en-AU" u="sng" dirty="0" smtClean="0"/>
              <a:t>programming a network</a:t>
            </a:r>
          </a:p>
        </p:txBody>
      </p:sp>
      <p:sp>
        <p:nvSpPr>
          <p:cNvPr id="3" name="Title 2"/>
          <p:cNvSpPr>
            <a:spLocks noGrp="1"/>
          </p:cNvSpPr>
          <p:nvPr>
            <p:ph type="title"/>
          </p:nvPr>
        </p:nvSpPr>
        <p:spPr/>
        <p:txBody>
          <a:bodyPr>
            <a:normAutofit fontScale="90000"/>
          </a:bodyPr>
          <a:lstStyle/>
          <a:p>
            <a:r>
              <a:rPr lang="en-AU" dirty="0" smtClean="0"/>
              <a:t>Networking Clouds:</a:t>
            </a:r>
            <a:br>
              <a:rPr lang="en-AU" dirty="0" smtClean="0"/>
            </a:br>
            <a:r>
              <a:rPr lang="en-AU" dirty="0" smtClean="0"/>
              <a:t>Existing Technologies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17</a:t>
            </a:fld>
            <a:endParaRPr lang="en-AU"/>
          </a:p>
        </p:txBody>
      </p:sp>
    </p:spTree>
    <p:extLst>
      <p:ext uri="{BB962C8B-B14F-4D97-AF65-F5344CB8AC3E}">
        <p14:creationId xmlns:p14="http://schemas.microsoft.com/office/powerpoint/2010/main" val="715447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Very large physical hosts can have </a:t>
            </a:r>
            <a:br>
              <a:rPr lang="en-AU" dirty="0" smtClean="0"/>
            </a:br>
            <a:r>
              <a:rPr lang="en-AU" b="1" u="sng" dirty="0" smtClean="0"/>
              <a:t>many high speed NICs</a:t>
            </a:r>
          </a:p>
          <a:p>
            <a:r>
              <a:rPr lang="en-AU" b="1" u="sng" dirty="0" smtClean="0"/>
              <a:t>Problem</a:t>
            </a:r>
            <a:r>
              <a:rPr lang="en-AU" dirty="0" smtClean="0"/>
              <a:t>:  </a:t>
            </a:r>
            <a:r>
              <a:rPr lang="en-AU" sz="2800" b="1" dirty="0" smtClean="0">
                <a:solidFill>
                  <a:srgbClr val="FF0000"/>
                </a:solidFill>
              </a:rPr>
              <a:t>Each time data is received or successfully sent, the NIC will send an interrupt to the CPU for the operating system (hypervisor)</a:t>
            </a:r>
          </a:p>
          <a:p>
            <a:pPr lvl="1"/>
            <a:r>
              <a:rPr lang="en-AU" sz="2800" b="1" u="sng" dirty="0" smtClean="0"/>
              <a:t>Each interrupt</a:t>
            </a:r>
            <a:r>
              <a:rPr lang="en-AU" sz="2800" dirty="0" smtClean="0"/>
              <a:t> causes some </a:t>
            </a:r>
            <a:r>
              <a:rPr lang="en-AU" sz="2800" b="1" u="sng" dirty="0" smtClean="0"/>
              <a:t>overhead</a:t>
            </a:r>
            <a:r>
              <a:rPr lang="en-AU" sz="2800" dirty="0" smtClean="0"/>
              <a:t>, </a:t>
            </a:r>
            <a:br>
              <a:rPr lang="en-AU" sz="2800" dirty="0" smtClean="0"/>
            </a:br>
            <a:r>
              <a:rPr lang="en-AU" sz="2800" dirty="0" smtClean="0"/>
              <a:t>slightly reducing </a:t>
            </a:r>
            <a:r>
              <a:rPr lang="en-AU" sz="2800" dirty="0"/>
              <a:t>performance</a:t>
            </a:r>
            <a:endParaRPr lang="en-AU" sz="2800" dirty="0" smtClean="0"/>
          </a:p>
          <a:p>
            <a:pPr lvl="1"/>
            <a:r>
              <a:rPr lang="en-AU" sz="2800" b="1" u="sng" dirty="0" smtClean="0"/>
              <a:t>Many interrupts</a:t>
            </a:r>
            <a:r>
              <a:rPr lang="en-AU" sz="2800" dirty="0" smtClean="0"/>
              <a:t> can greatly reduce </a:t>
            </a:r>
            <a:r>
              <a:rPr lang="en-AU" sz="2800" dirty="0"/>
              <a:t>performance </a:t>
            </a:r>
            <a:endParaRPr lang="en-AU" sz="2800" b="1" u="sng" dirty="0" smtClean="0"/>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smtClean="0"/>
              <a:t>Other Technologies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18</a:t>
            </a:fld>
            <a:endParaRPr lang="en-AU"/>
          </a:p>
        </p:txBody>
      </p:sp>
    </p:spTree>
    <p:extLst>
      <p:ext uri="{BB962C8B-B14F-4D97-AF65-F5344CB8AC3E}">
        <p14:creationId xmlns:p14="http://schemas.microsoft.com/office/powerpoint/2010/main" val="3003371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AU" dirty="0" smtClean="0"/>
              <a:t>Three solutions:</a:t>
            </a:r>
          </a:p>
          <a:p>
            <a:pPr marL="914400" lvl="1" indent="-457200">
              <a:buFont typeface="+mj-lt"/>
              <a:buAutoNum type="arabicPeriod"/>
            </a:pPr>
            <a:r>
              <a:rPr lang="en-AU" sz="2800" dirty="0" smtClean="0"/>
              <a:t>VLANs</a:t>
            </a:r>
          </a:p>
          <a:p>
            <a:pPr marL="914400" lvl="1" indent="-457200">
              <a:buFont typeface="+mj-lt"/>
              <a:buAutoNum type="arabicPeriod"/>
            </a:pPr>
            <a:r>
              <a:rPr lang="en-AU" sz="2800" dirty="0"/>
              <a:t>Private VLANs</a:t>
            </a:r>
          </a:p>
          <a:p>
            <a:pPr marL="914400" lvl="1" indent="-457200">
              <a:buFont typeface="+mj-lt"/>
              <a:buAutoNum type="arabicPeriod"/>
            </a:pPr>
            <a:r>
              <a:rPr lang="en-AU" sz="2800" dirty="0"/>
              <a:t>Software Defined </a:t>
            </a:r>
            <a:r>
              <a:rPr lang="en-AU" sz="2800" dirty="0" smtClean="0"/>
              <a:t>Networking</a:t>
            </a:r>
            <a:endParaRPr lang="en-AU" sz="2800" dirty="0"/>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a:t>Other Technologies</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19</a:t>
            </a:fld>
            <a:endParaRPr lang="en-AU"/>
          </a:p>
        </p:txBody>
      </p:sp>
    </p:spTree>
    <p:extLst>
      <p:ext uri="{BB962C8B-B14F-4D97-AF65-F5344CB8AC3E}">
        <p14:creationId xmlns:p14="http://schemas.microsoft.com/office/powerpoint/2010/main" val="3672717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p:spPr>
        <p:txBody>
          <a:bodyPr>
            <a:normAutofit/>
          </a:bodyPr>
          <a:lstStyle/>
          <a:p>
            <a:r>
              <a:rPr lang="en-AU" sz="2800" dirty="0" smtClean="0"/>
              <a:t>Virtual Networking</a:t>
            </a:r>
          </a:p>
          <a:p>
            <a:r>
              <a:rPr lang="en-AU" sz="2800" dirty="0" smtClean="0"/>
              <a:t>Networking Clouds</a:t>
            </a:r>
          </a:p>
        </p:txBody>
      </p:sp>
      <p:sp>
        <p:nvSpPr>
          <p:cNvPr id="2" name="Title 1"/>
          <p:cNvSpPr>
            <a:spLocks noGrp="1"/>
          </p:cNvSpPr>
          <p:nvPr>
            <p:ph type="title"/>
          </p:nvPr>
        </p:nvSpPr>
        <p:spPr>
          <a:noFill/>
        </p:spPr>
        <p:txBody>
          <a:bodyPr/>
          <a:lstStyle/>
          <a:p>
            <a:r>
              <a:rPr lang="en-AU" dirty="0" smtClean="0"/>
              <a:t>Outline</a:t>
            </a:r>
            <a:endParaRPr lang="en-AU" dirty="0"/>
          </a:p>
        </p:txBody>
      </p:sp>
      <p:sp>
        <p:nvSpPr>
          <p:cNvPr id="4" name="Footer Placeholder 3"/>
          <p:cNvSpPr>
            <a:spLocks noGrp="1"/>
          </p:cNvSpPr>
          <p:nvPr>
            <p:ph type="ftr" sz="quarter" idx="11"/>
          </p:nvPr>
        </p:nvSpPr>
        <p:spPr/>
        <p:txBody>
          <a:bodyPr/>
          <a:lstStyle/>
          <a:p>
            <a:r>
              <a:rPr lang="en-AU" dirty="0" smtClean="0"/>
              <a:t>SIT113 Week 5, Class 1</a:t>
            </a:r>
            <a:endParaRPr lang="en-AU" dirty="0"/>
          </a:p>
        </p:txBody>
      </p:sp>
      <p:sp>
        <p:nvSpPr>
          <p:cNvPr id="5" name="Slide Number Placeholder 4"/>
          <p:cNvSpPr>
            <a:spLocks noGrp="1"/>
          </p:cNvSpPr>
          <p:nvPr>
            <p:ph type="sldNum" sz="quarter" idx="12"/>
          </p:nvPr>
        </p:nvSpPr>
        <p:spPr/>
        <p:txBody>
          <a:bodyPr/>
          <a:lstStyle/>
          <a:p>
            <a:fld id="{DE0A4249-7CEA-DC43-BBD2-27EF023E5D3D}" type="slidenum">
              <a:rPr lang="en-AU" smtClean="0"/>
              <a:t>2</a:t>
            </a:fld>
            <a:endParaRPr lang="en-AU"/>
          </a:p>
        </p:txBody>
      </p:sp>
    </p:spTree>
    <p:extLst>
      <p:ext uri="{BB962C8B-B14F-4D97-AF65-F5344CB8AC3E}">
        <p14:creationId xmlns:p14="http://schemas.microsoft.com/office/powerpoint/2010/main" val="244225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514350" indent="-457200"/>
            <a:r>
              <a:rPr lang="en-AU" dirty="0" smtClean="0"/>
              <a:t>each NIC can receive data from </a:t>
            </a:r>
            <a:r>
              <a:rPr lang="en-AU" b="1" u="sng" dirty="0" smtClean="0"/>
              <a:t>one or more</a:t>
            </a:r>
            <a:r>
              <a:rPr lang="en-AU" dirty="0" smtClean="0"/>
              <a:t> VLANs</a:t>
            </a:r>
          </a:p>
          <a:p>
            <a:pPr marL="514350" indent="-457200"/>
            <a:r>
              <a:rPr lang="en-AU" b="1" u="sng" dirty="0" smtClean="0"/>
              <a:t>minimising</a:t>
            </a:r>
            <a:r>
              <a:rPr lang="en-AU" dirty="0" smtClean="0"/>
              <a:t> this number:</a:t>
            </a:r>
          </a:p>
          <a:p>
            <a:pPr marL="914400" lvl="1" indent="-457200"/>
            <a:r>
              <a:rPr lang="en-AU" sz="2800" b="1" u="sng" dirty="0" smtClean="0"/>
              <a:t>reduces</a:t>
            </a:r>
            <a:r>
              <a:rPr lang="en-AU" sz="2800" dirty="0" smtClean="0"/>
              <a:t> unnecessary traffic</a:t>
            </a:r>
          </a:p>
          <a:p>
            <a:pPr marL="914400" lvl="1" indent="-457200"/>
            <a:r>
              <a:rPr lang="en-AU" sz="2800" b="1" u="sng" dirty="0" smtClean="0"/>
              <a:t>improves</a:t>
            </a:r>
            <a:r>
              <a:rPr lang="en-AU" sz="2800" dirty="0" smtClean="0"/>
              <a:t> performance</a:t>
            </a:r>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a:t>VLANs</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20</a:t>
            </a:fld>
            <a:endParaRPr lang="en-AU"/>
          </a:p>
        </p:txBody>
      </p:sp>
    </p:spTree>
    <p:extLst>
      <p:ext uri="{BB962C8B-B14F-4D97-AF65-F5344CB8AC3E}">
        <p14:creationId xmlns:p14="http://schemas.microsoft.com/office/powerpoint/2010/main" val="486383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AU" b="1" u="sng" dirty="0" smtClean="0"/>
              <a:t>isolates network traffic</a:t>
            </a:r>
            <a:r>
              <a:rPr lang="en-AU" dirty="0" smtClean="0"/>
              <a:t> using </a:t>
            </a:r>
            <a:r>
              <a:rPr lang="en-AU" dirty="0" smtClean="0">
                <a:hlinkClick r:id="rId3"/>
              </a:rPr>
              <a:t>three port types</a:t>
            </a:r>
            <a:r>
              <a:rPr lang="en-AU" dirty="0" smtClean="0"/>
              <a:t>:</a:t>
            </a:r>
            <a:endParaRPr lang="en-AU" dirty="0"/>
          </a:p>
          <a:p>
            <a:pPr marL="1028700" lvl="1" indent="-514350">
              <a:buFont typeface="+mj-lt"/>
              <a:buAutoNum type="arabicPeriod"/>
            </a:pPr>
            <a:r>
              <a:rPr lang="en-AU" sz="2800" b="1" u="sng" dirty="0" smtClean="0"/>
              <a:t>Promiscuous ports</a:t>
            </a:r>
            <a:r>
              <a:rPr lang="en-AU" sz="2800" dirty="0" smtClean="0"/>
              <a:t>: </a:t>
            </a:r>
            <a:br>
              <a:rPr lang="en-AU" sz="2800" dirty="0" smtClean="0"/>
            </a:br>
            <a:r>
              <a:rPr lang="en-AU" sz="2800" dirty="0" smtClean="0"/>
              <a:t>communicate with </a:t>
            </a:r>
            <a:r>
              <a:rPr lang="en-AU" sz="2800" b="1" u="sng" dirty="0" smtClean="0"/>
              <a:t>all</a:t>
            </a:r>
            <a:r>
              <a:rPr lang="en-AU" sz="2800" dirty="0" smtClean="0"/>
              <a:t> other ports in the VLAN</a:t>
            </a:r>
          </a:p>
          <a:p>
            <a:pPr marL="1028700" lvl="1" indent="-514350">
              <a:buFont typeface="+mj-lt"/>
              <a:buAutoNum type="arabicPeriod"/>
            </a:pPr>
            <a:r>
              <a:rPr lang="en-AU" sz="2800" b="1" u="sng" dirty="0" smtClean="0"/>
              <a:t>Isolated ports</a:t>
            </a:r>
            <a:r>
              <a:rPr lang="en-AU" sz="2800" dirty="0" smtClean="0"/>
              <a:t>: </a:t>
            </a:r>
            <a:br>
              <a:rPr lang="en-AU" sz="2800" dirty="0" smtClean="0"/>
            </a:br>
            <a:r>
              <a:rPr lang="en-AU" sz="2800" dirty="0" smtClean="0"/>
              <a:t>only communicate with </a:t>
            </a:r>
            <a:r>
              <a:rPr lang="en-AU" sz="2800" b="1" u="sng" dirty="0" smtClean="0"/>
              <a:t>promiscuous</a:t>
            </a:r>
            <a:r>
              <a:rPr lang="en-AU" sz="2800" dirty="0" smtClean="0"/>
              <a:t> ports</a:t>
            </a:r>
          </a:p>
          <a:p>
            <a:pPr marL="1028700" lvl="1" indent="-514350">
              <a:buFont typeface="+mj-lt"/>
              <a:buAutoNum type="arabicPeriod"/>
            </a:pPr>
            <a:r>
              <a:rPr lang="en-AU" sz="2800" b="1" u="sng" dirty="0" smtClean="0"/>
              <a:t>Community ports</a:t>
            </a:r>
            <a:r>
              <a:rPr lang="en-AU" sz="2800" dirty="0" smtClean="0"/>
              <a:t>: </a:t>
            </a:r>
            <a:br>
              <a:rPr lang="en-AU" sz="2800" dirty="0" smtClean="0"/>
            </a:br>
            <a:r>
              <a:rPr lang="en-AU" sz="2800" dirty="0" smtClean="0"/>
              <a:t>only communicate with </a:t>
            </a:r>
            <a:r>
              <a:rPr lang="en-AU" sz="2800" b="1" u="sng" dirty="0" smtClean="0"/>
              <a:t>promiscuous</a:t>
            </a:r>
            <a:r>
              <a:rPr lang="en-AU" sz="2800" dirty="0" smtClean="0"/>
              <a:t> ports and other ports in the </a:t>
            </a:r>
            <a:r>
              <a:rPr lang="en-AU" sz="2800" b="1" u="sng" dirty="0" smtClean="0"/>
              <a:t>same community</a:t>
            </a:r>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a:t>Private </a:t>
            </a:r>
            <a:r>
              <a:rPr lang="en-AU" dirty="0" smtClean="0"/>
              <a:t>VLANs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21</a:t>
            </a:fld>
            <a:endParaRPr lang="en-AU"/>
          </a:p>
        </p:txBody>
      </p:sp>
    </p:spTree>
    <p:extLst>
      <p:ext uri="{BB962C8B-B14F-4D97-AF65-F5344CB8AC3E}">
        <p14:creationId xmlns:p14="http://schemas.microsoft.com/office/powerpoint/2010/main" val="2313955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98047107"/>
              </p:ext>
            </p:extLst>
          </p:nvPr>
        </p:nvGraphicFramePr>
        <p:xfrm>
          <a:off x="710921" y="1976264"/>
          <a:ext cx="7722158" cy="3505200"/>
        </p:xfrm>
        <a:graphic>
          <a:graphicData uri="http://schemas.openxmlformats.org/drawingml/2006/table">
            <a:tbl>
              <a:tblPr firstRow="1" bandRow="1">
                <a:tableStyleId>{5940675A-B579-460E-94D1-54222C63F5DA}</a:tableStyleId>
              </a:tblPr>
              <a:tblGrid>
                <a:gridCol w="1723292"/>
                <a:gridCol w="1547446"/>
                <a:gridCol w="1095271"/>
                <a:gridCol w="1647929"/>
                <a:gridCol w="1708220"/>
              </a:tblGrid>
              <a:tr h="0">
                <a:tc>
                  <a:txBody>
                    <a:bodyPr/>
                    <a:lstStyle/>
                    <a:p>
                      <a:pPr algn="ctr"/>
                      <a:endParaRPr lang="en-AU" sz="2400" dirty="0"/>
                    </a:p>
                  </a:txBody>
                  <a:tcPr/>
                </a:tc>
                <a:tc>
                  <a:txBody>
                    <a:bodyPr/>
                    <a:lstStyle/>
                    <a:p>
                      <a:pPr algn="ctr"/>
                      <a:r>
                        <a:rPr lang="en-AU" sz="2000" b="1" dirty="0" smtClean="0"/>
                        <a:t>Promiscuous ports</a:t>
                      </a:r>
                      <a:endParaRPr lang="en-AU" sz="2000" b="1" dirty="0"/>
                    </a:p>
                  </a:txBody>
                  <a:tcPr/>
                </a:tc>
                <a:tc>
                  <a:txBody>
                    <a:bodyPr/>
                    <a:lstStyle/>
                    <a:p>
                      <a:pPr algn="ctr"/>
                      <a:r>
                        <a:rPr lang="en-AU" sz="2000" b="1" dirty="0" smtClean="0"/>
                        <a:t>Isolated ports</a:t>
                      </a:r>
                      <a:endParaRPr lang="en-AU" sz="2000" b="1" dirty="0"/>
                    </a:p>
                  </a:txBody>
                  <a:tcPr/>
                </a:tc>
                <a:tc>
                  <a:txBody>
                    <a:bodyPr/>
                    <a:lstStyle/>
                    <a:p>
                      <a:pPr algn="ctr"/>
                      <a:r>
                        <a:rPr lang="en-AU" sz="2000" b="1" dirty="0" smtClean="0"/>
                        <a:t>Ports in Community</a:t>
                      </a:r>
                      <a:r>
                        <a:rPr lang="en-AU" sz="2000" b="1" baseline="0" dirty="0" smtClean="0"/>
                        <a:t> </a:t>
                      </a:r>
                      <a:r>
                        <a:rPr lang="en-AU" sz="2000" b="1" dirty="0" smtClean="0"/>
                        <a:t>A</a:t>
                      </a:r>
                      <a:endParaRPr lang="en-AU" sz="2000" b="1" dirty="0"/>
                    </a:p>
                  </a:txBody>
                  <a:tcPr/>
                </a:tc>
                <a:tc>
                  <a:txBody>
                    <a:bodyPr/>
                    <a:lstStyle/>
                    <a:p>
                      <a:pPr algn="ctr"/>
                      <a:r>
                        <a:rPr lang="en-AU" sz="2000" b="1" dirty="0" smtClean="0"/>
                        <a:t>Ports in Community</a:t>
                      </a:r>
                      <a:r>
                        <a:rPr lang="en-AU" sz="2000" b="1" baseline="0" dirty="0" smtClean="0"/>
                        <a:t> B</a:t>
                      </a:r>
                      <a:endParaRPr lang="en-AU" sz="2000" b="1" dirty="0"/>
                    </a:p>
                  </a:txBody>
                  <a:tcPr/>
                </a:tc>
              </a:tr>
              <a:tr h="370840">
                <a:tc>
                  <a:txBody>
                    <a:bodyPr/>
                    <a:lstStyle/>
                    <a:p>
                      <a:pPr algn="ctr"/>
                      <a:r>
                        <a:rPr lang="en-AU" sz="2000" b="1" dirty="0" smtClean="0"/>
                        <a:t>Promiscuous ports</a:t>
                      </a:r>
                      <a:endParaRPr lang="en-AU" sz="2000" b="1" dirty="0"/>
                    </a:p>
                  </a:txBody>
                  <a:tcPr/>
                </a:tc>
                <a:tc>
                  <a:txBody>
                    <a:bodyPr/>
                    <a:lstStyle/>
                    <a:p>
                      <a:pPr algn="ctr"/>
                      <a:r>
                        <a:rPr lang="en-AU" sz="2000" dirty="0" smtClean="0"/>
                        <a:t>Allow</a:t>
                      </a:r>
                      <a:endParaRPr lang="en-AU" sz="2000" dirty="0"/>
                    </a:p>
                  </a:txBody>
                  <a:tcPr anchor="ctr"/>
                </a:tc>
                <a:tc>
                  <a:txBody>
                    <a:bodyPr/>
                    <a:lstStyle/>
                    <a:p>
                      <a:pPr algn="ctr"/>
                      <a:r>
                        <a:rPr lang="en-AU" sz="2000" dirty="0" smtClean="0"/>
                        <a:t>Allow</a:t>
                      </a:r>
                      <a:endParaRPr lang="en-AU" sz="2000" dirty="0"/>
                    </a:p>
                  </a:txBody>
                  <a:tcPr anchor="ctr"/>
                </a:tc>
                <a:tc>
                  <a:txBody>
                    <a:bodyPr/>
                    <a:lstStyle/>
                    <a:p>
                      <a:pPr algn="ctr"/>
                      <a:r>
                        <a:rPr lang="en-AU" sz="2000" dirty="0" smtClean="0"/>
                        <a:t>Allow</a:t>
                      </a:r>
                      <a:endParaRPr lang="en-AU" sz="2000" dirty="0"/>
                    </a:p>
                  </a:txBody>
                  <a:tcPr anchor="ctr"/>
                </a:tc>
                <a:tc>
                  <a:txBody>
                    <a:bodyPr/>
                    <a:lstStyle/>
                    <a:p>
                      <a:pPr algn="ctr"/>
                      <a:r>
                        <a:rPr lang="en-AU" sz="2000" dirty="0" smtClean="0"/>
                        <a:t>Allow</a:t>
                      </a:r>
                      <a:endParaRPr lang="en-AU" sz="2000" dirty="0"/>
                    </a:p>
                  </a:txBody>
                  <a:tcPr anchor="ctr"/>
                </a:tc>
              </a:tr>
              <a:tr h="370840">
                <a:tc>
                  <a:txBody>
                    <a:bodyPr/>
                    <a:lstStyle/>
                    <a:p>
                      <a:pPr algn="ctr"/>
                      <a:r>
                        <a:rPr lang="en-AU" sz="2000" b="1" dirty="0" smtClean="0"/>
                        <a:t>Isolated </a:t>
                      </a:r>
                      <a:br>
                        <a:rPr lang="en-AU" sz="2000" b="1" dirty="0" smtClean="0"/>
                      </a:br>
                      <a:r>
                        <a:rPr lang="en-AU" sz="2000" b="1" dirty="0" smtClean="0"/>
                        <a:t>ports</a:t>
                      </a:r>
                      <a:endParaRPr lang="en-AU" sz="2000" b="1" dirty="0"/>
                    </a:p>
                  </a:txBody>
                  <a:tcPr/>
                </a:tc>
                <a:tc>
                  <a:txBody>
                    <a:bodyPr/>
                    <a:lstStyle/>
                    <a:p>
                      <a:pPr algn="ctr"/>
                      <a:r>
                        <a:rPr lang="en-AU" sz="2000" dirty="0" smtClean="0"/>
                        <a:t>Allow</a:t>
                      </a:r>
                      <a:endParaRPr lang="en-AU" sz="2000" dirty="0"/>
                    </a:p>
                  </a:txBody>
                  <a:tcPr anchor="ctr"/>
                </a:tc>
                <a:tc>
                  <a:txBody>
                    <a:bodyPr/>
                    <a:lstStyle/>
                    <a:p>
                      <a:pPr algn="ctr"/>
                      <a:endParaRPr lang="en-AU" sz="2000" dirty="0"/>
                    </a:p>
                  </a:txBody>
                  <a:tcPr anchor="ctr"/>
                </a:tc>
                <a:tc>
                  <a:txBody>
                    <a:bodyPr/>
                    <a:lstStyle/>
                    <a:p>
                      <a:pPr algn="ctr"/>
                      <a:endParaRPr lang="en-AU" sz="2000" dirty="0"/>
                    </a:p>
                  </a:txBody>
                  <a:tcPr anchor="ctr"/>
                </a:tc>
                <a:tc>
                  <a:txBody>
                    <a:bodyPr/>
                    <a:lstStyle/>
                    <a:p>
                      <a:pPr algn="ctr"/>
                      <a:endParaRPr lang="en-AU" sz="2000"/>
                    </a:p>
                  </a:txBody>
                  <a:tcPr anchor="ctr"/>
                </a:tc>
              </a:tr>
              <a:tr h="370840">
                <a:tc>
                  <a:txBody>
                    <a:bodyPr/>
                    <a:lstStyle/>
                    <a:p>
                      <a:pPr algn="ctr"/>
                      <a:r>
                        <a:rPr lang="en-AU" sz="2000" b="1" dirty="0" smtClean="0"/>
                        <a:t>Ports in Community</a:t>
                      </a:r>
                      <a:r>
                        <a:rPr lang="en-AU" sz="2000" b="1" baseline="0" dirty="0" smtClean="0"/>
                        <a:t> </a:t>
                      </a:r>
                      <a:r>
                        <a:rPr lang="en-AU" sz="2000" b="1" dirty="0" smtClean="0"/>
                        <a:t>A</a:t>
                      </a:r>
                      <a:endParaRPr lang="en-AU" sz="2000" b="1" dirty="0"/>
                    </a:p>
                  </a:txBody>
                  <a:tcPr/>
                </a:tc>
                <a:tc>
                  <a:txBody>
                    <a:bodyPr/>
                    <a:lstStyle/>
                    <a:p>
                      <a:pPr algn="ctr"/>
                      <a:r>
                        <a:rPr lang="en-AU" sz="2000" dirty="0" smtClean="0"/>
                        <a:t>Allow</a:t>
                      </a:r>
                      <a:endParaRPr lang="en-AU" sz="2000" dirty="0"/>
                    </a:p>
                  </a:txBody>
                  <a:tcPr anchor="ctr"/>
                </a:tc>
                <a:tc>
                  <a:txBody>
                    <a:bodyPr/>
                    <a:lstStyle/>
                    <a:p>
                      <a:pPr algn="ctr"/>
                      <a:endParaRPr lang="en-AU" sz="2000" dirty="0"/>
                    </a:p>
                  </a:txBody>
                  <a:tcPr anchor="ctr"/>
                </a:tc>
                <a:tc>
                  <a:txBody>
                    <a:bodyPr/>
                    <a:lstStyle/>
                    <a:p>
                      <a:pPr algn="ctr"/>
                      <a:r>
                        <a:rPr lang="en-AU" sz="2000" dirty="0" smtClean="0"/>
                        <a:t>Allow</a:t>
                      </a:r>
                      <a:endParaRPr lang="en-AU" sz="2000" dirty="0"/>
                    </a:p>
                  </a:txBody>
                  <a:tcPr anchor="ctr"/>
                </a:tc>
                <a:tc>
                  <a:txBody>
                    <a:bodyPr/>
                    <a:lstStyle/>
                    <a:p>
                      <a:pPr algn="ctr"/>
                      <a:endParaRPr lang="en-AU" sz="2000" dirty="0"/>
                    </a:p>
                  </a:txBody>
                  <a:tcPr anchor="ctr"/>
                </a:tc>
              </a:tr>
              <a:tr h="370840">
                <a:tc>
                  <a:txBody>
                    <a:bodyPr/>
                    <a:lstStyle/>
                    <a:p>
                      <a:pPr algn="ctr"/>
                      <a:r>
                        <a:rPr lang="en-AU" sz="2000" b="1" dirty="0" smtClean="0"/>
                        <a:t>Ports in Community</a:t>
                      </a:r>
                      <a:r>
                        <a:rPr lang="en-AU" sz="2000" b="1" baseline="0" dirty="0" smtClean="0"/>
                        <a:t> B</a:t>
                      </a:r>
                      <a:endParaRPr lang="en-AU" sz="2000" b="1" dirty="0"/>
                    </a:p>
                  </a:txBody>
                  <a:tcPr/>
                </a:tc>
                <a:tc>
                  <a:txBody>
                    <a:bodyPr/>
                    <a:lstStyle/>
                    <a:p>
                      <a:pPr algn="ctr"/>
                      <a:r>
                        <a:rPr lang="en-AU" sz="2000" dirty="0" smtClean="0"/>
                        <a:t>Allow</a:t>
                      </a:r>
                      <a:endParaRPr lang="en-AU" sz="2000" dirty="0"/>
                    </a:p>
                  </a:txBody>
                  <a:tcPr anchor="ctr"/>
                </a:tc>
                <a:tc>
                  <a:txBody>
                    <a:bodyPr/>
                    <a:lstStyle/>
                    <a:p>
                      <a:pPr algn="ctr"/>
                      <a:endParaRPr lang="en-AU" sz="2000"/>
                    </a:p>
                  </a:txBody>
                  <a:tcPr anchor="ctr"/>
                </a:tc>
                <a:tc>
                  <a:txBody>
                    <a:bodyPr/>
                    <a:lstStyle/>
                    <a:p>
                      <a:pPr algn="ctr"/>
                      <a:endParaRPr lang="en-AU" sz="2000" dirty="0"/>
                    </a:p>
                  </a:txBody>
                  <a:tcPr anchor="ctr"/>
                </a:tc>
                <a:tc>
                  <a:txBody>
                    <a:bodyPr/>
                    <a:lstStyle/>
                    <a:p>
                      <a:pPr algn="ctr"/>
                      <a:r>
                        <a:rPr lang="en-AU" sz="2000" dirty="0" smtClean="0"/>
                        <a:t>Allow</a:t>
                      </a:r>
                      <a:endParaRPr lang="en-AU" sz="2000" dirty="0"/>
                    </a:p>
                  </a:txBody>
                  <a:tcPr anchor="ctr"/>
                </a:tc>
              </a:tr>
            </a:tbl>
          </a:graphicData>
        </a:graphic>
      </p:graphicFrame>
      <p:sp>
        <p:nvSpPr>
          <p:cNvPr id="3" name="Title 2"/>
          <p:cNvSpPr>
            <a:spLocks noGrp="1"/>
          </p:cNvSpPr>
          <p:nvPr>
            <p:ph type="title"/>
          </p:nvPr>
        </p:nvSpPr>
        <p:spPr/>
        <p:txBody>
          <a:bodyPr>
            <a:normAutofit fontScale="90000"/>
          </a:bodyPr>
          <a:lstStyle/>
          <a:p>
            <a:r>
              <a:rPr lang="en-AU" dirty="0"/>
              <a:t>Networking Clouds:</a:t>
            </a:r>
            <a:br>
              <a:rPr lang="en-AU" dirty="0"/>
            </a:br>
            <a:r>
              <a:rPr lang="en-AU" dirty="0"/>
              <a:t>Private </a:t>
            </a:r>
            <a:r>
              <a:rPr lang="en-AU" dirty="0" smtClean="0"/>
              <a:t>VLANs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22</a:t>
            </a:fld>
            <a:endParaRPr lang="en-AU"/>
          </a:p>
        </p:txBody>
      </p:sp>
    </p:spTree>
    <p:extLst>
      <p:ext uri="{BB962C8B-B14F-4D97-AF65-F5344CB8AC3E}">
        <p14:creationId xmlns:p14="http://schemas.microsoft.com/office/powerpoint/2010/main" val="2797618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AU" b="1" u="sng" dirty="0" smtClean="0"/>
              <a:t>Functionality in a physical network device</a:t>
            </a:r>
            <a:r>
              <a:rPr lang="en-AU" dirty="0" smtClean="0"/>
              <a:t>, </a:t>
            </a:r>
            <a:br>
              <a:rPr lang="en-AU" dirty="0" smtClean="0"/>
            </a:br>
            <a:r>
              <a:rPr lang="en-AU" dirty="0" smtClean="0"/>
              <a:t>e.g., a switch, can be roughly divided into:</a:t>
            </a:r>
          </a:p>
          <a:p>
            <a:pPr lvl="1"/>
            <a:r>
              <a:rPr lang="en-AU" sz="2800" b="1" u="sng" dirty="0" smtClean="0"/>
              <a:t>Data plane</a:t>
            </a:r>
            <a:r>
              <a:rPr lang="en-AU" sz="2800" dirty="0" smtClean="0"/>
              <a:t>: functionality for </a:t>
            </a:r>
            <a:r>
              <a:rPr lang="en-AU" sz="2800" b="1" u="sng" dirty="0" smtClean="0"/>
              <a:t>forwarding data</a:t>
            </a:r>
            <a:r>
              <a:rPr lang="en-AU" sz="2800" dirty="0" smtClean="0"/>
              <a:t> through the device</a:t>
            </a:r>
          </a:p>
          <a:p>
            <a:pPr lvl="1"/>
            <a:r>
              <a:rPr lang="en-AU" sz="2800" b="1" u="sng" dirty="0" smtClean="0"/>
              <a:t>Control plane</a:t>
            </a:r>
            <a:r>
              <a:rPr lang="en-AU" sz="2800" dirty="0" smtClean="0"/>
              <a:t>: computes </a:t>
            </a:r>
            <a:r>
              <a:rPr lang="en-AU" sz="2800" b="1" u="sng" dirty="0" smtClean="0"/>
              <a:t>how data is forwarded</a:t>
            </a:r>
            <a:r>
              <a:rPr lang="en-AU" sz="2800" dirty="0" smtClean="0"/>
              <a:t>, providing that information to the data plane </a:t>
            </a:r>
            <a:br>
              <a:rPr lang="en-AU" sz="2800" dirty="0" smtClean="0"/>
            </a:br>
            <a:r>
              <a:rPr lang="en-AU" sz="2800" dirty="0" smtClean="0"/>
              <a:t>(e.g., route calculations)</a:t>
            </a:r>
          </a:p>
          <a:p>
            <a:pPr lvl="1"/>
            <a:r>
              <a:rPr lang="en-AU" sz="2800" b="1" u="sng" dirty="0" smtClean="0"/>
              <a:t>Management plane</a:t>
            </a:r>
            <a:r>
              <a:rPr lang="en-AU" sz="2800" dirty="0" smtClean="0"/>
              <a:t>: functionality for network administrators to </a:t>
            </a:r>
            <a:r>
              <a:rPr lang="en-AU" sz="2800" b="1" u="sng" dirty="0" smtClean="0"/>
              <a:t>monitor and configure</a:t>
            </a:r>
          </a:p>
        </p:txBody>
      </p:sp>
      <p:sp>
        <p:nvSpPr>
          <p:cNvPr id="3" name="Title 2"/>
          <p:cNvSpPr>
            <a:spLocks noGrp="1"/>
          </p:cNvSpPr>
          <p:nvPr>
            <p:ph type="title"/>
          </p:nvPr>
        </p:nvSpPr>
        <p:spPr/>
        <p:txBody>
          <a:bodyPr>
            <a:normAutofit fontScale="90000"/>
          </a:bodyPr>
          <a:lstStyle/>
          <a:p>
            <a:r>
              <a:rPr lang="en-AU" dirty="0" smtClean="0"/>
              <a:t>Networking </a:t>
            </a:r>
            <a:r>
              <a:rPr lang="en-AU" dirty="0"/>
              <a:t>Clouds:</a:t>
            </a:r>
            <a:br>
              <a:rPr lang="en-AU" dirty="0"/>
            </a:br>
            <a:r>
              <a:rPr lang="en-AU" dirty="0"/>
              <a:t>Software Defined </a:t>
            </a:r>
            <a:r>
              <a:rPr lang="en-AU" dirty="0" smtClean="0"/>
              <a:t>Networking (SDN)</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23</a:t>
            </a:fld>
            <a:endParaRPr lang="en-AU"/>
          </a:p>
        </p:txBody>
      </p:sp>
    </p:spTree>
    <p:extLst>
      <p:ext uri="{BB962C8B-B14F-4D97-AF65-F5344CB8AC3E}">
        <p14:creationId xmlns:p14="http://schemas.microsoft.com/office/powerpoint/2010/main" val="1858551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SDN aims to:</a:t>
            </a:r>
          </a:p>
          <a:p>
            <a:pPr lvl="1"/>
            <a:r>
              <a:rPr lang="en-AU" sz="2800" b="1" u="sng" dirty="0" smtClean="0"/>
              <a:t>move the control plane</a:t>
            </a:r>
            <a:r>
              <a:rPr lang="en-AU" sz="2800" dirty="0" smtClean="0"/>
              <a:t> out of the physical device and </a:t>
            </a:r>
            <a:r>
              <a:rPr lang="en-AU" sz="2800" b="1" u="sng" dirty="0" smtClean="0"/>
              <a:t>into software</a:t>
            </a:r>
            <a:endParaRPr lang="en-AU" sz="2800" dirty="0" smtClean="0"/>
          </a:p>
        </p:txBody>
      </p:sp>
      <p:sp>
        <p:nvSpPr>
          <p:cNvPr id="3" name="Title 2"/>
          <p:cNvSpPr>
            <a:spLocks noGrp="1"/>
          </p:cNvSpPr>
          <p:nvPr>
            <p:ph type="title"/>
          </p:nvPr>
        </p:nvSpPr>
        <p:spPr/>
        <p:txBody>
          <a:bodyPr>
            <a:normAutofit fontScale="90000"/>
          </a:bodyPr>
          <a:lstStyle/>
          <a:p>
            <a:r>
              <a:rPr lang="en-AU" dirty="0" smtClean="0"/>
              <a:t>Networking </a:t>
            </a:r>
            <a:r>
              <a:rPr lang="en-AU" dirty="0"/>
              <a:t>Clouds:</a:t>
            </a:r>
            <a:br>
              <a:rPr lang="en-AU" dirty="0"/>
            </a:br>
            <a:r>
              <a:rPr lang="en-AU" dirty="0"/>
              <a:t>Software Defined </a:t>
            </a:r>
            <a:r>
              <a:rPr lang="en-AU" dirty="0" smtClean="0"/>
              <a:t>Networking (SDN)</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24</a:t>
            </a:fld>
            <a:endParaRPr lang="en-AU"/>
          </a:p>
        </p:txBody>
      </p:sp>
    </p:spTree>
    <p:extLst>
      <p:ext uri="{BB962C8B-B14F-4D97-AF65-F5344CB8AC3E}">
        <p14:creationId xmlns:p14="http://schemas.microsoft.com/office/powerpoint/2010/main" val="57114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Historically networks were </a:t>
            </a:r>
            <a:r>
              <a:rPr lang="en-AU" b="1" u="sng" dirty="0" smtClean="0"/>
              <a:t>static</a:t>
            </a:r>
          </a:p>
          <a:p>
            <a:pPr lvl="1"/>
            <a:r>
              <a:rPr lang="en-AU" sz="2800" dirty="0" smtClean="0"/>
              <a:t>Administrators </a:t>
            </a:r>
            <a:r>
              <a:rPr lang="en-AU" sz="2800" b="1" u="sng" dirty="0" smtClean="0"/>
              <a:t>manually configured</a:t>
            </a:r>
            <a:r>
              <a:rPr lang="en-AU" sz="2800" dirty="0" smtClean="0"/>
              <a:t> new devices</a:t>
            </a:r>
          </a:p>
          <a:p>
            <a:pPr lvl="1"/>
            <a:r>
              <a:rPr lang="en-AU" sz="2800" dirty="0" smtClean="0"/>
              <a:t>Networks </a:t>
            </a:r>
            <a:r>
              <a:rPr lang="en-AU" sz="2800" b="1" u="sng" dirty="0" smtClean="0"/>
              <a:t>rarely change</a:t>
            </a:r>
            <a:r>
              <a:rPr lang="en-AU" sz="2800" dirty="0" smtClean="0"/>
              <a:t>, once operational</a:t>
            </a:r>
          </a:p>
          <a:p>
            <a:pPr lvl="1"/>
            <a:r>
              <a:rPr lang="en-AU" sz="2800" dirty="0" smtClean="0"/>
              <a:t>As a result, network configuration management was a </a:t>
            </a:r>
            <a:r>
              <a:rPr lang="en-AU" sz="2800" b="1" u="sng" dirty="0" smtClean="0"/>
              <a:t>very carefully planned and controlled</a:t>
            </a:r>
            <a:r>
              <a:rPr lang="en-AU" sz="2800" dirty="0" smtClean="0"/>
              <a:t> process</a:t>
            </a:r>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a:t>Why is SDN useful?</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25</a:t>
            </a:fld>
            <a:endParaRPr lang="en-AU"/>
          </a:p>
        </p:txBody>
      </p:sp>
    </p:spTree>
    <p:extLst>
      <p:ext uri="{BB962C8B-B14F-4D97-AF65-F5344CB8AC3E}">
        <p14:creationId xmlns:p14="http://schemas.microsoft.com/office/powerpoint/2010/main" val="3591411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AU" dirty="0" smtClean="0"/>
              <a:t>Consider cloud computing:</a:t>
            </a:r>
          </a:p>
          <a:p>
            <a:pPr lvl="1"/>
            <a:r>
              <a:rPr lang="en-AU" sz="2800" dirty="0" smtClean="0"/>
              <a:t>New VMs </a:t>
            </a:r>
            <a:r>
              <a:rPr lang="en-AU" sz="2800" b="1" u="sng" dirty="0" smtClean="0"/>
              <a:t>easily deployed</a:t>
            </a:r>
            <a:r>
              <a:rPr lang="en-AU" sz="2800" dirty="0" smtClean="0"/>
              <a:t> with a few mouse clicks</a:t>
            </a:r>
          </a:p>
          <a:p>
            <a:pPr lvl="1"/>
            <a:r>
              <a:rPr lang="en-AU" sz="2800" dirty="0" smtClean="0"/>
              <a:t>VMs </a:t>
            </a:r>
            <a:r>
              <a:rPr lang="en-AU" sz="2800" b="1" u="sng" dirty="0" smtClean="0"/>
              <a:t>migration</a:t>
            </a:r>
            <a:r>
              <a:rPr lang="en-AU" sz="2800" dirty="0" smtClean="0"/>
              <a:t>, manually or automatically</a:t>
            </a:r>
          </a:p>
          <a:p>
            <a:pPr lvl="1"/>
            <a:r>
              <a:rPr lang="en-AU" sz="2800" dirty="0" smtClean="0"/>
              <a:t>As </a:t>
            </a:r>
            <a:r>
              <a:rPr lang="en-AU" sz="2800" dirty="0"/>
              <a:t>VM </a:t>
            </a:r>
            <a:r>
              <a:rPr lang="en-AU" sz="2800" dirty="0" smtClean="0"/>
              <a:t>migrate, </a:t>
            </a:r>
            <a:r>
              <a:rPr lang="en-AU" sz="2800" b="1" u="sng" dirty="0" smtClean="0"/>
              <a:t>communication paths move</a:t>
            </a:r>
            <a:endParaRPr lang="en-AU" sz="2800" dirty="0" smtClean="0"/>
          </a:p>
          <a:p>
            <a:pPr lvl="1"/>
            <a:r>
              <a:rPr lang="en-AU" sz="2800" b="1" u="sng" dirty="0" smtClean="0"/>
              <a:t>Isolate traffic</a:t>
            </a:r>
            <a:r>
              <a:rPr lang="en-AU" sz="2800" dirty="0" smtClean="0"/>
              <a:t> of one cloud consumer from others</a:t>
            </a:r>
          </a:p>
          <a:p>
            <a:endParaRPr lang="en-AU" dirty="0" smtClean="0"/>
          </a:p>
          <a:p>
            <a:r>
              <a:rPr lang="en-AU" dirty="0" smtClean="0"/>
              <a:t>The </a:t>
            </a:r>
            <a:r>
              <a:rPr lang="en-AU" b="1" u="sng" dirty="0" smtClean="0"/>
              <a:t>network is </a:t>
            </a:r>
            <a:r>
              <a:rPr lang="en-AU" b="1" u="sng" dirty="0"/>
              <a:t>constantly </a:t>
            </a:r>
            <a:r>
              <a:rPr lang="en-AU" b="1" u="sng" dirty="0" smtClean="0"/>
              <a:t>changing</a:t>
            </a:r>
            <a:r>
              <a:rPr lang="en-AU" dirty="0"/>
              <a:t> </a:t>
            </a:r>
            <a:r>
              <a:rPr lang="en-AU" dirty="0" smtClean="0"/>
              <a:t/>
            </a:r>
            <a:br>
              <a:rPr lang="en-AU" dirty="0" smtClean="0"/>
            </a:br>
            <a:r>
              <a:rPr lang="en-AU" dirty="0" smtClean="0"/>
              <a:t>(it is no </a:t>
            </a:r>
            <a:r>
              <a:rPr lang="en-AU" dirty="0"/>
              <a:t>longer </a:t>
            </a:r>
            <a:r>
              <a:rPr lang="en-AU" dirty="0" smtClean="0"/>
              <a:t>static).</a:t>
            </a:r>
          </a:p>
        </p:txBody>
      </p:sp>
      <p:sp>
        <p:nvSpPr>
          <p:cNvPr id="3" name="Title 2"/>
          <p:cNvSpPr>
            <a:spLocks noGrp="1"/>
          </p:cNvSpPr>
          <p:nvPr>
            <p:ph type="title"/>
          </p:nvPr>
        </p:nvSpPr>
        <p:spPr/>
        <p:txBody>
          <a:bodyPr>
            <a:normAutofit fontScale="90000"/>
          </a:bodyPr>
          <a:lstStyle/>
          <a:p>
            <a:r>
              <a:rPr lang="en-AU" dirty="0"/>
              <a:t>Networking Clouds:</a:t>
            </a:r>
            <a:br>
              <a:rPr lang="en-AU" dirty="0"/>
            </a:br>
            <a:r>
              <a:rPr lang="en-AU" dirty="0"/>
              <a:t>Why is SDN useful?</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26</a:t>
            </a:fld>
            <a:endParaRPr lang="en-AU"/>
          </a:p>
        </p:txBody>
      </p:sp>
    </p:spTree>
    <p:extLst>
      <p:ext uri="{BB962C8B-B14F-4D97-AF65-F5344CB8AC3E}">
        <p14:creationId xmlns:p14="http://schemas.microsoft.com/office/powerpoint/2010/main" val="1518559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a:t>Virtual Networking</a:t>
            </a:r>
          </a:p>
          <a:p>
            <a:r>
              <a:rPr lang="en-AU" dirty="0"/>
              <a:t>Networking </a:t>
            </a:r>
            <a:r>
              <a:rPr lang="en-AU" dirty="0" smtClean="0"/>
              <a:t>Clouds</a:t>
            </a:r>
            <a:endParaRPr lang="en-AU" dirty="0"/>
          </a:p>
        </p:txBody>
      </p:sp>
      <p:sp>
        <p:nvSpPr>
          <p:cNvPr id="2" name="Title 1"/>
          <p:cNvSpPr>
            <a:spLocks noGrp="1"/>
          </p:cNvSpPr>
          <p:nvPr>
            <p:ph type="title"/>
          </p:nvPr>
        </p:nvSpPr>
        <p:spPr/>
        <p:txBody>
          <a:bodyPr/>
          <a:lstStyle/>
          <a:p>
            <a:r>
              <a:rPr lang="en-AU" smtClean="0"/>
              <a:t>Summary</a:t>
            </a:r>
            <a:endParaRPr lang="en-AU" dirty="0"/>
          </a:p>
        </p:txBody>
      </p:sp>
      <p:sp>
        <p:nvSpPr>
          <p:cNvPr id="4" name="Footer Placeholder 3"/>
          <p:cNvSpPr>
            <a:spLocks noGrp="1"/>
          </p:cNvSpPr>
          <p:nvPr>
            <p:ph type="ftr" sz="quarter" idx="11"/>
          </p:nvPr>
        </p:nvSpPr>
        <p:spPr/>
        <p:txBody>
          <a:bodyPr/>
          <a:lstStyle/>
          <a:p>
            <a:r>
              <a:rPr lang="en-AU" dirty="0" smtClean="0"/>
              <a:t>SIT113 Week 5, Class 1</a:t>
            </a:r>
            <a:endParaRPr lang="en-AU" dirty="0"/>
          </a:p>
        </p:txBody>
      </p:sp>
      <p:sp>
        <p:nvSpPr>
          <p:cNvPr id="5" name="Slide Number Placeholder 4"/>
          <p:cNvSpPr>
            <a:spLocks noGrp="1"/>
          </p:cNvSpPr>
          <p:nvPr>
            <p:ph type="sldNum" sz="quarter" idx="12"/>
          </p:nvPr>
        </p:nvSpPr>
        <p:spPr/>
        <p:txBody>
          <a:bodyPr/>
          <a:lstStyle/>
          <a:p>
            <a:fld id="{DE0A4249-7CEA-DC43-BBD2-27EF023E5D3D}" type="slidenum">
              <a:rPr lang="en-AU" smtClean="0"/>
              <a:t>27</a:t>
            </a:fld>
            <a:endParaRPr lang="en-AU"/>
          </a:p>
        </p:txBody>
      </p:sp>
    </p:spTree>
    <p:extLst>
      <p:ext uri="{BB962C8B-B14F-4D97-AF65-F5344CB8AC3E}">
        <p14:creationId xmlns:p14="http://schemas.microsoft.com/office/powerpoint/2010/main" val="354291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971550" lvl="1" indent="-514350">
              <a:buFont typeface="+mj-lt"/>
              <a:buAutoNum type="arabicPeriod"/>
            </a:pPr>
            <a:r>
              <a:rPr lang="en-AU" sz="2800" dirty="0"/>
              <a:t>Network Interface Cards (NICs</a:t>
            </a:r>
            <a:r>
              <a:rPr lang="en-AU" sz="2800" dirty="0" smtClean="0"/>
              <a:t>) and </a:t>
            </a:r>
            <a:r>
              <a:rPr lang="en-AU" sz="2800" dirty="0"/>
              <a:t>Switches</a:t>
            </a:r>
            <a:endParaRPr lang="en-AU" sz="2800" dirty="0" smtClean="0"/>
          </a:p>
          <a:p>
            <a:pPr marL="971550" lvl="1" indent="-514350">
              <a:buFont typeface="+mj-lt"/>
              <a:buAutoNum type="arabicPeriod"/>
            </a:pPr>
            <a:r>
              <a:rPr lang="en-AU" sz="2800" dirty="0"/>
              <a:t>Virtual Network Interface Cards</a:t>
            </a:r>
            <a:endParaRPr lang="en-AU" sz="2800" dirty="0" smtClean="0"/>
          </a:p>
          <a:p>
            <a:pPr marL="971550" lvl="1" indent="-514350">
              <a:buFont typeface="+mj-lt"/>
              <a:buAutoNum type="arabicPeriod"/>
            </a:pPr>
            <a:r>
              <a:rPr lang="en-AU" sz="2800" dirty="0"/>
              <a:t>Virtual Switches</a:t>
            </a:r>
            <a:endParaRPr lang="en-AU" sz="2800" dirty="0" smtClean="0"/>
          </a:p>
          <a:p>
            <a:pPr marL="971550" lvl="1" indent="-514350">
              <a:buFont typeface="+mj-lt"/>
              <a:buAutoNum type="arabicPeriod"/>
            </a:pPr>
            <a:r>
              <a:rPr lang="en-AU" sz="2800" dirty="0"/>
              <a:t>Additional Abstraction </a:t>
            </a:r>
            <a:r>
              <a:rPr lang="en-AU" sz="2800" dirty="0" smtClean="0"/>
              <a:t>Layer</a:t>
            </a:r>
          </a:p>
        </p:txBody>
      </p:sp>
      <p:sp>
        <p:nvSpPr>
          <p:cNvPr id="3" name="Title 2"/>
          <p:cNvSpPr>
            <a:spLocks noGrp="1"/>
          </p:cNvSpPr>
          <p:nvPr>
            <p:ph type="title"/>
          </p:nvPr>
        </p:nvSpPr>
        <p:spPr/>
        <p:txBody>
          <a:bodyPr>
            <a:normAutofit/>
          </a:bodyPr>
          <a:lstStyle/>
          <a:p>
            <a:r>
              <a:rPr lang="en-AU" dirty="0"/>
              <a:t>Virtual Networking</a:t>
            </a:r>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3</a:t>
            </a:fld>
            <a:endParaRPr lang="en-AU"/>
          </a:p>
        </p:txBody>
      </p:sp>
    </p:spTree>
    <p:extLst>
      <p:ext uri="{BB962C8B-B14F-4D97-AF65-F5344CB8AC3E}">
        <p14:creationId xmlns:p14="http://schemas.microsoft.com/office/powerpoint/2010/main" val="1351904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buNone/>
            </a:pPr>
            <a:r>
              <a:rPr lang="en-AU" dirty="0" smtClean="0"/>
              <a:t> </a:t>
            </a:r>
          </a:p>
        </p:txBody>
      </p:sp>
      <p:sp>
        <p:nvSpPr>
          <p:cNvPr id="3" name="Title 2"/>
          <p:cNvSpPr>
            <a:spLocks noGrp="1"/>
          </p:cNvSpPr>
          <p:nvPr>
            <p:ph type="title"/>
          </p:nvPr>
        </p:nvSpPr>
        <p:spPr/>
        <p:txBody>
          <a:bodyPr>
            <a:normAutofit fontScale="90000"/>
          </a:bodyPr>
          <a:lstStyle/>
          <a:p>
            <a:r>
              <a:rPr lang="en-AU" dirty="0"/>
              <a:t>Network Interface </a:t>
            </a:r>
            <a:r>
              <a:rPr lang="en-AU" dirty="0" smtClean="0"/>
              <a:t>Cards </a:t>
            </a:r>
            <a:r>
              <a:rPr lang="en-AU" dirty="0"/>
              <a:t>(</a:t>
            </a:r>
            <a:r>
              <a:rPr lang="en-AU" dirty="0" smtClean="0"/>
              <a:t>NICs)</a:t>
            </a:r>
            <a:br>
              <a:rPr lang="en-AU" dirty="0" smtClean="0"/>
            </a:br>
            <a:r>
              <a:rPr lang="en-AU" dirty="0" smtClean="0"/>
              <a:t>and Switches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4</a:t>
            </a:fld>
            <a:endParaRPr lang="en-AU"/>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018" y="1757063"/>
            <a:ext cx="4394146" cy="2038760"/>
          </a:xfrm>
          <a:prstGeom prst="rect">
            <a:avLst/>
          </a:prstGeom>
          <a:noFill/>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67" y="1757063"/>
            <a:ext cx="3195822" cy="203876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297" y="4156669"/>
            <a:ext cx="2661694" cy="18578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7078" y="4156669"/>
            <a:ext cx="4838085" cy="1857825"/>
          </a:xfrm>
          <a:prstGeom prst="rect">
            <a:avLst/>
          </a:prstGeom>
        </p:spPr>
      </p:pic>
    </p:spTree>
    <p:extLst>
      <p:ext uri="{BB962C8B-B14F-4D97-AF65-F5344CB8AC3E}">
        <p14:creationId xmlns:p14="http://schemas.microsoft.com/office/powerpoint/2010/main" val="34298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A </a:t>
            </a:r>
            <a:r>
              <a:rPr lang="en-AU" dirty="0" smtClean="0">
                <a:sym typeface="Wingdings" panose="05000000000000000000" pitchFamily="2" charset="2"/>
              </a:rPr>
              <a:t>virtual NIC (</a:t>
            </a:r>
            <a:r>
              <a:rPr lang="en-AU" dirty="0" err="1" smtClean="0">
                <a:sym typeface="Wingdings" panose="05000000000000000000" pitchFamily="2" charset="2"/>
              </a:rPr>
              <a:t>vNIC</a:t>
            </a:r>
            <a:r>
              <a:rPr lang="en-AU" dirty="0" smtClean="0">
                <a:sym typeface="Wingdings" panose="05000000000000000000" pitchFamily="2" charset="2"/>
              </a:rPr>
              <a:t>) </a:t>
            </a:r>
            <a:r>
              <a:rPr lang="en-AU" b="1" u="sng" dirty="0" smtClean="0">
                <a:sym typeface="Wingdings" panose="05000000000000000000" pitchFamily="2" charset="2"/>
              </a:rPr>
              <a:t>mimics</a:t>
            </a:r>
            <a:r>
              <a:rPr lang="en-AU" dirty="0" smtClean="0">
                <a:sym typeface="Wingdings" panose="05000000000000000000" pitchFamily="2" charset="2"/>
              </a:rPr>
              <a:t> a p</a:t>
            </a:r>
            <a:r>
              <a:rPr lang="en-AU" dirty="0" smtClean="0"/>
              <a:t>hysical </a:t>
            </a:r>
            <a:r>
              <a:rPr lang="en-AU" dirty="0"/>
              <a:t>NIC (</a:t>
            </a:r>
            <a:r>
              <a:rPr lang="en-AU" dirty="0" err="1"/>
              <a:t>pNIC</a:t>
            </a:r>
            <a:r>
              <a:rPr lang="en-AU" dirty="0"/>
              <a:t>)</a:t>
            </a:r>
            <a:endParaRPr lang="en-AU" dirty="0" smtClean="0">
              <a:sym typeface="Wingdings" panose="05000000000000000000" pitchFamily="2" charset="2"/>
            </a:endParaRPr>
          </a:p>
          <a:p>
            <a:r>
              <a:rPr lang="en-AU" dirty="0" smtClean="0">
                <a:sym typeface="Wingdings" panose="05000000000000000000" pitchFamily="2" charset="2"/>
              </a:rPr>
              <a:t>When configuring a virtual machine (VM), </a:t>
            </a:r>
            <a:br>
              <a:rPr lang="en-AU" dirty="0" smtClean="0">
                <a:sym typeface="Wingdings" panose="05000000000000000000" pitchFamily="2" charset="2"/>
              </a:rPr>
            </a:br>
            <a:r>
              <a:rPr lang="en-AU" dirty="0" smtClean="0">
                <a:sym typeface="Wingdings" panose="05000000000000000000" pitchFamily="2" charset="2"/>
              </a:rPr>
              <a:t>the </a:t>
            </a:r>
            <a:r>
              <a:rPr lang="en-AU" b="1" u="sng" dirty="0" smtClean="0">
                <a:sym typeface="Wingdings" panose="05000000000000000000" pitchFamily="2" charset="2"/>
              </a:rPr>
              <a:t>virtual hardware can include 0 or more </a:t>
            </a:r>
            <a:r>
              <a:rPr lang="en-AU" b="1" u="sng" dirty="0" err="1" smtClean="0">
                <a:sym typeface="Wingdings" panose="05000000000000000000" pitchFamily="2" charset="2"/>
              </a:rPr>
              <a:t>vNICs</a:t>
            </a:r>
            <a:endParaRPr lang="en-AU" b="1" u="sng" dirty="0" smtClean="0">
              <a:sym typeface="Wingdings" panose="05000000000000000000" pitchFamily="2" charset="2"/>
            </a:endParaRPr>
          </a:p>
          <a:p>
            <a:r>
              <a:rPr lang="en-AU" b="1" u="sng" dirty="0" err="1" smtClean="0">
                <a:sym typeface="Wingdings" panose="05000000000000000000" pitchFamily="2" charset="2"/>
              </a:rPr>
              <a:t>vNICs</a:t>
            </a:r>
            <a:r>
              <a:rPr lang="en-AU" b="1" u="sng" dirty="0" smtClean="0">
                <a:sym typeface="Wingdings" panose="05000000000000000000" pitchFamily="2" charset="2"/>
              </a:rPr>
              <a:t> are connected to </a:t>
            </a:r>
            <a:r>
              <a:rPr lang="en-AU" b="1" u="sng" dirty="0" err="1" smtClean="0">
                <a:sym typeface="Wingdings" panose="05000000000000000000" pitchFamily="2" charset="2"/>
              </a:rPr>
              <a:t>vSwitches</a:t>
            </a:r>
            <a:endParaRPr lang="en-AU" b="1" u="sng" dirty="0" smtClean="0">
              <a:sym typeface="Wingdings" panose="05000000000000000000" pitchFamily="2" charset="2"/>
            </a:endParaRPr>
          </a:p>
        </p:txBody>
      </p:sp>
      <p:sp>
        <p:nvSpPr>
          <p:cNvPr id="3" name="Title 2"/>
          <p:cNvSpPr>
            <a:spLocks noGrp="1"/>
          </p:cNvSpPr>
          <p:nvPr>
            <p:ph type="title"/>
          </p:nvPr>
        </p:nvSpPr>
        <p:spPr/>
        <p:txBody>
          <a:bodyPr>
            <a:normAutofit fontScale="90000"/>
          </a:bodyPr>
          <a:lstStyle/>
          <a:p>
            <a:r>
              <a:rPr lang="en-AU" dirty="0" smtClean="0"/>
              <a:t>Virtual </a:t>
            </a:r>
            <a:r>
              <a:rPr lang="en-AU" dirty="0"/>
              <a:t>Networking:</a:t>
            </a:r>
            <a:br>
              <a:rPr lang="en-AU" dirty="0"/>
            </a:br>
            <a:r>
              <a:rPr lang="en-AU" dirty="0" smtClean="0"/>
              <a:t>Virtual Network Interface Cards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5</a:t>
            </a:fld>
            <a:endParaRPr lang="en-AU"/>
          </a:p>
        </p:txBody>
      </p:sp>
    </p:spTree>
    <p:extLst>
      <p:ext uri="{BB962C8B-B14F-4D97-AF65-F5344CB8AC3E}">
        <p14:creationId xmlns:p14="http://schemas.microsoft.com/office/powerpoint/2010/main" val="30912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AU" dirty="0" smtClean="0"/>
              <a:t>A vSwitch </a:t>
            </a:r>
            <a:r>
              <a:rPr lang="en-AU" b="1" u="sng" dirty="0" smtClean="0"/>
              <a:t>mimics</a:t>
            </a:r>
            <a:r>
              <a:rPr lang="en-AU" dirty="0" smtClean="0"/>
              <a:t> a </a:t>
            </a:r>
            <a:r>
              <a:rPr lang="en-AU" dirty="0" err="1" smtClean="0"/>
              <a:t>pSwitch</a:t>
            </a:r>
            <a:endParaRPr lang="en-AU" dirty="0" smtClean="0"/>
          </a:p>
          <a:p>
            <a:r>
              <a:rPr lang="en-AU" dirty="0"/>
              <a:t>T</a:t>
            </a:r>
            <a:r>
              <a:rPr lang="en-AU" dirty="0" smtClean="0"/>
              <a:t>here are some </a:t>
            </a:r>
            <a:r>
              <a:rPr lang="en-AU" b="1" u="sng" dirty="0" smtClean="0"/>
              <a:t>minor differences</a:t>
            </a:r>
            <a:r>
              <a:rPr lang="en-AU" dirty="0" smtClean="0"/>
              <a:t> </a:t>
            </a:r>
            <a:br>
              <a:rPr lang="en-AU" dirty="0" smtClean="0"/>
            </a:br>
            <a:r>
              <a:rPr lang="en-AU" dirty="0" smtClean="0"/>
              <a:t>such as how MAC addresses are learned</a:t>
            </a:r>
          </a:p>
          <a:p>
            <a:pPr lvl="1"/>
            <a:r>
              <a:rPr lang="en-AU" sz="2800" dirty="0" err="1" smtClean="0"/>
              <a:t>pSwitches</a:t>
            </a:r>
            <a:r>
              <a:rPr lang="en-AU" sz="2800" dirty="0" smtClean="0"/>
              <a:t> </a:t>
            </a:r>
            <a:r>
              <a:rPr lang="en-AU" sz="2800" b="1" u="sng" dirty="0" smtClean="0"/>
              <a:t>learn by monitoring traffic</a:t>
            </a:r>
          </a:p>
          <a:p>
            <a:pPr lvl="1"/>
            <a:r>
              <a:rPr lang="en-AU" sz="2800" dirty="0" err="1" smtClean="0"/>
              <a:t>vSwitches</a:t>
            </a:r>
            <a:r>
              <a:rPr lang="en-AU" sz="2800" dirty="0" smtClean="0"/>
              <a:t> </a:t>
            </a:r>
            <a:r>
              <a:rPr lang="en-AU" sz="2800" b="1" u="sng" dirty="0" smtClean="0"/>
              <a:t>already know</a:t>
            </a:r>
            <a:r>
              <a:rPr lang="en-AU" sz="2800" dirty="0" smtClean="0"/>
              <a:t> MAC addresses of connected VMs</a:t>
            </a:r>
          </a:p>
          <a:p>
            <a:pPr marL="0" indent="0">
              <a:buNone/>
            </a:pPr>
            <a:endParaRPr lang="en-AU" sz="3200" dirty="0" smtClean="0"/>
          </a:p>
          <a:p>
            <a:pPr marL="0" indent="0" algn="ctr">
              <a:buNone/>
            </a:pPr>
            <a:r>
              <a:rPr lang="en-AU" sz="4000" dirty="0" smtClean="0">
                <a:solidFill>
                  <a:srgbClr val="FF0000"/>
                </a:solidFill>
              </a:rPr>
              <a:t>What is a MAC address?</a:t>
            </a:r>
          </a:p>
        </p:txBody>
      </p:sp>
      <p:sp>
        <p:nvSpPr>
          <p:cNvPr id="3" name="Title 2"/>
          <p:cNvSpPr>
            <a:spLocks noGrp="1"/>
          </p:cNvSpPr>
          <p:nvPr>
            <p:ph type="title"/>
          </p:nvPr>
        </p:nvSpPr>
        <p:spPr/>
        <p:txBody>
          <a:bodyPr>
            <a:normAutofit fontScale="90000"/>
          </a:bodyPr>
          <a:lstStyle/>
          <a:p>
            <a:r>
              <a:rPr lang="en-AU" dirty="0"/>
              <a:t>Virtual Networking:</a:t>
            </a:r>
            <a:br>
              <a:rPr lang="en-AU" dirty="0"/>
            </a:br>
            <a:r>
              <a:rPr lang="en-AU" dirty="0"/>
              <a:t>Virtual </a:t>
            </a:r>
            <a:r>
              <a:rPr lang="en-AU" dirty="0" smtClean="0"/>
              <a:t>Switches</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6</a:t>
            </a:fld>
            <a:endParaRPr lang="en-AU"/>
          </a:p>
        </p:txBody>
      </p:sp>
    </p:spTree>
    <p:extLst>
      <p:ext uri="{BB962C8B-B14F-4D97-AF65-F5344CB8AC3E}">
        <p14:creationId xmlns:p14="http://schemas.microsoft.com/office/powerpoint/2010/main" val="62811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Packets are </a:t>
            </a:r>
            <a:r>
              <a:rPr lang="en-US" b="1" u="sng" dirty="0" smtClean="0"/>
              <a:t>sent </a:t>
            </a:r>
            <a:r>
              <a:rPr lang="en-US" b="1" u="sng" dirty="0"/>
              <a:t>to </a:t>
            </a:r>
            <a:r>
              <a:rPr lang="en-US" b="1" u="sng" dirty="0" smtClean="0"/>
              <a:t>IP addresses</a:t>
            </a:r>
            <a:r>
              <a:rPr lang="en-US" dirty="0" smtClean="0"/>
              <a:t> of remote systems.</a:t>
            </a:r>
            <a:endParaRPr lang="en-US" dirty="0"/>
          </a:p>
          <a:p>
            <a:r>
              <a:rPr lang="en-US" dirty="0"/>
              <a:t>Each IP address is a 32-bit number </a:t>
            </a:r>
            <a:br>
              <a:rPr lang="en-US" dirty="0"/>
            </a:br>
            <a:r>
              <a:rPr lang="en-US" dirty="0"/>
              <a:t>but is written as </a:t>
            </a:r>
            <a:r>
              <a:rPr lang="en-US" b="1" u="sng" dirty="0"/>
              <a:t>four 8-bit numbers</a:t>
            </a:r>
            <a:r>
              <a:rPr lang="en-US" dirty="0"/>
              <a:t> </a:t>
            </a:r>
            <a:r>
              <a:rPr lang="en-US" dirty="0" smtClean="0"/>
              <a:t>such as:</a:t>
            </a:r>
          </a:p>
          <a:p>
            <a:pPr lvl="1"/>
            <a:r>
              <a:rPr lang="en-US" dirty="0" smtClean="0"/>
              <a:t>128.184.216.200</a:t>
            </a:r>
          </a:p>
          <a:p>
            <a:pPr lvl="1"/>
            <a:r>
              <a:rPr lang="en-US" dirty="0" smtClean="0"/>
              <a:t>10.115.171.201</a:t>
            </a:r>
            <a:endParaRPr lang="en-US" dirty="0"/>
          </a:p>
          <a:p>
            <a:r>
              <a:rPr lang="en-US" dirty="0" smtClean="0"/>
              <a:t>Humans might remember names such as:</a:t>
            </a:r>
          </a:p>
          <a:p>
            <a:pPr lvl="1"/>
            <a:r>
              <a:rPr lang="en-US" dirty="0" smtClean="0"/>
              <a:t>www.deakin.edu.au</a:t>
            </a:r>
          </a:p>
          <a:p>
            <a:pPr lvl="1"/>
            <a:r>
              <a:rPr lang="en-US" dirty="0" smtClean="0"/>
              <a:t>10F5PC0C14PZ.du.deakin.edu.au</a:t>
            </a:r>
            <a:endParaRPr lang="en-US" dirty="0"/>
          </a:p>
        </p:txBody>
      </p:sp>
      <p:sp>
        <p:nvSpPr>
          <p:cNvPr id="3" name="Title 2"/>
          <p:cNvSpPr>
            <a:spLocks noGrp="1"/>
          </p:cNvSpPr>
          <p:nvPr>
            <p:ph type="title"/>
          </p:nvPr>
        </p:nvSpPr>
        <p:spPr/>
        <p:txBody>
          <a:bodyPr>
            <a:normAutofit fontScale="90000"/>
          </a:bodyPr>
          <a:lstStyle/>
          <a:p>
            <a:r>
              <a:rPr lang="en-US" dirty="0" smtClean="0"/>
              <a:t>What is MAC?</a:t>
            </a:r>
            <a:br>
              <a:rPr lang="en-US" dirty="0" smtClean="0"/>
            </a:br>
            <a:r>
              <a:rPr lang="en-US" dirty="0" smtClean="0"/>
              <a:t>Remote </a:t>
            </a:r>
            <a:r>
              <a:rPr lang="en-US" dirty="0"/>
              <a:t>Packet Delivery</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7</a:t>
            </a:fld>
            <a:endParaRPr lang="en-AU"/>
          </a:p>
        </p:txBody>
      </p:sp>
    </p:spTree>
    <p:extLst>
      <p:ext uri="{BB962C8B-B14F-4D97-AF65-F5344CB8AC3E}">
        <p14:creationId xmlns:p14="http://schemas.microsoft.com/office/powerpoint/2010/main" val="3020544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DNS = Domain Name System </a:t>
            </a:r>
          </a:p>
          <a:p>
            <a:r>
              <a:rPr lang="en-US" dirty="0"/>
              <a:t>DNS translates </a:t>
            </a:r>
            <a:r>
              <a:rPr lang="en-US" dirty="0" smtClean="0"/>
              <a:t>a name </a:t>
            </a:r>
            <a:r>
              <a:rPr lang="en-US" dirty="0"/>
              <a:t>into </a:t>
            </a:r>
            <a:r>
              <a:rPr lang="en-US" dirty="0" smtClean="0"/>
              <a:t>an IP address</a:t>
            </a:r>
            <a:endParaRPr lang="en-US" dirty="0"/>
          </a:p>
          <a:p>
            <a:pPr marL="400050" lvl="1" indent="0">
              <a:buNone/>
            </a:pPr>
            <a:r>
              <a:rPr lang="en-US" sz="2800" b="1" u="sng" dirty="0" smtClean="0"/>
              <a:t>IP </a:t>
            </a:r>
            <a:r>
              <a:rPr lang="en-US" sz="2800" b="1" u="sng" dirty="0"/>
              <a:t>address</a:t>
            </a:r>
            <a:r>
              <a:rPr lang="en-US" sz="2800" dirty="0"/>
              <a:t> = DNS(</a:t>
            </a:r>
            <a:r>
              <a:rPr lang="en-US" sz="2800" b="1" u="sng" dirty="0"/>
              <a:t>name</a:t>
            </a:r>
            <a:r>
              <a:rPr lang="en-US" sz="2800" dirty="0" smtClean="0"/>
              <a:t>)</a:t>
            </a:r>
          </a:p>
          <a:p>
            <a:endParaRPr lang="en-US" dirty="0"/>
          </a:p>
          <a:p>
            <a:r>
              <a:rPr lang="en-US" dirty="0" smtClean="0"/>
              <a:t>For example:</a:t>
            </a:r>
          </a:p>
          <a:p>
            <a:pPr marL="0" indent="0">
              <a:buNone/>
            </a:pPr>
            <a:r>
              <a:rPr lang="en-US" sz="2400" dirty="0" smtClean="0"/>
              <a:t>	128.184.216.200 = DNS(www.deakin.edu.au)</a:t>
            </a:r>
          </a:p>
          <a:p>
            <a:pPr marL="0" indent="0">
              <a:buNone/>
            </a:pPr>
            <a:r>
              <a:rPr lang="en-US" sz="2400" dirty="0"/>
              <a:t>	</a:t>
            </a:r>
            <a:r>
              <a:rPr lang="en-US" sz="2400" dirty="0" smtClean="0"/>
              <a:t>10.115.171.201 </a:t>
            </a:r>
            <a:r>
              <a:rPr lang="en-US" sz="2400" dirty="0"/>
              <a:t>= </a:t>
            </a:r>
            <a:r>
              <a:rPr lang="en-US" sz="2400" dirty="0" smtClean="0"/>
              <a:t>DNS(10F5PC0C14PZ.du.deakin.edu.au)</a:t>
            </a:r>
            <a:endParaRPr lang="en-US" sz="2400" dirty="0"/>
          </a:p>
        </p:txBody>
      </p:sp>
      <p:sp>
        <p:nvSpPr>
          <p:cNvPr id="3" name="Title 2"/>
          <p:cNvSpPr>
            <a:spLocks noGrp="1"/>
          </p:cNvSpPr>
          <p:nvPr>
            <p:ph type="title"/>
          </p:nvPr>
        </p:nvSpPr>
        <p:spPr/>
        <p:txBody>
          <a:bodyPr>
            <a:normAutofit fontScale="90000"/>
          </a:bodyPr>
          <a:lstStyle/>
          <a:p>
            <a:r>
              <a:rPr lang="en-US" dirty="0"/>
              <a:t>What is MAC?</a:t>
            </a:r>
            <a:br>
              <a:rPr lang="en-US" dirty="0"/>
            </a:br>
            <a:r>
              <a:rPr lang="en-US" dirty="0" smtClean="0"/>
              <a:t>DNS </a:t>
            </a:r>
            <a:r>
              <a:rPr lang="en-US" dirty="0"/>
              <a:t>Protocol</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8</a:t>
            </a:fld>
            <a:endParaRPr lang="en-AU"/>
          </a:p>
        </p:txBody>
      </p:sp>
    </p:spTree>
    <p:extLst>
      <p:ext uri="{BB962C8B-B14F-4D97-AF65-F5344CB8AC3E}">
        <p14:creationId xmlns:p14="http://schemas.microsoft.com/office/powerpoint/2010/main" val="344211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Packets are </a:t>
            </a:r>
            <a:r>
              <a:rPr lang="en-US" b="1" u="sng" dirty="0"/>
              <a:t>sent to </a:t>
            </a:r>
            <a:r>
              <a:rPr lang="en-US" b="1" u="sng" dirty="0" smtClean="0"/>
              <a:t>MAC addresses</a:t>
            </a:r>
            <a:r>
              <a:rPr lang="en-US" dirty="0" smtClean="0"/>
              <a:t> on a LAN</a:t>
            </a:r>
            <a:r>
              <a:rPr lang="en-US" dirty="0"/>
              <a:t>.</a:t>
            </a:r>
          </a:p>
          <a:p>
            <a:r>
              <a:rPr lang="en-US" dirty="0"/>
              <a:t>MAC address = Media Access Control </a:t>
            </a:r>
            <a:r>
              <a:rPr lang="en-AU" dirty="0"/>
              <a:t>address is a </a:t>
            </a:r>
            <a:br>
              <a:rPr lang="en-AU" dirty="0"/>
            </a:br>
            <a:r>
              <a:rPr lang="en-AU" dirty="0"/>
              <a:t>unique identifier assigned to a network interface.</a:t>
            </a:r>
          </a:p>
          <a:p>
            <a:r>
              <a:rPr lang="en-US" dirty="0" smtClean="0"/>
              <a:t>ARP </a:t>
            </a:r>
            <a:r>
              <a:rPr lang="en-US" dirty="0"/>
              <a:t>= Address Resolution </a:t>
            </a:r>
            <a:r>
              <a:rPr lang="en-US" dirty="0" smtClean="0"/>
              <a:t>Protocol</a:t>
            </a:r>
          </a:p>
          <a:p>
            <a:r>
              <a:rPr lang="en-US" dirty="0" smtClean="0"/>
              <a:t>ARP translates an IP address into a MAC address</a:t>
            </a:r>
          </a:p>
          <a:p>
            <a:pPr marL="0" indent="0">
              <a:buNone/>
            </a:pPr>
            <a:r>
              <a:rPr lang="en-US" dirty="0"/>
              <a:t>	</a:t>
            </a:r>
            <a:r>
              <a:rPr lang="en-US" b="1" u="sng" dirty="0" smtClean="0"/>
              <a:t>MAC </a:t>
            </a:r>
            <a:r>
              <a:rPr lang="en-US" b="1" u="sng" dirty="0"/>
              <a:t>address</a:t>
            </a:r>
            <a:r>
              <a:rPr lang="en-US" dirty="0"/>
              <a:t> = ARP(</a:t>
            </a:r>
            <a:r>
              <a:rPr lang="en-US" b="1" u="sng" dirty="0"/>
              <a:t>IP address</a:t>
            </a:r>
            <a:r>
              <a:rPr lang="en-US" dirty="0"/>
              <a:t>)</a:t>
            </a:r>
          </a:p>
          <a:p>
            <a:r>
              <a:rPr lang="en-US" dirty="0" smtClean="0"/>
              <a:t>For example,</a:t>
            </a:r>
            <a:endParaRPr lang="en-US" dirty="0"/>
          </a:p>
          <a:p>
            <a:pPr marL="400050" lvl="1" indent="0">
              <a:buNone/>
            </a:pPr>
            <a:r>
              <a:rPr lang="en-US" sz="2600" dirty="0" smtClean="0"/>
              <a:t>6C-0B-84-6D-EA-7D </a:t>
            </a:r>
            <a:r>
              <a:rPr lang="en-US" sz="2600" dirty="0"/>
              <a:t>= </a:t>
            </a:r>
            <a:r>
              <a:rPr lang="en-US" sz="2600" dirty="0" smtClean="0"/>
              <a:t>ARP(</a:t>
            </a:r>
            <a:r>
              <a:rPr lang="en-US" sz="2800" dirty="0"/>
              <a:t>10.115.171.201</a:t>
            </a:r>
            <a:r>
              <a:rPr lang="en-US" sz="2600" dirty="0" smtClean="0"/>
              <a:t>)</a:t>
            </a:r>
            <a:endParaRPr lang="en-US" sz="2600" dirty="0"/>
          </a:p>
        </p:txBody>
      </p:sp>
      <p:sp>
        <p:nvSpPr>
          <p:cNvPr id="3" name="Title 2"/>
          <p:cNvSpPr>
            <a:spLocks noGrp="1"/>
          </p:cNvSpPr>
          <p:nvPr>
            <p:ph type="title"/>
          </p:nvPr>
        </p:nvSpPr>
        <p:spPr/>
        <p:txBody>
          <a:bodyPr>
            <a:normAutofit fontScale="90000"/>
          </a:bodyPr>
          <a:lstStyle/>
          <a:p>
            <a:r>
              <a:rPr lang="en-US" dirty="0"/>
              <a:t>What is MAC?</a:t>
            </a:r>
            <a:br>
              <a:rPr lang="en-US" dirty="0"/>
            </a:br>
            <a:r>
              <a:rPr lang="en-US" dirty="0" smtClean="0"/>
              <a:t>Local </a:t>
            </a:r>
            <a:r>
              <a:rPr lang="en-US" dirty="0"/>
              <a:t>Packet Delivery</a:t>
            </a:r>
            <a:endParaRPr lang="en-AU" dirty="0"/>
          </a:p>
        </p:txBody>
      </p:sp>
      <p:sp>
        <p:nvSpPr>
          <p:cNvPr id="2" name="Footer Placeholder 1"/>
          <p:cNvSpPr>
            <a:spLocks noGrp="1"/>
          </p:cNvSpPr>
          <p:nvPr>
            <p:ph type="ftr" sz="quarter" idx="11"/>
          </p:nvPr>
        </p:nvSpPr>
        <p:spPr/>
        <p:txBody>
          <a:bodyPr/>
          <a:lstStyle/>
          <a:p>
            <a:r>
              <a:rPr lang="en-AU" dirty="0" smtClean="0"/>
              <a:t>SIT113 Week 5, Class 1</a:t>
            </a:r>
            <a:endParaRPr lang="en-AU" dirty="0"/>
          </a:p>
        </p:txBody>
      </p:sp>
      <p:sp>
        <p:nvSpPr>
          <p:cNvPr id="6" name="Slide Number Placeholder 5"/>
          <p:cNvSpPr>
            <a:spLocks noGrp="1"/>
          </p:cNvSpPr>
          <p:nvPr>
            <p:ph type="sldNum" sz="quarter" idx="12"/>
          </p:nvPr>
        </p:nvSpPr>
        <p:spPr/>
        <p:txBody>
          <a:bodyPr/>
          <a:lstStyle/>
          <a:p>
            <a:fld id="{DE0A4249-7CEA-DC43-BBD2-27EF023E5D3D}" type="slidenum">
              <a:rPr lang="en-AU" smtClean="0"/>
              <a:pPr/>
              <a:t>9</a:t>
            </a:fld>
            <a:endParaRPr lang="en-AU"/>
          </a:p>
        </p:txBody>
      </p:sp>
    </p:spTree>
    <p:extLst>
      <p:ext uri="{BB962C8B-B14F-4D97-AF65-F5344CB8AC3E}">
        <p14:creationId xmlns:p14="http://schemas.microsoft.com/office/powerpoint/2010/main" val="42181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 Computing Uni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Cloud Computing Unit.thmx</Template>
  <TotalTime>33450</TotalTime>
  <Words>789</Words>
  <Application>Microsoft Office PowerPoint</Application>
  <PresentationFormat>On-screen Show (4:3)</PresentationFormat>
  <Paragraphs>227</Paragraphs>
  <Slides>27</Slides>
  <Notes>25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Wingdings</vt:lpstr>
      <vt:lpstr>Cloud Computing Unit</vt:lpstr>
      <vt:lpstr>Visio</vt:lpstr>
      <vt:lpstr>SIT113 Cloud Computing and Virtualisation</vt:lpstr>
      <vt:lpstr>Outline</vt:lpstr>
      <vt:lpstr>Virtual Networking</vt:lpstr>
      <vt:lpstr>Network Interface Cards (NICs) and Switches</vt:lpstr>
      <vt:lpstr>Virtual Networking: Virtual Network Interface Cards</vt:lpstr>
      <vt:lpstr>Virtual Networking: Virtual Switches</vt:lpstr>
      <vt:lpstr>What is MAC? Remote Packet Delivery</vt:lpstr>
      <vt:lpstr>What is MAC? DNS Protocol</vt:lpstr>
      <vt:lpstr>What is MAC? Local Packet Delivery</vt:lpstr>
      <vt:lpstr>Virtual Networking: Virtual Switches</vt:lpstr>
      <vt:lpstr>Virtual Networking: Example</vt:lpstr>
      <vt:lpstr>Virtual Networking: Example</vt:lpstr>
      <vt:lpstr>Virtual Networking: Additional Abstraction Layer</vt:lpstr>
      <vt:lpstr>Virtual Networking: Additional Abstraction Layer</vt:lpstr>
      <vt:lpstr>Virtual Networking: Virtual Standard and Distributed Switches</vt:lpstr>
      <vt:lpstr>Networking Clouds</vt:lpstr>
      <vt:lpstr>Networking Clouds: Existing Technologies</vt:lpstr>
      <vt:lpstr>Networking Clouds: Other Technologies</vt:lpstr>
      <vt:lpstr>Networking Clouds: Other Technologies</vt:lpstr>
      <vt:lpstr>Networking Clouds: VLANs</vt:lpstr>
      <vt:lpstr>Networking Clouds: Private VLANs</vt:lpstr>
      <vt:lpstr>Networking Clouds: Private VLANs</vt:lpstr>
      <vt:lpstr>Networking Clouds: Software Defined Networking (SDN)</vt:lpstr>
      <vt:lpstr>Networking Clouds: Software Defined Networking (SDN)</vt:lpstr>
      <vt:lpstr>Networking Clouds: Why is SDN useful?</vt:lpstr>
      <vt:lpstr>Networking Clouds: Why is SDN useful?</vt:lpstr>
      <vt:lpstr>Summary</vt:lpstr>
    </vt:vector>
  </TitlesOfParts>
  <Company>Deakin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Rough</dc:creator>
  <cp:lastModifiedBy>Robert Dew</cp:lastModifiedBy>
  <cp:revision>318</cp:revision>
  <dcterms:created xsi:type="dcterms:W3CDTF">2015-02-02T02:30:31Z</dcterms:created>
  <dcterms:modified xsi:type="dcterms:W3CDTF">2018-04-12T01:29:08Z</dcterms:modified>
</cp:coreProperties>
</file>