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56" r:id="rId2"/>
    <p:sldId id="340" r:id="rId3"/>
    <p:sldId id="546" r:id="rId4"/>
    <p:sldId id="533" r:id="rId5"/>
    <p:sldId id="475" r:id="rId6"/>
    <p:sldId id="476" r:id="rId7"/>
    <p:sldId id="477" r:id="rId8"/>
    <p:sldId id="548" r:id="rId9"/>
    <p:sldId id="547" r:id="rId10"/>
    <p:sldId id="479" r:id="rId11"/>
    <p:sldId id="478" r:id="rId12"/>
    <p:sldId id="534" r:id="rId13"/>
    <p:sldId id="549" r:id="rId14"/>
    <p:sldId id="550" r:id="rId15"/>
    <p:sldId id="531" r:id="rId16"/>
    <p:sldId id="551" r:id="rId17"/>
    <p:sldId id="463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ustin Rough" initials="JR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129" autoAdjust="0"/>
    <p:restoredTop sz="94668" autoAdjust="0"/>
  </p:normalViewPr>
  <p:slideViewPr>
    <p:cSldViewPr snapToGrid="0" snapToObjects="1">
      <p:cViewPr varScale="1">
        <p:scale>
          <a:sx n="97" d="100"/>
          <a:sy n="97" d="100"/>
        </p:scale>
        <p:origin x="62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708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37F1CD-B64E-0342-8772-0D25ED2F76FD}" type="datetimeFigureOut">
              <a:rPr lang="en-US" smtClean="0"/>
              <a:t>4/23/2018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A9863A-5C4F-3341-B7C0-44BA1E1873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77352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F9409A-9556-FD4B-AB47-80B89DD456D0}" type="datetimeFigureOut">
              <a:rPr lang="en-US" smtClean="0"/>
              <a:t>4/23/2018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8B5189-4E92-A94E-9680-9CCB240BB55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763023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B5189-4E92-A94E-9680-9CCB240BB557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02797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B5189-4E92-A94E-9680-9CCB240BB557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23310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B5189-4E92-A94E-9680-9CCB240BB557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078155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B5189-4E92-A94E-9680-9CCB240BB557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129796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B5189-4E92-A94E-9680-9CCB240BB557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25801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B5189-4E92-A94E-9680-9CCB240BB557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81295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LTO = Linear Tape - Open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B5189-4E92-A94E-9680-9CCB240BB557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020628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LTO = Linear Tape </a:t>
            </a:r>
            <a:r>
              <a:rPr lang="en-AU" smtClean="0"/>
              <a:t>- Open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B5189-4E92-A94E-9680-9CCB240BB557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85228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B5189-4E92-A94E-9680-9CCB240BB557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84341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B5189-4E92-A94E-9680-9CCB240BB557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66530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B5189-4E92-A94E-9680-9CCB240BB557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649417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B5189-4E92-A94E-9680-9CCB240BB557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898472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B5189-4E92-A94E-9680-9CCB240BB557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87175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B5189-4E92-A94E-9680-9CCB240BB557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08943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B5189-4E92-A94E-9680-9CCB240BB557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860063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B5189-4E92-A94E-9680-9CCB240BB557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82428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B5189-4E92-A94E-9680-9CCB240BB557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0677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371600" y="3886200"/>
            <a:ext cx="6400800" cy="1752600"/>
          </a:xfrm>
          <a:prstGeom prst="roundRect">
            <a:avLst>
              <a:gd name="adj" fmla="val 7190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ounded Rectangle 7"/>
          <p:cNvSpPr/>
          <p:nvPr/>
        </p:nvSpPr>
        <p:spPr>
          <a:xfrm>
            <a:off x="685800" y="2130424"/>
            <a:ext cx="7772400" cy="1470025"/>
          </a:xfrm>
          <a:prstGeom prst="roundRect">
            <a:avLst>
              <a:gd name="adj" fmla="val 12411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AU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AU" dirty="0"/>
          </a:p>
        </p:txBody>
      </p:sp>
      <p:sp>
        <p:nvSpPr>
          <p:cNvPr id="6" name="Rounded Rectangle 5"/>
          <p:cNvSpPr/>
          <p:nvPr userDrawn="1"/>
        </p:nvSpPr>
        <p:spPr>
          <a:xfrm>
            <a:off x="1371600" y="3886200"/>
            <a:ext cx="6400800" cy="1752600"/>
          </a:xfrm>
          <a:prstGeom prst="roundRect">
            <a:avLst>
              <a:gd name="adj" fmla="val 7190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ounded Rectangle 6"/>
          <p:cNvSpPr/>
          <p:nvPr userDrawn="1"/>
        </p:nvSpPr>
        <p:spPr>
          <a:xfrm>
            <a:off x="685800" y="2130424"/>
            <a:ext cx="7772400" cy="1470025"/>
          </a:xfrm>
          <a:prstGeom prst="roundRect">
            <a:avLst>
              <a:gd name="adj" fmla="val 12411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4115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6, Class 2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3104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6, Class 2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93596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smtClean="0"/>
              <a:t>Drag picture to placeholder or click icon to add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6, Class 2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39400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6, Class 2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70395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6, Class 2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705570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 userDrawn="1"/>
        </p:nvSpPr>
        <p:spPr>
          <a:xfrm>
            <a:off x="457200" y="1600199"/>
            <a:ext cx="8229600" cy="4525963"/>
          </a:xfrm>
          <a:prstGeom prst="roundRect">
            <a:avLst>
              <a:gd name="adj" fmla="val 3816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dirty="0" smtClean="0"/>
              <a:t>Click to edit Master text styles</a:t>
            </a:r>
          </a:p>
          <a:p>
            <a:pPr lvl="1"/>
            <a:r>
              <a:rPr lang="en-AU" dirty="0" smtClean="0"/>
              <a:t>Second level</a:t>
            </a:r>
          </a:p>
          <a:p>
            <a:pPr lvl="2"/>
            <a:r>
              <a:rPr lang="en-AU" dirty="0" smtClean="0"/>
              <a:t>Third level</a:t>
            </a:r>
          </a:p>
          <a:p>
            <a:pPr lvl="3"/>
            <a:r>
              <a:rPr lang="en-AU" dirty="0" smtClean="0"/>
              <a:t>Fourth level</a:t>
            </a:r>
          </a:p>
          <a:p>
            <a:pPr lvl="4"/>
            <a:r>
              <a:rPr lang="en-AU" dirty="0" smtClean="0"/>
              <a:t>Fifth level</a:t>
            </a:r>
            <a:endParaRPr lang="en-AU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457201" y="6356349"/>
            <a:ext cx="2133600" cy="365125"/>
          </a:xfrm>
          <a:prstGeom prst="roundRect">
            <a:avLst>
              <a:gd name="adj" fmla="val 45882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ounded Rectangle 10"/>
          <p:cNvSpPr/>
          <p:nvPr userDrawn="1"/>
        </p:nvSpPr>
        <p:spPr>
          <a:xfrm>
            <a:off x="6553200" y="6356349"/>
            <a:ext cx="2133600" cy="365125"/>
          </a:xfrm>
          <a:prstGeom prst="roundRect">
            <a:avLst>
              <a:gd name="adj" fmla="val 45882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ounded Rectangle 11"/>
          <p:cNvSpPr/>
          <p:nvPr userDrawn="1"/>
        </p:nvSpPr>
        <p:spPr>
          <a:xfrm>
            <a:off x="3124200" y="6356350"/>
            <a:ext cx="2895600" cy="365125"/>
          </a:xfrm>
          <a:prstGeom prst="roundRect">
            <a:avLst>
              <a:gd name="adj" fmla="val 45882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ounded Rectangle 6"/>
          <p:cNvSpPr/>
          <p:nvPr userDrawn="1"/>
        </p:nvSpPr>
        <p:spPr>
          <a:xfrm>
            <a:off x="457200" y="274638"/>
            <a:ext cx="8229600" cy="1143000"/>
          </a:xfrm>
          <a:prstGeom prst="roundRect">
            <a:avLst>
              <a:gd name="adj" fmla="val 13274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Click to edit Master title style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6, Class 2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20582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 userDrawn="1"/>
        </p:nvSpPr>
        <p:spPr>
          <a:xfrm>
            <a:off x="722313" y="4406899"/>
            <a:ext cx="7772400" cy="1362075"/>
          </a:xfrm>
          <a:prstGeom prst="roundRect">
            <a:avLst>
              <a:gd name="adj" fmla="val 10144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ctr" anchorCtr="0"/>
          <a:lstStyle>
            <a:lvl1pPr algn="ctr">
              <a:defRPr sz="4000" b="1" cap="none"/>
            </a:lvl1pPr>
          </a:lstStyle>
          <a:p>
            <a:r>
              <a:rPr lang="en-AU" dirty="0" smtClean="0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527215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68313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AU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2F28A2F7-2110-4B78-B003-9A83900D9B46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173487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457200" y="1600199"/>
            <a:ext cx="8229600" cy="4525963"/>
          </a:xfrm>
          <a:prstGeom prst="roundRect">
            <a:avLst>
              <a:gd name="adj" fmla="val 3816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 dirty="0"/>
          </a:p>
        </p:txBody>
      </p:sp>
      <p:sp>
        <p:nvSpPr>
          <p:cNvPr id="11" name="Rounded Rectangle 10"/>
          <p:cNvSpPr/>
          <p:nvPr/>
        </p:nvSpPr>
        <p:spPr>
          <a:xfrm>
            <a:off x="8319612" y="6356349"/>
            <a:ext cx="367187" cy="365125"/>
          </a:xfrm>
          <a:prstGeom prst="round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ounded Rectangle 11"/>
          <p:cNvSpPr/>
          <p:nvPr/>
        </p:nvSpPr>
        <p:spPr>
          <a:xfrm>
            <a:off x="5259475" y="6356350"/>
            <a:ext cx="2895600" cy="365125"/>
          </a:xfrm>
          <a:prstGeom prst="roundRect">
            <a:avLst>
              <a:gd name="adj" fmla="val 45882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ounded Rectangle 6"/>
          <p:cNvSpPr/>
          <p:nvPr/>
        </p:nvSpPr>
        <p:spPr>
          <a:xfrm>
            <a:off x="457200" y="274638"/>
            <a:ext cx="8229600" cy="1143000"/>
          </a:xfrm>
          <a:prstGeom prst="roundRect">
            <a:avLst>
              <a:gd name="adj" fmla="val 13274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59475" y="6356350"/>
            <a:ext cx="2895600" cy="365125"/>
          </a:xfrm>
        </p:spPr>
        <p:txBody>
          <a:bodyPr/>
          <a:lstStyle/>
          <a:p>
            <a:r>
              <a:rPr lang="en-AU" dirty="0" smtClean="0"/>
              <a:t>SIT113 Week 6, Class 2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9613" y="6356350"/>
            <a:ext cx="367187" cy="365125"/>
          </a:xfrm>
        </p:spPr>
        <p:txBody>
          <a:bodyPr/>
          <a:lstStyle/>
          <a:p>
            <a:fld id="{DE0A4249-7CEA-DC43-BBD2-27EF023E5D3D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20582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NO 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457200" y="1600199"/>
            <a:ext cx="8229600" cy="4525963"/>
          </a:xfrm>
          <a:prstGeom prst="roundRect">
            <a:avLst>
              <a:gd name="adj" fmla="val 3816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 sz="1800"/>
            </a:lvl5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 dirty="0"/>
          </a:p>
        </p:txBody>
      </p:sp>
      <p:sp>
        <p:nvSpPr>
          <p:cNvPr id="11" name="Rounded Rectangle 10"/>
          <p:cNvSpPr/>
          <p:nvPr/>
        </p:nvSpPr>
        <p:spPr>
          <a:xfrm>
            <a:off x="8319612" y="6356349"/>
            <a:ext cx="367187" cy="365125"/>
          </a:xfrm>
          <a:prstGeom prst="round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ounded Rectangle 11"/>
          <p:cNvSpPr/>
          <p:nvPr/>
        </p:nvSpPr>
        <p:spPr>
          <a:xfrm>
            <a:off x="5259475" y="6356350"/>
            <a:ext cx="2895600" cy="365125"/>
          </a:xfrm>
          <a:prstGeom prst="roundRect">
            <a:avLst>
              <a:gd name="adj" fmla="val 45882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ounded Rectangle 6"/>
          <p:cNvSpPr/>
          <p:nvPr/>
        </p:nvSpPr>
        <p:spPr>
          <a:xfrm>
            <a:off x="457200" y="274638"/>
            <a:ext cx="8229600" cy="1143000"/>
          </a:xfrm>
          <a:prstGeom prst="roundRect">
            <a:avLst>
              <a:gd name="adj" fmla="val 13274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59475" y="6356350"/>
            <a:ext cx="2895600" cy="365125"/>
          </a:xfrm>
        </p:spPr>
        <p:txBody>
          <a:bodyPr/>
          <a:lstStyle/>
          <a:p>
            <a:r>
              <a:rPr lang="en-AU" dirty="0" smtClean="0"/>
              <a:t>SIT113 Week 6, Class 2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9613" y="6356350"/>
            <a:ext cx="367187" cy="365125"/>
          </a:xfrm>
        </p:spPr>
        <p:txBody>
          <a:bodyPr/>
          <a:lstStyle/>
          <a:p>
            <a:fld id="{DE0A4249-7CEA-DC43-BBD2-27EF023E5D3D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4373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722313" y="4406899"/>
            <a:ext cx="7772400" cy="1362075"/>
          </a:xfrm>
          <a:prstGeom prst="roundRect">
            <a:avLst>
              <a:gd name="adj" fmla="val 10144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ctr" anchorCtr="0"/>
          <a:lstStyle>
            <a:lvl1pPr algn="ctr">
              <a:defRPr sz="4000" b="1" cap="none"/>
            </a:lvl1pPr>
          </a:lstStyle>
          <a:p>
            <a:r>
              <a:rPr lang="en-AU" smtClean="0"/>
              <a:t>Click to edit Master title style</a:t>
            </a:r>
            <a:endParaRPr lang="en-AU" dirty="0"/>
          </a:p>
        </p:txBody>
      </p:sp>
      <p:sp>
        <p:nvSpPr>
          <p:cNvPr id="4" name="Rounded Rectangle 3"/>
          <p:cNvSpPr/>
          <p:nvPr userDrawn="1"/>
        </p:nvSpPr>
        <p:spPr>
          <a:xfrm>
            <a:off x="722313" y="4406899"/>
            <a:ext cx="7772400" cy="1362075"/>
          </a:xfrm>
          <a:prstGeom prst="roundRect">
            <a:avLst>
              <a:gd name="adj" fmla="val 10144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2721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Header Boo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722313" y="4406899"/>
            <a:ext cx="7772400" cy="1362075"/>
          </a:xfrm>
          <a:prstGeom prst="roundRect">
            <a:avLst>
              <a:gd name="adj" fmla="val 10144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ctr" anchorCtr="0"/>
          <a:lstStyle>
            <a:lvl1pPr algn="ctr">
              <a:defRPr sz="4000" b="1" cap="none"/>
            </a:lvl1pPr>
          </a:lstStyle>
          <a:p>
            <a:r>
              <a:rPr lang="en-AU" smtClean="0"/>
              <a:t>Click to edit Master title style</a:t>
            </a:r>
            <a:endParaRPr lang="en-AU" dirty="0"/>
          </a:p>
        </p:txBody>
      </p:sp>
      <p:pic>
        <p:nvPicPr>
          <p:cNvPr id="4" name="Picture 3" descr="Textbook-Cover-Fa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953" y="759207"/>
            <a:ext cx="5763437" cy="3647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6461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722313" y="4406899"/>
            <a:ext cx="7772400" cy="1362075"/>
          </a:xfrm>
          <a:prstGeom prst="roundRect">
            <a:avLst>
              <a:gd name="adj" fmla="val 10144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ctr" anchorCtr="0"/>
          <a:lstStyle>
            <a:lvl1pPr algn="ctr">
              <a:defRPr sz="4000" b="1" cap="none"/>
            </a:lvl1pPr>
          </a:lstStyle>
          <a:p>
            <a:r>
              <a:rPr lang="en-AU" smtClean="0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74417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457200" y="274638"/>
            <a:ext cx="8229600" cy="1143000"/>
          </a:xfrm>
          <a:prstGeom prst="roundRect">
            <a:avLst>
              <a:gd name="adj" fmla="val 13274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ounded Rectangle 16"/>
          <p:cNvSpPr/>
          <p:nvPr/>
        </p:nvSpPr>
        <p:spPr>
          <a:xfrm>
            <a:off x="457200" y="1600199"/>
            <a:ext cx="4038600" cy="4525963"/>
          </a:xfrm>
          <a:prstGeom prst="roundRect">
            <a:avLst>
              <a:gd name="adj" fmla="val 3913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Rounded Rectangle 17"/>
          <p:cNvSpPr/>
          <p:nvPr/>
        </p:nvSpPr>
        <p:spPr>
          <a:xfrm>
            <a:off x="4648200" y="1600200"/>
            <a:ext cx="4038600" cy="4525963"/>
          </a:xfrm>
          <a:prstGeom prst="roundRect">
            <a:avLst>
              <a:gd name="adj" fmla="val 3913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/>
          </a:p>
        </p:txBody>
      </p:sp>
      <p:sp>
        <p:nvSpPr>
          <p:cNvPr id="19" name="Rounded Rectangle 18"/>
          <p:cNvSpPr/>
          <p:nvPr/>
        </p:nvSpPr>
        <p:spPr>
          <a:xfrm>
            <a:off x="8319612" y="6356349"/>
            <a:ext cx="367187" cy="365125"/>
          </a:xfrm>
          <a:prstGeom prst="round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ounded Rectangle 19"/>
          <p:cNvSpPr/>
          <p:nvPr/>
        </p:nvSpPr>
        <p:spPr>
          <a:xfrm>
            <a:off x="5259475" y="6356350"/>
            <a:ext cx="2895600" cy="365125"/>
          </a:xfrm>
          <a:prstGeom prst="roundRect">
            <a:avLst>
              <a:gd name="adj" fmla="val 45882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59475" y="6356350"/>
            <a:ext cx="2895600" cy="365125"/>
          </a:xfrm>
        </p:spPr>
        <p:txBody>
          <a:bodyPr/>
          <a:lstStyle/>
          <a:p>
            <a:r>
              <a:rPr lang="en-AU" dirty="0" smtClean="0"/>
              <a:t>SIT113 Week 6, Class 2</a:t>
            </a:r>
            <a:endParaRPr lang="en-AU" dirty="0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9613" y="6356350"/>
            <a:ext cx="367187" cy="365125"/>
          </a:xfrm>
        </p:spPr>
        <p:txBody>
          <a:bodyPr/>
          <a:lstStyle/>
          <a:p>
            <a:fld id="{DE0A4249-7CEA-DC43-BBD2-27EF023E5D3D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3289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6, Class 2</a:t>
            </a:r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5683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6, Class 2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36957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smtClean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AU" dirty="0" smtClean="0"/>
              <a:t>SIT113 Week 6, Class 2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E0A4249-7CEA-DC43-BBD2-27EF023E5D3D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89528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7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51" r:id="rId16"/>
    <p:sldLayoutId id="2147483676" r:id="rId17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h20195.www2.hp.com/v2/GetDocument.aspx?docname=4AA5-1173ENW&amp;doctype=success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h30507.www3.hp.com/t5/Around-the-Storage-Block-Blog/The-opportunities-for-LTO-tape-in-the-era-of-Cloud-and-Big-Data/ba-p/181866#.VVbWypeqpBc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SIT113</a:t>
            </a:r>
            <a:br>
              <a:rPr lang="en-AU" dirty="0"/>
            </a:br>
            <a:r>
              <a:rPr lang="en-AU" dirty="0"/>
              <a:t>Cloud Computing and Virtualisation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Week 6, Class 2</a:t>
            </a:r>
          </a:p>
          <a:p>
            <a:r>
              <a:rPr lang="en-AU" dirty="0" smtClean="0"/>
              <a:t>Storage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4910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7202073"/>
              </p:ext>
            </p:extLst>
          </p:nvPr>
        </p:nvGraphicFramePr>
        <p:xfrm>
          <a:off x="626165" y="1701853"/>
          <a:ext cx="7891670" cy="4151752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789043"/>
                <a:gridCol w="6102627"/>
              </a:tblGrid>
              <a:tr h="36000">
                <a:tc>
                  <a:txBody>
                    <a:bodyPr/>
                    <a:lstStyle/>
                    <a:p>
                      <a:pPr marL="2540" algn="l" eaLnBrk="0" hangingPunct="0">
                        <a:lnSpc>
                          <a:spcPct val="107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AU" sz="1800" dirty="0">
                          <a:effectLst/>
                        </a:rPr>
                        <a:t>Characteristic</a:t>
                      </a:r>
                      <a:endParaRPr lang="en-A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8900" indent="0" algn="l" eaLnBrk="0" hangingPunct="0">
                        <a:lnSpc>
                          <a:spcPct val="107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AU" sz="1800" dirty="0">
                          <a:effectLst/>
                        </a:rPr>
                        <a:t>Description</a:t>
                      </a:r>
                      <a:endParaRPr lang="en-A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37815">
                <a:tc>
                  <a:txBody>
                    <a:bodyPr/>
                    <a:lstStyle/>
                    <a:p>
                      <a:pPr marL="38100" ea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AU" sz="1800" dirty="0">
                          <a:effectLst/>
                        </a:rPr>
                        <a:t>Manageability</a:t>
                      </a:r>
                      <a:endParaRPr lang="en-A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640" ea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AU" sz="1800" dirty="0">
                          <a:effectLst/>
                        </a:rPr>
                        <a:t>The</a:t>
                      </a:r>
                      <a:r>
                        <a:rPr lang="en-AU" sz="1800" spc="-15" dirty="0">
                          <a:effectLst/>
                        </a:rPr>
                        <a:t> </a:t>
                      </a:r>
                      <a:r>
                        <a:rPr lang="en-AU" sz="1800" dirty="0">
                          <a:effectLst/>
                        </a:rPr>
                        <a:t>ability</a:t>
                      </a:r>
                      <a:r>
                        <a:rPr lang="en-AU" sz="1800" spc="-20" dirty="0">
                          <a:effectLst/>
                        </a:rPr>
                        <a:t> </a:t>
                      </a:r>
                      <a:r>
                        <a:rPr lang="en-AU" sz="1800" dirty="0">
                          <a:effectLst/>
                        </a:rPr>
                        <a:t>to</a:t>
                      </a:r>
                      <a:r>
                        <a:rPr lang="en-AU" sz="1800" spc="-15" dirty="0">
                          <a:effectLst/>
                        </a:rPr>
                        <a:t> </a:t>
                      </a:r>
                      <a:r>
                        <a:rPr lang="en-AU" sz="1800" dirty="0">
                          <a:effectLst/>
                        </a:rPr>
                        <a:t>manage</a:t>
                      </a:r>
                      <a:r>
                        <a:rPr lang="en-AU" sz="1800" spc="-15" dirty="0">
                          <a:effectLst/>
                        </a:rPr>
                        <a:t> </a:t>
                      </a:r>
                      <a:r>
                        <a:rPr lang="en-AU" sz="1800" dirty="0">
                          <a:effectLst/>
                        </a:rPr>
                        <a:t>a</a:t>
                      </a:r>
                      <a:r>
                        <a:rPr lang="en-AU" sz="1800" spc="-15" dirty="0">
                          <a:effectLst/>
                        </a:rPr>
                        <a:t> </a:t>
                      </a:r>
                      <a:r>
                        <a:rPr lang="en-AU" sz="1800" dirty="0">
                          <a:effectLst/>
                        </a:rPr>
                        <a:t>system</a:t>
                      </a:r>
                      <a:r>
                        <a:rPr lang="en-AU" sz="1800" spc="-15" dirty="0">
                          <a:effectLst/>
                        </a:rPr>
                        <a:t> </a:t>
                      </a:r>
                      <a:r>
                        <a:rPr lang="en-AU" sz="1800" dirty="0">
                          <a:effectLst/>
                        </a:rPr>
                        <a:t>with</a:t>
                      </a:r>
                      <a:r>
                        <a:rPr lang="en-AU" sz="1800" spc="-15" dirty="0">
                          <a:effectLst/>
                        </a:rPr>
                        <a:t> </a:t>
                      </a:r>
                      <a:r>
                        <a:rPr lang="en-AU" sz="1800" dirty="0">
                          <a:effectLst/>
                        </a:rPr>
                        <a:t>minimal</a:t>
                      </a:r>
                      <a:r>
                        <a:rPr lang="en-AU" sz="1800" spc="-15" dirty="0">
                          <a:effectLst/>
                        </a:rPr>
                        <a:t> </a:t>
                      </a:r>
                      <a:r>
                        <a:rPr lang="en-AU" sz="1800" dirty="0">
                          <a:effectLst/>
                        </a:rPr>
                        <a:t>resources</a:t>
                      </a:r>
                      <a:endParaRPr lang="en-A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337930">
                <a:tc>
                  <a:txBody>
                    <a:bodyPr/>
                    <a:lstStyle/>
                    <a:p>
                      <a:pPr marL="38100" ea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AU" sz="1800" dirty="0">
                          <a:effectLst/>
                        </a:rPr>
                        <a:t>Access</a:t>
                      </a:r>
                      <a:r>
                        <a:rPr lang="en-AU" sz="1800" spc="-60" dirty="0">
                          <a:effectLst/>
                        </a:rPr>
                        <a:t> </a:t>
                      </a:r>
                      <a:r>
                        <a:rPr lang="en-AU" sz="1800" dirty="0">
                          <a:effectLst/>
                        </a:rPr>
                        <a:t>method</a:t>
                      </a:r>
                      <a:endParaRPr lang="en-A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640" ea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AU" sz="1800" dirty="0">
                          <a:effectLst/>
                        </a:rPr>
                        <a:t>Protocol</a:t>
                      </a:r>
                      <a:r>
                        <a:rPr lang="en-AU" sz="1800" spc="-20" dirty="0">
                          <a:effectLst/>
                        </a:rPr>
                        <a:t> </a:t>
                      </a:r>
                      <a:r>
                        <a:rPr lang="en-AU" sz="1800" dirty="0">
                          <a:effectLst/>
                        </a:rPr>
                        <a:t>through</a:t>
                      </a:r>
                      <a:r>
                        <a:rPr lang="en-AU" sz="1800" spc="-20" dirty="0">
                          <a:effectLst/>
                        </a:rPr>
                        <a:t> </a:t>
                      </a:r>
                      <a:r>
                        <a:rPr lang="en-AU" sz="1800" dirty="0">
                          <a:effectLst/>
                        </a:rPr>
                        <a:t>which</a:t>
                      </a:r>
                      <a:r>
                        <a:rPr lang="en-AU" sz="1800" spc="-20" dirty="0">
                          <a:effectLst/>
                        </a:rPr>
                        <a:t> </a:t>
                      </a:r>
                      <a:r>
                        <a:rPr lang="en-AU" sz="1800" dirty="0">
                          <a:effectLst/>
                        </a:rPr>
                        <a:t>cloud</a:t>
                      </a:r>
                      <a:r>
                        <a:rPr lang="en-AU" sz="1800" spc="-20" dirty="0">
                          <a:effectLst/>
                        </a:rPr>
                        <a:t> </a:t>
                      </a:r>
                      <a:r>
                        <a:rPr lang="en-AU" sz="1800" dirty="0">
                          <a:effectLst/>
                        </a:rPr>
                        <a:t>storage</a:t>
                      </a:r>
                      <a:r>
                        <a:rPr lang="en-AU" sz="1800" spc="-15" dirty="0">
                          <a:effectLst/>
                        </a:rPr>
                        <a:t> </a:t>
                      </a:r>
                      <a:r>
                        <a:rPr lang="en-AU" sz="1800" dirty="0">
                          <a:effectLst/>
                        </a:rPr>
                        <a:t>is</a:t>
                      </a:r>
                      <a:r>
                        <a:rPr lang="en-AU" sz="1800" spc="-20" dirty="0">
                          <a:effectLst/>
                        </a:rPr>
                        <a:t> </a:t>
                      </a:r>
                      <a:r>
                        <a:rPr lang="en-AU" sz="1800" dirty="0">
                          <a:effectLst/>
                        </a:rPr>
                        <a:t>exposed</a:t>
                      </a:r>
                      <a:endParaRPr lang="en-A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377687">
                <a:tc>
                  <a:txBody>
                    <a:bodyPr/>
                    <a:lstStyle/>
                    <a:p>
                      <a:pPr marL="38100" ea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AU" sz="1800" dirty="0">
                          <a:effectLst/>
                        </a:rPr>
                        <a:t>Performance</a:t>
                      </a:r>
                      <a:endParaRPr lang="en-A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640" ea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AU" sz="1800" dirty="0">
                          <a:effectLst/>
                        </a:rPr>
                        <a:t>Performance</a:t>
                      </a:r>
                      <a:r>
                        <a:rPr lang="en-AU" sz="1800" spc="-25" dirty="0">
                          <a:effectLst/>
                        </a:rPr>
                        <a:t> </a:t>
                      </a:r>
                      <a:r>
                        <a:rPr lang="en-AU" sz="1800" dirty="0">
                          <a:effectLst/>
                        </a:rPr>
                        <a:t>as</a:t>
                      </a:r>
                      <a:r>
                        <a:rPr lang="en-AU" sz="1800" spc="-25" dirty="0">
                          <a:effectLst/>
                        </a:rPr>
                        <a:t> </a:t>
                      </a:r>
                      <a:r>
                        <a:rPr lang="en-AU" sz="1800" dirty="0">
                          <a:effectLst/>
                        </a:rPr>
                        <a:t>measured</a:t>
                      </a:r>
                      <a:r>
                        <a:rPr lang="en-AU" sz="1800" spc="-20" dirty="0">
                          <a:effectLst/>
                        </a:rPr>
                        <a:t> </a:t>
                      </a:r>
                      <a:r>
                        <a:rPr lang="en-AU" sz="1800" dirty="0">
                          <a:effectLst/>
                        </a:rPr>
                        <a:t>by</a:t>
                      </a:r>
                      <a:r>
                        <a:rPr lang="en-AU" sz="1800" spc="-25" dirty="0">
                          <a:effectLst/>
                        </a:rPr>
                        <a:t> </a:t>
                      </a:r>
                      <a:r>
                        <a:rPr lang="en-AU" sz="1800" dirty="0">
                          <a:effectLst/>
                        </a:rPr>
                        <a:t>bandwidth</a:t>
                      </a:r>
                      <a:r>
                        <a:rPr lang="en-AU" sz="1800" spc="-20" dirty="0">
                          <a:effectLst/>
                        </a:rPr>
                        <a:t> </a:t>
                      </a:r>
                      <a:r>
                        <a:rPr lang="en-AU" sz="1800" dirty="0">
                          <a:effectLst/>
                        </a:rPr>
                        <a:t>and</a:t>
                      </a:r>
                      <a:r>
                        <a:rPr lang="en-AU" sz="1800" spc="-25" dirty="0">
                          <a:effectLst/>
                        </a:rPr>
                        <a:t> </a:t>
                      </a:r>
                      <a:r>
                        <a:rPr lang="en-AU" sz="1800" dirty="0">
                          <a:effectLst/>
                        </a:rPr>
                        <a:t>latency</a:t>
                      </a:r>
                      <a:endParaRPr lang="en-A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347870">
                <a:tc>
                  <a:txBody>
                    <a:bodyPr/>
                    <a:lstStyle/>
                    <a:p>
                      <a:pPr marL="38100" ea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AU" sz="1800" dirty="0">
                          <a:effectLst/>
                        </a:rPr>
                        <a:t>Multi-tenancy</a:t>
                      </a:r>
                      <a:endParaRPr lang="en-A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640" ea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AU" sz="1800" dirty="0">
                          <a:effectLst/>
                        </a:rPr>
                        <a:t>Support for multiple users (or tenants)</a:t>
                      </a:r>
                      <a:endParaRPr lang="en-A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616226">
                <a:tc>
                  <a:txBody>
                    <a:bodyPr/>
                    <a:lstStyle/>
                    <a:p>
                      <a:pPr marL="38100" ea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AU" sz="1800" dirty="0">
                          <a:effectLst/>
                        </a:rPr>
                        <a:t>Scalability</a:t>
                      </a:r>
                      <a:endParaRPr lang="en-A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640" ea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AU" sz="1800" dirty="0">
                          <a:effectLst/>
                        </a:rPr>
                        <a:t>Ability to scale to meet higher demands or load in a graceful manner</a:t>
                      </a:r>
                      <a:endParaRPr lang="en-A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337930">
                <a:tc>
                  <a:txBody>
                    <a:bodyPr/>
                    <a:lstStyle/>
                    <a:p>
                      <a:pPr marL="38100" ea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AU" sz="1800" dirty="0">
                          <a:effectLst/>
                        </a:rPr>
                        <a:t>Data availability </a:t>
                      </a:r>
                      <a:endParaRPr lang="en-A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640" ea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AU" sz="1800" dirty="0">
                          <a:effectLst/>
                        </a:rPr>
                        <a:t>Measure of a system's uptime</a:t>
                      </a:r>
                      <a:endParaRPr lang="en-A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616226">
                <a:tc>
                  <a:txBody>
                    <a:bodyPr/>
                    <a:lstStyle/>
                    <a:p>
                      <a:pPr marL="38100" ea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AU" sz="1800" dirty="0">
                          <a:effectLst/>
                        </a:rPr>
                        <a:t>Control</a:t>
                      </a:r>
                      <a:endParaRPr lang="en-A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640" ea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AU" sz="1800" dirty="0">
                          <a:effectLst/>
                        </a:rPr>
                        <a:t>Ability to control a system—in particular, to configure for cost, performance, or other characteristics</a:t>
                      </a:r>
                      <a:endParaRPr lang="en-A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337931">
                <a:tc>
                  <a:txBody>
                    <a:bodyPr/>
                    <a:lstStyle/>
                    <a:p>
                      <a:pPr marL="38100" ea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AU" sz="1800" dirty="0">
                          <a:effectLst/>
                        </a:rPr>
                        <a:t>Storage efficiency</a:t>
                      </a:r>
                      <a:endParaRPr lang="en-A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640" ea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AU" sz="1800" dirty="0">
                          <a:effectLst/>
                        </a:rPr>
                        <a:t>Measure of how efficiently the raw storage is used</a:t>
                      </a:r>
                      <a:endParaRPr lang="en-A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36000">
                <a:tc>
                  <a:txBody>
                    <a:bodyPr/>
                    <a:lstStyle/>
                    <a:p>
                      <a:pPr marL="38100" ea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AU" sz="1800" dirty="0">
                          <a:effectLst/>
                        </a:rPr>
                        <a:t>Cost</a:t>
                      </a:r>
                      <a:endParaRPr lang="en-A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640" ea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AU" sz="1800" dirty="0">
                          <a:effectLst/>
                        </a:rPr>
                        <a:t>Measure of the cost of the storage (commonly in dollars per gigabyte)</a:t>
                      </a:r>
                      <a:endParaRPr lang="en-A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Cloud Storage:</a:t>
            </a:r>
            <a:br>
              <a:rPr lang="en-US" dirty="0"/>
            </a:br>
            <a:r>
              <a:rPr lang="en-AU" dirty="0" smtClean="0"/>
              <a:t>Requirements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6, Class 2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pPr/>
              <a:t>10</a:t>
            </a:fld>
            <a:endParaRPr lang="en-AU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11" name="Rectangle 10"/>
          <p:cNvSpPr/>
          <p:nvPr/>
        </p:nvSpPr>
        <p:spPr>
          <a:xfrm>
            <a:off x="2165508" y="5859078"/>
            <a:ext cx="652129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AU" sz="9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</a:rPr>
              <a:t>M. Tim </a:t>
            </a:r>
            <a:r>
              <a:rPr lang="en-AU" sz="9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</a:rPr>
              <a:t>Jones, Anatomy</a:t>
            </a:r>
            <a:r>
              <a:rPr lang="en-AU" sz="900" spc="-1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</a:rPr>
              <a:t> </a:t>
            </a:r>
            <a:r>
              <a:rPr lang="en-AU" sz="9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</a:rPr>
              <a:t>of</a:t>
            </a:r>
            <a:r>
              <a:rPr lang="en-AU" sz="900" spc="-5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</a:rPr>
              <a:t> </a:t>
            </a:r>
            <a:r>
              <a:rPr lang="en-AU" sz="9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</a:rPr>
              <a:t>a</a:t>
            </a:r>
            <a:r>
              <a:rPr lang="en-AU" sz="900" spc="-5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</a:rPr>
              <a:t> </a:t>
            </a:r>
            <a:r>
              <a:rPr lang="en-AU" sz="9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</a:rPr>
              <a:t>cloud</a:t>
            </a:r>
            <a:r>
              <a:rPr lang="en-AU" sz="900" spc="-5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</a:rPr>
              <a:t> </a:t>
            </a:r>
            <a:r>
              <a:rPr lang="en-AU" sz="9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</a:rPr>
              <a:t>storage</a:t>
            </a:r>
            <a:r>
              <a:rPr lang="en-AU" sz="900" spc="-1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</a:rPr>
              <a:t> </a:t>
            </a:r>
            <a:r>
              <a:rPr lang="en-AU" sz="9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</a:rPr>
              <a:t>infrastructure, Nov 2010 </a:t>
            </a:r>
            <a:r>
              <a:rPr lang="en-AU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ibm.com/</a:t>
            </a:r>
            <a:r>
              <a:rPr lang="en-AU" sz="9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developerWorks</a:t>
            </a:r>
            <a:r>
              <a:rPr lang="en-AU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en-AU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70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As with all components of the Cloud, </a:t>
            </a:r>
            <a:br>
              <a:rPr lang="en-AU" dirty="0" smtClean="0"/>
            </a:br>
            <a:r>
              <a:rPr lang="en-AU" b="1" u="sng" dirty="0" smtClean="0"/>
              <a:t>storage is also virtualized</a:t>
            </a:r>
          </a:p>
          <a:p>
            <a:r>
              <a:rPr lang="en-AU" dirty="0" smtClean="0"/>
              <a:t>This </a:t>
            </a:r>
            <a:r>
              <a:rPr lang="en-AU" b="1" u="sng" dirty="0" smtClean="0"/>
              <a:t>helps enable features</a:t>
            </a:r>
            <a:r>
              <a:rPr lang="en-AU" dirty="0" smtClean="0"/>
              <a:t> such as:</a:t>
            </a:r>
          </a:p>
          <a:p>
            <a:pPr lvl="1"/>
            <a:r>
              <a:rPr lang="en-AU" sz="2800" dirty="0" smtClean="0"/>
              <a:t>Data </a:t>
            </a:r>
            <a:r>
              <a:rPr lang="en-AU" sz="2800" u="sng" dirty="0" smtClean="0"/>
              <a:t>organisation</a:t>
            </a:r>
            <a:r>
              <a:rPr lang="en-AU" sz="2800" dirty="0" smtClean="0"/>
              <a:t> and </a:t>
            </a:r>
            <a:r>
              <a:rPr lang="en-AU" sz="2800" u="sng" dirty="0" smtClean="0"/>
              <a:t>management</a:t>
            </a:r>
          </a:p>
          <a:p>
            <a:pPr lvl="1"/>
            <a:r>
              <a:rPr lang="en-AU" sz="2800" dirty="0" smtClean="0"/>
              <a:t>Support for </a:t>
            </a:r>
            <a:r>
              <a:rPr lang="en-AU" sz="2800" dirty="0" err="1" smtClean="0"/>
              <a:t>QoS</a:t>
            </a:r>
            <a:r>
              <a:rPr lang="en-AU" sz="2800" dirty="0" smtClean="0"/>
              <a:t> and SLAs – </a:t>
            </a:r>
            <a:r>
              <a:rPr lang="en-AU" sz="2800" u="sng" dirty="0" smtClean="0"/>
              <a:t>monitoring</a:t>
            </a:r>
          </a:p>
          <a:p>
            <a:pPr lvl="1"/>
            <a:r>
              <a:rPr lang="en-AU" sz="2800" dirty="0" smtClean="0"/>
              <a:t>Data </a:t>
            </a:r>
            <a:r>
              <a:rPr lang="en-AU" sz="2800" u="sng" dirty="0" smtClean="0"/>
              <a:t>migration</a:t>
            </a:r>
            <a:r>
              <a:rPr lang="en-AU" sz="2800" dirty="0" smtClean="0"/>
              <a:t> and </a:t>
            </a:r>
            <a:r>
              <a:rPr lang="en-AU" sz="2800" u="sng" dirty="0" smtClean="0"/>
              <a:t>load balancing</a:t>
            </a:r>
          </a:p>
          <a:p>
            <a:pPr lvl="1"/>
            <a:r>
              <a:rPr lang="en-AU" sz="2800" dirty="0" smtClean="0"/>
              <a:t>Data </a:t>
            </a:r>
            <a:r>
              <a:rPr lang="en-AU" sz="2800" u="sng" dirty="0" smtClean="0"/>
              <a:t>deduplication</a:t>
            </a:r>
            <a:r>
              <a:rPr lang="en-AU" sz="2800" dirty="0" smtClean="0"/>
              <a:t> (improves storage efficiency)</a:t>
            </a:r>
          </a:p>
          <a:p>
            <a:pPr lvl="1"/>
            <a:r>
              <a:rPr lang="en-AU" sz="2800" dirty="0" smtClean="0"/>
              <a:t>Storage </a:t>
            </a:r>
            <a:r>
              <a:rPr lang="en-AU" sz="2800" u="sng" dirty="0" smtClean="0"/>
              <a:t>security</a:t>
            </a:r>
            <a:endParaRPr lang="en-AU" sz="2800" u="sn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Cloud Storage:</a:t>
            </a:r>
            <a:br>
              <a:rPr lang="en-US" dirty="0"/>
            </a:br>
            <a:r>
              <a:rPr lang="en-AU" dirty="0" smtClean="0"/>
              <a:t>Requirements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6, Class 2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pPr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66644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AU" sz="3200" dirty="0" smtClean="0"/>
              <a:t>Recall features </a:t>
            </a:r>
            <a:r>
              <a:rPr lang="en-AU" sz="3200" dirty="0"/>
              <a:t>of VMware vSphere </a:t>
            </a:r>
            <a:r>
              <a:rPr lang="en-AU" sz="3200" dirty="0" smtClean="0"/>
              <a:t>6.0: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sz="2800" u="sng" dirty="0" smtClean="0"/>
              <a:t>Abstracts storage devices into a ‘</a:t>
            </a:r>
            <a:r>
              <a:rPr lang="en-AU" sz="2800" b="1" u="sng" dirty="0" smtClean="0"/>
              <a:t>datastore</a:t>
            </a:r>
            <a:r>
              <a:rPr lang="en-AU" sz="2800" u="sng" dirty="0" smtClean="0"/>
              <a:t>’</a:t>
            </a:r>
            <a:r>
              <a:rPr lang="en-AU" sz="2800" dirty="0" smtClean="0"/>
              <a:t> which can then be allocated for </a:t>
            </a:r>
            <a:br>
              <a:rPr lang="en-AU" sz="2800" dirty="0" smtClean="0"/>
            </a:br>
            <a:r>
              <a:rPr lang="en-AU" sz="2800" dirty="0" smtClean="0"/>
              <a:t>direct VM storage, template storage, and </a:t>
            </a:r>
            <a:br>
              <a:rPr lang="en-AU" sz="2800" dirty="0" smtClean="0"/>
            </a:br>
            <a:r>
              <a:rPr lang="en-AU" sz="2800" dirty="0" smtClean="0"/>
              <a:t>optical media image (ISOs)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sz="2800" b="1" u="sng" dirty="0" err="1" smtClean="0"/>
              <a:t>Datastores</a:t>
            </a:r>
            <a:r>
              <a:rPr lang="en-AU" sz="2800" u="sng" dirty="0" smtClean="0"/>
              <a:t> can be implemented on</a:t>
            </a:r>
            <a:r>
              <a:rPr lang="en-AU" sz="2800" dirty="0" smtClean="0"/>
              <a:t>:</a:t>
            </a:r>
            <a:br>
              <a:rPr lang="en-AU" sz="2800" dirty="0" smtClean="0"/>
            </a:br>
            <a:r>
              <a:rPr lang="en-AU" sz="2800" dirty="0" smtClean="0"/>
              <a:t>block-based storage (hard disks / SSDs), </a:t>
            </a:r>
            <a:br>
              <a:rPr lang="en-AU" sz="2800" dirty="0" smtClean="0"/>
            </a:br>
            <a:r>
              <a:rPr lang="en-AU" sz="2800" dirty="0" smtClean="0"/>
              <a:t>direct-attached storage (DAS), Fibre Channel, Fibre Channel over Ethernet (</a:t>
            </a:r>
            <a:r>
              <a:rPr lang="en-AU" sz="2800" dirty="0" err="1" smtClean="0"/>
              <a:t>FCoE</a:t>
            </a:r>
            <a:r>
              <a:rPr lang="en-AU" sz="2800" dirty="0" smtClean="0"/>
              <a:t>), and iSCSI, and remotely accessed using either VMFS or NFS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Cloud Storage:</a:t>
            </a:r>
            <a:br>
              <a:rPr lang="en-US" dirty="0"/>
            </a:br>
            <a:r>
              <a:rPr lang="en-AU" dirty="0" smtClean="0"/>
              <a:t>Virtualisation Management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smtClean="0"/>
              <a:t>Week 7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pPr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493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71550" lvl="1" indent="-514350">
              <a:buFont typeface="+mj-lt"/>
              <a:buAutoNum type="arabicPeriod" startAt="3"/>
            </a:pPr>
            <a:r>
              <a:rPr lang="en-AU" sz="2800" b="1" dirty="0" err="1" smtClean="0"/>
              <a:t>Datastores</a:t>
            </a:r>
            <a:r>
              <a:rPr lang="en-AU" sz="2800" dirty="0" smtClean="0"/>
              <a:t> can </a:t>
            </a:r>
            <a:r>
              <a:rPr lang="en-AU" sz="2800" dirty="0"/>
              <a:t>be </a:t>
            </a:r>
            <a:r>
              <a:rPr lang="en-AU" sz="2800" u="sng" dirty="0"/>
              <a:t>presented </a:t>
            </a:r>
            <a:r>
              <a:rPr lang="en-AU" sz="2800" u="sng" dirty="0" smtClean="0"/>
              <a:t>as </a:t>
            </a:r>
            <a:r>
              <a:rPr lang="en-AU" sz="2800" u="sng" dirty="0"/>
              <a:t>virtual hardware</a:t>
            </a:r>
            <a:r>
              <a:rPr lang="en-AU" sz="2800" dirty="0"/>
              <a:t> to OSs using SCSI and IDE (SATA) controllers</a:t>
            </a:r>
          </a:p>
          <a:p>
            <a:pPr marL="971550" lvl="1" indent="-514350">
              <a:buFont typeface="+mj-lt"/>
              <a:buAutoNum type="arabicPeriod" startAt="3"/>
            </a:pPr>
            <a:r>
              <a:rPr lang="en-AU" sz="2800" u="sng" dirty="0" smtClean="0"/>
              <a:t>Automatic selection of storage</a:t>
            </a:r>
            <a:r>
              <a:rPr lang="en-AU" sz="2800" dirty="0" smtClean="0"/>
              <a:t> for </a:t>
            </a:r>
            <a:r>
              <a:rPr lang="en-AU" sz="2800" u="sng" dirty="0" smtClean="0"/>
              <a:t>load balancing</a:t>
            </a:r>
            <a:r>
              <a:rPr lang="en-AU" sz="2800" dirty="0" smtClean="0"/>
              <a:t> based on latency or capacity</a:t>
            </a:r>
          </a:p>
          <a:p>
            <a:pPr marL="971550" lvl="1" indent="-514350">
              <a:buFont typeface="+mj-lt"/>
              <a:buAutoNum type="arabicPeriod" startAt="3"/>
            </a:pPr>
            <a:r>
              <a:rPr lang="en-AU" sz="2800" u="sng" dirty="0" smtClean="0"/>
              <a:t>Storage selection</a:t>
            </a:r>
            <a:r>
              <a:rPr lang="en-AU" sz="2800" dirty="0" smtClean="0"/>
              <a:t> simplified by grouping storage according to </a:t>
            </a:r>
            <a:r>
              <a:rPr lang="en-AU" sz="2800" u="sng" dirty="0" smtClean="0"/>
              <a:t>user-defined policy</a:t>
            </a:r>
          </a:p>
          <a:p>
            <a:pPr marL="971550" lvl="1" indent="-514350">
              <a:buFont typeface="+mj-lt"/>
              <a:buAutoNum type="arabicPeriod" startAt="3"/>
            </a:pPr>
            <a:r>
              <a:rPr lang="en-AU" sz="2800" dirty="0" smtClean="0"/>
              <a:t>Supports </a:t>
            </a:r>
            <a:r>
              <a:rPr lang="en-AU" sz="2800" u="sng" dirty="0" smtClean="0"/>
              <a:t>storage migration</a:t>
            </a:r>
            <a:r>
              <a:rPr lang="en-AU" sz="2800" dirty="0" smtClean="0"/>
              <a:t> to eliminate I/O bottlenecks and free up storage capacity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Cloud Storage:</a:t>
            </a:r>
            <a:br>
              <a:rPr lang="en-US" dirty="0"/>
            </a:br>
            <a:r>
              <a:rPr lang="en-AU" dirty="0" smtClean="0"/>
              <a:t>Virtualisation Management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smtClean="0"/>
              <a:t>Week 7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pPr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184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71550" lvl="1" indent="-514350">
              <a:buFont typeface="+mj-lt"/>
              <a:buAutoNum type="arabicPeriod" startAt="7"/>
            </a:pPr>
            <a:r>
              <a:rPr lang="en-AU" sz="2800" u="sng" dirty="0" smtClean="0"/>
              <a:t>Prioritises access</a:t>
            </a:r>
            <a:r>
              <a:rPr lang="en-AU" sz="2800" dirty="0" smtClean="0"/>
              <a:t> to I/O resources </a:t>
            </a:r>
            <a:br>
              <a:rPr lang="en-AU" sz="2800" dirty="0" smtClean="0"/>
            </a:br>
            <a:r>
              <a:rPr lang="en-AU" sz="2800" dirty="0" smtClean="0"/>
              <a:t>based on business needs (policy)</a:t>
            </a:r>
          </a:p>
          <a:p>
            <a:pPr marL="971550" lvl="1" indent="-514350">
              <a:buFont typeface="+mj-lt"/>
              <a:buAutoNum type="arabicPeriod" startAt="7"/>
            </a:pPr>
            <a:r>
              <a:rPr lang="en-AU" sz="2800" dirty="0" smtClean="0"/>
              <a:t>Supports </a:t>
            </a:r>
            <a:r>
              <a:rPr lang="en-AU" sz="2800" u="sng" dirty="0" smtClean="0"/>
              <a:t>thin provisioning</a:t>
            </a:r>
            <a:r>
              <a:rPr lang="en-AU" sz="2800" dirty="0" smtClean="0"/>
              <a:t> to ensure VMs only use storage they need, not what is allocated (virtual disk size, etc.)</a:t>
            </a:r>
          </a:p>
          <a:p>
            <a:pPr marL="971550" lvl="1" indent="-514350">
              <a:buFont typeface="+mj-lt"/>
              <a:buAutoNum type="arabicPeriod" startAt="7"/>
            </a:pPr>
            <a:r>
              <a:rPr lang="en-AU" sz="2800" dirty="0" smtClean="0"/>
              <a:t>Use of </a:t>
            </a:r>
            <a:r>
              <a:rPr lang="en-AU" sz="2800" u="sng" dirty="0" smtClean="0"/>
              <a:t>flash-based caching</a:t>
            </a:r>
            <a:r>
              <a:rPr lang="en-AU" sz="2800" dirty="0" smtClean="0"/>
              <a:t>, (</a:t>
            </a:r>
            <a:r>
              <a:rPr lang="en-AU" sz="2800" dirty="0" err="1" smtClean="0"/>
              <a:t>PCIe</a:t>
            </a:r>
            <a:r>
              <a:rPr lang="en-AU" sz="2800" dirty="0" smtClean="0"/>
              <a:t> cards or SSDs), for improved performance that can be managed per virtual disk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Cloud Storage:</a:t>
            </a:r>
            <a:br>
              <a:rPr lang="en-US" dirty="0"/>
            </a:br>
            <a:r>
              <a:rPr lang="en-AU" dirty="0" smtClean="0"/>
              <a:t>Virtualisation Management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smtClean="0"/>
              <a:t>Week 7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pPr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249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b="1" u="sng" dirty="0" smtClean="0"/>
              <a:t>Increased role of SSD</a:t>
            </a:r>
            <a:r>
              <a:rPr lang="en-AU" dirty="0" smtClean="0"/>
              <a:t> (Solid State Drive) in storage composition</a:t>
            </a:r>
          </a:p>
          <a:p>
            <a:pPr marL="0" indent="0">
              <a:buNone/>
            </a:pPr>
            <a:endParaRPr lang="en-AU" dirty="0" smtClean="0"/>
          </a:p>
          <a:p>
            <a:r>
              <a:rPr lang="en-AU" b="1" u="sng" dirty="0" smtClean="0"/>
              <a:t>Resurgence of old technologies</a:t>
            </a:r>
          </a:p>
          <a:p>
            <a:pPr lvl="1"/>
            <a:r>
              <a:rPr lang="en-AU" sz="2800" dirty="0" smtClean="0"/>
              <a:t>Use of (</a:t>
            </a:r>
            <a:r>
              <a:rPr lang="en-AU" sz="2800" dirty="0" err="1" smtClean="0"/>
              <a:t>LTO</a:t>
            </a:r>
            <a:r>
              <a:rPr lang="en-AU" sz="2800" dirty="0" smtClean="0"/>
              <a:t>) </a:t>
            </a:r>
            <a:r>
              <a:rPr lang="en-AU" sz="2800" u="sng" dirty="0" smtClean="0"/>
              <a:t>Tape for off-line back up</a:t>
            </a:r>
          </a:p>
          <a:p>
            <a:pPr lvl="2"/>
            <a:r>
              <a:rPr lang="en-AU" sz="2800" dirty="0" smtClean="0"/>
              <a:t>Google’s </a:t>
            </a:r>
            <a:r>
              <a:rPr lang="en-AU" sz="2800" i="1" dirty="0" err="1" smtClean="0"/>
              <a:t>Nearline</a:t>
            </a:r>
            <a:endParaRPr lang="en-AU" sz="2800" i="1" dirty="0" smtClean="0"/>
          </a:p>
          <a:p>
            <a:pPr lvl="2"/>
            <a:r>
              <a:rPr lang="en-AU" sz="2800" dirty="0" smtClean="0"/>
              <a:t>Amazon’s </a:t>
            </a:r>
            <a:r>
              <a:rPr lang="en-AU" sz="2800" i="1" dirty="0" smtClean="0"/>
              <a:t>Glacier</a:t>
            </a:r>
          </a:p>
          <a:p>
            <a:pPr marL="914400" lvl="2" indent="0">
              <a:buNone/>
            </a:pPr>
            <a:r>
              <a:rPr lang="en-AU" sz="2800" i="1" dirty="0" smtClean="0"/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Future Developments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6, Class 2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pPr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0544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>
                <a:hlinkClick r:id="rId3"/>
              </a:rPr>
              <a:t>DreamWorks Animation</a:t>
            </a:r>
            <a:r>
              <a:rPr lang="en-US" dirty="0" smtClean="0"/>
              <a:t> recently </a:t>
            </a:r>
            <a:r>
              <a:rPr lang="en-US" dirty="0"/>
              <a:t>implemented an active </a:t>
            </a:r>
            <a:r>
              <a:rPr lang="en-US" b="1" u="sng" dirty="0"/>
              <a:t>archive</a:t>
            </a:r>
            <a:r>
              <a:rPr lang="en-US" dirty="0"/>
              <a:t> solution to safeguard a 2-petabyte portfolio of video animation assets, supporting a long-term asset preservation strategy. The studio’s comprehensive, tiered converged active archive </a:t>
            </a:r>
            <a:r>
              <a:rPr lang="en-US" dirty="0" smtClean="0"/>
              <a:t>architecture (spanning </a:t>
            </a:r>
            <a:r>
              <a:rPr lang="en-US" b="1" u="sng" dirty="0"/>
              <a:t>software, disk and </a:t>
            </a:r>
            <a:r>
              <a:rPr lang="en-US" b="1" u="sng" dirty="0" smtClean="0"/>
              <a:t>tape</a:t>
            </a:r>
            <a:r>
              <a:rPr lang="en-US" dirty="0" smtClean="0"/>
              <a:t>) </a:t>
            </a:r>
            <a:r>
              <a:rPr lang="en-US" u="sng" dirty="0" smtClean="0"/>
              <a:t>saves</a:t>
            </a:r>
            <a:r>
              <a:rPr lang="en-US" u="sng" dirty="0"/>
              <a:t> the company time and money while reducing risk</a:t>
            </a:r>
            <a:r>
              <a:rPr lang="en-US" dirty="0"/>
              <a:t>. DreamWorks estimates that the implementation of </a:t>
            </a:r>
            <a:r>
              <a:rPr lang="en-US" u="sng" dirty="0"/>
              <a:t>tape saves between 15 and 20 kilowatts per hour for each petabyte of spinning </a:t>
            </a:r>
            <a:r>
              <a:rPr lang="en-US" u="sng" dirty="0" smtClean="0"/>
              <a:t>disk</a:t>
            </a:r>
            <a:r>
              <a:rPr lang="en-US" dirty="0" smtClean="0"/>
              <a:t>.</a:t>
            </a:r>
            <a:endParaRPr lang="en-US" sz="2600" dirty="0" smtClean="0"/>
          </a:p>
          <a:p>
            <a:pPr marL="400050" lvl="1" indent="0">
              <a:buNone/>
            </a:pPr>
            <a:r>
              <a:rPr lang="en-US" sz="1200" dirty="0" smtClean="0">
                <a:hlinkClick r:id="rId4"/>
              </a:rPr>
              <a:t>http</a:t>
            </a:r>
            <a:r>
              <a:rPr lang="en-US" sz="1200" dirty="0">
                <a:hlinkClick r:id="rId4"/>
              </a:rPr>
              <a:t>://h30507.www3.hp.com/t5/Around-the-Storage-Block-Blog/The-opportunities-for-LTO-tape-in-the-era-of-Cloud-and-Big-Data/ba-p/181866#.</a:t>
            </a:r>
            <a:r>
              <a:rPr lang="en-US" sz="1200" dirty="0" smtClean="0">
                <a:hlinkClick r:id="rId4"/>
              </a:rPr>
              <a:t>VVbWypeqpBc</a:t>
            </a:r>
            <a:endParaRPr lang="en-AU" sz="1200" i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Future Developments:</a:t>
            </a:r>
            <a:br>
              <a:rPr lang="en-AU" dirty="0" smtClean="0"/>
            </a:br>
            <a:r>
              <a:rPr lang="en-AU" dirty="0" smtClean="0"/>
              <a:t>Example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6, Class 2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pPr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1084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Cloud Storage</a:t>
            </a:r>
          </a:p>
          <a:p>
            <a:pPr lvl="1"/>
            <a:r>
              <a:rPr lang="fr-FR" dirty="0"/>
              <a:t>Components</a:t>
            </a:r>
          </a:p>
          <a:p>
            <a:pPr lvl="1"/>
            <a:r>
              <a:rPr lang="fr-FR" dirty="0" err="1"/>
              <a:t>Devices</a:t>
            </a:r>
            <a:endParaRPr lang="fr-FR" dirty="0"/>
          </a:p>
          <a:p>
            <a:pPr lvl="1"/>
            <a:r>
              <a:rPr lang="fr-FR" dirty="0" err="1"/>
              <a:t>Requirements</a:t>
            </a:r>
            <a:endParaRPr lang="fr-FR" dirty="0"/>
          </a:p>
          <a:p>
            <a:pPr lvl="1"/>
            <a:r>
              <a:rPr lang="fr-FR" dirty="0"/>
              <a:t>Virtualisation Management</a:t>
            </a:r>
            <a:endParaRPr lang="en-AU" dirty="0"/>
          </a:p>
          <a:p>
            <a:r>
              <a:rPr lang="en-AU" dirty="0"/>
              <a:t>Future Developments</a:t>
            </a:r>
          </a:p>
          <a:p>
            <a:pPr lvl="1"/>
            <a:r>
              <a:rPr lang="en-AU" dirty="0"/>
              <a:t>Increased role of SSD (Solid State Drive)</a:t>
            </a:r>
          </a:p>
          <a:p>
            <a:pPr lvl="1"/>
            <a:r>
              <a:rPr lang="en-AU" dirty="0"/>
              <a:t>Resurgence of old technologies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Summary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6, Class 2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4291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Cloud Storage</a:t>
            </a:r>
          </a:p>
          <a:p>
            <a:pPr lvl="1"/>
            <a:r>
              <a:rPr lang="fr-FR" dirty="0"/>
              <a:t>Components</a:t>
            </a:r>
          </a:p>
          <a:p>
            <a:pPr lvl="1"/>
            <a:r>
              <a:rPr lang="fr-FR" dirty="0" err="1"/>
              <a:t>Devices</a:t>
            </a:r>
            <a:endParaRPr lang="fr-FR" dirty="0"/>
          </a:p>
          <a:p>
            <a:pPr lvl="1"/>
            <a:r>
              <a:rPr lang="fr-FR" dirty="0" err="1"/>
              <a:t>Requirements</a:t>
            </a:r>
            <a:endParaRPr lang="fr-FR" dirty="0"/>
          </a:p>
          <a:p>
            <a:pPr lvl="1"/>
            <a:r>
              <a:rPr lang="fr-FR" dirty="0"/>
              <a:t>Virtualisation </a:t>
            </a:r>
            <a:r>
              <a:rPr lang="fr-FR" dirty="0" smtClean="0"/>
              <a:t>Management</a:t>
            </a:r>
            <a:endParaRPr lang="en-AU" dirty="0" smtClean="0"/>
          </a:p>
          <a:p>
            <a:r>
              <a:rPr lang="en-AU" dirty="0" smtClean="0"/>
              <a:t>Future Developments</a:t>
            </a:r>
          </a:p>
          <a:p>
            <a:pPr lvl="1"/>
            <a:r>
              <a:rPr lang="en-AU" dirty="0"/>
              <a:t>Increased role of SSD (Solid State Drive</a:t>
            </a:r>
            <a:r>
              <a:rPr lang="en-AU" dirty="0" smtClean="0"/>
              <a:t>)</a:t>
            </a:r>
            <a:endParaRPr lang="en-AU" dirty="0"/>
          </a:p>
          <a:p>
            <a:pPr lvl="1"/>
            <a:r>
              <a:rPr lang="en-AU" dirty="0"/>
              <a:t>Resurgence of old </a:t>
            </a:r>
            <a:r>
              <a:rPr lang="en-AU" dirty="0" smtClean="0"/>
              <a:t>technologies</a:t>
            </a:r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Outline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6, Class 2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42256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Components</a:t>
            </a:r>
          </a:p>
          <a:p>
            <a:r>
              <a:rPr lang="en-AU" dirty="0" smtClean="0"/>
              <a:t>Devices</a:t>
            </a:r>
            <a:endParaRPr lang="en-AU" dirty="0"/>
          </a:p>
          <a:p>
            <a:r>
              <a:rPr lang="en-AU" dirty="0" smtClean="0"/>
              <a:t>Requirements</a:t>
            </a:r>
          </a:p>
          <a:p>
            <a:r>
              <a:rPr lang="en-AU" dirty="0"/>
              <a:t>Virtualisation </a:t>
            </a:r>
            <a:r>
              <a:rPr lang="en-AU" dirty="0" smtClean="0"/>
              <a:t>Management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Cloud Storage</a:t>
            </a:r>
            <a:endParaRPr lang="en-AU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6, Class 2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pPr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6476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Cloud </a:t>
            </a:r>
            <a:r>
              <a:rPr lang="en-US" dirty="0" smtClean="0"/>
              <a:t>Storage:</a:t>
            </a:r>
            <a:br>
              <a:rPr lang="en-US" dirty="0" smtClean="0"/>
            </a:br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6, Class 2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pPr/>
              <a:t>4</a:t>
            </a:fld>
            <a:endParaRPr lang="en-AU"/>
          </a:p>
        </p:txBody>
      </p:sp>
      <p:sp>
        <p:nvSpPr>
          <p:cNvPr id="70" name="Cloud 69"/>
          <p:cNvSpPr/>
          <p:nvPr/>
        </p:nvSpPr>
        <p:spPr>
          <a:xfrm>
            <a:off x="686608" y="2827090"/>
            <a:ext cx="5216029" cy="3012587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roup 67"/>
          <p:cNvGrpSpPr/>
          <p:nvPr/>
        </p:nvGrpSpPr>
        <p:grpSpPr>
          <a:xfrm>
            <a:off x="1781004" y="1877856"/>
            <a:ext cx="3073314" cy="3137642"/>
            <a:chOff x="754063" y="-2805517"/>
            <a:chExt cx="7094537" cy="8609417"/>
          </a:xfrm>
        </p:grpSpPr>
        <p:sp>
          <p:nvSpPr>
            <p:cNvPr id="7" name="Rectangle 24"/>
            <p:cNvSpPr>
              <a:spLocks noChangeArrowheads="1"/>
            </p:cNvSpPr>
            <p:nvPr/>
          </p:nvSpPr>
          <p:spPr bwMode="auto">
            <a:xfrm>
              <a:off x="6264275" y="4759325"/>
              <a:ext cx="1584325" cy="1044575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 sz="1600"/>
            </a:p>
          </p:txBody>
        </p:sp>
        <p:grpSp>
          <p:nvGrpSpPr>
            <p:cNvPr id="8" name="Group 19"/>
            <p:cNvGrpSpPr>
              <a:grpSpLocks/>
            </p:cNvGrpSpPr>
            <p:nvPr/>
          </p:nvGrpSpPr>
          <p:grpSpPr bwMode="auto">
            <a:xfrm>
              <a:off x="754063" y="4832350"/>
              <a:ext cx="792162" cy="862012"/>
              <a:chOff x="657" y="3022"/>
              <a:chExt cx="499" cy="543"/>
            </a:xfrm>
          </p:grpSpPr>
          <p:sp>
            <p:nvSpPr>
              <p:cNvPr id="9" name="AutoShape 5"/>
              <p:cNvSpPr>
                <a:spLocks noChangeArrowheads="1"/>
              </p:cNvSpPr>
              <p:nvPr/>
            </p:nvSpPr>
            <p:spPr bwMode="auto">
              <a:xfrm>
                <a:off x="657" y="3022"/>
                <a:ext cx="273" cy="317"/>
              </a:xfrm>
              <a:prstGeom prst="can">
                <a:avLst>
                  <a:gd name="adj" fmla="val 29029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 sz="1600"/>
              </a:p>
            </p:txBody>
          </p:sp>
          <p:sp>
            <p:nvSpPr>
              <p:cNvPr id="10" name="AutoShape 6"/>
              <p:cNvSpPr>
                <a:spLocks noChangeArrowheads="1"/>
              </p:cNvSpPr>
              <p:nvPr/>
            </p:nvSpPr>
            <p:spPr bwMode="auto">
              <a:xfrm>
                <a:off x="770" y="3135"/>
                <a:ext cx="273" cy="317"/>
              </a:xfrm>
              <a:prstGeom prst="can">
                <a:avLst>
                  <a:gd name="adj" fmla="val 29029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 sz="1600"/>
              </a:p>
            </p:txBody>
          </p:sp>
          <p:sp>
            <p:nvSpPr>
              <p:cNvPr id="11" name="AutoShape 7"/>
              <p:cNvSpPr>
                <a:spLocks noChangeArrowheads="1"/>
              </p:cNvSpPr>
              <p:nvPr/>
            </p:nvSpPr>
            <p:spPr bwMode="auto">
              <a:xfrm>
                <a:off x="883" y="3248"/>
                <a:ext cx="273" cy="317"/>
              </a:xfrm>
              <a:prstGeom prst="can">
                <a:avLst>
                  <a:gd name="adj" fmla="val 29029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 sz="1600"/>
              </a:p>
            </p:txBody>
          </p:sp>
        </p:grpSp>
        <p:grpSp>
          <p:nvGrpSpPr>
            <p:cNvPr id="12" name="Group 18"/>
            <p:cNvGrpSpPr>
              <a:grpSpLocks/>
            </p:cNvGrpSpPr>
            <p:nvPr/>
          </p:nvGrpSpPr>
          <p:grpSpPr bwMode="auto">
            <a:xfrm>
              <a:off x="2159000" y="4759325"/>
              <a:ext cx="1582738" cy="1044575"/>
              <a:chOff x="1565" y="2772"/>
              <a:chExt cx="997" cy="658"/>
            </a:xfrm>
          </p:grpSpPr>
          <p:sp>
            <p:nvSpPr>
              <p:cNvPr id="13" name="Rectangle 14"/>
              <p:cNvSpPr>
                <a:spLocks noChangeArrowheads="1"/>
              </p:cNvSpPr>
              <p:nvPr/>
            </p:nvSpPr>
            <p:spPr bwMode="auto">
              <a:xfrm>
                <a:off x="1565" y="2772"/>
                <a:ext cx="997" cy="658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 sz="1600"/>
              </a:p>
            </p:txBody>
          </p:sp>
          <p:sp>
            <p:nvSpPr>
              <p:cNvPr id="14" name="AutoShape 8"/>
              <p:cNvSpPr>
                <a:spLocks noChangeArrowheads="1"/>
              </p:cNvSpPr>
              <p:nvPr/>
            </p:nvSpPr>
            <p:spPr bwMode="auto">
              <a:xfrm>
                <a:off x="1996" y="2841"/>
                <a:ext cx="273" cy="317"/>
              </a:xfrm>
              <a:prstGeom prst="can">
                <a:avLst>
                  <a:gd name="adj" fmla="val 29029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 sz="1600"/>
              </a:p>
            </p:txBody>
          </p:sp>
          <p:sp>
            <p:nvSpPr>
              <p:cNvPr id="15" name="AutoShape 9"/>
              <p:cNvSpPr>
                <a:spLocks noChangeArrowheads="1"/>
              </p:cNvSpPr>
              <p:nvPr/>
            </p:nvSpPr>
            <p:spPr bwMode="auto">
              <a:xfrm>
                <a:off x="2109" y="2954"/>
                <a:ext cx="273" cy="317"/>
              </a:xfrm>
              <a:prstGeom prst="can">
                <a:avLst>
                  <a:gd name="adj" fmla="val 29029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 sz="1600"/>
              </a:p>
            </p:txBody>
          </p:sp>
          <p:sp>
            <p:nvSpPr>
              <p:cNvPr id="16" name="AutoShape 10"/>
              <p:cNvSpPr>
                <a:spLocks noChangeArrowheads="1"/>
              </p:cNvSpPr>
              <p:nvPr/>
            </p:nvSpPr>
            <p:spPr bwMode="auto">
              <a:xfrm>
                <a:off x="2222" y="3067"/>
                <a:ext cx="273" cy="317"/>
              </a:xfrm>
              <a:prstGeom prst="can">
                <a:avLst>
                  <a:gd name="adj" fmla="val 29029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 sz="1600"/>
              </a:p>
            </p:txBody>
          </p:sp>
          <p:sp>
            <p:nvSpPr>
              <p:cNvPr id="17" name="AutoShape 11"/>
              <p:cNvSpPr>
                <a:spLocks noChangeArrowheads="1"/>
              </p:cNvSpPr>
              <p:nvPr/>
            </p:nvSpPr>
            <p:spPr bwMode="auto">
              <a:xfrm>
                <a:off x="1656" y="2841"/>
                <a:ext cx="273" cy="317"/>
              </a:xfrm>
              <a:prstGeom prst="can">
                <a:avLst>
                  <a:gd name="adj" fmla="val 29029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 sz="1600"/>
              </a:p>
            </p:txBody>
          </p:sp>
          <p:sp>
            <p:nvSpPr>
              <p:cNvPr id="18" name="AutoShape 12"/>
              <p:cNvSpPr>
                <a:spLocks noChangeArrowheads="1"/>
              </p:cNvSpPr>
              <p:nvPr/>
            </p:nvSpPr>
            <p:spPr bwMode="auto">
              <a:xfrm>
                <a:off x="1769" y="2954"/>
                <a:ext cx="273" cy="317"/>
              </a:xfrm>
              <a:prstGeom prst="can">
                <a:avLst>
                  <a:gd name="adj" fmla="val 29029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 sz="1600"/>
              </a:p>
            </p:txBody>
          </p:sp>
          <p:sp>
            <p:nvSpPr>
              <p:cNvPr id="19" name="AutoShape 13"/>
              <p:cNvSpPr>
                <a:spLocks noChangeArrowheads="1"/>
              </p:cNvSpPr>
              <p:nvPr/>
            </p:nvSpPr>
            <p:spPr bwMode="auto">
              <a:xfrm>
                <a:off x="1882" y="3067"/>
                <a:ext cx="273" cy="317"/>
              </a:xfrm>
              <a:prstGeom prst="can">
                <a:avLst>
                  <a:gd name="adj" fmla="val 29029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 sz="1600"/>
              </a:p>
            </p:txBody>
          </p:sp>
          <p:sp>
            <p:nvSpPr>
              <p:cNvPr id="20" name="Line 15"/>
              <p:cNvSpPr>
                <a:spLocks noChangeShapeType="1"/>
              </p:cNvSpPr>
              <p:nvPr/>
            </p:nvSpPr>
            <p:spPr bwMode="auto">
              <a:xfrm>
                <a:off x="1769" y="2863"/>
                <a:ext cx="249" cy="25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 sz="1600"/>
              </a:p>
            </p:txBody>
          </p:sp>
          <p:sp>
            <p:nvSpPr>
              <p:cNvPr id="21" name="Line 16"/>
              <p:cNvSpPr>
                <a:spLocks noChangeShapeType="1"/>
              </p:cNvSpPr>
              <p:nvPr/>
            </p:nvSpPr>
            <p:spPr bwMode="auto">
              <a:xfrm>
                <a:off x="2109" y="2863"/>
                <a:ext cx="249" cy="25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 sz="1600"/>
              </a:p>
            </p:txBody>
          </p:sp>
          <p:sp>
            <p:nvSpPr>
              <p:cNvPr id="22" name="Line 17"/>
              <p:cNvSpPr>
                <a:spLocks noChangeShapeType="1"/>
              </p:cNvSpPr>
              <p:nvPr/>
            </p:nvSpPr>
            <p:spPr bwMode="auto">
              <a:xfrm flipV="1">
                <a:off x="1905" y="2976"/>
                <a:ext cx="340" cy="2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 sz="1600"/>
              </a:p>
            </p:txBody>
          </p:sp>
        </p:grpSp>
        <p:grpSp>
          <p:nvGrpSpPr>
            <p:cNvPr id="23" name="Group 25"/>
            <p:cNvGrpSpPr>
              <a:grpSpLocks/>
            </p:cNvGrpSpPr>
            <p:nvPr/>
          </p:nvGrpSpPr>
          <p:grpSpPr bwMode="auto">
            <a:xfrm>
              <a:off x="6481763" y="4975225"/>
              <a:ext cx="538162" cy="250825"/>
              <a:chOff x="3969" y="3249"/>
              <a:chExt cx="339" cy="158"/>
            </a:xfrm>
          </p:grpSpPr>
          <p:sp>
            <p:nvSpPr>
              <p:cNvPr id="24" name="Oval 21"/>
              <p:cNvSpPr>
                <a:spLocks noChangeArrowheads="1"/>
              </p:cNvSpPr>
              <p:nvPr/>
            </p:nvSpPr>
            <p:spPr bwMode="auto">
              <a:xfrm>
                <a:off x="3969" y="3249"/>
                <a:ext cx="158" cy="158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 sz="1600"/>
              </a:p>
            </p:txBody>
          </p:sp>
          <p:sp>
            <p:nvSpPr>
              <p:cNvPr id="25" name="Oval 22"/>
              <p:cNvSpPr>
                <a:spLocks noChangeArrowheads="1"/>
              </p:cNvSpPr>
              <p:nvPr/>
            </p:nvSpPr>
            <p:spPr bwMode="auto">
              <a:xfrm>
                <a:off x="4150" y="3249"/>
                <a:ext cx="158" cy="158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 sz="1600"/>
              </a:p>
            </p:txBody>
          </p:sp>
          <p:sp>
            <p:nvSpPr>
              <p:cNvPr id="26" name="Line 23"/>
              <p:cNvSpPr>
                <a:spLocks noChangeShapeType="1"/>
              </p:cNvSpPr>
              <p:nvPr/>
            </p:nvSpPr>
            <p:spPr bwMode="auto">
              <a:xfrm>
                <a:off x="4037" y="3249"/>
                <a:ext cx="20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 sz="1600"/>
              </a:p>
            </p:txBody>
          </p:sp>
        </p:grpSp>
        <p:grpSp>
          <p:nvGrpSpPr>
            <p:cNvPr id="27" name="Group 26"/>
            <p:cNvGrpSpPr>
              <a:grpSpLocks/>
            </p:cNvGrpSpPr>
            <p:nvPr/>
          </p:nvGrpSpPr>
          <p:grpSpPr bwMode="auto">
            <a:xfrm>
              <a:off x="6516688" y="5335587"/>
              <a:ext cx="538162" cy="250825"/>
              <a:chOff x="3969" y="3249"/>
              <a:chExt cx="339" cy="158"/>
            </a:xfrm>
          </p:grpSpPr>
          <p:sp>
            <p:nvSpPr>
              <p:cNvPr id="28" name="Oval 27"/>
              <p:cNvSpPr>
                <a:spLocks noChangeArrowheads="1"/>
              </p:cNvSpPr>
              <p:nvPr/>
            </p:nvSpPr>
            <p:spPr bwMode="auto">
              <a:xfrm>
                <a:off x="3969" y="3249"/>
                <a:ext cx="158" cy="158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 sz="1600"/>
              </a:p>
            </p:txBody>
          </p:sp>
          <p:sp>
            <p:nvSpPr>
              <p:cNvPr id="29" name="Oval 28"/>
              <p:cNvSpPr>
                <a:spLocks noChangeArrowheads="1"/>
              </p:cNvSpPr>
              <p:nvPr/>
            </p:nvSpPr>
            <p:spPr bwMode="auto">
              <a:xfrm>
                <a:off x="4150" y="3249"/>
                <a:ext cx="158" cy="158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 sz="1600"/>
              </a:p>
            </p:txBody>
          </p:sp>
          <p:sp>
            <p:nvSpPr>
              <p:cNvPr id="30" name="Line 29"/>
              <p:cNvSpPr>
                <a:spLocks noChangeShapeType="1"/>
              </p:cNvSpPr>
              <p:nvPr/>
            </p:nvSpPr>
            <p:spPr bwMode="auto">
              <a:xfrm>
                <a:off x="4037" y="3249"/>
                <a:ext cx="20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 sz="1600"/>
              </a:p>
            </p:txBody>
          </p:sp>
        </p:grpSp>
        <p:grpSp>
          <p:nvGrpSpPr>
            <p:cNvPr id="31" name="Group 30"/>
            <p:cNvGrpSpPr>
              <a:grpSpLocks/>
            </p:cNvGrpSpPr>
            <p:nvPr/>
          </p:nvGrpSpPr>
          <p:grpSpPr bwMode="auto">
            <a:xfrm>
              <a:off x="7200900" y="5372100"/>
              <a:ext cx="538163" cy="250825"/>
              <a:chOff x="3969" y="3249"/>
              <a:chExt cx="339" cy="158"/>
            </a:xfrm>
          </p:grpSpPr>
          <p:sp>
            <p:nvSpPr>
              <p:cNvPr id="32" name="Oval 31"/>
              <p:cNvSpPr>
                <a:spLocks noChangeArrowheads="1"/>
              </p:cNvSpPr>
              <p:nvPr/>
            </p:nvSpPr>
            <p:spPr bwMode="auto">
              <a:xfrm>
                <a:off x="3969" y="3249"/>
                <a:ext cx="158" cy="158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 sz="1600"/>
              </a:p>
            </p:txBody>
          </p:sp>
          <p:sp>
            <p:nvSpPr>
              <p:cNvPr id="33" name="Oval 32"/>
              <p:cNvSpPr>
                <a:spLocks noChangeArrowheads="1"/>
              </p:cNvSpPr>
              <p:nvPr/>
            </p:nvSpPr>
            <p:spPr bwMode="auto">
              <a:xfrm>
                <a:off x="4150" y="3249"/>
                <a:ext cx="158" cy="158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 sz="1600"/>
              </a:p>
            </p:txBody>
          </p:sp>
          <p:sp>
            <p:nvSpPr>
              <p:cNvPr id="34" name="Line 33"/>
              <p:cNvSpPr>
                <a:spLocks noChangeShapeType="1"/>
              </p:cNvSpPr>
              <p:nvPr/>
            </p:nvSpPr>
            <p:spPr bwMode="auto">
              <a:xfrm>
                <a:off x="4037" y="3249"/>
                <a:ext cx="20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 sz="1600"/>
              </a:p>
            </p:txBody>
          </p:sp>
        </p:grpSp>
        <p:grpSp>
          <p:nvGrpSpPr>
            <p:cNvPr id="35" name="Group 34"/>
            <p:cNvGrpSpPr>
              <a:grpSpLocks/>
            </p:cNvGrpSpPr>
            <p:nvPr/>
          </p:nvGrpSpPr>
          <p:grpSpPr bwMode="auto">
            <a:xfrm>
              <a:off x="7164388" y="4975225"/>
              <a:ext cx="538162" cy="250825"/>
              <a:chOff x="3969" y="3249"/>
              <a:chExt cx="339" cy="158"/>
            </a:xfrm>
          </p:grpSpPr>
          <p:sp>
            <p:nvSpPr>
              <p:cNvPr id="36" name="Oval 35"/>
              <p:cNvSpPr>
                <a:spLocks noChangeArrowheads="1"/>
              </p:cNvSpPr>
              <p:nvPr/>
            </p:nvSpPr>
            <p:spPr bwMode="auto">
              <a:xfrm>
                <a:off x="3969" y="3249"/>
                <a:ext cx="158" cy="158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 sz="1600"/>
              </a:p>
            </p:txBody>
          </p:sp>
          <p:sp>
            <p:nvSpPr>
              <p:cNvPr id="37" name="Oval 36"/>
              <p:cNvSpPr>
                <a:spLocks noChangeArrowheads="1"/>
              </p:cNvSpPr>
              <p:nvPr/>
            </p:nvSpPr>
            <p:spPr bwMode="auto">
              <a:xfrm>
                <a:off x="4150" y="3249"/>
                <a:ext cx="158" cy="158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 sz="1600"/>
              </a:p>
            </p:txBody>
          </p:sp>
          <p:sp>
            <p:nvSpPr>
              <p:cNvPr id="38" name="Line 37"/>
              <p:cNvSpPr>
                <a:spLocks noChangeShapeType="1"/>
              </p:cNvSpPr>
              <p:nvPr/>
            </p:nvSpPr>
            <p:spPr bwMode="auto">
              <a:xfrm>
                <a:off x="4037" y="3249"/>
                <a:ext cx="20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 sz="1600"/>
              </a:p>
            </p:txBody>
          </p:sp>
        </p:grpSp>
        <p:sp>
          <p:nvSpPr>
            <p:cNvPr id="42" name="AutoShape 41"/>
            <p:cNvSpPr>
              <a:spLocks noChangeArrowheads="1"/>
            </p:cNvSpPr>
            <p:nvPr/>
          </p:nvSpPr>
          <p:spPr bwMode="auto">
            <a:xfrm>
              <a:off x="3059113" y="3427412"/>
              <a:ext cx="2628900" cy="504825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AU" altLang="en-US" sz="900" dirty="0" smtClean="0"/>
                <a:t>Network</a:t>
              </a:r>
              <a:endParaRPr lang="en-AU" altLang="en-US" sz="900" dirty="0"/>
            </a:p>
          </p:txBody>
        </p:sp>
        <p:sp>
          <p:nvSpPr>
            <p:cNvPr id="43" name="AutoShape 42"/>
            <p:cNvSpPr>
              <a:spLocks noChangeArrowheads="1"/>
            </p:cNvSpPr>
            <p:nvPr/>
          </p:nvSpPr>
          <p:spPr bwMode="auto">
            <a:xfrm>
              <a:off x="2016125" y="1698625"/>
              <a:ext cx="1116013" cy="757237"/>
            </a:xfrm>
            <a:prstGeom prst="cube">
              <a:avLst>
                <a:gd name="adj" fmla="val 16144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AU" altLang="en-US" sz="1400" dirty="0" smtClean="0"/>
                <a:t>Server</a:t>
              </a:r>
              <a:endParaRPr lang="en-AU" altLang="en-US" sz="1400" dirty="0"/>
            </a:p>
          </p:txBody>
        </p:sp>
        <p:sp>
          <p:nvSpPr>
            <p:cNvPr id="44" name="AutoShape 43"/>
            <p:cNvSpPr>
              <a:spLocks noChangeArrowheads="1"/>
            </p:cNvSpPr>
            <p:nvPr/>
          </p:nvSpPr>
          <p:spPr bwMode="auto">
            <a:xfrm>
              <a:off x="3924300" y="1698625"/>
              <a:ext cx="1116013" cy="757237"/>
            </a:xfrm>
            <a:prstGeom prst="cube">
              <a:avLst>
                <a:gd name="adj" fmla="val 16144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AU" altLang="en-US" sz="1400" dirty="0" smtClean="0"/>
                <a:t>Server</a:t>
              </a:r>
              <a:endParaRPr lang="en-AU" altLang="en-US" sz="1400" dirty="0"/>
            </a:p>
          </p:txBody>
        </p:sp>
        <p:sp>
          <p:nvSpPr>
            <p:cNvPr id="45" name="AutoShape 44"/>
            <p:cNvSpPr>
              <a:spLocks noChangeArrowheads="1"/>
            </p:cNvSpPr>
            <p:nvPr/>
          </p:nvSpPr>
          <p:spPr bwMode="auto">
            <a:xfrm>
              <a:off x="6119813" y="1663700"/>
              <a:ext cx="1116012" cy="757237"/>
            </a:xfrm>
            <a:prstGeom prst="cube">
              <a:avLst>
                <a:gd name="adj" fmla="val 16144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AU" altLang="en-US" sz="1400" dirty="0" smtClean="0"/>
                <a:t>Server</a:t>
              </a:r>
              <a:endParaRPr lang="en-AU" altLang="en-US" sz="1400" dirty="0"/>
            </a:p>
          </p:txBody>
        </p:sp>
        <p:sp>
          <p:nvSpPr>
            <p:cNvPr id="46" name="Line 45"/>
            <p:cNvSpPr>
              <a:spLocks noChangeShapeType="1"/>
            </p:cNvSpPr>
            <p:nvPr/>
          </p:nvSpPr>
          <p:spPr bwMode="auto">
            <a:xfrm>
              <a:off x="2411413" y="2455862"/>
              <a:ext cx="1512887" cy="100806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 sz="1600"/>
            </a:p>
          </p:txBody>
        </p:sp>
        <p:sp>
          <p:nvSpPr>
            <p:cNvPr id="47" name="Line 46"/>
            <p:cNvSpPr>
              <a:spLocks noChangeShapeType="1"/>
            </p:cNvSpPr>
            <p:nvPr/>
          </p:nvSpPr>
          <p:spPr bwMode="auto">
            <a:xfrm>
              <a:off x="4392613" y="2455862"/>
              <a:ext cx="0" cy="100806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 sz="1600"/>
            </a:p>
          </p:txBody>
        </p:sp>
        <p:sp>
          <p:nvSpPr>
            <p:cNvPr id="48" name="Line 47"/>
            <p:cNvSpPr>
              <a:spLocks noChangeShapeType="1"/>
            </p:cNvSpPr>
            <p:nvPr/>
          </p:nvSpPr>
          <p:spPr bwMode="auto">
            <a:xfrm flipH="1">
              <a:off x="5111750" y="2419350"/>
              <a:ext cx="1476375" cy="104457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 sz="1600"/>
            </a:p>
          </p:txBody>
        </p:sp>
        <p:sp>
          <p:nvSpPr>
            <p:cNvPr id="49" name="Line 48"/>
            <p:cNvSpPr>
              <a:spLocks noChangeShapeType="1"/>
            </p:cNvSpPr>
            <p:nvPr/>
          </p:nvSpPr>
          <p:spPr bwMode="auto">
            <a:xfrm flipH="1">
              <a:off x="1222375" y="3932237"/>
              <a:ext cx="2125663" cy="111601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 sz="1600"/>
            </a:p>
          </p:txBody>
        </p:sp>
        <p:sp>
          <p:nvSpPr>
            <p:cNvPr id="50" name="Line 49"/>
            <p:cNvSpPr>
              <a:spLocks noChangeShapeType="1"/>
            </p:cNvSpPr>
            <p:nvPr/>
          </p:nvSpPr>
          <p:spPr bwMode="auto">
            <a:xfrm flipH="1">
              <a:off x="3238500" y="3932237"/>
              <a:ext cx="828675" cy="8270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 sz="1600"/>
            </a:p>
          </p:txBody>
        </p:sp>
        <p:sp>
          <p:nvSpPr>
            <p:cNvPr id="51" name="Line 50"/>
            <p:cNvSpPr>
              <a:spLocks noChangeShapeType="1"/>
            </p:cNvSpPr>
            <p:nvPr/>
          </p:nvSpPr>
          <p:spPr bwMode="auto">
            <a:xfrm>
              <a:off x="5437188" y="3932237"/>
              <a:ext cx="1584325" cy="8270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 sz="1600"/>
            </a:p>
          </p:txBody>
        </p:sp>
        <p:grpSp>
          <p:nvGrpSpPr>
            <p:cNvPr id="52" name="Group 51"/>
            <p:cNvGrpSpPr>
              <a:grpSpLocks/>
            </p:cNvGrpSpPr>
            <p:nvPr/>
          </p:nvGrpSpPr>
          <p:grpSpPr bwMode="auto">
            <a:xfrm>
              <a:off x="4248150" y="4759325"/>
              <a:ext cx="1582738" cy="1044575"/>
              <a:chOff x="1565" y="2772"/>
              <a:chExt cx="997" cy="658"/>
            </a:xfrm>
          </p:grpSpPr>
          <p:sp>
            <p:nvSpPr>
              <p:cNvPr id="53" name="Rectangle 52"/>
              <p:cNvSpPr>
                <a:spLocks noChangeArrowheads="1"/>
              </p:cNvSpPr>
              <p:nvPr/>
            </p:nvSpPr>
            <p:spPr bwMode="auto">
              <a:xfrm>
                <a:off x="1565" y="2772"/>
                <a:ext cx="997" cy="658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 sz="1600"/>
              </a:p>
            </p:txBody>
          </p:sp>
          <p:sp>
            <p:nvSpPr>
              <p:cNvPr id="54" name="AutoShape 53"/>
              <p:cNvSpPr>
                <a:spLocks noChangeArrowheads="1"/>
              </p:cNvSpPr>
              <p:nvPr/>
            </p:nvSpPr>
            <p:spPr bwMode="auto">
              <a:xfrm>
                <a:off x="1996" y="2841"/>
                <a:ext cx="273" cy="317"/>
              </a:xfrm>
              <a:prstGeom prst="can">
                <a:avLst>
                  <a:gd name="adj" fmla="val 29029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 sz="1600"/>
              </a:p>
            </p:txBody>
          </p:sp>
          <p:sp>
            <p:nvSpPr>
              <p:cNvPr id="55" name="AutoShape 54"/>
              <p:cNvSpPr>
                <a:spLocks noChangeArrowheads="1"/>
              </p:cNvSpPr>
              <p:nvPr/>
            </p:nvSpPr>
            <p:spPr bwMode="auto">
              <a:xfrm>
                <a:off x="2109" y="2954"/>
                <a:ext cx="273" cy="317"/>
              </a:xfrm>
              <a:prstGeom prst="can">
                <a:avLst>
                  <a:gd name="adj" fmla="val 29029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 sz="1600"/>
              </a:p>
            </p:txBody>
          </p:sp>
          <p:sp>
            <p:nvSpPr>
              <p:cNvPr id="56" name="AutoShape 55"/>
              <p:cNvSpPr>
                <a:spLocks noChangeArrowheads="1"/>
              </p:cNvSpPr>
              <p:nvPr/>
            </p:nvSpPr>
            <p:spPr bwMode="auto">
              <a:xfrm>
                <a:off x="2222" y="3067"/>
                <a:ext cx="273" cy="317"/>
              </a:xfrm>
              <a:prstGeom prst="can">
                <a:avLst>
                  <a:gd name="adj" fmla="val 29029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 sz="1600"/>
              </a:p>
            </p:txBody>
          </p:sp>
          <p:sp>
            <p:nvSpPr>
              <p:cNvPr id="57" name="AutoShape 56"/>
              <p:cNvSpPr>
                <a:spLocks noChangeArrowheads="1"/>
              </p:cNvSpPr>
              <p:nvPr/>
            </p:nvSpPr>
            <p:spPr bwMode="auto">
              <a:xfrm>
                <a:off x="1656" y="2841"/>
                <a:ext cx="273" cy="317"/>
              </a:xfrm>
              <a:prstGeom prst="can">
                <a:avLst>
                  <a:gd name="adj" fmla="val 29029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 sz="1600"/>
              </a:p>
            </p:txBody>
          </p:sp>
          <p:sp>
            <p:nvSpPr>
              <p:cNvPr id="58" name="AutoShape 57"/>
              <p:cNvSpPr>
                <a:spLocks noChangeArrowheads="1"/>
              </p:cNvSpPr>
              <p:nvPr/>
            </p:nvSpPr>
            <p:spPr bwMode="auto">
              <a:xfrm>
                <a:off x="1769" y="2954"/>
                <a:ext cx="273" cy="317"/>
              </a:xfrm>
              <a:prstGeom prst="can">
                <a:avLst>
                  <a:gd name="adj" fmla="val 29029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 sz="1600"/>
              </a:p>
            </p:txBody>
          </p:sp>
          <p:sp>
            <p:nvSpPr>
              <p:cNvPr id="59" name="AutoShape 58"/>
              <p:cNvSpPr>
                <a:spLocks noChangeArrowheads="1"/>
              </p:cNvSpPr>
              <p:nvPr/>
            </p:nvSpPr>
            <p:spPr bwMode="auto">
              <a:xfrm>
                <a:off x="1882" y="3067"/>
                <a:ext cx="273" cy="317"/>
              </a:xfrm>
              <a:prstGeom prst="can">
                <a:avLst>
                  <a:gd name="adj" fmla="val 29029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 sz="1600"/>
              </a:p>
            </p:txBody>
          </p:sp>
          <p:sp>
            <p:nvSpPr>
              <p:cNvPr id="60" name="Line 59"/>
              <p:cNvSpPr>
                <a:spLocks noChangeShapeType="1"/>
              </p:cNvSpPr>
              <p:nvPr/>
            </p:nvSpPr>
            <p:spPr bwMode="auto">
              <a:xfrm>
                <a:off x="1769" y="2863"/>
                <a:ext cx="249" cy="25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 sz="1600"/>
              </a:p>
            </p:txBody>
          </p:sp>
          <p:sp>
            <p:nvSpPr>
              <p:cNvPr id="61" name="Line 60"/>
              <p:cNvSpPr>
                <a:spLocks noChangeShapeType="1"/>
              </p:cNvSpPr>
              <p:nvPr/>
            </p:nvSpPr>
            <p:spPr bwMode="auto">
              <a:xfrm>
                <a:off x="2109" y="2863"/>
                <a:ext cx="249" cy="25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 sz="1600"/>
              </a:p>
            </p:txBody>
          </p:sp>
          <p:sp>
            <p:nvSpPr>
              <p:cNvPr id="62" name="Line 61"/>
              <p:cNvSpPr>
                <a:spLocks noChangeShapeType="1"/>
              </p:cNvSpPr>
              <p:nvPr/>
            </p:nvSpPr>
            <p:spPr bwMode="auto">
              <a:xfrm flipV="1">
                <a:off x="1905" y="2976"/>
                <a:ext cx="340" cy="2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 sz="1600"/>
              </a:p>
            </p:txBody>
          </p:sp>
        </p:grpSp>
        <p:sp>
          <p:nvSpPr>
            <p:cNvPr id="64" name="Line 63"/>
            <p:cNvSpPr>
              <a:spLocks noChangeShapeType="1"/>
            </p:cNvSpPr>
            <p:nvPr/>
          </p:nvSpPr>
          <p:spPr bwMode="auto">
            <a:xfrm>
              <a:off x="4716463" y="3932237"/>
              <a:ext cx="611187" cy="8270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 sz="1600"/>
            </a:p>
          </p:txBody>
        </p:sp>
        <p:sp>
          <p:nvSpPr>
            <p:cNvPr id="71" name="AutoShape 44"/>
            <p:cNvSpPr>
              <a:spLocks noChangeArrowheads="1"/>
            </p:cNvSpPr>
            <p:nvPr/>
          </p:nvSpPr>
          <p:spPr bwMode="auto">
            <a:xfrm>
              <a:off x="6463508" y="-2805517"/>
              <a:ext cx="1116012" cy="757238"/>
            </a:xfrm>
            <a:prstGeom prst="cube">
              <a:avLst>
                <a:gd name="adj" fmla="val 16144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AU" altLang="en-US" sz="1400" dirty="0" smtClean="0"/>
                <a:t>Client</a:t>
              </a:r>
              <a:endParaRPr lang="en-AU" altLang="en-US" sz="1400" dirty="0"/>
            </a:p>
          </p:txBody>
        </p:sp>
        <p:sp>
          <p:nvSpPr>
            <p:cNvPr id="128" name="Line 47"/>
            <p:cNvSpPr>
              <a:spLocks noChangeShapeType="1"/>
            </p:cNvSpPr>
            <p:nvPr/>
          </p:nvSpPr>
          <p:spPr bwMode="auto">
            <a:xfrm flipH="1">
              <a:off x="5111750" y="-2048279"/>
              <a:ext cx="1782761" cy="238018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 sz="1600"/>
            </a:p>
          </p:txBody>
        </p:sp>
        <p:sp>
          <p:nvSpPr>
            <p:cNvPr id="129" name="AutoShape 44"/>
            <p:cNvSpPr>
              <a:spLocks noChangeArrowheads="1"/>
            </p:cNvSpPr>
            <p:nvPr/>
          </p:nvSpPr>
          <p:spPr bwMode="auto">
            <a:xfrm>
              <a:off x="2159000" y="-2805517"/>
              <a:ext cx="1116012" cy="757238"/>
            </a:xfrm>
            <a:prstGeom prst="cube">
              <a:avLst>
                <a:gd name="adj" fmla="val 16144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AU" altLang="en-US" sz="1400" dirty="0" smtClean="0"/>
                <a:t>Client</a:t>
              </a:r>
              <a:endParaRPr lang="en-AU" altLang="en-US" sz="1400" dirty="0"/>
            </a:p>
          </p:txBody>
        </p:sp>
        <p:sp>
          <p:nvSpPr>
            <p:cNvPr id="130" name="Line 47"/>
            <p:cNvSpPr>
              <a:spLocks noChangeShapeType="1"/>
            </p:cNvSpPr>
            <p:nvPr/>
          </p:nvSpPr>
          <p:spPr bwMode="auto">
            <a:xfrm>
              <a:off x="2830373" y="-2048279"/>
              <a:ext cx="911362" cy="238018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 sz="1600"/>
            </a:p>
          </p:txBody>
        </p:sp>
      </p:grpSp>
      <p:sp>
        <p:nvSpPr>
          <p:cNvPr id="131" name="Rounded Rectangle 130"/>
          <p:cNvSpPr/>
          <p:nvPr/>
        </p:nvSpPr>
        <p:spPr>
          <a:xfrm>
            <a:off x="1449610" y="3972366"/>
            <a:ext cx="3774105" cy="1258836"/>
          </a:xfrm>
          <a:prstGeom prst="roundRect">
            <a:avLst/>
          </a:prstGeom>
          <a:noFill/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 Box 64"/>
          <p:cNvSpPr txBox="1">
            <a:spLocks noChangeArrowheads="1"/>
          </p:cNvSpPr>
          <p:nvPr/>
        </p:nvSpPr>
        <p:spPr bwMode="auto">
          <a:xfrm>
            <a:off x="6245797" y="4510354"/>
            <a:ext cx="230071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AU" altLang="en-US" sz="2400" dirty="0" smtClean="0"/>
              <a:t>Storage interconnected to servers</a:t>
            </a:r>
            <a:endParaRPr lang="en-AU" altLang="en-US" sz="2400" dirty="0"/>
          </a:p>
        </p:txBody>
      </p:sp>
      <p:cxnSp>
        <p:nvCxnSpPr>
          <p:cNvPr id="194" name="Straight Arrow Connector 193"/>
          <p:cNvCxnSpPr>
            <a:stCxn id="132" idx="1"/>
          </p:cNvCxnSpPr>
          <p:nvPr/>
        </p:nvCxnSpPr>
        <p:spPr>
          <a:xfrm flipH="1" flipV="1">
            <a:off x="5223715" y="4674732"/>
            <a:ext cx="1022082" cy="4357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5238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 animBg="1"/>
      <p:bldP spid="13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Recall that cloud storage devices:</a:t>
            </a:r>
          </a:p>
          <a:p>
            <a:pPr lvl="1"/>
            <a:r>
              <a:rPr lang="en-AU" sz="2800" b="1" u="sng" dirty="0" smtClean="0"/>
              <a:t>can be virtualized</a:t>
            </a:r>
            <a:r>
              <a:rPr lang="en-AU" sz="2800" dirty="0" smtClean="0"/>
              <a:t>, similar to virtual servers</a:t>
            </a:r>
          </a:p>
          <a:p>
            <a:pPr lvl="1"/>
            <a:r>
              <a:rPr lang="en-AU" sz="2800" dirty="0" smtClean="0"/>
              <a:t>provide </a:t>
            </a:r>
            <a:r>
              <a:rPr lang="en-AU" sz="2800" b="1" u="sng" dirty="0" smtClean="0"/>
              <a:t>fixed-increment capacity</a:t>
            </a:r>
            <a:r>
              <a:rPr lang="en-AU" sz="2800" dirty="0" smtClean="0"/>
              <a:t> allocation</a:t>
            </a:r>
          </a:p>
          <a:p>
            <a:pPr lvl="1"/>
            <a:r>
              <a:rPr lang="en-AU" sz="2800" dirty="0" smtClean="0"/>
              <a:t>can be </a:t>
            </a:r>
            <a:r>
              <a:rPr lang="en-AU" sz="2800" b="1" u="sng" dirty="0" smtClean="0"/>
              <a:t>exposed for remote access</a:t>
            </a:r>
            <a:r>
              <a:rPr lang="en-AU" sz="2800" dirty="0" smtClean="0"/>
              <a:t> </a:t>
            </a:r>
            <a:br>
              <a:rPr lang="en-AU" sz="2800" dirty="0" smtClean="0"/>
            </a:br>
            <a:r>
              <a:rPr lang="en-AU" sz="2800" dirty="0" smtClean="0"/>
              <a:t>via cloud storage services</a:t>
            </a:r>
          </a:p>
          <a:p>
            <a:pPr lvl="1"/>
            <a:r>
              <a:rPr lang="en-AU" sz="2800" dirty="0" smtClean="0"/>
              <a:t>must support </a:t>
            </a:r>
            <a:r>
              <a:rPr lang="en-AU" sz="2800" b="1" u="sng" dirty="0" smtClean="0"/>
              <a:t>security, integrity, and confidentiality</a:t>
            </a:r>
            <a:r>
              <a:rPr lang="en-AU" sz="2800" dirty="0" smtClean="0"/>
              <a:t> of data</a:t>
            </a:r>
            <a:endParaRPr lang="en-AU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Cloud Storage:</a:t>
            </a:r>
            <a:br>
              <a:rPr lang="en-US" dirty="0"/>
            </a:br>
            <a:r>
              <a:rPr lang="en-AU" dirty="0" smtClean="0"/>
              <a:t>Devices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6, Class 2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1231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Cloud Storage Levels:</a:t>
            </a:r>
          </a:p>
          <a:p>
            <a:pPr lvl="1"/>
            <a:r>
              <a:rPr lang="en-AU" sz="2800" b="1" u="sng" dirty="0"/>
              <a:t>Blocks</a:t>
            </a:r>
            <a:r>
              <a:rPr lang="en-AU" sz="2800" dirty="0"/>
              <a:t>: </a:t>
            </a:r>
            <a:r>
              <a:rPr lang="en-AU" sz="2800" u="sng" dirty="0"/>
              <a:t>lowest level</a:t>
            </a:r>
            <a:r>
              <a:rPr lang="en-AU" sz="2800" dirty="0"/>
              <a:t> of storage and closest to </a:t>
            </a:r>
            <a:r>
              <a:rPr lang="en-AU" sz="2800" dirty="0" smtClean="0"/>
              <a:t>hardware. Some block sizes: 512, 4096 bytes</a:t>
            </a:r>
            <a:endParaRPr lang="en-AU" sz="2800" dirty="0"/>
          </a:p>
          <a:p>
            <a:pPr lvl="1"/>
            <a:r>
              <a:rPr lang="en-AU" sz="2800" b="1" u="sng" dirty="0" smtClean="0"/>
              <a:t>Files</a:t>
            </a:r>
            <a:r>
              <a:rPr lang="en-AU" sz="2800" dirty="0"/>
              <a:t>: </a:t>
            </a:r>
            <a:r>
              <a:rPr lang="en-AU" sz="2800" u="sng" dirty="0"/>
              <a:t>collections </a:t>
            </a:r>
            <a:r>
              <a:rPr lang="en-AU" sz="2800" u="sng" dirty="0" smtClean="0"/>
              <a:t>of data</a:t>
            </a:r>
            <a:r>
              <a:rPr lang="en-AU" sz="2800" dirty="0" smtClean="0"/>
              <a:t> grouped into files located in folders</a:t>
            </a:r>
          </a:p>
          <a:p>
            <a:pPr lvl="1"/>
            <a:r>
              <a:rPr lang="en-AU" sz="2800" b="1" u="sng" dirty="0" smtClean="0"/>
              <a:t>Datasets</a:t>
            </a:r>
            <a:r>
              <a:rPr lang="en-AU" sz="2800" dirty="0"/>
              <a:t>: data organised into </a:t>
            </a:r>
            <a:r>
              <a:rPr lang="en-AU" sz="2800" u="sng" dirty="0"/>
              <a:t>table-based</a:t>
            </a:r>
            <a:r>
              <a:rPr lang="en-AU" sz="2800" dirty="0"/>
              <a:t>, </a:t>
            </a:r>
            <a:r>
              <a:rPr lang="en-AU" sz="2800" u="sng" dirty="0"/>
              <a:t>delimited</a:t>
            </a:r>
            <a:r>
              <a:rPr lang="en-AU" sz="2800" dirty="0"/>
              <a:t>, or </a:t>
            </a:r>
            <a:r>
              <a:rPr lang="en-AU" sz="2800" u="sng" dirty="0"/>
              <a:t>record format</a:t>
            </a:r>
          </a:p>
          <a:p>
            <a:pPr lvl="1"/>
            <a:r>
              <a:rPr lang="en-AU" sz="2800" b="1" u="sng" dirty="0"/>
              <a:t>Objects</a:t>
            </a:r>
            <a:r>
              <a:rPr lang="en-AU" sz="2800" dirty="0"/>
              <a:t>: </a:t>
            </a:r>
            <a:r>
              <a:rPr lang="en-AU" sz="2800" u="sng" dirty="0"/>
              <a:t>data and its associated metadata</a:t>
            </a:r>
            <a:r>
              <a:rPr lang="en-AU" sz="2800" dirty="0"/>
              <a:t> organised as web-based resources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Cloud Storage:</a:t>
            </a:r>
            <a:br>
              <a:rPr lang="en-US" dirty="0"/>
            </a:br>
            <a:r>
              <a:rPr lang="en-AU" dirty="0" smtClean="0"/>
              <a:t>Devices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6, Class 2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4716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AU" b="1" u="sng" dirty="0" smtClean="0"/>
              <a:t>Network Storage Interfaces</a:t>
            </a:r>
            <a:r>
              <a:rPr lang="en-AU" dirty="0" smtClean="0"/>
              <a:t>:</a:t>
            </a:r>
            <a:br>
              <a:rPr lang="en-AU" dirty="0" smtClean="0"/>
            </a:br>
            <a:r>
              <a:rPr lang="en-AU" sz="2800" u="sng" dirty="0" smtClean="0"/>
              <a:t>legacy network storage</a:t>
            </a:r>
            <a:r>
              <a:rPr lang="en-AU" sz="2800" dirty="0" smtClean="0"/>
              <a:t> including:</a:t>
            </a:r>
          </a:p>
          <a:p>
            <a:pPr lvl="1"/>
            <a:r>
              <a:rPr lang="en-AU" sz="2800" dirty="0" smtClean="0"/>
              <a:t>SCSI for storage blocks (SCSI)</a:t>
            </a:r>
          </a:p>
          <a:p>
            <a:pPr lvl="1"/>
            <a:r>
              <a:rPr lang="en-AU" sz="2800" dirty="0" smtClean="0"/>
              <a:t>server message block (SMB)</a:t>
            </a:r>
          </a:p>
          <a:p>
            <a:pPr lvl="1"/>
            <a:r>
              <a:rPr lang="en-AU" sz="2800" dirty="0" smtClean="0"/>
              <a:t>common Internet file service (CIFS)</a:t>
            </a:r>
          </a:p>
          <a:p>
            <a:pPr lvl="1"/>
            <a:r>
              <a:rPr lang="en-AU" sz="2800" dirty="0" smtClean="0"/>
              <a:t>Network File System (NFS)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Cloud Storage:</a:t>
            </a:r>
            <a:br>
              <a:rPr lang="en-US" dirty="0"/>
            </a:br>
            <a:r>
              <a:rPr lang="en-AU" dirty="0" smtClean="0"/>
              <a:t>Devices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6, Class 2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pPr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0728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AU" b="1" u="sng" dirty="0" smtClean="0"/>
              <a:t>Object Storage Interfaces</a:t>
            </a:r>
            <a:r>
              <a:rPr lang="en-AU" dirty="0" smtClean="0"/>
              <a:t>:</a:t>
            </a:r>
          </a:p>
          <a:p>
            <a:pPr lvl="1"/>
            <a:r>
              <a:rPr lang="en-AU" sz="2800" dirty="0" smtClean="0"/>
              <a:t>typically accessed via </a:t>
            </a:r>
            <a:r>
              <a:rPr lang="en-AU" sz="2800" b="1" u="sng" dirty="0" smtClean="0"/>
              <a:t>REST</a:t>
            </a:r>
            <a:r>
              <a:rPr lang="en-AU" sz="2800" dirty="0" smtClean="0"/>
              <a:t> </a:t>
            </a:r>
            <a:br>
              <a:rPr lang="en-AU" sz="2800" dirty="0" smtClean="0"/>
            </a:br>
            <a:r>
              <a:rPr lang="en-AU" sz="2800" dirty="0" smtClean="0"/>
              <a:t>or </a:t>
            </a:r>
            <a:r>
              <a:rPr lang="en-AU" sz="2800" b="1" u="sng" dirty="0" smtClean="0"/>
              <a:t>Web Service</a:t>
            </a:r>
            <a:r>
              <a:rPr lang="en-AU" sz="2800" dirty="0" smtClean="0"/>
              <a:t> based cloud services</a:t>
            </a:r>
          </a:p>
          <a:p>
            <a:pPr lvl="1"/>
            <a:r>
              <a:rPr lang="en-AU" sz="2800" dirty="0" smtClean="0"/>
              <a:t>Storage Network Industry Association’s (SNIA’s) Cloud Data Management Interface (CDMI)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Cloud Storage:</a:t>
            </a:r>
            <a:br>
              <a:rPr lang="en-US" dirty="0"/>
            </a:br>
            <a:r>
              <a:rPr lang="en-AU" dirty="0" smtClean="0"/>
              <a:t>Devices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6, Class 2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pPr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4473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b="1" u="sng" dirty="0" smtClean="0"/>
              <a:t>Database Storage Interfaces</a:t>
            </a:r>
            <a:r>
              <a:rPr lang="en-AU" dirty="0" smtClean="0"/>
              <a:t>:</a:t>
            </a:r>
            <a:endParaRPr lang="en-AU" b="1" u="sng" dirty="0" smtClean="0"/>
          </a:p>
          <a:p>
            <a:pPr lvl="1"/>
            <a:r>
              <a:rPr lang="en-AU" sz="2800" dirty="0" smtClean="0"/>
              <a:t>typically support a </a:t>
            </a:r>
            <a:r>
              <a:rPr lang="en-AU" sz="2800" b="1" u="sng" dirty="0" smtClean="0"/>
              <a:t>query language</a:t>
            </a:r>
            <a:r>
              <a:rPr lang="en-AU" sz="2800" dirty="0" smtClean="0"/>
              <a:t> </a:t>
            </a:r>
            <a:br>
              <a:rPr lang="en-AU" sz="2800" dirty="0" smtClean="0"/>
            </a:br>
            <a:r>
              <a:rPr lang="en-AU" sz="2800" dirty="0" smtClean="0"/>
              <a:t>in addition to </a:t>
            </a:r>
            <a:r>
              <a:rPr lang="en-AU" sz="2800" b="1" u="sng" dirty="0" smtClean="0"/>
              <a:t>basic storage operations</a:t>
            </a:r>
          </a:p>
          <a:p>
            <a:pPr lvl="2"/>
            <a:r>
              <a:rPr lang="en-AU" sz="2800" b="1" u="sng" dirty="0" smtClean="0"/>
              <a:t>Relational Data</a:t>
            </a:r>
            <a:r>
              <a:rPr lang="en-AU" sz="2800" dirty="0" smtClean="0"/>
              <a:t>: usually SQL-based, </a:t>
            </a:r>
            <a:br>
              <a:rPr lang="en-AU" sz="2800" dirty="0" smtClean="0"/>
            </a:br>
            <a:r>
              <a:rPr lang="en-AU" sz="2800" dirty="0" smtClean="0"/>
              <a:t>e.g., DB2, Oracle, MSSQL, MySQL</a:t>
            </a:r>
          </a:p>
          <a:p>
            <a:pPr lvl="2"/>
            <a:r>
              <a:rPr lang="en-AU" sz="2800" b="1" u="sng" dirty="0" smtClean="0"/>
              <a:t>Non-relational Data</a:t>
            </a:r>
            <a:r>
              <a:rPr lang="en-AU" sz="2800" dirty="0" smtClean="0"/>
              <a:t> (or NoSQL databases): </a:t>
            </a:r>
            <a:br>
              <a:rPr lang="en-AU" sz="2800" dirty="0" smtClean="0"/>
            </a:br>
            <a:r>
              <a:rPr lang="en-AU" sz="2800" dirty="0" smtClean="0"/>
              <a:t>uses a “looser” structure (no data relations) to avoid complexity and processing overhead</a:t>
            </a:r>
            <a:endParaRPr lang="en-AU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Cloud Storage:</a:t>
            </a:r>
            <a:br>
              <a:rPr lang="en-US" dirty="0"/>
            </a:br>
            <a:r>
              <a:rPr lang="en-AU" dirty="0" smtClean="0"/>
              <a:t>Devices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6, Class 2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pPr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358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loud Computing Unit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Cloud Computing Unit.thmx</Template>
  <TotalTime>33232</TotalTime>
  <Words>617</Words>
  <Application>Microsoft Office PowerPoint</Application>
  <PresentationFormat>On-screen Show (4:3)</PresentationFormat>
  <Paragraphs>166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Times New Roman</vt:lpstr>
      <vt:lpstr>Cloud Computing Unit</vt:lpstr>
      <vt:lpstr>SIT113 Cloud Computing and Virtualisation</vt:lpstr>
      <vt:lpstr>Outline</vt:lpstr>
      <vt:lpstr>Cloud Storage</vt:lpstr>
      <vt:lpstr>Cloud Storage: Components</vt:lpstr>
      <vt:lpstr>Cloud Storage: Devices</vt:lpstr>
      <vt:lpstr>Cloud Storage: Devices</vt:lpstr>
      <vt:lpstr>Cloud Storage: Devices</vt:lpstr>
      <vt:lpstr>Cloud Storage: Devices</vt:lpstr>
      <vt:lpstr>Cloud Storage: Devices</vt:lpstr>
      <vt:lpstr>Cloud Storage: Requirements</vt:lpstr>
      <vt:lpstr>Cloud Storage: Requirements</vt:lpstr>
      <vt:lpstr>Cloud Storage: Virtualisation Management</vt:lpstr>
      <vt:lpstr>Cloud Storage: Virtualisation Management</vt:lpstr>
      <vt:lpstr>Cloud Storage: Virtualisation Management</vt:lpstr>
      <vt:lpstr>Future Developments</vt:lpstr>
      <vt:lpstr>Future Developments: Example</vt:lpstr>
      <vt:lpstr>Summary</vt:lpstr>
    </vt:vector>
  </TitlesOfParts>
  <Company>Deakin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 Rough</dc:creator>
  <cp:lastModifiedBy>Robert Dew</cp:lastModifiedBy>
  <cp:revision>298</cp:revision>
  <dcterms:created xsi:type="dcterms:W3CDTF">2015-02-02T02:30:31Z</dcterms:created>
  <dcterms:modified xsi:type="dcterms:W3CDTF">2018-04-22T23:28:01Z</dcterms:modified>
</cp:coreProperties>
</file>