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56" r:id="rId2"/>
    <p:sldId id="340" r:id="rId3"/>
    <p:sldId id="402" r:id="rId4"/>
    <p:sldId id="437" r:id="rId5"/>
    <p:sldId id="446" r:id="rId6"/>
    <p:sldId id="438" r:id="rId7"/>
    <p:sldId id="439" r:id="rId8"/>
    <p:sldId id="404" r:id="rId9"/>
    <p:sldId id="440" r:id="rId10"/>
    <p:sldId id="405" r:id="rId11"/>
    <p:sldId id="441" r:id="rId12"/>
    <p:sldId id="442" r:id="rId13"/>
    <p:sldId id="406" r:id="rId14"/>
    <p:sldId id="443" r:id="rId15"/>
    <p:sldId id="407" r:id="rId16"/>
    <p:sldId id="444" r:id="rId17"/>
    <p:sldId id="403" r:id="rId18"/>
    <p:sldId id="445" r:id="rId19"/>
    <p:sldId id="409" r:id="rId20"/>
    <p:sldId id="414" r:id="rId21"/>
    <p:sldId id="411" r:id="rId22"/>
    <p:sldId id="447" r:id="rId23"/>
    <p:sldId id="413" r:id="rId24"/>
    <p:sldId id="412" r:id="rId25"/>
    <p:sldId id="448" r:id="rId26"/>
    <p:sldId id="449" r:id="rId27"/>
    <p:sldId id="417" r:id="rId28"/>
    <p:sldId id="450" r:id="rId29"/>
    <p:sldId id="291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stin Rough" initials="J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 autoAdjust="0"/>
    <p:restoredTop sz="94668" autoAdjust="0"/>
  </p:normalViewPr>
  <p:slideViewPr>
    <p:cSldViewPr snapToGrid="0" snapToObjects="1">
      <p:cViewPr varScale="1">
        <p:scale>
          <a:sx n="100" d="100"/>
          <a:sy n="100" d="100"/>
        </p:scale>
        <p:origin x="118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708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7F1CD-B64E-0342-8772-0D25ED2F76FD}" type="datetimeFigureOut">
              <a:rPr lang="en-US" smtClean="0"/>
              <a:t>3/26/2018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9863A-5C4F-3341-B7C0-44BA1E1873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735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9409A-9556-FD4B-AB47-80B89DD456D0}" type="datetimeFigureOut">
              <a:rPr lang="en-US" smtClean="0"/>
              <a:t>3/26/2018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B5189-4E92-A94E-9680-9CCB240BB5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63023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34248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5117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42407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90196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76151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24645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04260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22348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57289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52706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8472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64452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22182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71931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81272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39965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55612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58342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94613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24691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76898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7570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2438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3081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3194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5645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8786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9286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7027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371600" y="3886200"/>
            <a:ext cx="6400800" cy="1752600"/>
          </a:xfrm>
          <a:prstGeom prst="roundRect">
            <a:avLst>
              <a:gd name="adj" fmla="val 719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ounded Rectangle 7"/>
          <p:cNvSpPr/>
          <p:nvPr/>
        </p:nvSpPr>
        <p:spPr>
          <a:xfrm>
            <a:off x="685800" y="2130424"/>
            <a:ext cx="7772400" cy="1470025"/>
          </a:xfrm>
          <a:prstGeom prst="roundRect">
            <a:avLst>
              <a:gd name="adj" fmla="val 12411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AU" dirty="0"/>
          </a:p>
        </p:txBody>
      </p:sp>
      <p:sp>
        <p:nvSpPr>
          <p:cNvPr id="6" name="Rounded Rectangle 5"/>
          <p:cNvSpPr/>
          <p:nvPr userDrawn="1"/>
        </p:nvSpPr>
        <p:spPr>
          <a:xfrm>
            <a:off x="1371600" y="3886200"/>
            <a:ext cx="6400800" cy="1752600"/>
          </a:xfrm>
          <a:prstGeom prst="roundRect">
            <a:avLst>
              <a:gd name="adj" fmla="val 719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ounded Rectangle 6"/>
          <p:cNvSpPr/>
          <p:nvPr userDrawn="1"/>
        </p:nvSpPr>
        <p:spPr>
          <a:xfrm>
            <a:off x="685800" y="2130424"/>
            <a:ext cx="7772400" cy="1470025"/>
          </a:xfrm>
          <a:prstGeom prst="roundRect">
            <a:avLst>
              <a:gd name="adj" fmla="val 12411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11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4, Class 1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104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4, Class 1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3596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4, Class 1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940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4, Class 1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7039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4, Class 1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0557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457200" y="1600199"/>
            <a:ext cx="8229600" cy="4525963"/>
          </a:xfrm>
          <a:prstGeom prst="roundRect">
            <a:avLst>
              <a:gd name="adj" fmla="val 3816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AU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457201" y="6356349"/>
            <a:ext cx="2133600" cy="365125"/>
          </a:xfrm>
          <a:prstGeom prst="roundRect">
            <a:avLst>
              <a:gd name="adj" fmla="val 4588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ounded Rectangle 10"/>
          <p:cNvSpPr/>
          <p:nvPr userDrawn="1"/>
        </p:nvSpPr>
        <p:spPr>
          <a:xfrm>
            <a:off x="6553200" y="6356349"/>
            <a:ext cx="2133600" cy="365125"/>
          </a:xfrm>
          <a:prstGeom prst="roundRect">
            <a:avLst>
              <a:gd name="adj" fmla="val 4588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ounded Rectangle 11"/>
          <p:cNvSpPr/>
          <p:nvPr userDrawn="1"/>
        </p:nvSpPr>
        <p:spPr>
          <a:xfrm>
            <a:off x="3124200" y="6356350"/>
            <a:ext cx="2895600" cy="365125"/>
          </a:xfrm>
          <a:prstGeom prst="roundRect">
            <a:avLst>
              <a:gd name="adj" fmla="val 4588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ounded Rectangle 6"/>
          <p:cNvSpPr/>
          <p:nvPr userDrawn="1"/>
        </p:nvSpPr>
        <p:spPr>
          <a:xfrm>
            <a:off x="457200" y="274638"/>
            <a:ext cx="8229600" cy="1143000"/>
          </a:xfrm>
          <a:prstGeom prst="roundRect">
            <a:avLst>
              <a:gd name="adj" fmla="val 1327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Click to edit Master title style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4, Class 1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2058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722313" y="4406899"/>
            <a:ext cx="7772400" cy="1362075"/>
          </a:xfrm>
          <a:prstGeom prst="roundRect">
            <a:avLst>
              <a:gd name="adj" fmla="val 1014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ctr" anchorCtr="0"/>
          <a:lstStyle>
            <a:lvl1pPr algn="ctr">
              <a:defRPr sz="4000" b="1" cap="none"/>
            </a:lvl1pPr>
          </a:lstStyle>
          <a:p>
            <a:r>
              <a:rPr lang="en-AU" dirty="0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5272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57200" y="1600199"/>
            <a:ext cx="8229600" cy="4525963"/>
          </a:xfrm>
          <a:prstGeom prst="roundRect">
            <a:avLst>
              <a:gd name="adj" fmla="val 3816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 dirty="0"/>
          </a:p>
        </p:txBody>
      </p:sp>
      <p:sp>
        <p:nvSpPr>
          <p:cNvPr id="11" name="Rounded Rectangle 10"/>
          <p:cNvSpPr/>
          <p:nvPr/>
        </p:nvSpPr>
        <p:spPr>
          <a:xfrm>
            <a:off x="8319612" y="6356349"/>
            <a:ext cx="367187" cy="365125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ounded Rectangle 11"/>
          <p:cNvSpPr/>
          <p:nvPr/>
        </p:nvSpPr>
        <p:spPr>
          <a:xfrm>
            <a:off x="5259475" y="6356350"/>
            <a:ext cx="2895600" cy="365125"/>
          </a:xfrm>
          <a:prstGeom prst="roundRect">
            <a:avLst>
              <a:gd name="adj" fmla="val 4588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ounded Rectangle 6"/>
          <p:cNvSpPr/>
          <p:nvPr/>
        </p:nvSpPr>
        <p:spPr>
          <a:xfrm>
            <a:off x="457200" y="274638"/>
            <a:ext cx="8229600" cy="1143000"/>
          </a:xfrm>
          <a:prstGeom prst="roundRect">
            <a:avLst>
              <a:gd name="adj" fmla="val 1327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9475" y="6356350"/>
            <a:ext cx="2895600" cy="365125"/>
          </a:xfrm>
        </p:spPr>
        <p:txBody>
          <a:bodyPr/>
          <a:lstStyle/>
          <a:p>
            <a:r>
              <a:rPr lang="en-AU" dirty="0" smtClean="0"/>
              <a:t>SIT113 Week 4, Class 1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9613" y="6356350"/>
            <a:ext cx="367187" cy="365125"/>
          </a:xfrm>
        </p:spPr>
        <p:txBody>
          <a:bodyPr/>
          <a:lstStyle/>
          <a:p>
            <a:fld id="{DE0A4249-7CEA-DC43-BBD2-27EF023E5D3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205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NO 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57200" y="1600199"/>
            <a:ext cx="8229600" cy="4525963"/>
          </a:xfrm>
          <a:prstGeom prst="roundRect">
            <a:avLst>
              <a:gd name="adj" fmla="val 3816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 sz="1800"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 dirty="0"/>
          </a:p>
        </p:txBody>
      </p:sp>
      <p:sp>
        <p:nvSpPr>
          <p:cNvPr id="11" name="Rounded Rectangle 10"/>
          <p:cNvSpPr/>
          <p:nvPr/>
        </p:nvSpPr>
        <p:spPr>
          <a:xfrm>
            <a:off x="8319612" y="6356349"/>
            <a:ext cx="367187" cy="365125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ounded Rectangle 11"/>
          <p:cNvSpPr/>
          <p:nvPr/>
        </p:nvSpPr>
        <p:spPr>
          <a:xfrm>
            <a:off x="5259475" y="6356350"/>
            <a:ext cx="2895600" cy="365125"/>
          </a:xfrm>
          <a:prstGeom prst="roundRect">
            <a:avLst>
              <a:gd name="adj" fmla="val 4588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ounded Rectangle 6"/>
          <p:cNvSpPr/>
          <p:nvPr/>
        </p:nvSpPr>
        <p:spPr>
          <a:xfrm>
            <a:off x="457200" y="274638"/>
            <a:ext cx="8229600" cy="1143000"/>
          </a:xfrm>
          <a:prstGeom prst="roundRect">
            <a:avLst>
              <a:gd name="adj" fmla="val 1327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9475" y="6356350"/>
            <a:ext cx="2895600" cy="365125"/>
          </a:xfrm>
        </p:spPr>
        <p:txBody>
          <a:bodyPr/>
          <a:lstStyle/>
          <a:p>
            <a:r>
              <a:rPr lang="en-AU" dirty="0" smtClean="0"/>
              <a:t>SIT113 Week 4, Class 1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9613" y="6356350"/>
            <a:ext cx="367187" cy="365125"/>
          </a:xfrm>
        </p:spPr>
        <p:txBody>
          <a:bodyPr/>
          <a:lstStyle/>
          <a:p>
            <a:fld id="{DE0A4249-7CEA-DC43-BBD2-27EF023E5D3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4373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722313" y="4406899"/>
            <a:ext cx="7772400" cy="1362075"/>
          </a:xfrm>
          <a:prstGeom prst="roundRect">
            <a:avLst>
              <a:gd name="adj" fmla="val 1014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ctr" anchorCtr="0"/>
          <a:lstStyle>
            <a:lvl1pPr algn="ctr">
              <a:defRPr sz="4000" b="1" cap="none"/>
            </a:lvl1pPr>
          </a:lstStyle>
          <a:p>
            <a:r>
              <a:rPr lang="en-AU" smtClean="0"/>
              <a:t>Click to edit Master title style</a:t>
            </a:r>
            <a:endParaRPr lang="en-AU" dirty="0"/>
          </a:p>
        </p:txBody>
      </p:sp>
      <p:sp>
        <p:nvSpPr>
          <p:cNvPr id="4" name="Rounded Rectangle 3"/>
          <p:cNvSpPr/>
          <p:nvPr userDrawn="1"/>
        </p:nvSpPr>
        <p:spPr>
          <a:xfrm>
            <a:off x="722313" y="4406899"/>
            <a:ext cx="7772400" cy="1362075"/>
          </a:xfrm>
          <a:prstGeom prst="roundRect">
            <a:avLst>
              <a:gd name="adj" fmla="val 1014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2721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Header Bo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722313" y="4406899"/>
            <a:ext cx="7772400" cy="1362075"/>
          </a:xfrm>
          <a:prstGeom prst="roundRect">
            <a:avLst>
              <a:gd name="adj" fmla="val 1014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ctr" anchorCtr="0"/>
          <a:lstStyle>
            <a:lvl1pPr algn="ctr">
              <a:defRPr sz="4000" b="1" cap="none"/>
            </a:lvl1pPr>
          </a:lstStyle>
          <a:p>
            <a:r>
              <a:rPr lang="en-AU" smtClean="0"/>
              <a:t>Click to edit Master title style</a:t>
            </a:r>
            <a:endParaRPr lang="en-AU" dirty="0"/>
          </a:p>
        </p:txBody>
      </p:sp>
      <p:pic>
        <p:nvPicPr>
          <p:cNvPr id="4" name="Picture 3" descr="Textbook-Cover-Fa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953" y="759207"/>
            <a:ext cx="5763437" cy="364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46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722313" y="4406899"/>
            <a:ext cx="7772400" cy="1362075"/>
          </a:xfrm>
          <a:prstGeom prst="roundRect">
            <a:avLst>
              <a:gd name="adj" fmla="val 1014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ctr" anchorCtr="0"/>
          <a:lstStyle>
            <a:lvl1pPr algn="ctr">
              <a:defRPr sz="4000" b="1" cap="none"/>
            </a:lvl1pPr>
          </a:lstStyle>
          <a:p>
            <a:r>
              <a:rPr lang="en-AU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7441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457200" y="274638"/>
            <a:ext cx="8229600" cy="1143000"/>
          </a:xfrm>
          <a:prstGeom prst="roundRect">
            <a:avLst>
              <a:gd name="adj" fmla="val 1327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ounded Rectangle 16"/>
          <p:cNvSpPr/>
          <p:nvPr/>
        </p:nvSpPr>
        <p:spPr>
          <a:xfrm>
            <a:off x="457200" y="1600199"/>
            <a:ext cx="4038600" cy="4525963"/>
          </a:xfrm>
          <a:prstGeom prst="roundRect">
            <a:avLst>
              <a:gd name="adj" fmla="val 3913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ounded Rectangle 17"/>
          <p:cNvSpPr/>
          <p:nvPr/>
        </p:nvSpPr>
        <p:spPr>
          <a:xfrm>
            <a:off x="4648200" y="1600200"/>
            <a:ext cx="4038600" cy="4525963"/>
          </a:xfrm>
          <a:prstGeom prst="roundRect">
            <a:avLst>
              <a:gd name="adj" fmla="val 3913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19" name="Rounded Rectangle 18"/>
          <p:cNvSpPr/>
          <p:nvPr/>
        </p:nvSpPr>
        <p:spPr>
          <a:xfrm>
            <a:off x="8319612" y="6356349"/>
            <a:ext cx="367187" cy="365125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ounded Rectangle 19"/>
          <p:cNvSpPr/>
          <p:nvPr/>
        </p:nvSpPr>
        <p:spPr>
          <a:xfrm>
            <a:off x="5259475" y="6356350"/>
            <a:ext cx="2895600" cy="365125"/>
          </a:xfrm>
          <a:prstGeom prst="roundRect">
            <a:avLst>
              <a:gd name="adj" fmla="val 4588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9475" y="6356350"/>
            <a:ext cx="2895600" cy="365125"/>
          </a:xfrm>
        </p:spPr>
        <p:txBody>
          <a:bodyPr/>
          <a:lstStyle/>
          <a:p>
            <a:r>
              <a:rPr lang="en-AU" dirty="0" smtClean="0"/>
              <a:t>SIT113 Week 4, Class 1</a:t>
            </a:r>
            <a:endParaRPr lang="en-AU" dirty="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9613" y="6356350"/>
            <a:ext cx="367187" cy="365125"/>
          </a:xfrm>
        </p:spPr>
        <p:txBody>
          <a:bodyPr/>
          <a:lstStyle/>
          <a:p>
            <a:fld id="{DE0A4249-7CEA-DC43-BBD2-27EF023E5D3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3289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4, Class 1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5683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4,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6957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AU" dirty="0" smtClean="0"/>
              <a:t>SIT113 Week 4, Class 1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E0A4249-7CEA-DC43-BBD2-27EF023E5D3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9528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51" r:id="rId16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Visio_Drawing1.vsdx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Visio_Drawing2.vsdx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SIT113</a:t>
            </a:r>
            <a:br>
              <a:rPr lang="en-AU" dirty="0" smtClean="0"/>
            </a:br>
            <a:r>
              <a:rPr lang="en-AU" dirty="0" smtClean="0"/>
              <a:t>Cloud Computing and Virtualisation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Week 4, Class 1</a:t>
            </a:r>
          </a:p>
          <a:p>
            <a:r>
              <a:rPr lang="en-AU" dirty="0" smtClean="0"/>
              <a:t>Virtualisation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4910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 startAt="4"/>
            </a:pPr>
            <a:r>
              <a:rPr lang="en-AU" b="1" u="sng" dirty="0" smtClean="0"/>
              <a:t>Virtualisation Advantages</a:t>
            </a:r>
          </a:p>
          <a:p>
            <a:pPr lvl="1"/>
            <a:r>
              <a:rPr lang="en-AU" sz="2800" dirty="0" smtClean="0"/>
              <a:t>Reduced cost for deploying and running servers</a:t>
            </a:r>
          </a:p>
          <a:p>
            <a:pPr lvl="2"/>
            <a:r>
              <a:rPr lang="en-AU" sz="2800" dirty="0" smtClean="0"/>
              <a:t>Lower physical hardware requirements </a:t>
            </a:r>
            <a:br>
              <a:rPr lang="en-AU" sz="2800" dirty="0" smtClean="0"/>
            </a:br>
            <a:r>
              <a:rPr lang="en-AU" sz="2800" dirty="0" smtClean="0"/>
              <a:t>with ability to </a:t>
            </a:r>
            <a:r>
              <a:rPr lang="en-AU" sz="2800" u="sng" dirty="0" smtClean="0"/>
              <a:t>share physical server</a:t>
            </a:r>
            <a:r>
              <a:rPr lang="en-AU" sz="2800" dirty="0" smtClean="0"/>
              <a:t> host</a:t>
            </a:r>
          </a:p>
          <a:p>
            <a:pPr lvl="2"/>
            <a:r>
              <a:rPr lang="en-AU" sz="2800" dirty="0" smtClean="0"/>
              <a:t>Lower running costs, e.g., </a:t>
            </a:r>
            <a:r>
              <a:rPr lang="en-AU" sz="2800" u="sng" dirty="0" smtClean="0"/>
              <a:t>power, cooling</a:t>
            </a:r>
            <a:r>
              <a:rPr lang="en-AU" sz="2800" dirty="0" smtClean="0"/>
              <a:t>, etc.</a:t>
            </a:r>
          </a:p>
          <a:p>
            <a:pPr lvl="2"/>
            <a:r>
              <a:rPr lang="en-AU" sz="2800" dirty="0" smtClean="0"/>
              <a:t>Potentially </a:t>
            </a:r>
            <a:r>
              <a:rPr lang="en-AU" sz="2800" u="sng" dirty="0" smtClean="0"/>
              <a:t>reducing administration staff costs</a:t>
            </a:r>
            <a:r>
              <a:rPr lang="en-AU" sz="2800" dirty="0" smtClean="0"/>
              <a:t> due to management of a consistent platform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Virtualisation and Cloud Computing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4, Class 1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548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AU" sz="2800" dirty="0" smtClean="0"/>
              <a:t>Improved control over hardware replacement </a:t>
            </a:r>
            <a:r>
              <a:rPr lang="en-AU" sz="2800" dirty="0"/>
              <a:t>and </a:t>
            </a:r>
            <a:r>
              <a:rPr lang="en-AU" sz="2800" dirty="0" smtClean="0"/>
              <a:t>retirement</a:t>
            </a:r>
          </a:p>
          <a:p>
            <a:pPr lvl="2"/>
            <a:r>
              <a:rPr lang="en-AU" sz="2800" u="sng" dirty="0" smtClean="0"/>
              <a:t>No dependency on physical hardware</a:t>
            </a:r>
            <a:r>
              <a:rPr lang="en-AU" sz="2800" dirty="0" smtClean="0"/>
              <a:t> eliminates requirement to reconstruct server (OS installation, driver installation, etc.)</a:t>
            </a:r>
          </a:p>
          <a:p>
            <a:pPr lvl="2"/>
            <a:r>
              <a:rPr lang="en-AU" sz="2800" u="sng" dirty="0" smtClean="0"/>
              <a:t>Migrate VMs</a:t>
            </a:r>
            <a:r>
              <a:rPr lang="en-AU" sz="2800" dirty="0" smtClean="0"/>
              <a:t> off old hardware onto new HW with no interruption</a:t>
            </a:r>
          </a:p>
          <a:p>
            <a:pPr lvl="1"/>
            <a:r>
              <a:rPr lang="en-AU" sz="2800" dirty="0" smtClean="0"/>
              <a:t>Rapid deployment of new servers through </a:t>
            </a:r>
            <a:r>
              <a:rPr lang="en-AU" sz="2800" u="sng" dirty="0" smtClean="0"/>
              <a:t>templates and cloning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Virtualisation and Cloud Computing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4, Class 1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939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AU" sz="2800" dirty="0" smtClean="0"/>
              <a:t>Automated recovery, </a:t>
            </a:r>
            <a:br>
              <a:rPr lang="en-AU" sz="2800" dirty="0" smtClean="0"/>
            </a:br>
            <a:r>
              <a:rPr lang="en-AU" sz="2800" dirty="0" smtClean="0"/>
              <a:t>e.g., a server crashing can be </a:t>
            </a:r>
            <a:r>
              <a:rPr lang="en-AU" sz="2800" u="sng" dirty="0" smtClean="0"/>
              <a:t>detected</a:t>
            </a:r>
            <a:r>
              <a:rPr lang="en-AU" sz="2800" dirty="0" smtClean="0"/>
              <a:t> by virtualisation software and </a:t>
            </a:r>
            <a:r>
              <a:rPr lang="en-AU" sz="2800" u="sng" dirty="0" smtClean="0"/>
              <a:t>automatically restarted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Virtualisation and Cloud Computing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4, Class 1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31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 startAt="5"/>
            </a:pPr>
            <a:r>
              <a:rPr lang="en-AU" b="1" u="sng" dirty="0" smtClean="0"/>
              <a:t>Virtualisation Disadvantages</a:t>
            </a:r>
          </a:p>
          <a:p>
            <a:pPr lvl="1"/>
            <a:r>
              <a:rPr lang="en-AU" sz="2800" dirty="0" smtClean="0"/>
              <a:t>Loss of single physical server could result in the </a:t>
            </a:r>
            <a:r>
              <a:rPr lang="en-AU" sz="2800" u="sng" dirty="0" smtClean="0"/>
              <a:t>loss of multiple virtual servers</a:t>
            </a:r>
          </a:p>
          <a:p>
            <a:pPr lvl="1"/>
            <a:r>
              <a:rPr lang="en-AU" sz="2800" dirty="0" smtClean="0"/>
              <a:t>Measurable overhead, even a server running a single </a:t>
            </a:r>
            <a:r>
              <a:rPr lang="en-AU" sz="2800" u="sng" dirty="0" smtClean="0"/>
              <a:t>VM will not perform as well</a:t>
            </a:r>
            <a:r>
              <a:rPr lang="en-AU" sz="2800" dirty="0" smtClean="0"/>
              <a:t> as running on direct hardware</a:t>
            </a:r>
          </a:p>
          <a:p>
            <a:pPr lvl="1"/>
            <a:r>
              <a:rPr lang="en-AU" sz="2800" dirty="0" smtClean="0"/>
              <a:t>Applying and managing virtualisation requires a </a:t>
            </a:r>
            <a:r>
              <a:rPr lang="en-AU" sz="2800" u="sng" dirty="0" smtClean="0"/>
              <a:t>new set of skills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Virtualisation and Cloud Computing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4, Class 1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272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AU" sz="2800" dirty="0" smtClean="0"/>
              <a:t>Additional </a:t>
            </a:r>
            <a:r>
              <a:rPr lang="en-AU" sz="2800" u="sng" dirty="0" smtClean="0"/>
              <a:t>complexity when diagnosing failures</a:t>
            </a:r>
            <a:r>
              <a:rPr lang="en-AU" sz="2800" dirty="0" smtClean="0"/>
              <a:t> (no longer contained within a single physical box)</a:t>
            </a:r>
          </a:p>
          <a:p>
            <a:pPr lvl="1"/>
            <a:r>
              <a:rPr lang="en-AU" sz="2800" dirty="0" smtClean="0"/>
              <a:t>Simplicity and rapidity of deploying new virtual servers can lead to a </a:t>
            </a:r>
            <a:r>
              <a:rPr lang="en-AU" sz="2800" u="sng" dirty="0" smtClean="0"/>
              <a:t>larger number of (virtual) servers to manage</a:t>
            </a:r>
          </a:p>
          <a:p>
            <a:pPr lvl="1"/>
            <a:r>
              <a:rPr lang="en-AU" sz="2800" dirty="0" smtClean="0"/>
              <a:t>Advantages of virtualisation can lead to its use for </a:t>
            </a:r>
            <a:r>
              <a:rPr lang="en-AU" sz="2800" u="sng" dirty="0" smtClean="0"/>
              <a:t>inappropriate applications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Virtualisation and Cloud Computing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4, Class 1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906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 startAt="6"/>
            </a:pPr>
            <a:r>
              <a:rPr lang="en-AU" b="1" u="sng" dirty="0" smtClean="0"/>
              <a:t>Virtualisation </a:t>
            </a:r>
            <a:r>
              <a:rPr lang="en-AU" b="1" u="sng" dirty="0"/>
              <a:t>and </a:t>
            </a:r>
            <a:r>
              <a:rPr lang="en-AU" b="1" u="sng" dirty="0" smtClean="0"/>
              <a:t>Cloud Computing</a:t>
            </a:r>
          </a:p>
          <a:p>
            <a:pPr lvl="1"/>
            <a:r>
              <a:rPr lang="en-AU" sz="2800" dirty="0" smtClean="0"/>
              <a:t>Virtualisation is a key building block of cloud computing</a:t>
            </a:r>
          </a:p>
          <a:p>
            <a:pPr lvl="2"/>
            <a:r>
              <a:rPr lang="en-AU" sz="2800" dirty="0" smtClean="0"/>
              <a:t>Virtualisation is </a:t>
            </a:r>
            <a:r>
              <a:rPr lang="en-AU" sz="2800" dirty="0"/>
              <a:t>often used </a:t>
            </a:r>
            <a:r>
              <a:rPr lang="en-AU" sz="2800" dirty="0" smtClean="0"/>
              <a:t>to </a:t>
            </a:r>
            <a:r>
              <a:rPr lang="en-AU" sz="2800" u="sng" dirty="0" smtClean="0"/>
              <a:t>deliver IaaS</a:t>
            </a:r>
          </a:p>
          <a:p>
            <a:pPr lvl="2"/>
            <a:r>
              <a:rPr lang="en-AU" sz="2800" dirty="0" smtClean="0"/>
              <a:t>Virtualisation is </a:t>
            </a:r>
            <a:r>
              <a:rPr lang="en-AU" sz="2800" dirty="0"/>
              <a:t>often used </a:t>
            </a:r>
            <a:r>
              <a:rPr lang="en-AU" sz="2800" dirty="0" smtClean="0"/>
              <a:t>to </a:t>
            </a:r>
            <a:r>
              <a:rPr lang="en-AU" sz="2800" u="sng" dirty="0" smtClean="0"/>
              <a:t>deliver PaaS</a:t>
            </a:r>
          </a:p>
          <a:p>
            <a:pPr lvl="3"/>
            <a:r>
              <a:rPr lang="en-AU" sz="2800" dirty="0" smtClean="0"/>
              <a:t>PaaS environments are often provided as a VM/collection of VMs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Virtualisation and Cloud Computing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4,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155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AU" sz="2800" dirty="0" smtClean="0"/>
              <a:t>Virtualisation is often used to </a:t>
            </a:r>
            <a:r>
              <a:rPr lang="en-AU" sz="2800" u="sng" dirty="0" smtClean="0"/>
              <a:t>deliver SaaS</a:t>
            </a:r>
          </a:p>
          <a:p>
            <a:pPr lvl="3"/>
            <a:r>
              <a:rPr lang="en-AU" sz="2800" dirty="0" smtClean="0"/>
              <a:t>Can be provided using the services of an IaaS/SaaS provider, e.g., </a:t>
            </a:r>
            <a:r>
              <a:rPr lang="en-AU" sz="2800" dirty="0" err="1" smtClean="0"/>
              <a:t>DropBox</a:t>
            </a:r>
            <a:endParaRPr lang="en-AU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Virtualisation and Cloud Computing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4,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705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AU" sz="2800" dirty="0" smtClean="0"/>
              <a:t>Key Terms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sz="2800" dirty="0" smtClean="0"/>
              <a:t>Hypervisors</a:t>
            </a:r>
            <a:endParaRPr lang="en-AU" sz="2800" dirty="0"/>
          </a:p>
          <a:p>
            <a:pPr marL="971550" lvl="1" indent="-514350">
              <a:buFont typeface="+mj-lt"/>
              <a:buAutoNum type="arabicPeriod"/>
            </a:pPr>
            <a:r>
              <a:rPr lang="en-AU" sz="2800" dirty="0" smtClean="0"/>
              <a:t>Hypervisor Performance</a:t>
            </a:r>
            <a:endParaRPr lang="en-AU" sz="2800" dirty="0"/>
          </a:p>
          <a:p>
            <a:pPr marL="971550" lvl="1" indent="-514350">
              <a:buFont typeface="+mj-lt"/>
              <a:buAutoNum type="arabicPeriod"/>
            </a:pPr>
            <a:r>
              <a:rPr lang="en-AU" sz="2800" dirty="0" smtClean="0"/>
              <a:t>Intel </a:t>
            </a:r>
            <a:r>
              <a:rPr lang="en-AU" sz="2800" dirty="0"/>
              <a:t>VT-x </a:t>
            </a:r>
            <a:r>
              <a:rPr lang="en-AU" sz="2800" dirty="0" smtClean="0"/>
              <a:t>Technologies</a:t>
            </a:r>
            <a:endParaRPr lang="en-AU" sz="2800" dirty="0"/>
          </a:p>
          <a:p>
            <a:pPr marL="971550" lvl="1" indent="-514350">
              <a:buFont typeface="+mj-lt"/>
              <a:buAutoNum type="arabicPeriod"/>
            </a:pPr>
            <a:r>
              <a:rPr lang="en-AU" sz="2800" dirty="0" smtClean="0"/>
              <a:t>Paravirtualisation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Virtualisation Platforms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4, Class 1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663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AU" b="1" u="sng" dirty="0" smtClean="0"/>
              <a:t>Key Terms</a:t>
            </a:r>
          </a:p>
          <a:p>
            <a:pPr lvl="1"/>
            <a:r>
              <a:rPr lang="en-AU" sz="2800" u="sng" dirty="0" smtClean="0"/>
              <a:t>Kernel</a:t>
            </a:r>
            <a:r>
              <a:rPr lang="en-AU" sz="2800" u="sng" dirty="0"/>
              <a:t/>
            </a:r>
            <a:br>
              <a:rPr lang="en-AU" sz="2800" u="sng" dirty="0"/>
            </a:br>
            <a:r>
              <a:rPr lang="en-AU" sz="2800" dirty="0"/>
              <a:t>software </a:t>
            </a:r>
            <a:r>
              <a:rPr lang="en-AU" sz="2800" dirty="0" smtClean="0"/>
              <a:t>that </a:t>
            </a:r>
            <a:r>
              <a:rPr lang="en-AU" sz="2800" dirty="0"/>
              <a:t>is the core of </a:t>
            </a:r>
            <a:r>
              <a:rPr lang="en-AU" sz="2800" dirty="0" smtClean="0"/>
              <a:t>an operating system,</a:t>
            </a:r>
            <a:br>
              <a:rPr lang="en-AU" sz="2800" dirty="0" smtClean="0"/>
            </a:br>
            <a:r>
              <a:rPr lang="en-AU" sz="2800" dirty="0" smtClean="0"/>
              <a:t>with </a:t>
            </a:r>
            <a:r>
              <a:rPr lang="en-AU" sz="2800" dirty="0"/>
              <a:t>complete control over everything in the </a:t>
            </a:r>
            <a:r>
              <a:rPr lang="en-AU" sz="2800" dirty="0" smtClean="0"/>
              <a:t>system</a:t>
            </a:r>
          </a:p>
          <a:p>
            <a:pPr lvl="1"/>
            <a:r>
              <a:rPr lang="en-AU" sz="2800" u="sng" dirty="0" smtClean="0"/>
              <a:t>Hypervisor</a:t>
            </a:r>
            <a:r>
              <a:rPr lang="en-AU" sz="2800" dirty="0" smtClean="0"/>
              <a:t/>
            </a:r>
            <a:br>
              <a:rPr lang="en-AU" sz="2800" dirty="0" smtClean="0"/>
            </a:br>
            <a:r>
              <a:rPr lang="en-AU" sz="2800" dirty="0" smtClean="0"/>
              <a:t>software that provides virtualisation functionality</a:t>
            </a:r>
          </a:p>
          <a:p>
            <a:pPr lvl="1"/>
            <a:r>
              <a:rPr lang="en-AU" sz="2800" u="sng" dirty="0" smtClean="0"/>
              <a:t>Host Operating System</a:t>
            </a:r>
            <a:r>
              <a:rPr lang="en-AU" sz="2800" dirty="0" smtClean="0"/>
              <a:t/>
            </a:r>
            <a:br>
              <a:rPr lang="en-AU" sz="2800" dirty="0" smtClean="0"/>
            </a:br>
            <a:r>
              <a:rPr lang="en-AU" sz="2800" dirty="0" smtClean="0"/>
              <a:t>software upon which the hypervisor is installed</a:t>
            </a:r>
          </a:p>
          <a:p>
            <a:pPr lvl="1"/>
            <a:r>
              <a:rPr lang="en-AU" sz="2800" u="sng" dirty="0" smtClean="0"/>
              <a:t>Guest Operating System</a:t>
            </a:r>
            <a:r>
              <a:rPr lang="en-AU" sz="2800" dirty="0" smtClean="0"/>
              <a:t/>
            </a:r>
            <a:br>
              <a:rPr lang="en-AU" sz="2800" dirty="0" smtClean="0"/>
            </a:br>
            <a:r>
              <a:rPr lang="en-AU" sz="2800" dirty="0" smtClean="0"/>
              <a:t>operating system installed in the virtual environment (in the VM / virtual server)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Virtualisation Platforms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4, Class 1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442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 startAt="2"/>
            </a:pPr>
            <a:r>
              <a:rPr lang="en-AU" b="1" u="sng" dirty="0" smtClean="0"/>
              <a:t>Hypervisors</a:t>
            </a:r>
          </a:p>
          <a:p>
            <a:pPr lvl="1"/>
            <a:r>
              <a:rPr lang="en-AU" sz="2800" dirty="0" smtClean="0"/>
              <a:t>Type 1 Hypervisor (standalone, an OS itself)</a:t>
            </a:r>
          </a:p>
          <a:p>
            <a:pPr lvl="1"/>
            <a:r>
              <a:rPr lang="en-AU" sz="2800" dirty="0" smtClean="0"/>
              <a:t>Type 2 Hypervisor (installed in another OS)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Virtualisation Platforms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4, Class 1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19</a:t>
            </a:fld>
            <a:endParaRPr lang="en-AU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144830"/>
              </p:ext>
            </p:extLst>
          </p:nvPr>
        </p:nvGraphicFramePr>
        <p:xfrm>
          <a:off x="642938" y="3229936"/>
          <a:ext cx="7869647" cy="285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Visio" r:id="rId4" imgW="6505612" imgH="2362200" progId="Visio.Drawing.15">
                  <p:embed/>
                </p:oleObj>
              </mc:Choice>
              <mc:Fallback>
                <p:oleObj name="Visio" r:id="rId4" imgW="6505612" imgH="236220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2938" y="3229936"/>
                        <a:ext cx="7869647" cy="285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072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Virtualisation and Cloud Computing</a:t>
            </a:r>
          </a:p>
          <a:p>
            <a:r>
              <a:rPr lang="en-AU" dirty="0" smtClean="0"/>
              <a:t>Virtualisation Platforms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Outline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4,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225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AU" sz="2800" dirty="0" smtClean="0"/>
              <a:t>Type 1 Hypervisor Platforms:</a:t>
            </a:r>
          </a:p>
          <a:p>
            <a:pPr lvl="2"/>
            <a:r>
              <a:rPr lang="en-AU" sz="2400" dirty="0" smtClean="0"/>
              <a:t>Microsoft Hyper-V</a:t>
            </a:r>
          </a:p>
          <a:p>
            <a:pPr lvl="2"/>
            <a:r>
              <a:rPr lang="en-AU" sz="2400" dirty="0" smtClean="0"/>
              <a:t>Parallels Workstation</a:t>
            </a:r>
          </a:p>
          <a:p>
            <a:pPr lvl="2"/>
            <a:r>
              <a:rPr lang="en-AU" sz="2400" dirty="0" smtClean="0"/>
              <a:t>VMware </a:t>
            </a:r>
            <a:r>
              <a:rPr lang="en-AU" sz="2400" dirty="0" err="1" smtClean="0"/>
              <a:t>ESXi</a:t>
            </a:r>
            <a:endParaRPr lang="en-AU" sz="2400" dirty="0" smtClean="0"/>
          </a:p>
          <a:p>
            <a:pPr lvl="2"/>
            <a:r>
              <a:rPr lang="en-AU" sz="2400" dirty="0" smtClean="0"/>
              <a:t>Xen Hypervisor</a:t>
            </a:r>
          </a:p>
          <a:p>
            <a:pPr lvl="1"/>
            <a:r>
              <a:rPr lang="en-AU" sz="2800" dirty="0"/>
              <a:t>Type 2 Hypervisor Platforms:</a:t>
            </a:r>
          </a:p>
          <a:p>
            <a:pPr lvl="2"/>
            <a:r>
              <a:rPr lang="en-AU" sz="2400" dirty="0"/>
              <a:t>Microsoft Virtual PC</a:t>
            </a:r>
          </a:p>
          <a:p>
            <a:pPr lvl="2"/>
            <a:r>
              <a:rPr lang="en-AU" sz="2400" dirty="0"/>
              <a:t>Parallels Desktop</a:t>
            </a:r>
          </a:p>
          <a:p>
            <a:pPr lvl="2"/>
            <a:r>
              <a:rPr lang="en-AU" sz="2400" dirty="0"/>
              <a:t>Virtual Box</a:t>
            </a:r>
          </a:p>
          <a:p>
            <a:pPr lvl="2"/>
            <a:r>
              <a:rPr lang="en-AU" sz="2400" dirty="0"/>
              <a:t>VMware Fusion / Player / Server / </a:t>
            </a:r>
            <a:r>
              <a:rPr lang="en-AU" sz="2400" dirty="0" smtClean="0"/>
              <a:t>Workstation</a:t>
            </a:r>
            <a:endParaRPr lang="en-AU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Virtualisation Platforms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4,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121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 startAt="3"/>
            </a:pPr>
            <a:r>
              <a:rPr lang="en-AU" b="1" u="sng" dirty="0" smtClean="0"/>
              <a:t>Hypervisor Performance</a:t>
            </a:r>
          </a:p>
          <a:p>
            <a:pPr lvl="1"/>
            <a:r>
              <a:rPr lang="en-AU" sz="2800" dirty="0" smtClean="0"/>
              <a:t>A </a:t>
            </a:r>
            <a:r>
              <a:rPr lang="en-AU" sz="2800" u="sng" dirty="0" smtClean="0"/>
              <a:t>key </a:t>
            </a:r>
            <a:r>
              <a:rPr lang="en-AU" sz="2800" u="sng" dirty="0"/>
              <a:t>requirement</a:t>
            </a:r>
            <a:r>
              <a:rPr lang="en-AU" sz="2800" dirty="0"/>
              <a:t> for a hypervisor is performance</a:t>
            </a:r>
          </a:p>
          <a:p>
            <a:pPr lvl="1"/>
            <a:r>
              <a:rPr lang="en-AU" sz="2800" dirty="0"/>
              <a:t>The execution of an </a:t>
            </a:r>
            <a:r>
              <a:rPr lang="en-AU" sz="2800" dirty="0" smtClean="0"/>
              <a:t>OS </a:t>
            </a:r>
            <a:r>
              <a:rPr lang="en-AU" sz="2800" dirty="0"/>
              <a:t>and the </a:t>
            </a:r>
            <a:r>
              <a:rPr lang="en-AU" sz="2800" dirty="0" smtClean="0"/>
              <a:t>SW it </a:t>
            </a:r>
            <a:r>
              <a:rPr lang="en-AU" sz="2800" dirty="0"/>
              <a:t>supports results in a </a:t>
            </a:r>
            <a:r>
              <a:rPr lang="en-AU" sz="2800" u="sng" dirty="0"/>
              <a:t>sequence of instructions on the CPU</a:t>
            </a:r>
          </a:p>
          <a:p>
            <a:pPr lvl="1"/>
            <a:r>
              <a:rPr lang="en-AU" sz="2800" dirty="0" smtClean="0"/>
              <a:t>To achieve performance, as much </a:t>
            </a:r>
            <a:r>
              <a:rPr lang="en-AU" sz="2800" dirty="0"/>
              <a:t>as possible, </a:t>
            </a:r>
            <a:r>
              <a:rPr lang="en-AU" sz="2800" u="sng" dirty="0"/>
              <a:t>functionality </a:t>
            </a:r>
            <a:r>
              <a:rPr lang="en-AU" sz="2800" u="sng" dirty="0" smtClean="0"/>
              <a:t>must be executed directly on </a:t>
            </a:r>
            <a:r>
              <a:rPr lang="en-AU" sz="2800" u="sng" dirty="0" smtClean="0"/>
              <a:t>HW</a:t>
            </a:r>
            <a:endParaRPr lang="en-AU" sz="2800" u="sng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Virtualisation Platforms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4,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570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AU" sz="2800" dirty="0" smtClean="0"/>
              <a:t>Some instructions are </a:t>
            </a:r>
            <a:r>
              <a:rPr lang="en-AU" sz="2800" u="sng" dirty="0" smtClean="0"/>
              <a:t>unprivileged</a:t>
            </a:r>
          </a:p>
          <a:p>
            <a:pPr lvl="2"/>
            <a:r>
              <a:rPr lang="en-AU" sz="2800" dirty="0" smtClean="0"/>
              <a:t>Can be executed directly</a:t>
            </a:r>
          </a:p>
          <a:p>
            <a:pPr lvl="1"/>
            <a:r>
              <a:rPr lang="en-AU" sz="2800" dirty="0" smtClean="0"/>
              <a:t>Some instructions are </a:t>
            </a:r>
            <a:r>
              <a:rPr lang="en-AU" sz="2800" u="sng" dirty="0" smtClean="0"/>
              <a:t>privileged</a:t>
            </a:r>
          </a:p>
          <a:p>
            <a:pPr lvl="2"/>
            <a:r>
              <a:rPr lang="en-AU" sz="2800" dirty="0" smtClean="0"/>
              <a:t>Allows the operating system to provide managed access to hardware and protect processes from each other</a:t>
            </a:r>
          </a:p>
          <a:p>
            <a:pPr lvl="2"/>
            <a:r>
              <a:rPr lang="en-AU" sz="2800" dirty="0" smtClean="0"/>
              <a:t>Obviously cannot be executed directly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Virtualisation Platforms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4,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972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AU" sz="2800" dirty="0" smtClean="0"/>
              <a:t>Historically, for the x86 platform, </a:t>
            </a:r>
            <a:r>
              <a:rPr lang="en-AU" sz="2800" dirty="0" smtClean="0"/>
              <a:t/>
            </a:r>
            <a:br>
              <a:rPr lang="en-AU" sz="2800" dirty="0" smtClean="0"/>
            </a:br>
            <a:r>
              <a:rPr lang="en-AU" sz="2800" u="sng" dirty="0" smtClean="0"/>
              <a:t>privileged </a:t>
            </a:r>
            <a:r>
              <a:rPr lang="en-AU" sz="2800" u="sng" dirty="0" smtClean="0"/>
              <a:t>instructions</a:t>
            </a:r>
            <a:r>
              <a:rPr lang="en-AU" sz="2800" dirty="0" smtClean="0"/>
              <a:t> were </a:t>
            </a:r>
            <a:r>
              <a:rPr lang="en-AU" sz="2800" dirty="0"/>
              <a:t>rewritten </a:t>
            </a:r>
            <a:r>
              <a:rPr lang="en-AU" sz="2800" dirty="0" smtClean="0"/>
              <a:t>in software to </a:t>
            </a:r>
            <a:r>
              <a:rPr lang="en-AU" sz="2800" dirty="0"/>
              <a:t>be </a:t>
            </a:r>
            <a:r>
              <a:rPr lang="en-AU" sz="2800" u="sng" dirty="0"/>
              <a:t>simulated</a:t>
            </a:r>
            <a:r>
              <a:rPr lang="en-AU" sz="2800" dirty="0"/>
              <a:t> </a:t>
            </a:r>
            <a:r>
              <a:rPr lang="en-AU" sz="2800" dirty="0" smtClean="0"/>
              <a:t>by the hypervisor</a:t>
            </a:r>
          </a:p>
          <a:p>
            <a:pPr lvl="1"/>
            <a:r>
              <a:rPr lang="en-AU" sz="2800" dirty="0" smtClean="0"/>
              <a:t>Modern CPUs include </a:t>
            </a:r>
            <a:r>
              <a:rPr lang="en-AU" sz="2800" u="sng" dirty="0" smtClean="0"/>
              <a:t>support for virtualisation</a:t>
            </a:r>
          </a:p>
          <a:p>
            <a:pPr lvl="2"/>
            <a:r>
              <a:rPr lang="en-AU" sz="2800" dirty="0" smtClean="0"/>
              <a:t>Intel VT-x technologies</a:t>
            </a:r>
          </a:p>
          <a:p>
            <a:pPr lvl="2"/>
            <a:r>
              <a:rPr lang="en-AU" sz="2800" dirty="0" smtClean="0"/>
              <a:t>AMD-V technologies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Virtualisation Platforms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4,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627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AutoNum type="arabicPeriod" startAt="4"/>
            </a:pPr>
            <a:r>
              <a:rPr lang="en-AU" b="1" u="sng" dirty="0" smtClean="0"/>
              <a:t>Intel VT-x Technologies</a:t>
            </a:r>
            <a:endParaRPr lang="en-AU" dirty="0"/>
          </a:p>
          <a:p>
            <a:pPr lvl="1"/>
            <a:r>
              <a:rPr lang="en-AU" sz="2800" u="sng" dirty="0" smtClean="0"/>
              <a:t>CPU </a:t>
            </a:r>
            <a:r>
              <a:rPr lang="en-AU" sz="2800" u="sng" dirty="0" smtClean="0"/>
              <a:t>Virtualisation</a:t>
            </a:r>
            <a:r>
              <a:rPr lang="en-AU" sz="2800" dirty="0" smtClean="0"/>
              <a:t/>
            </a:r>
            <a:br>
              <a:rPr lang="en-AU" sz="2800" dirty="0" smtClean="0"/>
            </a:br>
            <a:r>
              <a:rPr lang="en-AU" sz="2800" dirty="0" smtClean="0"/>
              <a:t>privileged instructions in a guest OS </a:t>
            </a:r>
            <a:br>
              <a:rPr lang="en-AU" sz="2800" dirty="0" smtClean="0"/>
            </a:br>
            <a:r>
              <a:rPr lang="en-AU" sz="2800" dirty="0" smtClean="0"/>
              <a:t>to be interpreted by the hypervisor</a:t>
            </a:r>
          </a:p>
          <a:p>
            <a:pPr lvl="1"/>
            <a:r>
              <a:rPr lang="en-AU" sz="2800" u="sng" dirty="0" smtClean="0"/>
              <a:t>Memory </a:t>
            </a:r>
            <a:r>
              <a:rPr lang="en-AU" sz="2800" u="sng" dirty="0" smtClean="0"/>
              <a:t>Virtualisation</a:t>
            </a:r>
            <a:r>
              <a:rPr lang="en-AU" sz="2800" dirty="0" smtClean="0"/>
              <a:t/>
            </a:r>
            <a:br>
              <a:rPr lang="en-AU" sz="2800" dirty="0" smtClean="0"/>
            </a:br>
            <a:r>
              <a:rPr lang="en-AU" sz="2800" dirty="0" smtClean="0"/>
              <a:t>memory accessed by the guest OS </a:t>
            </a:r>
            <a:br>
              <a:rPr lang="en-AU" sz="2800" dirty="0" smtClean="0"/>
            </a:br>
            <a:r>
              <a:rPr lang="en-AU" sz="2800" dirty="0" smtClean="0"/>
              <a:t>to be handled directly by hardware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Virtualisation Platforms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4,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586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AU" sz="2800" u="sng" dirty="0" smtClean="0"/>
              <a:t>I/O </a:t>
            </a:r>
            <a:r>
              <a:rPr lang="en-AU" sz="2800" u="sng" dirty="0" smtClean="0"/>
              <a:t>Virtualisation</a:t>
            </a:r>
            <a:r>
              <a:rPr lang="en-AU" sz="2800" dirty="0" smtClean="0"/>
              <a:t/>
            </a:r>
            <a:br>
              <a:rPr lang="en-AU" sz="2800" dirty="0" smtClean="0"/>
            </a:br>
            <a:r>
              <a:rPr lang="en-AU" sz="2800" dirty="0" smtClean="0"/>
              <a:t>some I/O operations to be </a:t>
            </a:r>
            <a:br>
              <a:rPr lang="en-AU" sz="2800" dirty="0" smtClean="0"/>
            </a:br>
            <a:r>
              <a:rPr lang="en-AU" sz="2800" dirty="0" smtClean="0"/>
              <a:t>mapped directly to hardware</a:t>
            </a:r>
          </a:p>
          <a:p>
            <a:pPr lvl="1"/>
            <a:r>
              <a:rPr lang="en-AU" sz="2800" u="sng" dirty="0" smtClean="0"/>
              <a:t>Graphics </a:t>
            </a:r>
            <a:r>
              <a:rPr lang="en-AU" sz="2800" u="sng" dirty="0" smtClean="0"/>
              <a:t>Virtualisation</a:t>
            </a:r>
            <a:br>
              <a:rPr lang="en-AU" sz="2800" u="sng" dirty="0" smtClean="0"/>
            </a:br>
            <a:r>
              <a:rPr lang="en-AU" sz="2800" dirty="0" smtClean="0"/>
              <a:t>allows VMs full/shared access </a:t>
            </a:r>
            <a:br>
              <a:rPr lang="en-AU" sz="2800" dirty="0" smtClean="0"/>
            </a:br>
            <a:r>
              <a:rPr lang="en-AU" sz="2800" dirty="0" smtClean="0"/>
              <a:t>to GPUs, video transcoding support, and so 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Virtualisation Platforms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4,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337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7675" y="1600200"/>
            <a:ext cx="8229600" cy="4525963"/>
          </a:xfrm>
        </p:spPr>
        <p:txBody>
          <a:bodyPr>
            <a:noAutofit/>
          </a:bodyPr>
          <a:lstStyle/>
          <a:p>
            <a:pPr lvl="1"/>
            <a:r>
              <a:rPr lang="en-AU" sz="2800" u="sng" dirty="0" smtClean="0"/>
              <a:t>Network </a:t>
            </a:r>
            <a:r>
              <a:rPr lang="en-AU" sz="2800" u="sng" dirty="0" smtClean="0"/>
              <a:t>Virtualisation</a:t>
            </a:r>
            <a:r>
              <a:rPr lang="en-AU" sz="2800" dirty="0" smtClean="0"/>
              <a:t/>
            </a:r>
            <a:br>
              <a:rPr lang="en-AU" sz="2800" dirty="0" smtClean="0"/>
            </a:br>
            <a:r>
              <a:rPr lang="en-AU" sz="2800" dirty="0" smtClean="0"/>
              <a:t>network functions </a:t>
            </a:r>
            <a:r>
              <a:rPr lang="en-AU" sz="2800" dirty="0"/>
              <a:t>virtualised </a:t>
            </a:r>
            <a:r>
              <a:rPr lang="en-AU" sz="2800" dirty="0" smtClean="0"/>
              <a:t/>
            </a:r>
            <a:br>
              <a:rPr lang="en-AU" sz="2800" dirty="0" smtClean="0"/>
            </a:br>
            <a:r>
              <a:rPr lang="en-AU" sz="2800" dirty="0" smtClean="0"/>
              <a:t>such </a:t>
            </a:r>
            <a:r>
              <a:rPr lang="en-AU" sz="2800" dirty="0" smtClean="0"/>
              <a:t>as load </a:t>
            </a:r>
            <a:r>
              <a:rPr lang="en-AU" sz="2800" dirty="0" smtClean="0"/>
              <a:t>balancing</a:t>
            </a:r>
            <a:endParaRPr lang="en-AU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Virtualisation Platforms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4,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959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 startAt="5"/>
            </a:pPr>
            <a:r>
              <a:rPr lang="en-AU" b="1" u="sng" dirty="0" smtClean="0"/>
              <a:t>Paravirtualisation</a:t>
            </a:r>
          </a:p>
          <a:p>
            <a:pPr lvl="1"/>
            <a:r>
              <a:rPr lang="en-AU" sz="2800" dirty="0" smtClean="0"/>
              <a:t>The objective </a:t>
            </a:r>
            <a:r>
              <a:rPr lang="en-AU" sz="2800" dirty="0"/>
              <a:t>of </a:t>
            </a:r>
            <a:r>
              <a:rPr lang="en-AU" sz="2800" dirty="0" smtClean="0"/>
              <a:t>virtualisation (as stated above) </a:t>
            </a:r>
            <a:r>
              <a:rPr lang="en-AU" sz="2800" dirty="0" smtClean="0"/>
              <a:t>is </a:t>
            </a:r>
            <a:r>
              <a:rPr lang="en-AU" sz="2800" dirty="0" smtClean="0"/>
              <a:t>that the guest </a:t>
            </a:r>
            <a:r>
              <a:rPr lang="en-AU" sz="2800" dirty="0" smtClean="0"/>
              <a:t>OS does </a:t>
            </a:r>
            <a:r>
              <a:rPr lang="en-AU" sz="2800" dirty="0" smtClean="0"/>
              <a:t>not recognise </a:t>
            </a:r>
            <a:r>
              <a:rPr lang="en-AU" sz="2800" dirty="0" smtClean="0"/>
              <a:t/>
            </a:r>
            <a:br>
              <a:rPr lang="en-AU" sz="2800" dirty="0" smtClean="0"/>
            </a:br>
            <a:r>
              <a:rPr lang="en-AU" sz="2800" dirty="0" smtClean="0"/>
              <a:t>that </a:t>
            </a:r>
            <a:r>
              <a:rPr lang="en-AU" sz="2800" dirty="0" smtClean="0"/>
              <a:t>it is running on virtual </a:t>
            </a:r>
            <a:r>
              <a:rPr lang="en-AU" sz="2800" dirty="0" smtClean="0"/>
              <a:t>HW</a:t>
            </a:r>
            <a:endParaRPr lang="en-AU" sz="2800" dirty="0" smtClean="0"/>
          </a:p>
          <a:p>
            <a:pPr lvl="1"/>
            <a:r>
              <a:rPr lang="en-AU" sz="2800" dirty="0" smtClean="0"/>
              <a:t>Paravirtualisation provides improved performance by providing the </a:t>
            </a:r>
            <a:r>
              <a:rPr lang="en-AU" sz="2800" u="sng" dirty="0" smtClean="0"/>
              <a:t>guest operating system with knowledge of the virtual environment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Virtualisation Platforms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4,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995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6720797" cy="4525963"/>
          </a:xfrm>
        </p:spPr>
        <p:txBody>
          <a:bodyPr>
            <a:noAutofit/>
          </a:bodyPr>
          <a:lstStyle/>
          <a:p>
            <a:pPr lvl="1"/>
            <a:r>
              <a:rPr lang="en-AU" sz="2800" dirty="0"/>
              <a:t>The basic idea is to allow the guest </a:t>
            </a:r>
            <a:r>
              <a:rPr lang="en-AU" sz="2800" dirty="0" smtClean="0"/>
              <a:t>OS to </a:t>
            </a:r>
            <a:r>
              <a:rPr lang="en-AU" sz="2800" dirty="0"/>
              <a:t>directly </a:t>
            </a:r>
            <a:r>
              <a:rPr lang="en-AU" sz="2800" u="sng" dirty="0"/>
              <a:t>request services from the hypervisor</a:t>
            </a:r>
          </a:p>
          <a:p>
            <a:pPr lvl="1"/>
            <a:r>
              <a:rPr lang="en-AU" sz="2800" dirty="0"/>
              <a:t>The </a:t>
            </a:r>
            <a:r>
              <a:rPr lang="en-AU" sz="2800" dirty="0" smtClean="0"/>
              <a:t>OS then </a:t>
            </a:r>
            <a:r>
              <a:rPr lang="en-AU" sz="2800" dirty="0"/>
              <a:t>uses these services to replace some of the privileged </a:t>
            </a:r>
            <a:r>
              <a:rPr lang="en-AU" sz="2800" dirty="0" smtClean="0"/>
              <a:t>calls</a:t>
            </a:r>
          </a:p>
          <a:p>
            <a:pPr lvl="2"/>
            <a:r>
              <a:rPr lang="en-AU" sz="2400" dirty="0" smtClean="0"/>
              <a:t>that </a:t>
            </a:r>
            <a:r>
              <a:rPr lang="en-AU" sz="2400" dirty="0"/>
              <a:t>would otherwise cause performance </a:t>
            </a:r>
            <a:r>
              <a:rPr lang="en-AU" sz="2400" dirty="0" smtClean="0"/>
              <a:t>degradation</a:t>
            </a:r>
            <a:endParaRPr lang="en-AU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Virtualisation Platforms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4,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28</a:t>
            </a:fld>
            <a:endParaRPr lang="en-AU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7052681"/>
              </p:ext>
            </p:extLst>
          </p:nvPr>
        </p:nvGraphicFramePr>
        <p:xfrm>
          <a:off x="7177997" y="1809749"/>
          <a:ext cx="1476375" cy="4125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Visio" r:id="rId4" imgW="1295287" imgH="3619500" progId="Visio.Drawing.15">
                  <p:embed/>
                </p:oleObj>
              </mc:Choice>
              <mc:Fallback>
                <p:oleObj name="Visio" r:id="rId4" imgW="1295287" imgH="361950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77997" y="1809749"/>
                        <a:ext cx="1476375" cy="4125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733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Virtualisation and Cloud Computing</a:t>
            </a:r>
          </a:p>
          <a:p>
            <a:r>
              <a:rPr lang="en-AU" dirty="0"/>
              <a:t>Virtualisation Platforms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Summary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4,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135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AU" sz="2800" dirty="0"/>
              <a:t>Virtualisation </a:t>
            </a:r>
            <a:r>
              <a:rPr lang="en-AU" sz="2800" dirty="0" smtClean="0"/>
              <a:t>in a Nutshell</a:t>
            </a:r>
            <a:endParaRPr lang="en-AU" sz="2800" dirty="0"/>
          </a:p>
          <a:p>
            <a:pPr marL="971550" lvl="1" indent="-514350">
              <a:buFont typeface="+mj-lt"/>
              <a:buAutoNum type="arabicPeriod"/>
            </a:pPr>
            <a:r>
              <a:rPr lang="en-AU" sz="2800" dirty="0"/>
              <a:t>Virtualisation </a:t>
            </a:r>
            <a:r>
              <a:rPr lang="en-AU" sz="2800" dirty="0" smtClean="0"/>
              <a:t>Outside </a:t>
            </a:r>
            <a:r>
              <a:rPr lang="en-AU" sz="2800" dirty="0"/>
              <a:t>of </a:t>
            </a:r>
            <a:r>
              <a:rPr lang="en-AU" sz="2800" dirty="0" smtClean="0"/>
              <a:t>Cloud Computing</a:t>
            </a:r>
            <a:endParaRPr lang="en-AU" sz="2800" dirty="0"/>
          </a:p>
          <a:p>
            <a:pPr marL="971550" lvl="1" indent="-514350">
              <a:buFont typeface="+mj-lt"/>
              <a:buAutoNum type="arabicPeriod"/>
            </a:pPr>
            <a:r>
              <a:rPr lang="en-AU" sz="2800" dirty="0"/>
              <a:t>Virtualisation </a:t>
            </a:r>
            <a:r>
              <a:rPr lang="en-AU" sz="2800" dirty="0" smtClean="0"/>
              <a:t>Introduces New Abilities</a:t>
            </a:r>
            <a:endParaRPr lang="en-AU" sz="2800" dirty="0"/>
          </a:p>
          <a:p>
            <a:pPr marL="971550" lvl="1" indent="-514350">
              <a:buFont typeface="+mj-lt"/>
              <a:buAutoNum type="arabicPeriod"/>
            </a:pPr>
            <a:r>
              <a:rPr lang="en-AU" sz="2800" dirty="0"/>
              <a:t>Virtualisation </a:t>
            </a:r>
            <a:r>
              <a:rPr lang="en-AU" sz="2800" dirty="0" smtClean="0"/>
              <a:t>Advantages</a:t>
            </a:r>
            <a:endParaRPr lang="en-AU" sz="2800" dirty="0"/>
          </a:p>
          <a:p>
            <a:pPr marL="971550" lvl="1" indent="-514350">
              <a:buFont typeface="+mj-lt"/>
              <a:buAutoNum type="arabicPeriod"/>
            </a:pPr>
            <a:r>
              <a:rPr lang="en-AU" sz="2800" dirty="0"/>
              <a:t>Virtualisation </a:t>
            </a:r>
            <a:r>
              <a:rPr lang="en-AU" sz="2800" dirty="0" smtClean="0"/>
              <a:t>Disadvantages</a:t>
            </a:r>
            <a:endParaRPr lang="en-AU" sz="2800" dirty="0"/>
          </a:p>
          <a:p>
            <a:pPr marL="971550" lvl="1" indent="-514350">
              <a:buFont typeface="+mj-lt"/>
              <a:buAutoNum type="arabicPeriod"/>
            </a:pPr>
            <a:r>
              <a:rPr lang="en-AU" sz="2800" dirty="0"/>
              <a:t>Virtualisation and </a:t>
            </a:r>
            <a:r>
              <a:rPr lang="en-AU" sz="2800" dirty="0" smtClean="0"/>
              <a:t>Cloud Computing</a:t>
            </a:r>
            <a:endParaRPr lang="en-AU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Virtualisation and Cloud Computing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4, Class 1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220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AU" b="1" u="sng" dirty="0" smtClean="0"/>
              <a:t>Virtualisation in a Nutshell</a:t>
            </a:r>
          </a:p>
          <a:p>
            <a:pPr lvl="1"/>
            <a:r>
              <a:rPr lang="en-AU" sz="2800" dirty="0" smtClean="0"/>
              <a:t>Can be traced back many years to time sharing systems of the </a:t>
            </a:r>
            <a:r>
              <a:rPr lang="en-AU" sz="2800" u="sng" dirty="0" smtClean="0"/>
              <a:t>1960s and 1970s</a:t>
            </a:r>
          </a:p>
          <a:p>
            <a:pPr lvl="1"/>
            <a:r>
              <a:rPr lang="en-AU" sz="2800" dirty="0"/>
              <a:t>The objective of virtualisation is that the </a:t>
            </a:r>
            <a:r>
              <a:rPr lang="en-AU" sz="2800" dirty="0" smtClean="0"/>
              <a:t/>
            </a:r>
            <a:br>
              <a:rPr lang="en-AU" sz="2800" dirty="0" smtClean="0"/>
            </a:br>
            <a:r>
              <a:rPr lang="en-AU" sz="2800" u="sng" dirty="0" smtClean="0"/>
              <a:t>guest </a:t>
            </a:r>
            <a:r>
              <a:rPr lang="en-AU" sz="2800" u="sng" dirty="0"/>
              <a:t>operating system</a:t>
            </a:r>
            <a:r>
              <a:rPr lang="en-AU" sz="2800" dirty="0"/>
              <a:t> does not recognise that it is </a:t>
            </a:r>
            <a:r>
              <a:rPr lang="en-AU" sz="2800" u="sng" dirty="0"/>
              <a:t>running on virtual hardware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Virtualisation and Cloud Computing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4, Class 1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002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AU" sz="2800" dirty="0" smtClean="0"/>
              <a:t>Virtualisation </a:t>
            </a:r>
            <a:r>
              <a:rPr lang="en-AU" sz="2800" dirty="0"/>
              <a:t>represents the creation of a </a:t>
            </a:r>
            <a:r>
              <a:rPr lang="en-AU" sz="2800" u="sng" dirty="0" smtClean="0"/>
              <a:t>simulation/emulation </a:t>
            </a:r>
            <a:r>
              <a:rPr lang="en-AU" sz="2800" u="sng" dirty="0"/>
              <a:t>of physical hardware</a:t>
            </a:r>
          </a:p>
          <a:p>
            <a:pPr lvl="2"/>
            <a:r>
              <a:rPr lang="en-AU" sz="2400" dirty="0"/>
              <a:t>Access to CPU cycles instead of a physical CPU</a:t>
            </a:r>
          </a:p>
          <a:p>
            <a:pPr lvl="2"/>
            <a:r>
              <a:rPr lang="en-AU" sz="2400" dirty="0"/>
              <a:t>Access to memory storage instead of physical RAM</a:t>
            </a:r>
          </a:p>
          <a:p>
            <a:pPr lvl="2"/>
            <a:r>
              <a:rPr lang="en-AU" sz="2400" dirty="0"/>
              <a:t>Access to disk storage instead of physical disk/s</a:t>
            </a:r>
          </a:p>
          <a:p>
            <a:pPr lvl="2"/>
            <a:r>
              <a:rPr lang="en-AU" sz="2400" dirty="0"/>
              <a:t>Access to network instead of physical network cards, switches, etc</a:t>
            </a:r>
            <a:r>
              <a:rPr lang="en-AU" sz="2400" dirty="0" smtClean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Virtualisation and Cloud Computing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4, Class 1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196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571500" indent="-514350">
              <a:buAutoNum type="arabicPeriod" startAt="2"/>
            </a:pPr>
            <a:r>
              <a:rPr lang="en-AU" b="1" u="sng" dirty="0"/>
              <a:t>Virtualisation</a:t>
            </a:r>
            <a:r>
              <a:rPr lang="en-AU" b="1" u="sng" dirty="0" smtClean="0"/>
              <a:t> Outside </a:t>
            </a:r>
            <a:r>
              <a:rPr lang="en-AU" b="1" u="sng" dirty="0"/>
              <a:t>of </a:t>
            </a:r>
            <a:r>
              <a:rPr lang="en-AU" b="1" u="sng" dirty="0" smtClean="0"/>
              <a:t>Cloud Computing</a:t>
            </a:r>
          </a:p>
          <a:p>
            <a:pPr lvl="1"/>
            <a:r>
              <a:rPr lang="en-AU" sz="2800" dirty="0" smtClean="0"/>
              <a:t>Access other operating systems and associated software, e.g., </a:t>
            </a:r>
            <a:r>
              <a:rPr lang="en-AU" sz="2800" u="sng" dirty="0" smtClean="0"/>
              <a:t>run Windows/Linux on a Mac</a:t>
            </a:r>
          </a:p>
          <a:p>
            <a:pPr lvl="1"/>
            <a:r>
              <a:rPr lang="en-AU" sz="2800" dirty="0" smtClean="0"/>
              <a:t>Software development, </a:t>
            </a:r>
            <a:br>
              <a:rPr lang="en-AU" sz="2800" dirty="0" smtClean="0"/>
            </a:br>
            <a:r>
              <a:rPr lang="en-AU" sz="2800" dirty="0" smtClean="0"/>
              <a:t>e.g., test software </a:t>
            </a:r>
            <a:r>
              <a:rPr lang="en-AU" sz="2800" u="sng" dirty="0" smtClean="0"/>
              <a:t>on different operating system</a:t>
            </a:r>
            <a:r>
              <a:rPr lang="en-AU" sz="2800" dirty="0" smtClean="0"/>
              <a:t> versions, mobile device emulators, etc.</a:t>
            </a:r>
          </a:p>
          <a:p>
            <a:pPr lvl="1"/>
            <a:r>
              <a:rPr lang="en-AU" sz="2800" dirty="0" smtClean="0"/>
              <a:t>Server consolidation, </a:t>
            </a:r>
            <a:br>
              <a:rPr lang="en-AU" sz="2800" dirty="0" smtClean="0"/>
            </a:br>
            <a:r>
              <a:rPr lang="en-AU" sz="2800" dirty="0" smtClean="0"/>
              <a:t>e.g., </a:t>
            </a:r>
            <a:r>
              <a:rPr lang="en-AU" sz="2800" u="sng" dirty="0" smtClean="0"/>
              <a:t>combine several physical servers</a:t>
            </a:r>
            <a:r>
              <a:rPr lang="en-AU" sz="2800" dirty="0" smtClean="0"/>
              <a:t> (email, web, etc.) onto a single server computer to save costs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Virtualisation and Cloud Computing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4, Class 1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260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lvl="1"/>
            <a:r>
              <a:rPr lang="en-AU" sz="2800" dirty="0" smtClean="0"/>
              <a:t>Systems management, </a:t>
            </a:r>
            <a:br>
              <a:rPr lang="en-AU" sz="2800" dirty="0" smtClean="0"/>
            </a:br>
            <a:r>
              <a:rPr lang="en-AU" sz="2800" dirty="0" smtClean="0"/>
              <a:t>e.g., </a:t>
            </a:r>
            <a:r>
              <a:rPr lang="en-AU" sz="2800" u="sng" dirty="0" smtClean="0"/>
              <a:t>test deployment, compatibility, and rollback strategies for updates, new software</a:t>
            </a:r>
            <a:r>
              <a:rPr lang="en-AU" sz="2800" dirty="0" smtClean="0"/>
              <a:t>, etc.</a:t>
            </a:r>
          </a:p>
          <a:p>
            <a:pPr lvl="1"/>
            <a:r>
              <a:rPr lang="en-AU" sz="2800" dirty="0" smtClean="0"/>
              <a:t>License management, </a:t>
            </a:r>
            <a:br>
              <a:rPr lang="en-AU" sz="2800" dirty="0" smtClean="0"/>
            </a:br>
            <a:r>
              <a:rPr lang="en-AU" sz="2800" dirty="0" smtClean="0"/>
              <a:t>e.g., </a:t>
            </a:r>
            <a:r>
              <a:rPr lang="en-AU" sz="2800" u="sng" dirty="0" smtClean="0"/>
              <a:t>virtual desktops for shared access</a:t>
            </a:r>
            <a:r>
              <a:rPr lang="en-AU" sz="2800" dirty="0" smtClean="0"/>
              <a:t> to sporadically used software with expensive licensing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Virtualisation and Cloud Computing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4, Class 1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471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AutoNum type="arabicPeriod" startAt="3"/>
            </a:pPr>
            <a:r>
              <a:rPr lang="en-AU" b="1" u="sng" dirty="0" smtClean="0"/>
              <a:t>Virtualisation Introduces New Abilities</a:t>
            </a:r>
          </a:p>
          <a:p>
            <a:pPr lvl="1"/>
            <a:r>
              <a:rPr lang="en-AU" sz="2800" u="sng" dirty="0" smtClean="0"/>
              <a:t>Scaling</a:t>
            </a:r>
            <a:r>
              <a:rPr lang="en-AU" sz="2800" dirty="0" smtClean="0"/>
              <a:t> </a:t>
            </a:r>
            <a:r>
              <a:rPr lang="en-AU" sz="2800" dirty="0"/>
              <a:t>(in/out, up/down) </a:t>
            </a:r>
            <a:r>
              <a:rPr lang="en-AU" sz="2800" dirty="0" smtClean="0"/>
              <a:t/>
            </a:r>
            <a:br>
              <a:rPr lang="en-AU" sz="2800" dirty="0" smtClean="0"/>
            </a:br>
            <a:r>
              <a:rPr lang="en-AU" sz="2800" dirty="0" smtClean="0"/>
              <a:t>of systems and applications</a:t>
            </a:r>
          </a:p>
          <a:p>
            <a:pPr lvl="1"/>
            <a:r>
              <a:rPr lang="en-AU" sz="2800" u="sng" dirty="0" smtClean="0"/>
              <a:t>Migration</a:t>
            </a:r>
            <a:r>
              <a:rPr lang="en-AU" sz="2800" dirty="0" smtClean="0"/>
              <a:t> of running systems, </a:t>
            </a:r>
            <a:br>
              <a:rPr lang="en-AU" sz="2800" dirty="0" smtClean="0"/>
            </a:br>
            <a:r>
              <a:rPr lang="en-AU" sz="2800" dirty="0" smtClean="0"/>
              <a:t>e.g., allowing a server to be dynamically relocated geographically </a:t>
            </a:r>
            <a:r>
              <a:rPr lang="en-AU" sz="2800" dirty="0"/>
              <a:t>to </a:t>
            </a:r>
            <a:r>
              <a:rPr lang="en-AU" sz="2800" dirty="0" smtClean="0"/>
              <a:t>service demand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Virtualisation and Cloud Computing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4, Class 1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532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AU" sz="2800" u="sng" dirty="0"/>
              <a:t>Improved accounting of resources </a:t>
            </a:r>
            <a:r>
              <a:rPr lang="en-AU" sz="2800" dirty="0" smtClean="0"/>
              <a:t/>
            </a:r>
            <a:br>
              <a:rPr lang="en-AU" sz="2800" dirty="0" smtClean="0"/>
            </a:br>
            <a:r>
              <a:rPr lang="en-AU" sz="2800" dirty="0" smtClean="0"/>
              <a:t>for </a:t>
            </a:r>
            <a:r>
              <a:rPr lang="en-AU" sz="2800" dirty="0"/>
              <a:t>billing and/or capacity management </a:t>
            </a:r>
            <a:r>
              <a:rPr lang="en-AU" sz="2800" dirty="0" smtClean="0"/>
              <a:t/>
            </a:r>
            <a:br>
              <a:rPr lang="en-AU" sz="2800" dirty="0" smtClean="0"/>
            </a:br>
            <a:r>
              <a:rPr lang="en-AU" sz="2800" dirty="0" smtClean="0"/>
              <a:t>(</a:t>
            </a:r>
            <a:r>
              <a:rPr lang="en-AU" sz="2800" dirty="0"/>
              <a:t>planning for future growth)</a:t>
            </a:r>
          </a:p>
          <a:p>
            <a:pPr lvl="1"/>
            <a:r>
              <a:rPr lang="en-AU" sz="2800" u="sng" dirty="0" smtClean="0"/>
              <a:t>Improved </a:t>
            </a:r>
            <a:r>
              <a:rPr lang="en-AU" sz="2800" u="sng" dirty="0" smtClean="0"/>
              <a:t>security</a:t>
            </a:r>
            <a:r>
              <a:rPr lang="en-AU" sz="2800" dirty="0" smtClean="0"/>
              <a:t> </a:t>
            </a:r>
            <a:r>
              <a:rPr lang="en-AU" sz="2800" dirty="0" smtClean="0"/>
              <a:t/>
            </a:r>
            <a:br>
              <a:rPr lang="en-AU" sz="2800" dirty="0" smtClean="0"/>
            </a:br>
            <a:r>
              <a:rPr lang="en-AU" sz="2800" dirty="0" smtClean="0"/>
              <a:t>e.g., running server software on separate VMs on one (secure) computer</a:t>
            </a:r>
            <a:endParaRPr lang="en-A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Virtualisation and Cloud Computing</a:t>
            </a:r>
            <a:endParaRPr lang="en-AU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4, Class 1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767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oud Computing Unit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 Computing Unit.thmx</Template>
  <TotalTime>31290</TotalTime>
  <Words>886</Words>
  <Application>Microsoft Office PowerPoint</Application>
  <PresentationFormat>On-screen Show (4:3)</PresentationFormat>
  <Paragraphs>217</Paragraphs>
  <Slides>29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Cloud Computing Unit</vt:lpstr>
      <vt:lpstr>Visio</vt:lpstr>
      <vt:lpstr>SIT113 Cloud Computing and Virtualisation</vt:lpstr>
      <vt:lpstr>Outline</vt:lpstr>
      <vt:lpstr>Virtualisation and Cloud Computing</vt:lpstr>
      <vt:lpstr>Virtualisation and Cloud Computing</vt:lpstr>
      <vt:lpstr>Virtualisation and Cloud Computing</vt:lpstr>
      <vt:lpstr>Virtualisation and Cloud Computing</vt:lpstr>
      <vt:lpstr>Virtualisation and Cloud Computing</vt:lpstr>
      <vt:lpstr>Virtualisation and Cloud Computing</vt:lpstr>
      <vt:lpstr>Virtualisation and Cloud Computing</vt:lpstr>
      <vt:lpstr>Virtualisation and Cloud Computing</vt:lpstr>
      <vt:lpstr>Virtualisation and Cloud Computing</vt:lpstr>
      <vt:lpstr>Virtualisation and Cloud Computing</vt:lpstr>
      <vt:lpstr>Virtualisation and Cloud Computing</vt:lpstr>
      <vt:lpstr>Virtualisation and Cloud Computing</vt:lpstr>
      <vt:lpstr>Virtualisation and Cloud Computing</vt:lpstr>
      <vt:lpstr>Virtualisation and Cloud Computing</vt:lpstr>
      <vt:lpstr>Virtualisation Platforms</vt:lpstr>
      <vt:lpstr>Virtualisation Platforms</vt:lpstr>
      <vt:lpstr>Virtualisation Platforms</vt:lpstr>
      <vt:lpstr>Virtualisation Platforms</vt:lpstr>
      <vt:lpstr>Virtualisation Platforms</vt:lpstr>
      <vt:lpstr>Virtualisation Platforms</vt:lpstr>
      <vt:lpstr>Virtualisation Platforms</vt:lpstr>
      <vt:lpstr>Virtualisation Platforms</vt:lpstr>
      <vt:lpstr>Virtualisation Platforms</vt:lpstr>
      <vt:lpstr>Virtualisation Platforms</vt:lpstr>
      <vt:lpstr>Virtualisation Platforms</vt:lpstr>
      <vt:lpstr>Virtualisation Platforms</vt:lpstr>
      <vt:lpstr>Summary</vt:lpstr>
    </vt:vector>
  </TitlesOfParts>
  <Company>Deakin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Rough</dc:creator>
  <cp:lastModifiedBy>Robert Dew</cp:lastModifiedBy>
  <cp:revision>225</cp:revision>
  <dcterms:created xsi:type="dcterms:W3CDTF">2015-02-02T02:30:31Z</dcterms:created>
  <dcterms:modified xsi:type="dcterms:W3CDTF">2018-03-25T22:51:30Z</dcterms:modified>
</cp:coreProperties>
</file>